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8E047A26-D26E-4CAF-AC20-73856803E8CC}">
          <p14:sldIdLst>
            <p14:sldId id="291"/>
            <p14:sldId id="281"/>
            <p14:sldId id="290"/>
            <p14:sldId id="293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eg"/><Relationship Id="rId33" Type="http://schemas.openxmlformats.org/officeDocument/2006/relationships/image" Target="../media/image32.jp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png"/><Relationship Id="rId32" Type="http://schemas.openxmlformats.org/officeDocument/2006/relationships/image" Target="../media/image31.jpe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g"/><Relationship Id="rId28" Type="http://schemas.openxmlformats.org/officeDocument/2006/relationships/image" Target="../media/image27.jpeg"/><Relationship Id="rId36" Type="http://schemas.openxmlformats.org/officeDocument/2006/relationships/image" Target="../media/image35.jpg"/><Relationship Id="rId10" Type="http://schemas.openxmlformats.org/officeDocument/2006/relationships/image" Target="../media/image9.jpeg"/><Relationship Id="rId19" Type="http://schemas.openxmlformats.org/officeDocument/2006/relationships/image" Target="../media/image18.sv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jp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.png"/><Relationship Id="rId7" Type="http://schemas.openxmlformats.org/officeDocument/2006/relationships/image" Target="../media/image4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jpeg"/><Relationship Id="rId5" Type="http://schemas.openxmlformats.org/officeDocument/2006/relationships/image" Target="../media/image38.jpg"/><Relationship Id="rId4" Type="http://schemas.openxmlformats.org/officeDocument/2006/relationships/image" Target="../media/image37.jpg"/><Relationship Id="rId9" Type="http://schemas.openxmlformats.org/officeDocument/2006/relationships/image" Target="../media/image4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ww.fao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" TargetMode="External"/><Relationship Id="rId5" Type="http://schemas.openxmlformats.org/officeDocument/2006/relationships/hyperlink" Target="https://ieeexplore.ieee.org/" TargetMode="External"/><Relationship Id="rId4" Type="http://schemas.openxmlformats.org/officeDocument/2006/relationships/hyperlink" Target="https://www.sciencedirec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2CB92F-2662-8219-2F38-C282EADEAD49}"/>
              </a:ext>
            </a:extLst>
          </p:cNvPr>
          <p:cNvSpPr txBox="1"/>
          <p:nvPr/>
        </p:nvSpPr>
        <p:spPr>
          <a:xfrm>
            <a:off x="412955" y="2595716"/>
            <a:ext cx="62049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 Statement ID </a:t>
            </a:r>
            <a:r>
              <a:rPr lang="en-US" dirty="0"/>
              <a:t>– 25030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Problem Statement Title – </a:t>
            </a:r>
            <a:r>
              <a:rPr lang="en-US" dirty="0"/>
              <a:t>AI-Based Crop Recommendation for Farmers.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Theme – </a:t>
            </a:r>
            <a:r>
              <a:rPr lang="en-IN" dirty="0"/>
              <a:t>Agriculture, FoodTech &amp; Rural Development.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PS Category -  </a:t>
            </a:r>
            <a:r>
              <a:rPr lang="en-IN" dirty="0"/>
              <a:t>Software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Team ID – 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Team Name – </a:t>
            </a:r>
            <a:r>
              <a:rPr lang="en-IN" dirty="0"/>
              <a:t>CropNexus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209120" cy="6942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CROPNEXUS</a:t>
            </a:r>
            <a:endParaRPr lang="en-IN" sz="2000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A0F8510-C944-8EAA-B14A-64DE00DC0349}"/>
              </a:ext>
            </a:extLst>
          </p:cNvPr>
          <p:cNvSpPr/>
          <p:nvPr/>
        </p:nvSpPr>
        <p:spPr>
          <a:xfrm>
            <a:off x="211787" y="1297856"/>
            <a:ext cx="5766227" cy="44975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IDEA / SOLUTION: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sz="1600" dirty="0">
                <a:latin typeface="+mj-lt"/>
              </a:rPr>
              <a:t>Implementation of a </a:t>
            </a:r>
            <a:r>
              <a:rPr lang="en-US" sz="1600" b="1" dirty="0">
                <a:latin typeface="+mj-lt"/>
              </a:rPr>
              <a:t>AI-powered</a:t>
            </a:r>
            <a:r>
              <a:rPr lang="en-US" sz="1600" dirty="0">
                <a:latin typeface="+mj-lt"/>
              </a:rPr>
              <a:t> mobile application gives farmers real-time crop advice using </a:t>
            </a:r>
            <a:r>
              <a:rPr lang="en-IN" sz="1600" dirty="0">
                <a:latin typeface="+mj-lt"/>
              </a:rPr>
              <a:t>advanced </a:t>
            </a:r>
            <a:r>
              <a:rPr lang="en-IN" sz="1600" b="1" dirty="0">
                <a:latin typeface="+mj-lt"/>
              </a:rPr>
              <a:t>machine learning </a:t>
            </a:r>
            <a:r>
              <a:rPr lang="en-IN" sz="1600" dirty="0">
                <a:latin typeface="+mj-lt"/>
              </a:rPr>
              <a:t>on </a:t>
            </a:r>
            <a:r>
              <a:rPr lang="en-US" sz="1600" dirty="0">
                <a:latin typeface="+mj-lt"/>
              </a:rPr>
              <a:t>soil, weather, and market data, with </a:t>
            </a:r>
            <a:r>
              <a:rPr lang="en-US" sz="1600" b="1" dirty="0">
                <a:latin typeface="+mj-lt"/>
              </a:rPr>
              <a:t>multilingual</a:t>
            </a:r>
            <a:r>
              <a:rPr lang="en-US" sz="1600" dirty="0">
                <a:latin typeface="+mj-lt"/>
              </a:rPr>
              <a:t> and operate </a:t>
            </a:r>
            <a:r>
              <a:rPr lang="en-US" sz="1600" b="1" dirty="0">
                <a:latin typeface="+mj-lt"/>
              </a:rPr>
              <a:t>offline</a:t>
            </a:r>
            <a:r>
              <a:rPr lang="en-US" sz="1600" dirty="0">
                <a:latin typeface="+mj-lt"/>
              </a:rPr>
              <a:t> support in low-connectivity regions</a:t>
            </a:r>
            <a:endParaRPr lang="en-US" dirty="0">
              <a:latin typeface="+mj-lt"/>
            </a:endParaRPr>
          </a:p>
          <a:p>
            <a:pPr algn="ctr"/>
            <a:endParaRPr lang="en-US" dirty="0"/>
          </a:p>
          <a:p>
            <a:endParaRPr lang="en-US" dirty="0"/>
          </a:p>
          <a:p>
            <a:pPr marL="285750" indent="-285750">
              <a:buClr>
                <a:srgbClr val="010000"/>
              </a:buClr>
              <a:buFont typeface="Wingdings" panose="05000000000000000000" pitchFamily="2" charset="2"/>
              <a:buChar char="v"/>
            </a:pPr>
            <a:r>
              <a:rPr lang="en-US" sz="1600" b="1" dirty="0"/>
              <a:t>AI-powered</a:t>
            </a:r>
            <a:r>
              <a:rPr lang="en-US" sz="1600" dirty="0"/>
              <a:t> crop recommendation system using </a:t>
            </a:r>
            <a:r>
              <a:rPr lang="en-US" sz="1600" b="1" dirty="0"/>
              <a:t>machine learning algorithms.</a:t>
            </a:r>
          </a:p>
          <a:p>
            <a:pPr marL="285750" indent="-285750">
              <a:buClr>
                <a:srgbClr val="01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Uses </a:t>
            </a:r>
            <a:r>
              <a:rPr lang="en-US" sz="1600" b="1" dirty="0"/>
              <a:t>satellite data </a:t>
            </a:r>
            <a:r>
              <a:rPr lang="en-US" sz="1600" dirty="0"/>
              <a:t>for real-time soil and environmental analysis.</a:t>
            </a:r>
          </a:p>
          <a:p>
            <a:pPr marL="285750" indent="-285750">
              <a:buClr>
                <a:srgbClr val="01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Recommends crops optimizing yield, profit, and </a:t>
            </a:r>
            <a:r>
              <a:rPr lang="en-US" sz="1600" b="1" dirty="0"/>
              <a:t>sustainability</a:t>
            </a:r>
            <a:r>
              <a:rPr lang="en-US" sz="1600" dirty="0"/>
              <a:t>.</a:t>
            </a:r>
          </a:p>
          <a:p>
            <a:pPr marL="285750" indent="-285750">
              <a:buClr>
                <a:srgbClr val="01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Mobile app with </a:t>
            </a:r>
            <a:r>
              <a:rPr lang="en-US" sz="1600" b="1" dirty="0"/>
              <a:t>multilingual</a:t>
            </a:r>
            <a:r>
              <a:rPr lang="en-US" sz="1600" dirty="0"/>
              <a:t> chat, voice, and image interfaces.</a:t>
            </a:r>
          </a:p>
          <a:p>
            <a:pPr marL="285750" indent="-285750">
              <a:buClr>
                <a:srgbClr val="010000"/>
              </a:buClr>
              <a:buFont typeface="Wingdings" panose="05000000000000000000" pitchFamily="2" charset="2"/>
              <a:buChar char="v"/>
            </a:pPr>
            <a:r>
              <a:rPr lang="en-US" sz="1600" dirty="0"/>
              <a:t>Capability to work efficiently without internet even in low network zones.</a:t>
            </a:r>
            <a:endParaRPr lang="en-US" dirty="0"/>
          </a:p>
          <a:p>
            <a:pPr marL="285750" indent="-285750" algn="ctr">
              <a:buClr>
                <a:srgbClr val="010000"/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B7FBC-F5CD-A92E-329C-93AB38C9E2C2}"/>
              </a:ext>
            </a:extLst>
          </p:cNvPr>
          <p:cNvSpPr/>
          <p:nvPr/>
        </p:nvSpPr>
        <p:spPr>
          <a:xfrm>
            <a:off x="6096000" y="1288025"/>
            <a:ext cx="5894045" cy="254655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2"/>
                </a:solidFill>
              </a:rPr>
              <a:t>PROBLEM RESOLUTION: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AI-driven crop recommendations</a:t>
            </a:r>
            <a:r>
              <a:rPr lang="en-US" sz="1600" dirty="0"/>
              <a:t> → Solves soil &amp; climate challenges by analyzing pH, rainfall, temperature, and market trends.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Multilingual voice &amp; chatbot support</a:t>
            </a:r>
            <a:r>
              <a:rPr lang="en-US" sz="1600" dirty="0"/>
              <a:t> → Bridges knowledge gaps, making advice accessible to all farmers.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1" dirty="0"/>
              <a:t>Disease detection &amp; sustainable practices</a:t>
            </a:r>
            <a:r>
              <a:rPr lang="en-US" sz="1600" dirty="0"/>
              <a:t> → Boosts productivity while ensuring long-term soil health.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b="1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45A28A-4BEF-B749-05B0-3DAFC9E4D291}"/>
              </a:ext>
            </a:extLst>
          </p:cNvPr>
          <p:cNvSpPr/>
          <p:nvPr/>
        </p:nvSpPr>
        <p:spPr>
          <a:xfrm>
            <a:off x="6096000" y="3942642"/>
            <a:ext cx="5894045" cy="18528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UNIQUE VALUE PROPOSITIONS (UPV):</a:t>
            </a:r>
          </a:p>
          <a:p>
            <a:endParaRPr lang="en-US" sz="1600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</a:rPr>
              <a:t>Our solution uniquely combines </a:t>
            </a:r>
            <a:r>
              <a:rPr lang="en-US" sz="1600" b="1" dirty="0">
                <a:latin typeface="+mj-lt"/>
              </a:rPr>
              <a:t>hyper-local AI </a:t>
            </a:r>
            <a:r>
              <a:rPr lang="en-US" sz="1600" dirty="0">
                <a:latin typeface="+mj-lt"/>
              </a:rPr>
              <a:t>crop recommendations, real-time </a:t>
            </a:r>
            <a:r>
              <a:rPr lang="en-US" sz="1600" b="1" dirty="0">
                <a:latin typeface="+mj-lt"/>
              </a:rPr>
              <a:t>market insights</a:t>
            </a:r>
            <a:r>
              <a:rPr lang="en-US" sz="1600" dirty="0">
                <a:latin typeface="+mj-lt"/>
              </a:rPr>
              <a:t>, and </a:t>
            </a:r>
            <a:r>
              <a:rPr lang="en-US" sz="1600" b="1" dirty="0">
                <a:latin typeface="+mj-lt"/>
              </a:rPr>
              <a:t>image-based </a:t>
            </a:r>
            <a:r>
              <a:rPr lang="en-US" sz="1600" dirty="0">
                <a:latin typeface="+mj-lt"/>
              </a:rPr>
              <a:t>soil analysis in a </a:t>
            </a:r>
            <a:r>
              <a:rPr lang="en-US" sz="1600" b="1" dirty="0">
                <a:latin typeface="+mj-lt"/>
              </a:rPr>
              <a:t>multilingual</a:t>
            </a:r>
            <a:r>
              <a:rPr lang="en-US" sz="1600" dirty="0">
                <a:latin typeface="+mj-lt"/>
              </a:rPr>
              <a:t>, offline-ready mobile app—empowering farmers with actionable, </a:t>
            </a:r>
            <a:r>
              <a:rPr lang="en-US" sz="1600" b="1" dirty="0">
                <a:latin typeface="+mj-lt"/>
              </a:rPr>
              <a:t>science-backed </a:t>
            </a:r>
            <a:r>
              <a:rPr lang="en-US" sz="1600" dirty="0">
                <a:latin typeface="+mj-lt"/>
              </a:rPr>
              <a:t>decisions that </a:t>
            </a:r>
            <a:r>
              <a:rPr lang="en-US" sz="1600" b="1" dirty="0">
                <a:latin typeface="+mj-lt"/>
              </a:rPr>
              <a:t>boost income </a:t>
            </a:r>
            <a:r>
              <a:rPr lang="en-US" sz="1600" dirty="0">
                <a:latin typeface="+mj-lt"/>
              </a:rPr>
              <a:t>and ensure </a:t>
            </a:r>
            <a:r>
              <a:rPr lang="en-US" sz="1600" b="1" dirty="0">
                <a:latin typeface="+mj-lt"/>
              </a:rPr>
              <a:t>sustainable farming.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endParaRPr lang="en-IN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82538"/>
            <a:ext cx="1970975" cy="67198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CROPNEXUS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B1E53D6-82C9-DF1E-73AD-D06067A9EFB4}"/>
              </a:ext>
            </a:extLst>
          </p:cNvPr>
          <p:cNvSpPr/>
          <p:nvPr/>
        </p:nvSpPr>
        <p:spPr>
          <a:xfrm>
            <a:off x="177738" y="1179966"/>
            <a:ext cx="6204045" cy="5023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</a:rPr>
              <a:t>Technology Stack  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Frontend(Mobile App):                              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React Native – Cross-platform development(Android/iOS)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Tailwind CSS – Modern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EJS – For dynamic rendering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Backend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Node.js and Express.js – REST API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MongoDB Atlas – Scalable, secure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Socket.io – Real-time communication(chatbot, notifications)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JWT Authentication &amp; CSRF Protection –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b="1" dirty="0">
                <a:solidFill>
                  <a:schemeClr val="tx1"/>
                </a:solidFill>
              </a:rPr>
              <a:t>AI/ML(Artificial Intelligence and Machine Learning):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Python(ML core scripting)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NumPy, Pandas – Data 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Scikit-learn – Classical ML models(Decision Tree, 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TensorFlow – Deep Learning (CNN, LSTM, Neural Networks)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Matplotlib, Seaborn –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/>
                </a:solidFill>
              </a:rPr>
              <a:t>Flux – Neural Network experimentation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r>
              <a:rPr lang="en-US" b="1" u="sng" dirty="0">
                <a:solidFill>
                  <a:srgbClr val="002060"/>
                </a:solidFill>
              </a:rPr>
              <a:t>          </a:t>
            </a:r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FE6A2-5288-D9D1-506E-63E904145902}"/>
              </a:ext>
            </a:extLst>
          </p:cNvPr>
          <p:cNvSpPr txBox="1"/>
          <p:nvPr/>
        </p:nvSpPr>
        <p:spPr>
          <a:xfrm>
            <a:off x="3834581" y="1095376"/>
            <a:ext cx="2595716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Algorithms Used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Decision Tree Regression(Crop Recommendation)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Neural Networks(Yield &amp; Profit prediction)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LSTM(Weather &amp; time-series forecasting)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Security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HTTPS , SSL/TLS(Secure Communication)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Bcrypt(Password encryption)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200" b="1" dirty="0"/>
              <a:t>Deployment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Vercel – Hosting frontend &amp;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Cloudinary – Image storage &amp; optimization(soil images, datasets)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MongoDB Atlas – Managed cloud database 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88278A-28F1-5686-827D-552DDC234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73" y="4898092"/>
            <a:ext cx="415037" cy="397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15837F-BB3E-CF58-AEC6-0260E62DB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332" y="4880258"/>
            <a:ext cx="415037" cy="4150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447F9B-EC61-871C-67FD-7F07C67A0C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624" y="4898092"/>
            <a:ext cx="677612" cy="4150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44324AD-6E0B-7671-E1CC-89A88CF9B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3491" y="4950945"/>
            <a:ext cx="677612" cy="2845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B7DBF42-7368-DEFF-1B0F-2E80942DB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076" y="4803532"/>
            <a:ext cx="604155" cy="60415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4C4B35-6B43-F94D-8C34-BE94120B50A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53287" y="4933008"/>
            <a:ext cx="866523" cy="40668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4206274-900C-6918-1069-E306DA170E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57981" y="5038257"/>
            <a:ext cx="748915" cy="19618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F72A482-2F76-9B1F-F3E3-4C74BAE523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94321" y="4950945"/>
            <a:ext cx="567314" cy="4249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3994E0-8B64-6C61-84A2-01D5562DDA3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1514" y="5495925"/>
            <a:ext cx="770603" cy="43276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3AF027-478A-DA0F-B9F6-D91B7BE78C9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9294" y="5495925"/>
            <a:ext cx="583330" cy="41291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C976A8F-D9B0-B3F3-63C0-A30A9312DF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47499" y="5407687"/>
            <a:ext cx="482458" cy="48245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22FD2B4-8794-B3E6-CFCB-1D217384C55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51442" y="5460983"/>
            <a:ext cx="498612" cy="4150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C3F8E81-9794-8238-69BD-C0D3F9FB033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591528" y="5526202"/>
            <a:ext cx="853791" cy="28459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B5D7749-9305-164B-CFC3-2FFEC1769D9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86793" y="5519582"/>
            <a:ext cx="389262" cy="38926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54922F98-308F-9F12-BC4B-C8E20BB600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14126" y="5475912"/>
            <a:ext cx="415784" cy="5005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134B9021-D9BB-CF9B-FA9E-50CD3DF2D9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541459" y="5565133"/>
            <a:ext cx="744810" cy="167844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2C0E678E-09AE-602C-EEC8-B1617A9572B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605458" y="5475912"/>
            <a:ext cx="577048" cy="502314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A7C1BE3C-998F-8860-E183-639324BE8F06}"/>
              </a:ext>
            </a:extLst>
          </p:cNvPr>
          <p:cNvSpPr/>
          <p:nvPr/>
        </p:nvSpPr>
        <p:spPr>
          <a:xfrm>
            <a:off x="6449003" y="1179965"/>
            <a:ext cx="5601483" cy="50000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002060"/>
                </a:solidFill>
              </a:rPr>
              <a:t>PROCESS FLOW ARCHITECTURE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IN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959CD9A-1566-A2FB-5C95-61032A33AC1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58897" y="1946008"/>
            <a:ext cx="538316" cy="5383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1317906-6799-2268-09ED-777A76D2B766}"/>
              </a:ext>
            </a:extLst>
          </p:cNvPr>
          <p:cNvSpPr txBox="1"/>
          <p:nvPr/>
        </p:nvSpPr>
        <p:spPr>
          <a:xfrm>
            <a:off x="6341805" y="2504456"/>
            <a:ext cx="1001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     User opens     the app</a:t>
            </a:r>
            <a:endParaRPr lang="en-IN" sz="10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32480E68-1BFB-3CC7-8E26-8A8BF5FFF5D5}"/>
              </a:ext>
            </a:extLst>
          </p:cNvPr>
          <p:cNvSpPr/>
          <p:nvPr/>
        </p:nvSpPr>
        <p:spPr>
          <a:xfrm>
            <a:off x="7334866" y="2186204"/>
            <a:ext cx="167148" cy="457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0DE2E32-FD64-BD1D-1F18-0F2C2CE9893D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733128" y="2047313"/>
            <a:ext cx="457143" cy="45714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62C93DD3-1DC1-B3C8-459F-07A7AA80C2DA}"/>
              </a:ext>
            </a:extLst>
          </p:cNvPr>
          <p:cNvSpPr txBox="1"/>
          <p:nvPr/>
        </p:nvSpPr>
        <p:spPr>
          <a:xfrm>
            <a:off x="7723493" y="2524588"/>
            <a:ext cx="47641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Login</a:t>
            </a:r>
            <a:endParaRPr lang="en-IN" sz="1050" dirty="0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414AD09-31CC-4276-D36A-DE7E74C3A8E8}"/>
              </a:ext>
            </a:extLst>
          </p:cNvPr>
          <p:cNvSpPr/>
          <p:nvPr/>
        </p:nvSpPr>
        <p:spPr>
          <a:xfrm>
            <a:off x="8288594" y="2230165"/>
            <a:ext cx="211450" cy="457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42F5E739-D5D2-15DB-6530-78404C4C58B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615704" y="2042129"/>
            <a:ext cx="482459" cy="482459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F4110BB-62C9-8DB8-DE8D-B9F7B04285F1}"/>
              </a:ext>
            </a:extLst>
          </p:cNvPr>
          <p:cNvSpPr txBox="1"/>
          <p:nvPr/>
        </p:nvSpPr>
        <p:spPr>
          <a:xfrm>
            <a:off x="8352500" y="2552830"/>
            <a:ext cx="9930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Login success</a:t>
            </a:r>
            <a:endParaRPr lang="en-IN" sz="105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DCEEC82-E69A-4216-8E67-E35A13AF97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554930" y="2092237"/>
            <a:ext cx="553383" cy="415037"/>
          </a:xfrm>
          <a:prstGeom prst="rect">
            <a:avLst/>
          </a:prstGeom>
        </p:spPr>
      </p:pic>
      <p:sp>
        <p:nvSpPr>
          <p:cNvPr id="62" name="Arrow: Right 61">
            <a:extLst>
              <a:ext uri="{FF2B5EF4-FFF2-40B4-BE49-F238E27FC236}">
                <a16:creationId xmlns:a16="http://schemas.microsoft.com/office/drawing/2014/main" id="{5777E1E7-5685-05D6-4616-DB5FA695ED15}"/>
              </a:ext>
            </a:extLst>
          </p:cNvPr>
          <p:cNvSpPr/>
          <p:nvPr/>
        </p:nvSpPr>
        <p:spPr>
          <a:xfrm>
            <a:off x="9212826" y="2254036"/>
            <a:ext cx="249682" cy="457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4D0C72A-FE08-EA64-9E3E-B46C118B43AC}"/>
              </a:ext>
            </a:extLst>
          </p:cNvPr>
          <p:cNvSpPr txBox="1"/>
          <p:nvPr/>
        </p:nvSpPr>
        <p:spPr>
          <a:xfrm>
            <a:off x="9554930" y="2552830"/>
            <a:ext cx="7996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Select language</a:t>
            </a:r>
            <a:endParaRPr lang="en-IN" sz="1050" dirty="0"/>
          </a:p>
        </p:txBody>
      </p:sp>
      <p:pic>
        <p:nvPicPr>
          <p:cNvPr id="17410" name="Picture 17409">
            <a:extLst>
              <a:ext uri="{FF2B5EF4-FFF2-40B4-BE49-F238E27FC236}">
                <a16:creationId xmlns:a16="http://schemas.microsoft.com/office/drawing/2014/main" id="{AD7A1D5E-D20A-5A62-E32F-3D60315D1DC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669845" y="2024866"/>
            <a:ext cx="706574" cy="549778"/>
          </a:xfrm>
          <a:prstGeom prst="rect">
            <a:avLst/>
          </a:prstGeom>
        </p:spPr>
      </p:pic>
      <p:sp>
        <p:nvSpPr>
          <p:cNvPr id="17413" name="Arrow: Right 17412">
            <a:extLst>
              <a:ext uri="{FF2B5EF4-FFF2-40B4-BE49-F238E27FC236}">
                <a16:creationId xmlns:a16="http://schemas.microsoft.com/office/drawing/2014/main" id="{C3371388-2225-2B95-A668-4DF40E4FDF0E}"/>
              </a:ext>
            </a:extLst>
          </p:cNvPr>
          <p:cNvSpPr/>
          <p:nvPr/>
        </p:nvSpPr>
        <p:spPr>
          <a:xfrm flipV="1">
            <a:off x="10262683" y="2254036"/>
            <a:ext cx="241944" cy="678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14" name="TextBox 17413">
            <a:extLst>
              <a:ext uri="{FF2B5EF4-FFF2-40B4-BE49-F238E27FC236}">
                <a16:creationId xmlns:a16="http://schemas.microsoft.com/office/drawing/2014/main" id="{111A8C44-34CF-7FA6-1784-231760DEDA48}"/>
              </a:ext>
            </a:extLst>
          </p:cNvPr>
          <p:cNvSpPr txBox="1"/>
          <p:nvPr/>
        </p:nvSpPr>
        <p:spPr>
          <a:xfrm>
            <a:off x="10578138" y="2584208"/>
            <a:ext cx="88998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Select 5 crop</a:t>
            </a:r>
            <a:endParaRPr lang="en-IN" sz="1050" dirty="0"/>
          </a:p>
        </p:txBody>
      </p:sp>
      <p:pic>
        <p:nvPicPr>
          <p:cNvPr id="17416" name="Picture 17415">
            <a:extLst>
              <a:ext uri="{FF2B5EF4-FFF2-40B4-BE49-F238E27FC236}">
                <a16:creationId xmlns:a16="http://schemas.microsoft.com/office/drawing/2014/main" id="{1B7BB785-F23A-435A-4B7E-51058DD68F2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97361" y="3229070"/>
            <a:ext cx="821059" cy="821059"/>
          </a:xfrm>
          <a:prstGeom prst="rect">
            <a:avLst/>
          </a:prstGeom>
        </p:spPr>
      </p:pic>
      <p:sp>
        <p:nvSpPr>
          <p:cNvPr id="17418" name="TextBox 17417">
            <a:extLst>
              <a:ext uri="{FF2B5EF4-FFF2-40B4-BE49-F238E27FC236}">
                <a16:creationId xmlns:a16="http://schemas.microsoft.com/office/drawing/2014/main" id="{9838B0D5-0751-9553-230C-0E7769FDFB07}"/>
              </a:ext>
            </a:extLst>
          </p:cNvPr>
          <p:cNvSpPr txBox="1"/>
          <p:nvPr/>
        </p:nvSpPr>
        <p:spPr>
          <a:xfrm flipH="1">
            <a:off x="8609227" y="3899018"/>
            <a:ext cx="783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Database</a:t>
            </a:r>
            <a:endParaRPr lang="en-IN" sz="1200" dirty="0"/>
          </a:p>
        </p:txBody>
      </p:sp>
      <p:sp>
        <p:nvSpPr>
          <p:cNvPr id="17423" name="Left Brace 17422">
            <a:extLst>
              <a:ext uri="{FF2B5EF4-FFF2-40B4-BE49-F238E27FC236}">
                <a16:creationId xmlns:a16="http://schemas.microsoft.com/office/drawing/2014/main" id="{805CF460-F5AB-DCA7-445E-04047BB40950}"/>
              </a:ext>
            </a:extLst>
          </p:cNvPr>
          <p:cNvSpPr/>
          <p:nvPr/>
        </p:nvSpPr>
        <p:spPr>
          <a:xfrm rot="5400000" flipH="1">
            <a:off x="9448498" y="2169079"/>
            <a:ext cx="894351" cy="2156359"/>
          </a:xfrm>
          <a:prstGeom prst="leftBrace">
            <a:avLst>
              <a:gd name="adj1" fmla="val 0"/>
              <a:gd name="adj2" fmla="val 45194"/>
            </a:avLst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7431" name="Straight Arrow Connector 17430">
            <a:extLst>
              <a:ext uri="{FF2B5EF4-FFF2-40B4-BE49-F238E27FC236}">
                <a16:creationId xmlns:a16="http://schemas.microsoft.com/office/drawing/2014/main" id="{A3C47ED2-BD5B-0520-9918-12B95682EB41}"/>
              </a:ext>
            </a:extLst>
          </p:cNvPr>
          <p:cNvCxnSpPr/>
          <p:nvPr/>
        </p:nvCxnSpPr>
        <p:spPr>
          <a:xfrm flipH="1">
            <a:off x="9345558" y="3693800"/>
            <a:ext cx="645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32" name="TextBox 17431">
            <a:extLst>
              <a:ext uri="{FF2B5EF4-FFF2-40B4-BE49-F238E27FC236}">
                <a16:creationId xmlns:a16="http://schemas.microsoft.com/office/drawing/2014/main" id="{63AF1C46-4075-34A7-41E4-6555F847BCBB}"/>
              </a:ext>
            </a:extLst>
          </p:cNvPr>
          <p:cNvSpPr txBox="1"/>
          <p:nvPr/>
        </p:nvSpPr>
        <p:spPr>
          <a:xfrm>
            <a:off x="8876580" y="3053158"/>
            <a:ext cx="21563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Collected data store in the database</a:t>
            </a:r>
            <a:endParaRPr lang="en-IN" sz="1050" dirty="0"/>
          </a:p>
        </p:txBody>
      </p:sp>
      <p:pic>
        <p:nvPicPr>
          <p:cNvPr id="17434" name="Picture 17433">
            <a:extLst>
              <a:ext uri="{FF2B5EF4-FFF2-40B4-BE49-F238E27FC236}">
                <a16:creationId xmlns:a16="http://schemas.microsoft.com/office/drawing/2014/main" id="{72516D2E-104E-358D-AFB0-B06E2A3A19E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376419" y="3155838"/>
            <a:ext cx="570271" cy="570271"/>
          </a:xfrm>
          <a:prstGeom prst="rect">
            <a:avLst/>
          </a:prstGeom>
        </p:spPr>
      </p:pic>
      <p:cxnSp>
        <p:nvCxnSpPr>
          <p:cNvPr id="17441" name="Connector: Elbow 17440">
            <a:extLst>
              <a:ext uri="{FF2B5EF4-FFF2-40B4-BE49-F238E27FC236}">
                <a16:creationId xmlns:a16="http://schemas.microsoft.com/office/drawing/2014/main" id="{52053971-8903-2401-6E15-15FFF687907E}"/>
              </a:ext>
            </a:extLst>
          </p:cNvPr>
          <p:cNvCxnSpPr/>
          <p:nvPr/>
        </p:nvCxnSpPr>
        <p:spPr>
          <a:xfrm rot="16200000" flipH="1">
            <a:off x="11209275" y="2512885"/>
            <a:ext cx="799122" cy="28142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45" name="Straight Arrow Connector 17444">
            <a:extLst>
              <a:ext uri="{FF2B5EF4-FFF2-40B4-BE49-F238E27FC236}">
                <a16:creationId xmlns:a16="http://schemas.microsoft.com/office/drawing/2014/main" id="{F453A8E6-2F7B-973B-F190-2A111E475B7D}"/>
              </a:ext>
            </a:extLst>
          </p:cNvPr>
          <p:cNvCxnSpPr>
            <a:cxnSpLocks/>
          </p:cNvCxnSpPr>
          <p:nvPr/>
        </p:nvCxnSpPr>
        <p:spPr>
          <a:xfrm>
            <a:off x="10973853" y="3247258"/>
            <a:ext cx="343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47" name="Straight Arrow Connector 17446">
            <a:extLst>
              <a:ext uri="{FF2B5EF4-FFF2-40B4-BE49-F238E27FC236}">
                <a16:creationId xmlns:a16="http://schemas.microsoft.com/office/drawing/2014/main" id="{64A492F9-2006-BFC1-9B99-87C336469716}"/>
              </a:ext>
            </a:extLst>
          </p:cNvPr>
          <p:cNvCxnSpPr/>
          <p:nvPr/>
        </p:nvCxnSpPr>
        <p:spPr>
          <a:xfrm flipV="1">
            <a:off x="9752963" y="2904566"/>
            <a:ext cx="0" cy="34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449" name="Picture 17448">
            <a:extLst>
              <a:ext uri="{FF2B5EF4-FFF2-40B4-BE49-F238E27FC236}">
                <a16:creationId xmlns:a16="http://schemas.microsoft.com/office/drawing/2014/main" id="{7D619027-2FB5-88AB-F12C-0D342AD3674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820703" y="4214202"/>
            <a:ext cx="1111431" cy="718806"/>
          </a:xfrm>
          <a:prstGeom prst="rect">
            <a:avLst/>
          </a:prstGeom>
        </p:spPr>
      </p:pic>
      <p:sp>
        <p:nvSpPr>
          <p:cNvPr id="17451" name="TextBox 17450">
            <a:extLst>
              <a:ext uri="{FF2B5EF4-FFF2-40B4-BE49-F238E27FC236}">
                <a16:creationId xmlns:a16="http://schemas.microsoft.com/office/drawing/2014/main" id="{7926CE46-1999-71D2-DE8A-B0161C875EE6}"/>
              </a:ext>
            </a:extLst>
          </p:cNvPr>
          <p:cNvSpPr txBox="1"/>
          <p:nvPr/>
        </p:nvSpPr>
        <p:spPr>
          <a:xfrm>
            <a:off x="11266839" y="3686589"/>
            <a:ext cx="82105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Location on</a:t>
            </a:r>
            <a:endParaRPr lang="en-IN" sz="1050" dirty="0"/>
          </a:p>
        </p:txBody>
      </p:sp>
      <p:sp>
        <p:nvSpPr>
          <p:cNvPr id="17452" name="TextBox 17451">
            <a:extLst>
              <a:ext uri="{FF2B5EF4-FFF2-40B4-BE49-F238E27FC236}">
                <a16:creationId xmlns:a16="http://schemas.microsoft.com/office/drawing/2014/main" id="{4C7BB3D4-7463-E431-8D70-9EBE7499E61D}"/>
              </a:ext>
            </a:extLst>
          </p:cNvPr>
          <p:cNvSpPr txBox="1"/>
          <p:nvPr/>
        </p:nvSpPr>
        <p:spPr>
          <a:xfrm>
            <a:off x="10850891" y="4928495"/>
            <a:ext cx="1075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Main dashboard</a:t>
            </a:r>
            <a:endParaRPr lang="en-IN" sz="1050" dirty="0"/>
          </a:p>
        </p:txBody>
      </p:sp>
      <p:sp>
        <p:nvSpPr>
          <p:cNvPr id="17453" name="Arrow: Down 17452">
            <a:extLst>
              <a:ext uri="{FF2B5EF4-FFF2-40B4-BE49-F238E27FC236}">
                <a16:creationId xmlns:a16="http://schemas.microsoft.com/office/drawing/2014/main" id="{F0AF5497-591C-FE03-9856-A08F64C56EAC}"/>
              </a:ext>
            </a:extLst>
          </p:cNvPr>
          <p:cNvSpPr/>
          <p:nvPr/>
        </p:nvSpPr>
        <p:spPr>
          <a:xfrm>
            <a:off x="11582400" y="3940505"/>
            <a:ext cx="45719" cy="22493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459" name="Picture 17458">
            <a:extLst>
              <a:ext uri="{FF2B5EF4-FFF2-40B4-BE49-F238E27FC236}">
                <a16:creationId xmlns:a16="http://schemas.microsoft.com/office/drawing/2014/main" id="{297E7AE0-8148-3761-7645-DB86EEFC30E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519437" y="5204880"/>
            <a:ext cx="1049685" cy="740575"/>
          </a:xfrm>
          <a:prstGeom prst="rect">
            <a:avLst/>
          </a:prstGeom>
        </p:spPr>
      </p:pic>
      <p:pic>
        <p:nvPicPr>
          <p:cNvPr id="17461" name="Picture 17460">
            <a:extLst>
              <a:ext uri="{FF2B5EF4-FFF2-40B4-BE49-F238E27FC236}">
                <a16:creationId xmlns:a16="http://schemas.microsoft.com/office/drawing/2014/main" id="{EF7B35C0-72EE-898A-60EA-E0B4F57FAFEC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7571247" y="5273876"/>
            <a:ext cx="977561" cy="547434"/>
          </a:xfrm>
          <a:prstGeom prst="rect">
            <a:avLst/>
          </a:prstGeom>
        </p:spPr>
      </p:pic>
      <p:sp>
        <p:nvSpPr>
          <p:cNvPr id="17462" name="TextBox 17461">
            <a:extLst>
              <a:ext uri="{FF2B5EF4-FFF2-40B4-BE49-F238E27FC236}">
                <a16:creationId xmlns:a16="http://schemas.microsoft.com/office/drawing/2014/main" id="{2906199D-EA38-EEFA-3A80-9A012BCF2C73}"/>
              </a:ext>
            </a:extLst>
          </p:cNvPr>
          <p:cNvSpPr txBox="1"/>
          <p:nvPr/>
        </p:nvSpPr>
        <p:spPr>
          <a:xfrm>
            <a:off x="6412877" y="5919130"/>
            <a:ext cx="12266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 crop recommendation</a:t>
            </a:r>
            <a:endParaRPr lang="en-IN" sz="800" dirty="0"/>
          </a:p>
        </p:txBody>
      </p:sp>
      <p:sp>
        <p:nvSpPr>
          <p:cNvPr id="17463" name="TextBox 17462">
            <a:extLst>
              <a:ext uri="{FF2B5EF4-FFF2-40B4-BE49-F238E27FC236}">
                <a16:creationId xmlns:a16="http://schemas.microsoft.com/office/drawing/2014/main" id="{FC40E6A6-656F-2BA1-EE19-1A0A1D2CB9FB}"/>
              </a:ext>
            </a:extLst>
          </p:cNvPr>
          <p:cNvSpPr txBox="1"/>
          <p:nvPr/>
        </p:nvSpPr>
        <p:spPr>
          <a:xfrm>
            <a:off x="7791019" y="5919481"/>
            <a:ext cx="6415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AI soil help</a:t>
            </a:r>
            <a:endParaRPr lang="en-IN" sz="800" dirty="0"/>
          </a:p>
        </p:txBody>
      </p:sp>
      <p:pic>
        <p:nvPicPr>
          <p:cNvPr id="17465" name="Picture 17464">
            <a:extLst>
              <a:ext uri="{FF2B5EF4-FFF2-40B4-BE49-F238E27FC236}">
                <a16:creationId xmlns:a16="http://schemas.microsoft.com/office/drawing/2014/main" id="{744FDC57-20FA-4F0C-73FF-6682B3574F40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629072" y="5248395"/>
            <a:ext cx="892277" cy="740575"/>
          </a:xfrm>
          <a:prstGeom prst="rect">
            <a:avLst/>
          </a:prstGeom>
        </p:spPr>
      </p:pic>
      <p:sp>
        <p:nvSpPr>
          <p:cNvPr id="17466" name="TextBox 17465">
            <a:extLst>
              <a:ext uri="{FF2B5EF4-FFF2-40B4-BE49-F238E27FC236}">
                <a16:creationId xmlns:a16="http://schemas.microsoft.com/office/drawing/2014/main" id="{C94159C0-1788-4341-7346-ADFEC96E0BBF}"/>
              </a:ext>
            </a:extLst>
          </p:cNvPr>
          <p:cNvSpPr txBox="1"/>
          <p:nvPr/>
        </p:nvSpPr>
        <p:spPr>
          <a:xfrm>
            <a:off x="8421481" y="5930761"/>
            <a:ext cx="13074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AI plant disease detection</a:t>
            </a:r>
            <a:endParaRPr lang="en-IN" sz="800" dirty="0"/>
          </a:p>
        </p:txBody>
      </p:sp>
      <p:pic>
        <p:nvPicPr>
          <p:cNvPr id="17468" name="Picture 17467">
            <a:extLst>
              <a:ext uri="{FF2B5EF4-FFF2-40B4-BE49-F238E27FC236}">
                <a16:creationId xmlns:a16="http://schemas.microsoft.com/office/drawing/2014/main" id="{BB7DC05E-9332-613F-8FD8-3227869D5537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9665110" y="5211600"/>
            <a:ext cx="1194642" cy="671986"/>
          </a:xfrm>
          <a:prstGeom prst="rect">
            <a:avLst/>
          </a:prstGeom>
        </p:spPr>
      </p:pic>
      <p:sp>
        <p:nvSpPr>
          <p:cNvPr id="17469" name="TextBox 17468">
            <a:extLst>
              <a:ext uri="{FF2B5EF4-FFF2-40B4-BE49-F238E27FC236}">
                <a16:creationId xmlns:a16="http://schemas.microsoft.com/office/drawing/2014/main" id="{AFB1C11C-5F28-43C2-2EED-0F5B6993316A}"/>
              </a:ext>
            </a:extLst>
          </p:cNvPr>
          <p:cNvSpPr txBox="1"/>
          <p:nvPr/>
        </p:nvSpPr>
        <p:spPr>
          <a:xfrm>
            <a:off x="9864901" y="5900415"/>
            <a:ext cx="8130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Weather check</a:t>
            </a:r>
            <a:endParaRPr lang="en-IN" sz="800" dirty="0"/>
          </a:p>
        </p:txBody>
      </p:sp>
      <p:sp>
        <p:nvSpPr>
          <p:cNvPr id="17470" name="TextBox 17469">
            <a:extLst>
              <a:ext uri="{FF2B5EF4-FFF2-40B4-BE49-F238E27FC236}">
                <a16:creationId xmlns:a16="http://schemas.microsoft.com/office/drawing/2014/main" id="{212C495E-54E5-9BCA-A8C4-06E4DC01CDC6}"/>
              </a:ext>
            </a:extLst>
          </p:cNvPr>
          <p:cNvSpPr txBox="1"/>
          <p:nvPr/>
        </p:nvSpPr>
        <p:spPr>
          <a:xfrm>
            <a:off x="8421481" y="4596735"/>
            <a:ext cx="10313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FEATURES</a:t>
            </a:r>
            <a:endParaRPr lang="en-IN" sz="1600" b="1" dirty="0"/>
          </a:p>
        </p:txBody>
      </p:sp>
      <p:cxnSp>
        <p:nvCxnSpPr>
          <p:cNvPr id="17488" name="Straight Connector 17487">
            <a:extLst>
              <a:ext uri="{FF2B5EF4-FFF2-40B4-BE49-F238E27FC236}">
                <a16:creationId xmlns:a16="http://schemas.microsoft.com/office/drawing/2014/main" id="{DC309A35-BEF7-B174-899C-34447ACF7AA5}"/>
              </a:ext>
            </a:extLst>
          </p:cNvPr>
          <p:cNvCxnSpPr>
            <a:cxnSpLocks/>
          </p:cNvCxnSpPr>
          <p:nvPr/>
        </p:nvCxnSpPr>
        <p:spPr>
          <a:xfrm>
            <a:off x="6928055" y="5056964"/>
            <a:ext cx="3455600" cy="30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96" name="Straight Arrow Connector 17495">
            <a:extLst>
              <a:ext uri="{FF2B5EF4-FFF2-40B4-BE49-F238E27FC236}">
                <a16:creationId xmlns:a16="http://schemas.microsoft.com/office/drawing/2014/main" id="{2ED3135D-1183-FFF4-85C1-6C15217FD6D0}"/>
              </a:ext>
            </a:extLst>
          </p:cNvPr>
          <p:cNvCxnSpPr/>
          <p:nvPr/>
        </p:nvCxnSpPr>
        <p:spPr>
          <a:xfrm>
            <a:off x="6928055" y="5043524"/>
            <a:ext cx="0" cy="1388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99" name="Straight Arrow Connector 17498">
            <a:extLst>
              <a:ext uri="{FF2B5EF4-FFF2-40B4-BE49-F238E27FC236}">
                <a16:creationId xmlns:a16="http://schemas.microsoft.com/office/drawing/2014/main" id="{9F31D57B-100A-5B32-8106-D57191FFDA97}"/>
              </a:ext>
            </a:extLst>
          </p:cNvPr>
          <p:cNvCxnSpPr>
            <a:cxnSpLocks/>
          </p:cNvCxnSpPr>
          <p:nvPr/>
        </p:nvCxnSpPr>
        <p:spPr>
          <a:xfrm>
            <a:off x="7961699" y="5056964"/>
            <a:ext cx="0" cy="178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03" name="Straight Arrow Connector 17502">
            <a:extLst>
              <a:ext uri="{FF2B5EF4-FFF2-40B4-BE49-F238E27FC236}">
                <a16:creationId xmlns:a16="http://schemas.microsoft.com/office/drawing/2014/main" id="{F61E459E-9B00-BDFB-4C0C-CE52069C2985}"/>
              </a:ext>
            </a:extLst>
          </p:cNvPr>
          <p:cNvCxnSpPr>
            <a:cxnSpLocks/>
            <a:endCxn id="17465" idx="0"/>
          </p:cNvCxnSpPr>
          <p:nvPr/>
        </p:nvCxnSpPr>
        <p:spPr>
          <a:xfrm>
            <a:off x="9075210" y="5072304"/>
            <a:ext cx="1" cy="176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06" name="Straight Arrow Connector 17505">
            <a:extLst>
              <a:ext uri="{FF2B5EF4-FFF2-40B4-BE49-F238E27FC236}">
                <a16:creationId xmlns:a16="http://schemas.microsoft.com/office/drawing/2014/main" id="{0964CED6-ABF8-0F54-A372-9408837A7E41}"/>
              </a:ext>
            </a:extLst>
          </p:cNvPr>
          <p:cNvCxnSpPr/>
          <p:nvPr/>
        </p:nvCxnSpPr>
        <p:spPr>
          <a:xfrm>
            <a:off x="10383655" y="5087644"/>
            <a:ext cx="0" cy="123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08" name="Straight Connector 17507">
            <a:extLst>
              <a:ext uri="{FF2B5EF4-FFF2-40B4-BE49-F238E27FC236}">
                <a16:creationId xmlns:a16="http://schemas.microsoft.com/office/drawing/2014/main" id="{987F2CFC-4BE2-E198-31BB-0DBB43E0C1EE}"/>
              </a:ext>
            </a:extLst>
          </p:cNvPr>
          <p:cNvCxnSpPr>
            <a:stCxn id="17470" idx="2"/>
            <a:endCxn id="17470" idx="2"/>
          </p:cNvCxnSpPr>
          <p:nvPr/>
        </p:nvCxnSpPr>
        <p:spPr>
          <a:xfrm>
            <a:off x="8937168" y="493528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10" name="Straight Connector 17509">
            <a:extLst>
              <a:ext uri="{FF2B5EF4-FFF2-40B4-BE49-F238E27FC236}">
                <a16:creationId xmlns:a16="http://schemas.microsoft.com/office/drawing/2014/main" id="{D508C962-30A5-B070-CA02-9722C0F3098D}"/>
              </a:ext>
            </a:extLst>
          </p:cNvPr>
          <p:cNvCxnSpPr>
            <a:stCxn id="17470" idx="2"/>
            <a:endCxn id="17470" idx="2"/>
          </p:cNvCxnSpPr>
          <p:nvPr/>
        </p:nvCxnSpPr>
        <p:spPr>
          <a:xfrm>
            <a:off x="8937168" y="493528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12" name="Straight Connector 17511">
            <a:extLst>
              <a:ext uri="{FF2B5EF4-FFF2-40B4-BE49-F238E27FC236}">
                <a16:creationId xmlns:a16="http://schemas.microsoft.com/office/drawing/2014/main" id="{1C6B4F60-739A-2610-A3F7-316AA67A86D7}"/>
              </a:ext>
            </a:extLst>
          </p:cNvPr>
          <p:cNvCxnSpPr>
            <a:cxnSpLocks/>
            <a:stCxn id="17470" idx="2"/>
            <a:endCxn id="17470" idx="2"/>
          </p:cNvCxnSpPr>
          <p:nvPr/>
        </p:nvCxnSpPr>
        <p:spPr>
          <a:xfrm>
            <a:off x="8937168" y="4935289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22" name="Straight Connector 17521">
            <a:extLst>
              <a:ext uri="{FF2B5EF4-FFF2-40B4-BE49-F238E27FC236}">
                <a16:creationId xmlns:a16="http://schemas.microsoft.com/office/drawing/2014/main" id="{2CB747EE-0193-A53B-41CD-A3A5784F6932}"/>
              </a:ext>
            </a:extLst>
          </p:cNvPr>
          <p:cNvCxnSpPr/>
          <p:nvPr/>
        </p:nvCxnSpPr>
        <p:spPr>
          <a:xfrm>
            <a:off x="8856933" y="4933008"/>
            <a:ext cx="0" cy="1546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32" name="Straight Connector 17531">
            <a:extLst>
              <a:ext uri="{FF2B5EF4-FFF2-40B4-BE49-F238E27FC236}">
                <a16:creationId xmlns:a16="http://schemas.microsoft.com/office/drawing/2014/main" id="{550EC891-A926-47CB-733B-08F78F620267}"/>
              </a:ext>
            </a:extLst>
          </p:cNvPr>
          <p:cNvCxnSpPr/>
          <p:nvPr/>
        </p:nvCxnSpPr>
        <p:spPr>
          <a:xfrm>
            <a:off x="9021363" y="4493342"/>
            <a:ext cx="165658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34" name="Straight Arrow Connector 17533">
            <a:extLst>
              <a:ext uri="{FF2B5EF4-FFF2-40B4-BE49-F238E27FC236}">
                <a16:creationId xmlns:a16="http://schemas.microsoft.com/office/drawing/2014/main" id="{0C6EFC24-1D2B-5E78-0FD9-8070F4F68B9C}"/>
              </a:ext>
            </a:extLst>
          </p:cNvPr>
          <p:cNvCxnSpPr>
            <a:cxnSpLocks/>
          </p:cNvCxnSpPr>
          <p:nvPr/>
        </p:nvCxnSpPr>
        <p:spPr>
          <a:xfrm>
            <a:off x="9021363" y="4493342"/>
            <a:ext cx="0" cy="1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538" name="Picture 17537">
            <a:extLst>
              <a:ext uri="{FF2B5EF4-FFF2-40B4-BE49-F238E27FC236}">
                <a16:creationId xmlns:a16="http://schemas.microsoft.com/office/drawing/2014/main" id="{9B1D566A-977B-63C1-586E-9422A9D456A6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1084219" y="5460983"/>
            <a:ext cx="930042" cy="486722"/>
          </a:xfrm>
          <a:prstGeom prst="rect">
            <a:avLst/>
          </a:prstGeom>
        </p:spPr>
      </p:pic>
      <p:sp>
        <p:nvSpPr>
          <p:cNvPr id="17539" name="TextBox 17538">
            <a:extLst>
              <a:ext uri="{FF2B5EF4-FFF2-40B4-BE49-F238E27FC236}">
                <a16:creationId xmlns:a16="http://schemas.microsoft.com/office/drawing/2014/main" id="{8398BBD0-A8F6-97B5-1E44-4596588ABAE5}"/>
              </a:ext>
            </a:extLst>
          </p:cNvPr>
          <p:cNvSpPr txBox="1"/>
          <p:nvPr/>
        </p:nvSpPr>
        <p:spPr>
          <a:xfrm>
            <a:off x="11238097" y="5938206"/>
            <a:ext cx="622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Chatbot</a:t>
            </a:r>
            <a:endParaRPr lang="en-IN" sz="1050" dirty="0"/>
          </a:p>
        </p:txBody>
      </p:sp>
      <p:cxnSp>
        <p:nvCxnSpPr>
          <p:cNvPr id="17541" name="Straight Connector 17540">
            <a:extLst>
              <a:ext uri="{FF2B5EF4-FFF2-40B4-BE49-F238E27FC236}">
                <a16:creationId xmlns:a16="http://schemas.microsoft.com/office/drawing/2014/main" id="{8AE959C5-4A86-D9EA-4849-5D85E986383C}"/>
              </a:ext>
            </a:extLst>
          </p:cNvPr>
          <p:cNvCxnSpPr/>
          <p:nvPr/>
        </p:nvCxnSpPr>
        <p:spPr>
          <a:xfrm flipV="1">
            <a:off x="10973853" y="3940505"/>
            <a:ext cx="0" cy="224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43" name="Straight Arrow Connector 17542">
            <a:extLst>
              <a:ext uri="{FF2B5EF4-FFF2-40B4-BE49-F238E27FC236}">
                <a16:creationId xmlns:a16="http://schemas.microsoft.com/office/drawing/2014/main" id="{E022C001-F91C-3C78-3A03-264486F0AB1C}"/>
              </a:ext>
            </a:extLst>
          </p:cNvPr>
          <p:cNvCxnSpPr/>
          <p:nvPr/>
        </p:nvCxnSpPr>
        <p:spPr>
          <a:xfrm flipH="1">
            <a:off x="9337667" y="3940505"/>
            <a:ext cx="1636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44" name="TextBox 17543">
            <a:extLst>
              <a:ext uri="{FF2B5EF4-FFF2-40B4-BE49-F238E27FC236}">
                <a16:creationId xmlns:a16="http://schemas.microsoft.com/office/drawing/2014/main" id="{AA2D12D8-1617-80E9-F760-62D3D6AF4943}"/>
              </a:ext>
            </a:extLst>
          </p:cNvPr>
          <p:cNvSpPr txBox="1"/>
          <p:nvPr/>
        </p:nvSpPr>
        <p:spPr>
          <a:xfrm>
            <a:off x="9366457" y="3911436"/>
            <a:ext cx="169148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Collected data store in the database</a:t>
            </a:r>
            <a:endParaRPr lang="en-IN" sz="800" dirty="0"/>
          </a:p>
          <a:p>
            <a:endParaRPr lang="en-IN" dirty="0"/>
          </a:p>
        </p:txBody>
      </p:sp>
      <p:cxnSp>
        <p:nvCxnSpPr>
          <p:cNvPr id="17547" name="Straight Arrow Connector 17546">
            <a:extLst>
              <a:ext uri="{FF2B5EF4-FFF2-40B4-BE49-F238E27FC236}">
                <a16:creationId xmlns:a16="http://schemas.microsoft.com/office/drawing/2014/main" id="{25045460-E26F-0E61-EE4E-85F58CB1416B}"/>
              </a:ext>
            </a:extLst>
          </p:cNvPr>
          <p:cNvCxnSpPr>
            <a:cxnSpLocks/>
          </p:cNvCxnSpPr>
          <p:nvPr/>
        </p:nvCxnSpPr>
        <p:spPr>
          <a:xfrm flipH="1">
            <a:off x="11468125" y="5103911"/>
            <a:ext cx="1" cy="30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550" name="Picture 17549">
            <a:extLst>
              <a:ext uri="{FF2B5EF4-FFF2-40B4-BE49-F238E27FC236}">
                <a16:creationId xmlns:a16="http://schemas.microsoft.com/office/drawing/2014/main" id="{E78C4103-5079-944F-1152-38EAFD826820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527673" y="3165173"/>
            <a:ext cx="894645" cy="503238"/>
          </a:xfrm>
          <a:prstGeom prst="rect">
            <a:avLst/>
          </a:prstGeom>
        </p:spPr>
      </p:pic>
      <p:sp>
        <p:nvSpPr>
          <p:cNvPr id="17551" name="TextBox 17550">
            <a:extLst>
              <a:ext uri="{FF2B5EF4-FFF2-40B4-BE49-F238E27FC236}">
                <a16:creationId xmlns:a16="http://schemas.microsoft.com/office/drawing/2014/main" id="{1BD57F3B-679D-6655-5DAB-ACC33F4E6A4D}"/>
              </a:ext>
            </a:extLst>
          </p:cNvPr>
          <p:cNvSpPr txBox="1"/>
          <p:nvPr/>
        </p:nvSpPr>
        <p:spPr>
          <a:xfrm>
            <a:off x="6636956" y="3647377"/>
            <a:ext cx="6062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Crop yield</a:t>
            </a:r>
            <a:endParaRPr lang="en-IN" sz="800" dirty="0"/>
          </a:p>
        </p:txBody>
      </p:sp>
      <p:pic>
        <p:nvPicPr>
          <p:cNvPr id="17555" name="Picture 17554">
            <a:extLst>
              <a:ext uri="{FF2B5EF4-FFF2-40B4-BE49-F238E27FC236}">
                <a16:creationId xmlns:a16="http://schemas.microsoft.com/office/drawing/2014/main" id="{94DBEF6A-58EC-4E28-3CA0-15219201E0C7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536128" y="3930210"/>
            <a:ext cx="920484" cy="551931"/>
          </a:xfrm>
          <a:prstGeom prst="rect">
            <a:avLst/>
          </a:prstGeom>
        </p:spPr>
      </p:pic>
      <p:sp>
        <p:nvSpPr>
          <p:cNvPr id="17556" name="TextBox 17555">
            <a:extLst>
              <a:ext uri="{FF2B5EF4-FFF2-40B4-BE49-F238E27FC236}">
                <a16:creationId xmlns:a16="http://schemas.microsoft.com/office/drawing/2014/main" id="{E805809A-0D8F-26E0-64BE-831E0FEA977E}"/>
              </a:ext>
            </a:extLst>
          </p:cNvPr>
          <p:cNvSpPr txBox="1"/>
          <p:nvPr/>
        </p:nvSpPr>
        <p:spPr>
          <a:xfrm>
            <a:off x="6483253" y="4573693"/>
            <a:ext cx="1194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Government subsidy</a:t>
            </a:r>
            <a:endParaRPr lang="en-IN" sz="800" dirty="0"/>
          </a:p>
        </p:txBody>
      </p:sp>
      <p:cxnSp>
        <p:nvCxnSpPr>
          <p:cNvPr id="17558" name="Straight Connector 17557">
            <a:extLst>
              <a:ext uri="{FF2B5EF4-FFF2-40B4-BE49-F238E27FC236}">
                <a16:creationId xmlns:a16="http://schemas.microsoft.com/office/drawing/2014/main" id="{1FF1D81D-B37C-81CA-0450-48B0DA55EC61}"/>
              </a:ext>
            </a:extLst>
          </p:cNvPr>
          <p:cNvCxnSpPr>
            <a:cxnSpLocks/>
          </p:cNvCxnSpPr>
          <p:nvPr/>
        </p:nvCxnSpPr>
        <p:spPr>
          <a:xfrm flipH="1">
            <a:off x="7723493" y="3429000"/>
            <a:ext cx="9635" cy="9748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61" name="Straight Arrow Connector 17560">
            <a:extLst>
              <a:ext uri="{FF2B5EF4-FFF2-40B4-BE49-F238E27FC236}">
                <a16:creationId xmlns:a16="http://schemas.microsoft.com/office/drawing/2014/main" id="{02F059BA-701C-3A28-C03F-F9DD18E741AC}"/>
              </a:ext>
            </a:extLst>
          </p:cNvPr>
          <p:cNvCxnSpPr/>
          <p:nvPr/>
        </p:nvCxnSpPr>
        <p:spPr>
          <a:xfrm flipH="1">
            <a:off x="7502014" y="3429000"/>
            <a:ext cx="231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63" name="Straight Arrow Connector 17562">
            <a:extLst>
              <a:ext uri="{FF2B5EF4-FFF2-40B4-BE49-F238E27FC236}">
                <a16:creationId xmlns:a16="http://schemas.microsoft.com/office/drawing/2014/main" id="{172C402F-8A6D-1431-96C9-13F2517D730B}"/>
              </a:ext>
            </a:extLst>
          </p:cNvPr>
          <p:cNvCxnSpPr/>
          <p:nvPr/>
        </p:nvCxnSpPr>
        <p:spPr>
          <a:xfrm flipH="1">
            <a:off x="7502014" y="4403879"/>
            <a:ext cx="221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65" name="Straight Connector 17564">
            <a:extLst>
              <a:ext uri="{FF2B5EF4-FFF2-40B4-BE49-F238E27FC236}">
                <a16:creationId xmlns:a16="http://schemas.microsoft.com/office/drawing/2014/main" id="{425C76D2-05E7-8255-8E70-64AE3A3A8452}"/>
              </a:ext>
            </a:extLst>
          </p:cNvPr>
          <p:cNvCxnSpPr>
            <a:cxnSpLocks/>
          </p:cNvCxnSpPr>
          <p:nvPr/>
        </p:nvCxnSpPr>
        <p:spPr>
          <a:xfrm>
            <a:off x="7723493" y="3862821"/>
            <a:ext cx="3809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69" name="Straight Connector 17568">
            <a:extLst>
              <a:ext uri="{FF2B5EF4-FFF2-40B4-BE49-F238E27FC236}">
                <a16:creationId xmlns:a16="http://schemas.microsoft.com/office/drawing/2014/main" id="{A688880E-292F-E241-F27F-3F80CB67F3DC}"/>
              </a:ext>
            </a:extLst>
          </p:cNvPr>
          <p:cNvCxnSpPr>
            <a:cxnSpLocks/>
          </p:cNvCxnSpPr>
          <p:nvPr/>
        </p:nvCxnSpPr>
        <p:spPr>
          <a:xfrm>
            <a:off x="8104459" y="3862821"/>
            <a:ext cx="7154" cy="1209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73" name="Straight Arrow Connector 17572">
            <a:extLst>
              <a:ext uri="{FF2B5EF4-FFF2-40B4-BE49-F238E27FC236}">
                <a16:creationId xmlns:a16="http://schemas.microsoft.com/office/drawing/2014/main" id="{AC676F3F-D904-4A8A-C053-6D6FB2C4B16B}"/>
              </a:ext>
            </a:extLst>
          </p:cNvPr>
          <p:cNvCxnSpPr>
            <a:cxnSpLocks/>
          </p:cNvCxnSpPr>
          <p:nvPr/>
        </p:nvCxnSpPr>
        <p:spPr>
          <a:xfrm>
            <a:off x="9001101" y="4303706"/>
            <a:ext cx="1819602" cy="10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82" name="Straight Connector 17581">
            <a:extLst>
              <a:ext uri="{FF2B5EF4-FFF2-40B4-BE49-F238E27FC236}">
                <a16:creationId xmlns:a16="http://schemas.microsoft.com/office/drawing/2014/main" id="{9E5D3D54-1B4D-9734-9C74-B4E2914EA227}"/>
              </a:ext>
            </a:extLst>
          </p:cNvPr>
          <p:cNvCxnSpPr>
            <a:cxnSpLocks/>
            <a:endCxn id="17418" idx="2"/>
          </p:cNvCxnSpPr>
          <p:nvPr/>
        </p:nvCxnSpPr>
        <p:spPr>
          <a:xfrm flipH="1" flipV="1">
            <a:off x="9001101" y="4176017"/>
            <a:ext cx="6789" cy="125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587" name="TextBox 17586">
            <a:extLst>
              <a:ext uri="{FF2B5EF4-FFF2-40B4-BE49-F238E27FC236}">
                <a16:creationId xmlns:a16="http://schemas.microsoft.com/office/drawing/2014/main" id="{442EB73F-7076-399C-6639-242B1BF60580}"/>
              </a:ext>
            </a:extLst>
          </p:cNvPr>
          <p:cNvSpPr txBox="1"/>
          <p:nvPr/>
        </p:nvSpPr>
        <p:spPr>
          <a:xfrm>
            <a:off x="8975857" y="4144706"/>
            <a:ext cx="1957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Stored data show on the dashboard</a:t>
            </a:r>
            <a:endParaRPr lang="en-IN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31646" cy="69165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CROPNEXUS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2F1D1E6-A6CF-8D4A-0B08-DED98B49C138}"/>
              </a:ext>
            </a:extLst>
          </p:cNvPr>
          <p:cNvSpPr/>
          <p:nvPr/>
        </p:nvSpPr>
        <p:spPr>
          <a:xfrm>
            <a:off x="206476" y="1179965"/>
            <a:ext cx="11844009" cy="50902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endParaRPr lang="en-IN" sz="1400" b="1" dirty="0"/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Technical</a:t>
            </a:r>
            <a:r>
              <a:rPr lang="en-IN" dirty="0"/>
              <a:t> → </a:t>
            </a:r>
            <a:r>
              <a:rPr lang="en-IN" sz="1200" dirty="0"/>
              <a:t>Uses proven tech (React Native, Python, TensorFlow, MongoDB, Cloud APIs).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Financial</a:t>
            </a:r>
            <a:r>
              <a:rPr lang="en-US" sz="1400" dirty="0"/>
              <a:t> → </a:t>
            </a:r>
            <a:r>
              <a:rPr lang="en-US" sz="1200" dirty="0"/>
              <a:t>Low infra cost (cloud-based, scalable, open-source stack).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Market</a:t>
            </a:r>
            <a:r>
              <a:rPr lang="en-US" sz="1400" dirty="0"/>
              <a:t> → </a:t>
            </a:r>
            <a:r>
              <a:rPr lang="en-US" sz="1200" dirty="0"/>
              <a:t>Huge demand in Indian AgriTech sector (farmers, gov. schemes, agri startups).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Operational</a:t>
            </a:r>
            <a:r>
              <a:rPr lang="en-US" sz="1400" dirty="0"/>
              <a:t> → </a:t>
            </a:r>
            <a:r>
              <a:rPr lang="en-US" sz="1200" dirty="0"/>
              <a:t>Mobile-first, multilingual support, simple UI → easy adoption by farmers.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algn="ctr"/>
            <a:endParaRPr lang="en-IN" sz="1200" b="1" dirty="0"/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Technical</a:t>
            </a:r>
            <a:r>
              <a:rPr lang="en-IN" sz="1200" dirty="0"/>
              <a:t> → Model accuracy, satellite data reliability.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Financial</a:t>
            </a:r>
            <a:r>
              <a:rPr lang="en-US" sz="1400" dirty="0"/>
              <a:t> </a:t>
            </a:r>
            <a:r>
              <a:rPr lang="en-US" sz="1200" dirty="0"/>
              <a:t>→ Initial cloud hosting &amp; model training costs.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Market</a:t>
            </a:r>
            <a:r>
              <a:rPr lang="en-US" sz="1400" dirty="0"/>
              <a:t> </a:t>
            </a:r>
            <a:r>
              <a:rPr lang="en-US" sz="1200" dirty="0"/>
              <a:t>→ Farmer awareness &amp; trust in AI solutions.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Operational</a:t>
            </a:r>
            <a:r>
              <a:rPr lang="en-US" sz="1400" dirty="0"/>
              <a:t> </a:t>
            </a:r>
            <a:r>
              <a:rPr lang="en-US" sz="1200" dirty="0"/>
              <a:t>→ Internet connectivity in rural areas.</a:t>
            </a:r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r>
              <a:rPr lang="en-US" sz="1200" dirty="0"/>
              <a:t> </a:t>
            </a:r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Methods</a:t>
            </a:r>
            <a:r>
              <a:rPr lang="en-US" sz="1200" dirty="0"/>
              <a:t> → Hybrid AI (ML + Deep Learning + Rule-based).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Principles</a:t>
            </a:r>
            <a:r>
              <a:rPr lang="en-US" sz="1200" dirty="0"/>
              <a:t> → Lean &amp; agile development, iterative testing.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Strategies</a:t>
            </a:r>
            <a:r>
              <a:rPr lang="en-US" sz="1200" dirty="0"/>
              <a:t> → Local language chatbot, offline caching, partnerships with agri-bodies.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Algorithms</a:t>
            </a:r>
            <a:r>
              <a:rPr lang="en-US" sz="1400" dirty="0"/>
              <a:t> </a:t>
            </a:r>
            <a:r>
              <a:rPr lang="en-US" sz="1200" dirty="0"/>
              <a:t>→ Random Forest, LSTM, CNN, Decision Tree Regression for robust predictions.</a:t>
            </a:r>
          </a:p>
          <a:p>
            <a:endParaRPr lang="en-US" sz="1200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endParaRPr lang="en-US" sz="1200" dirty="0"/>
          </a:p>
          <a:p>
            <a:pPr marL="342900" indent="-342900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200" dirty="0"/>
          </a:p>
          <a:p>
            <a:pPr marL="342900" indent="-342900" algn="ctr">
              <a:buFont typeface="+mj-lt"/>
              <a:buAutoNum type="arabicPeriod"/>
            </a:pPr>
            <a:endParaRPr lang="en-US" sz="1400" dirty="0"/>
          </a:p>
          <a:p>
            <a:pPr marL="342900" indent="-342900" algn="ctr">
              <a:buFont typeface="+mj-lt"/>
              <a:buAutoNum type="arabicPeriod"/>
            </a:pPr>
            <a:endParaRPr lang="en-US" sz="1400" dirty="0"/>
          </a:p>
          <a:p>
            <a:pPr marL="342900" indent="-342900" algn="ctr">
              <a:buFont typeface="+mj-lt"/>
              <a:buAutoNum type="arabicPeriod"/>
            </a:pPr>
            <a:endParaRPr lang="en-US" sz="1400" dirty="0"/>
          </a:p>
          <a:p>
            <a:pPr marL="342900" indent="-342900" algn="ctr">
              <a:buFont typeface="+mj-lt"/>
              <a:buAutoNum type="arabicPeriod"/>
            </a:pP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28926E-5C73-BB9A-F72C-2948139A3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727" y="1193826"/>
            <a:ext cx="471943" cy="4719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44A8C74-E8CB-7AB5-D3B6-122227D4FA6D}"/>
              </a:ext>
            </a:extLst>
          </p:cNvPr>
          <p:cNvSpPr txBox="1"/>
          <p:nvPr/>
        </p:nvSpPr>
        <p:spPr>
          <a:xfrm>
            <a:off x="724670" y="1188039"/>
            <a:ext cx="11418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Feasibility :</a:t>
            </a:r>
            <a:endParaRPr lang="en-IN" sz="1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8F21A5-18B5-B57C-EF15-3D6A241CD5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50" y="2971956"/>
            <a:ext cx="499755" cy="2809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CB8CA9-609B-FA04-255F-6F7E924E8F3F}"/>
              </a:ext>
            </a:extLst>
          </p:cNvPr>
          <p:cNvSpPr txBox="1"/>
          <p:nvPr/>
        </p:nvSpPr>
        <p:spPr>
          <a:xfrm>
            <a:off x="788905" y="2943133"/>
            <a:ext cx="1961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Challenges &amp; Risks: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DCF8B2C-0D19-C8C2-B40A-5058D4E5B5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150" y="4709770"/>
            <a:ext cx="362231" cy="48246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64E11F6-578B-E26F-2D3A-3EC7098E2100}"/>
              </a:ext>
            </a:extLst>
          </p:cNvPr>
          <p:cNvSpPr txBox="1"/>
          <p:nvPr/>
        </p:nvSpPr>
        <p:spPr>
          <a:xfrm>
            <a:off x="651381" y="4790891"/>
            <a:ext cx="22261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Strategies to Overcome: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52345E-F7E8-6DF5-9730-00A4C92BC477}"/>
              </a:ext>
            </a:extLst>
          </p:cNvPr>
          <p:cNvSpPr txBox="1"/>
          <p:nvPr/>
        </p:nvSpPr>
        <p:spPr>
          <a:xfrm>
            <a:off x="6715431" y="1219493"/>
            <a:ext cx="541772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</a:t>
            </a:r>
            <a:r>
              <a:rPr lang="en-US" sz="1600" b="1" dirty="0"/>
              <a:t>Use Cases:</a:t>
            </a:r>
          </a:p>
          <a:p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AI Crop Recommendation &amp; Yield Prediction </a:t>
            </a:r>
            <a:r>
              <a:rPr lang="en-IN" sz="1200" b="1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Farmer enters soil, weather, and crop data ,  app recommends the most profitable crop and predicts expected yield.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Plant Disease Detection &amp; Treatment Suggestion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Farmer clicks a picture of an infected plant → AI detects the disease and suggests cure (fertilizer/pesticide).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Smart Market &amp; Government Support </a:t>
            </a:r>
            <a:r>
              <a:rPr lang="en-IN" sz="1200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Farmer checks </a:t>
            </a:r>
            <a:r>
              <a:rPr lang="en-US" sz="1200" b="1" dirty="0"/>
              <a:t>real-time crop prices</a:t>
            </a:r>
            <a:r>
              <a:rPr lang="en-US" sz="1200" dirty="0"/>
              <a:t>, gets alerts for </a:t>
            </a:r>
            <a:r>
              <a:rPr lang="en-US" sz="1200" b="1" dirty="0"/>
              <a:t>government subsidies</a:t>
            </a:r>
            <a:r>
              <a:rPr lang="en-US" sz="1200" dirty="0"/>
              <a:t>, and plans sales accordingly.</a:t>
            </a:r>
          </a:p>
          <a:p>
            <a:endParaRPr lang="en-IN" sz="1200" b="1" dirty="0"/>
          </a:p>
          <a:p>
            <a:r>
              <a:rPr lang="en-IN" sz="1200" b="1" dirty="0"/>
              <a:t>                  </a:t>
            </a:r>
            <a:r>
              <a:rPr lang="en-IN" sz="1600" b="1" dirty="0"/>
              <a:t>Business Potential 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b="1" dirty="0"/>
              <a:t>Target Market</a:t>
            </a:r>
            <a:r>
              <a:rPr lang="en-IN" sz="1600" b="1" dirty="0"/>
              <a:t> </a:t>
            </a:r>
            <a:r>
              <a:rPr lang="en-IN" sz="1600" b="1" dirty="0">
                <a:sym typeface="Wingdings" panose="05000000000000000000" pitchFamily="2" charset="2"/>
              </a:rPr>
              <a:t> </a:t>
            </a:r>
            <a:r>
              <a:rPr lang="en-IN" sz="1200" dirty="0"/>
              <a:t>120M+ farmers in India.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Revenue Streams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200" dirty="0"/>
              <a:t>Freemium model (basic free, premium analytics), agri-product ads, tie-ups with fertilizer/pesticide companies, gov. collaborations.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Scalability</a:t>
            </a:r>
            <a:r>
              <a:rPr lang="en-US" sz="1600" b="1" dirty="0"/>
              <a:t> </a:t>
            </a:r>
            <a:r>
              <a:rPr lang="en-US" sz="1600" b="1" dirty="0">
                <a:sym typeface="Wingdings" panose="05000000000000000000" pitchFamily="2" charset="2"/>
              </a:rPr>
              <a:t></a:t>
            </a:r>
            <a:r>
              <a:rPr lang="en-US" sz="1200" dirty="0"/>
              <a:t>Extend to global markets (Africa, SE Asia).</a:t>
            </a:r>
            <a:endParaRPr lang="en-IN" sz="14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D4A8FB7-5CCE-C5AF-0519-2C42E257C1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7671" y="1262908"/>
            <a:ext cx="559326" cy="29364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B631423-6E5E-2E57-A645-83610130F3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29478" y="3429000"/>
            <a:ext cx="559326" cy="401567"/>
          </a:xfrm>
          <a:prstGeom prst="rect">
            <a:avLst/>
          </a:prstGeom>
        </p:spPr>
      </p:pic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A80AAA98-A1F2-7A89-C2E7-31CBF1B6EC68}"/>
              </a:ext>
            </a:extLst>
          </p:cNvPr>
          <p:cNvSpPr/>
          <p:nvPr/>
        </p:nvSpPr>
        <p:spPr>
          <a:xfrm>
            <a:off x="6642142" y="5129445"/>
            <a:ext cx="5316178" cy="1088795"/>
          </a:xfrm>
          <a:prstGeom prst="round2Diag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b="1" dirty="0"/>
              <a:t>Supporting Facts for Feasibility and Visibility</a:t>
            </a:r>
          </a:p>
          <a:p>
            <a:endParaRPr lang="en-US" sz="1400" b="1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/>
              <a:t>Indian AgriTech market = </a:t>
            </a:r>
            <a:r>
              <a:rPr lang="en-US" sz="1400" b="1" dirty="0"/>
              <a:t>$24B opportunity by 2025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/>
              <a:t>AI-based yield prediction can reduce crop loss by </a:t>
            </a:r>
            <a:r>
              <a:rPr lang="en-US" sz="1400" b="1" dirty="0"/>
              <a:t>up to 30%</a:t>
            </a:r>
            <a:r>
              <a:rPr lang="en-US" sz="1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1400" dirty="0"/>
              <a:t>Government pushing </a:t>
            </a:r>
            <a:r>
              <a:rPr lang="en-US" sz="1400" b="1" dirty="0"/>
              <a:t>Digital India &amp; Smart Farming</a:t>
            </a:r>
            <a:r>
              <a:rPr lang="en-US" sz="1400" dirty="0"/>
              <a:t> initiatives.</a:t>
            </a:r>
            <a:endParaRPr lang="en-US" sz="1400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C5246BC-C2F4-1F41-AE03-E756B712C1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8766" y="2971956"/>
            <a:ext cx="1433530" cy="143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95473" y="115732"/>
            <a:ext cx="1972131" cy="75286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CROPNEXUS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C8A053-4D6A-FF47-B3FD-E1042CD51A56}"/>
              </a:ext>
            </a:extLst>
          </p:cNvPr>
          <p:cNvSpPr/>
          <p:nvPr/>
        </p:nvSpPr>
        <p:spPr>
          <a:xfrm>
            <a:off x="1112520" y="1294287"/>
            <a:ext cx="3535680" cy="7978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2060"/>
                </a:solidFill>
              </a:rPr>
              <a:t>Benefits of the solutions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35AA077-5D9B-1477-71AC-0FD211FF0AF3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880360" y="2092164"/>
            <a:ext cx="0" cy="8034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26F4D6-71CF-5462-BA20-4371D55C8CC8}"/>
              </a:ext>
            </a:extLst>
          </p:cNvPr>
          <p:cNvCxnSpPr>
            <a:cxnSpLocks/>
          </p:cNvCxnSpPr>
          <p:nvPr/>
        </p:nvCxnSpPr>
        <p:spPr>
          <a:xfrm>
            <a:off x="583300" y="2494280"/>
            <a:ext cx="49294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89B681-B31A-0371-6730-121E51162754}"/>
              </a:ext>
            </a:extLst>
          </p:cNvPr>
          <p:cNvCxnSpPr/>
          <p:nvPr/>
        </p:nvCxnSpPr>
        <p:spPr>
          <a:xfrm>
            <a:off x="583300" y="2494280"/>
            <a:ext cx="0" cy="40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C4FC4E-2FDA-31CA-823D-4582CF67353B}"/>
              </a:ext>
            </a:extLst>
          </p:cNvPr>
          <p:cNvCxnSpPr>
            <a:cxnSpLocks/>
          </p:cNvCxnSpPr>
          <p:nvPr/>
        </p:nvCxnSpPr>
        <p:spPr>
          <a:xfrm>
            <a:off x="1798320" y="2494280"/>
            <a:ext cx="0" cy="1256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3455CD-1381-37B8-EBA8-FD026122069C}"/>
              </a:ext>
            </a:extLst>
          </p:cNvPr>
          <p:cNvCxnSpPr>
            <a:cxnSpLocks/>
          </p:cNvCxnSpPr>
          <p:nvPr/>
        </p:nvCxnSpPr>
        <p:spPr>
          <a:xfrm>
            <a:off x="4145280" y="2513646"/>
            <a:ext cx="0" cy="1326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AA0AC03-0301-8934-6433-BB78EEEBFBAD}"/>
              </a:ext>
            </a:extLst>
          </p:cNvPr>
          <p:cNvCxnSpPr/>
          <p:nvPr/>
        </p:nvCxnSpPr>
        <p:spPr>
          <a:xfrm>
            <a:off x="5512700" y="2484120"/>
            <a:ext cx="0" cy="401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415592A-14C2-D34A-CBD0-11A6CADB3AA2}"/>
              </a:ext>
            </a:extLst>
          </p:cNvPr>
          <p:cNvSpPr/>
          <p:nvPr/>
        </p:nvSpPr>
        <p:spPr>
          <a:xfrm>
            <a:off x="82921" y="2980533"/>
            <a:ext cx="1280159" cy="729293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Social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73BF6B6-21A0-7BF5-DBD1-B01DCBF5B5B7}"/>
              </a:ext>
            </a:extLst>
          </p:cNvPr>
          <p:cNvSpPr/>
          <p:nvPr/>
        </p:nvSpPr>
        <p:spPr>
          <a:xfrm>
            <a:off x="1305112" y="3764991"/>
            <a:ext cx="1178561" cy="7678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Economic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EFCC1FE-9FC6-2AB1-3B44-FAB044CA12CE}"/>
              </a:ext>
            </a:extLst>
          </p:cNvPr>
          <p:cNvSpPr/>
          <p:nvPr/>
        </p:nvSpPr>
        <p:spPr>
          <a:xfrm>
            <a:off x="2130615" y="2885440"/>
            <a:ext cx="1757676" cy="68579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Environmental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FF31D2F-B30F-C824-C3A0-E68FAE0F4E33}"/>
              </a:ext>
            </a:extLst>
          </p:cNvPr>
          <p:cNvSpPr/>
          <p:nvPr/>
        </p:nvSpPr>
        <p:spPr>
          <a:xfrm>
            <a:off x="3500120" y="3824840"/>
            <a:ext cx="1459756" cy="7080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Educational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A0209D8-D987-094F-62EC-C8170A1EF60E}"/>
              </a:ext>
            </a:extLst>
          </p:cNvPr>
          <p:cNvSpPr/>
          <p:nvPr/>
        </p:nvSpPr>
        <p:spPr>
          <a:xfrm>
            <a:off x="4795524" y="2917274"/>
            <a:ext cx="1696716" cy="70802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002060"/>
                </a:solidFill>
              </a:rPr>
              <a:t>Technological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66768-25EF-0BF7-DEB1-920FC3B6B084}"/>
              </a:ext>
            </a:extLst>
          </p:cNvPr>
          <p:cNvSpPr txBox="1"/>
          <p:nvPr/>
        </p:nvSpPr>
        <p:spPr>
          <a:xfrm>
            <a:off x="243841" y="4980536"/>
            <a:ext cx="536448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🌍 </a:t>
            </a:r>
            <a:r>
              <a:rPr lang="en-US" b="1" u="sng" dirty="0">
                <a:solidFill>
                  <a:srgbClr val="002060"/>
                </a:solidFill>
              </a:rPr>
              <a:t>Potential Impact on Target Audience :</a:t>
            </a:r>
          </a:p>
          <a:p>
            <a:endParaRPr lang="en-US" b="1" u="sng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Empowers </a:t>
            </a:r>
            <a:r>
              <a:rPr lang="en-US" sz="1400" b="1" dirty="0"/>
              <a:t>farmers</a:t>
            </a:r>
            <a:r>
              <a:rPr lang="en-US" sz="1400" dirty="0"/>
              <a:t> with AI-driven decision-making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Enhances </a:t>
            </a:r>
            <a:r>
              <a:rPr lang="en-US" sz="1400" b="1" dirty="0"/>
              <a:t>productivity &amp; profitability</a:t>
            </a:r>
            <a:r>
              <a:rPr lang="en-US" sz="1400" dirty="0"/>
              <a:t> through data-driven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Builds a </a:t>
            </a:r>
            <a:r>
              <a:rPr lang="en-US" sz="1400" b="1" dirty="0"/>
              <a:t>connected farmer community</a:t>
            </a:r>
            <a:r>
              <a:rPr lang="en-US" sz="1400" dirty="0"/>
              <a:t> with knowledge sharing.</a:t>
            </a:r>
            <a:endParaRPr lang="en-IN" sz="1400" b="1" u="sng" dirty="0">
              <a:solidFill>
                <a:srgbClr val="00206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FAEC48-83C0-7DFF-310C-9804E380FBE3}"/>
              </a:ext>
            </a:extLst>
          </p:cNvPr>
          <p:cNvSpPr txBox="1"/>
          <p:nvPr/>
        </p:nvSpPr>
        <p:spPr>
          <a:xfrm>
            <a:off x="6777619" y="1179965"/>
            <a:ext cx="517053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✅ </a:t>
            </a:r>
            <a:r>
              <a:rPr lang="en-IN" b="1" u="sng" dirty="0">
                <a:solidFill>
                  <a:schemeClr val="tx2"/>
                </a:solidFill>
              </a:rPr>
              <a:t>Benefits of the Solution </a:t>
            </a:r>
            <a:r>
              <a:rPr lang="en-IN" b="1" u="sng" dirty="0"/>
              <a:t>:</a:t>
            </a:r>
          </a:p>
          <a:p>
            <a:endParaRPr lang="en-IN" b="1" u="sng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Social Benefits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Multilingual &amp; voice-enabled → inclusive for rural, less literate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Strengthens farmer networks via community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Reduces reliance on middlemen for advice &amp; pricing.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Economic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Boosts farmer income through accurate yield &amp; profit predictions.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Minimizes crop loss via early disease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Provides real-time market prices for better selling decisions.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Environmental Benefits: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Promotes eco-friendly crop rotation &amp; fertilizer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Saves water &amp; energy through weather-aware resource planning.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Encourages sustainable farming practices.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Educational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Farmers learn </a:t>
            </a:r>
            <a:r>
              <a:rPr lang="en-US" sz="1200" b="1" dirty="0"/>
              <a:t>modern AI-backed farming methods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Provides continuous </a:t>
            </a:r>
            <a:r>
              <a:rPr lang="en-US" sz="1200" b="1" dirty="0"/>
              <a:t>awareness of government schemes &amp; subsidies</a:t>
            </a:r>
            <a:r>
              <a:rPr lang="en-US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Enhances </a:t>
            </a:r>
            <a:r>
              <a:rPr lang="en-US" sz="1200" b="1" dirty="0"/>
              <a:t>digital literacy</a:t>
            </a:r>
            <a:r>
              <a:rPr lang="en-US" sz="1200" dirty="0"/>
              <a:t> among rural communities.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b="1" dirty="0"/>
              <a:t>Technological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Integrates </a:t>
            </a:r>
            <a:r>
              <a:rPr lang="en-IN" sz="1200" b="1" dirty="0"/>
              <a:t>AI + IoT + Computer Vision</a:t>
            </a:r>
            <a:r>
              <a:rPr lang="en-IN" sz="1200" dirty="0"/>
              <a:t> for precision farming.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Offers </a:t>
            </a:r>
            <a:r>
              <a:rPr lang="en-US" sz="1200" b="1" dirty="0"/>
              <a:t>offline accessibility</a:t>
            </a:r>
            <a:r>
              <a:rPr lang="en-US" sz="1200" dirty="0"/>
              <a:t> for low-connectivity rural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Cloud-based architecture → </a:t>
            </a:r>
            <a:r>
              <a:rPr lang="en-US" sz="1200" b="1" dirty="0"/>
              <a:t>scalable &amp; future-ready platform</a:t>
            </a:r>
            <a:r>
              <a:rPr lang="en-US" sz="1200" dirty="0"/>
              <a:t>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96638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CROPNEXUS</a:t>
            </a:r>
            <a:endParaRPr lang="en-IN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FE8415-D973-ABB0-6B00-0D56534E3570}"/>
              </a:ext>
            </a:extLst>
          </p:cNvPr>
          <p:cNvSpPr/>
          <p:nvPr/>
        </p:nvSpPr>
        <p:spPr>
          <a:xfrm>
            <a:off x="329773" y="1251555"/>
            <a:ext cx="6548547" cy="4864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2B601-6424-A70D-FBB8-AA9E3CB1646A}"/>
              </a:ext>
            </a:extLst>
          </p:cNvPr>
          <p:cNvSpPr txBox="1"/>
          <p:nvPr/>
        </p:nvSpPr>
        <p:spPr>
          <a:xfrm>
            <a:off x="416560" y="1215760"/>
            <a:ext cx="646176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rgbClr val="002060"/>
                </a:solidFill>
              </a:rPr>
              <a:t>Primary Research Sources:</a:t>
            </a:r>
          </a:p>
          <a:p>
            <a:endParaRPr lang="en-IN" b="1" u="sng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Elsevier (ScienceDirect)</a:t>
            </a:r>
            <a:r>
              <a:rPr lang="en-US" sz="1600" dirty="0"/>
              <a:t> – Peer-reviewed journals on AI in Agriculture, Crop Prediction.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IEEE Xplore</a:t>
            </a:r>
            <a:r>
              <a:rPr lang="en-US" sz="1600" dirty="0"/>
              <a:t> – Research papers on IoT-based smart farming and precision agriculture.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Springer</a:t>
            </a:r>
            <a:r>
              <a:rPr lang="en-US" sz="1600" dirty="0"/>
              <a:t> – Studies on AI-driven soil analysis &amp; plant disease detection.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u="sng" dirty="0">
                <a:solidFill>
                  <a:srgbClr val="002060"/>
                </a:solidFill>
              </a:rPr>
              <a:t>Key Research Areas Referenced</a:t>
            </a:r>
            <a:r>
              <a:rPr lang="en-IN" dirty="0"/>
              <a:t>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AI in Precision Agriculture</a:t>
            </a:r>
            <a:r>
              <a:rPr lang="en-US" sz="1600" dirty="0"/>
              <a:t> → Crop yield prediction using ML models (Random Forest, LSTM).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Remote Sensing &amp; Satellite Data</a:t>
            </a:r>
            <a:r>
              <a:rPr lang="en-IN" sz="1600" dirty="0"/>
              <a:t> → SoilGrids, Bhuvan APIs for soil &amp; climate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1600" b="1" dirty="0"/>
              <a:t>Computer Vision</a:t>
            </a:r>
            <a:r>
              <a:rPr lang="en-IN" sz="1600" dirty="0"/>
              <a:t> → CNN models for crop disease detection via images.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Sustainable Farming</a:t>
            </a:r>
            <a:r>
              <a:rPr lang="en-US" sz="1600" dirty="0"/>
              <a:t> → Research on crop rotation, fertilizer optimization &amp; eco-friendly practices.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u="sng" dirty="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sz="1600" b="1" u="sng" dirty="0">
              <a:solidFill>
                <a:srgbClr val="00206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1AF22F-000A-1230-96DA-D0A515E82B5C}"/>
              </a:ext>
            </a:extLst>
          </p:cNvPr>
          <p:cNvSpPr/>
          <p:nvPr/>
        </p:nvSpPr>
        <p:spPr>
          <a:xfrm>
            <a:off x="6965107" y="1251555"/>
            <a:ext cx="5013533" cy="16542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32D37-0FAB-25BC-A0EF-455E8BC5F1F6}"/>
              </a:ext>
            </a:extLst>
          </p:cNvPr>
          <p:cNvSpPr txBox="1"/>
          <p:nvPr/>
        </p:nvSpPr>
        <p:spPr>
          <a:xfrm>
            <a:off x="7122160" y="1294847"/>
            <a:ext cx="49283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</a:rPr>
              <a:t>Links of the reference and research work: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b="1" u="sng" dirty="0">
              <a:solidFill>
                <a:srgbClr val="00206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ScienceDirect (Elsevier): </a:t>
            </a:r>
            <a:r>
              <a:rPr lang="en-IN" sz="1400" dirty="0">
                <a:hlinkClick r:id="rId4"/>
              </a:rPr>
              <a:t>https://www.sciencedirect.com/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IEEE Xplore: </a:t>
            </a:r>
            <a:r>
              <a:rPr lang="en-IN" sz="1400" dirty="0">
                <a:hlinkClick r:id="rId5"/>
              </a:rPr>
              <a:t>https://ieeexplore.ieee.org/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Springer: </a:t>
            </a:r>
            <a:r>
              <a:rPr lang="en-IN" sz="1400" dirty="0">
                <a:hlinkClick r:id="rId6"/>
              </a:rPr>
              <a:t>https://link.springer.com/</a:t>
            </a: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FAO (Food &amp; Agriculture Organization): </a:t>
            </a:r>
            <a:r>
              <a:rPr lang="en-US" sz="1400" dirty="0">
                <a:hlinkClick r:id="rId7"/>
              </a:rPr>
              <a:t>https://www.fao.org/</a:t>
            </a:r>
            <a:endParaRPr lang="en-US" sz="1400" dirty="0"/>
          </a:p>
          <a:p>
            <a:endParaRPr lang="en-IN" b="1" u="sng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7483556-B6CB-737B-0603-1231F75CDAB6}"/>
              </a:ext>
            </a:extLst>
          </p:cNvPr>
          <p:cNvSpPr/>
          <p:nvPr/>
        </p:nvSpPr>
        <p:spPr>
          <a:xfrm>
            <a:off x="8605520" y="4455478"/>
            <a:ext cx="2153919" cy="50323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Research Workflow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6502007-3BF9-71DA-0CFC-60E0A00F18D1}"/>
              </a:ext>
            </a:extLst>
          </p:cNvPr>
          <p:cNvSpPr/>
          <p:nvPr/>
        </p:nvSpPr>
        <p:spPr>
          <a:xfrm>
            <a:off x="7335520" y="3429000"/>
            <a:ext cx="1971040" cy="50323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📚 </a:t>
            </a:r>
            <a:r>
              <a:rPr lang="en-IN" sz="1400" b="1" dirty="0">
                <a:solidFill>
                  <a:schemeClr val="tx1"/>
                </a:solidFill>
              </a:rPr>
              <a:t>Literature Review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69C5E7-5B42-47E1-2366-3FF018704F2A}"/>
              </a:ext>
            </a:extLst>
          </p:cNvPr>
          <p:cNvCxnSpPr/>
          <p:nvPr/>
        </p:nvCxnSpPr>
        <p:spPr>
          <a:xfrm>
            <a:off x="9489440" y="3667760"/>
            <a:ext cx="3519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06DE0-515C-4E55-2B66-3D56EA12936C}"/>
              </a:ext>
            </a:extLst>
          </p:cNvPr>
          <p:cNvSpPr/>
          <p:nvPr/>
        </p:nvSpPr>
        <p:spPr>
          <a:xfrm>
            <a:off x="10024246" y="3429000"/>
            <a:ext cx="1751194" cy="50323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🔬 </a:t>
            </a:r>
            <a:r>
              <a:rPr lang="en-IN" sz="1400" b="1" dirty="0">
                <a:solidFill>
                  <a:schemeClr val="tx1"/>
                </a:solidFill>
              </a:rPr>
              <a:t>Data Collection</a:t>
            </a:r>
            <a:endParaRPr lang="en-IN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E1EFE57-EF86-8A3D-05EF-65AB149DF8A7}"/>
              </a:ext>
            </a:extLst>
          </p:cNvPr>
          <p:cNvCxnSpPr>
            <a:cxnSpLocks/>
          </p:cNvCxnSpPr>
          <p:nvPr/>
        </p:nvCxnSpPr>
        <p:spPr>
          <a:xfrm>
            <a:off x="11033760" y="4053840"/>
            <a:ext cx="0" cy="1341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94FF5B-DA0A-5DE1-F4FB-9F70473AE394}"/>
              </a:ext>
            </a:extLst>
          </p:cNvPr>
          <p:cNvSpPr/>
          <p:nvPr/>
        </p:nvSpPr>
        <p:spPr>
          <a:xfrm>
            <a:off x="10353040" y="5496559"/>
            <a:ext cx="1509187" cy="50323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/>
              <a:t>🧪</a:t>
            </a:r>
            <a:r>
              <a:rPr lang="en-IN" sz="1200" b="1" dirty="0"/>
              <a:t>Model Development</a:t>
            </a:r>
            <a:endParaRPr lang="en-IN" sz="12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AD9339-2F71-0A86-AFEB-4B362B8E1BF8}"/>
              </a:ext>
            </a:extLst>
          </p:cNvPr>
          <p:cNvCxnSpPr>
            <a:cxnSpLocks/>
          </p:cNvCxnSpPr>
          <p:nvPr/>
        </p:nvCxnSpPr>
        <p:spPr>
          <a:xfrm flipH="1">
            <a:off x="9841366" y="5821680"/>
            <a:ext cx="3694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20D22B4-B736-FBB8-EC71-8F1311708ED0}"/>
              </a:ext>
            </a:extLst>
          </p:cNvPr>
          <p:cNvSpPr/>
          <p:nvPr/>
        </p:nvSpPr>
        <p:spPr>
          <a:xfrm>
            <a:off x="8199120" y="5481956"/>
            <a:ext cx="1500006" cy="503236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chemeClr val="tx1"/>
                </a:solidFill>
              </a:rPr>
              <a:t>⚙️ Prototype Implementation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1414013-8B7C-6E70-50B6-E508537C03A9}"/>
              </a:ext>
            </a:extLst>
          </p:cNvPr>
          <p:cNvCxnSpPr/>
          <p:nvPr/>
        </p:nvCxnSpPr>
        <p:spPr>
          <a:xfrm flipH="1">
            <a:off x="7518400" y="5821680"/>
            <a:ext cx="47752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679760-765B-E9A6-402C-D8AE3B894C52}"/>
              </a:ext>
            </a:extLst>
          </p:cNvPr>
          <p:cNvCxnSpPr/>
          <p:nvPr/>
        </p:nvCxnSpPr>
        <p:spPr>
          <a:xfrm flipV="1">
            <a:off x="7518400" y="5481956"/>
            <a:ext cx="0" cy="339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AD2E54E2-062F-255C-55CA-EB717EF3BDBC}"/>
              </a:ext>
            </a:extLst>
          </p:cNvPr>
          <p:cNvSpPr/>
          <p:nvPr/>
        </p:nvSpPr>
        <p:spPr>
          <a:xfrm>
            <a:off x="6965108" y="4795202"/>
            <a:ext cx="1376252" cy="59975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🌱 </a:t>
            </a:r>
            <a:r>
              <a:rPr lang="en-IN" sz="1200" b="1" dirty="0"/>
              <a:t>Deployment &amp; Use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1238</Words>
  <Application>Microsoft Office PowerPoint</Application>
  <PresentationFormat>Widescreen</PresentationFormat>
  <Paragraphs>290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Debasish Das</cp:lastModifiedBy>
  <cp:revision>150</cp:revision>
  <dcterms:created xsi:type="dcterms:W3CDTF">2013-12-12T18:46:50Z</dcterms:created>
  <dcterms:modified xsi:type="dcterms:W3CDTF">2025-09-12T23:17:15Z</dcterms:modified>
  <cp:category/>
</cp:coreProperties>
</file>