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73" r:id="rId4"/>
    <p:sldId id="266" r:id="rId5"/>
    <p:sldId id="269" r:id="rId6"/>
    <p:sldId id="271" r:id="rId7"/>
    <p:sldId id="272" r:id="rId8"/>
    <p:sldId id="270" r:id="rId9"/>
    <p:sldId id="275" r:id="rId10"/>
    <p:sldId id="261" r:id="rId11"/>
    <p:sldId id="257" r:id="rId12"/>
    <p:sldId id="265" r:id="rId13"/>
    <p:sldId id="274" r:id="rId14"/>
    <p:sldId id="268" r:id="rId15"/>
    <p:sldId id="276" r:id="rId16"/>
    <p:sldId id="277" r:id="rId17"/>
    <p:sldId id="278" r:id="rId18"/>
    <p:sldId id="283" r:id="rId19"/>
    <p:sldId id="279" r:id="rId20"/>
    <p:sldId id="281" r:id="rId21"/>
    <p:sldId id="282" r:id="rId22"/>
    <p:sldId id="284" r:id="rId23"/>
    <p:sldId id="285" r:id="rId24"/>
    <p:sldId id="258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FE8"/>
    <a:srgbClr val="592FE7"/>
    <a:srgbClr val="F7F7F7"/>
    <a:srgbClr val="EC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6533" autoAdjust="0"/>
  </p:normalViewPr>
  <p:slideViewPr>
    <p:cSldViewPr snapToGrid="0">
      <p:cViewPr varScale="1">
        <p:scale>
          <a:sx n="64" d="100"/>
          <a:sy n="64" d="100"/>
        </p:scale>
        <p:origin x="2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E2641-C9BB-45F4-979C-E8089B2280B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5B1B2-12F9-4CD9-BABE-42332FF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0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B1B2-12F9-4CD9-BABE-42332FFAB0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B1B2-12F9-4CD9-BABE-42332FFAB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B1B2-12F9-4CD9-BABE-42332FFAB0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B1B2-12F9-4CD9-BABE-42332FFAB0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B1B2-12F9-4CD9-BABE-42332FFAB0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B1B2-12F9-4CD9-BABE-42332FFAB0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B1B2-12F9-4CD9-BABE-42332FFAB0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2C7-F7CE-45A2-A0AF-E09855C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2218-F386-45C3-90D6-8FD16508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0A2F-A394-42F3-AFF4-70DC056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822D-CABD-4BB4-B1FB-2C7F2BF5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191-708C-4A80-A7C1-BC6F60A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2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5BA0-E8AC-48F5-AE8A-111AB70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EAF1-114D-486C-B17D-6C242DE2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323-EA59-43EF-900C-1967CB72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7EF-5B31-4522-AA5A-492BEEC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5167-66D9-493B-AB64-1DCC6B9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347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41EAC-3920-40EE-B5B2-8D3C4358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76AB-A973-4BF4-8DB6-25394D06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664E-FA04-4948-A71A-6B8CA7A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9D5F-18FD-4D97-A183-FD842E53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AF7B-FF7D-4C01-86D8-E3B7F7D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43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A9C-DC66-4634-AB31-1C00A23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ACD-4713-452A-B24C-C71E5D44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83B6-6ECB-4C57-915E-80A38C8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A96D-4CB8-4793-B505-9F4548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4E1B-FEB0-4157-A5BB-A2941E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89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F5F-4E18-42AF-893A-72CB23E9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7AD7-59BE-47C5-BE03-6F96587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E29-76E2-47CC-A6DB-008DF0E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34D6-71C6-4B3E-99A3-6AC96DE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B5F7-A814-44CB-9A98-FEF8FF7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9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D9-D42B-4993-9FD8-A7E75C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DB77-BD65-4705-B69D-3E41C8D7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F702-5D48-4E75-8B48-E122D72F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9A93-6163-4E9F-8609-90F4FF3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EA4C-BFFA-4D15-B15F-489D75E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F796-BEE7-4933-8EB0-FFD9C0D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87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889-DE10-4F73-9F64-183A90B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F2E0-AB0B-4F07-B441-D5A83B8D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0455-8DB7-49E8-B763-DA0BD71B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55C1-5030-4D02-89F2-F25B29BA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26EB-432B-4209-81C4-EDEE0C26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3C857-FA4D-4785-8DBD-20874B4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32E5-97F4-4A63-9EA6-DDE9974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EA13-06FF-4706-899B-4194D8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938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6D5-5828-48D2-8F3F-859ABC3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C62FE-501C-49A9-B152-89E8D6FD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2547-582B-4C3D-91E8-2C6B88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D25E-9922-4074-8001-999A6E5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08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BA52D-B988-4753-8E51-A4B559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DE19-DA13-4BB8-A4F9-CC9D92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287A-262F-4832-9862-1C1111A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2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D8C-EE7E-443D-8551-F6C2B2E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3FE9-6772-440C-9788-CB7F30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2BB4-9D49-43E1-8C83-C59310C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3AC5-F600-497F-B11A-E93B280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60D4-5A44-40DD-A412-820B758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6258-E2A5-47E4-8F89-C34E7C4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17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B55-DD22-4FBB-B039-9B7B877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4C1E-584B-421F-8142-5C9CD56F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7E84-861E-495A-8B7D-E066B9C0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ED-F3A2-4396-AF4E-FC3F863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7A26-8B20-4506-9E00-20D5E29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862F-083C-4D4F-945B-10F91E5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0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D1-B45C-477B-85FC-A09149B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FAC9-AAFD-48D6-9F05-48004A8A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0503-3FFA-4A16-862B-C864A893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75F2-8AD3-45D5-BC6C-4E0A34B4CC6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50FD-5432-4D35-B0FB-4B55FF8E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4A7E-5D73-41AF-AB87-0AD88D43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monitor, sitting, dark, oven&#10;&#10;Description automatically generated">
            <a:extLst>
              <a:ext uri="{FF2B5EF4-FFF2-40B4-BE49-F238E27FC236}">
                <a16:creationId xmlns:a16="http://schemas.microsoft.com/office/drawing/2014/main" id="{2C67D930-DD7D-4D16-919A-33073A2E1442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nppts.de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xamarin.forms.editor" TargetMode="External"/><Relationship Id="rId3" Type="http://schemas.openxmlformats.org/officeDocument/2006/relationships/hyperlink" Target="https://docs.microsoft.com/en-us/dotnet/api/xamarin.forms.activityindicator" TargetMode="External"/><Relationship Id="rId7" Type="http://schemas.openxmlformats.org/officeDocument/2006/relationships/hyperlink" Target="https://docs.microsoft.com/en-us/dotnet/api/xamarin.forms.datepicker" TargetMode="External"/><Relationship Id="rId12" Type="http://schemas.openxmlformats.org/officeDocument/2006/relationships/hyperlink" Target="https://docs.microsoft.com/en-us/dotnet/api/xamarin.forms.imagebutt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dotnet/api/xamarin.forms.collectionview" TargetMode="External"/><Relationship Id="rId11" Type="http://schemas.openxmlformats.org/officeDocument/2006/relationships/hyperlink" Target="https://docs.microsoft.com/en-us/dotnet/api/xamarin.forms.image" TargetMode="External"/><Relationship Id="rId5" Type="http://schemas.openxmlformats.org/officeDocument/2006/relationships/hyperlink" Target="https://docs.microsoft.com/en-us/dotnet/api/xamarin.forms.carouselview" TargetMode="External"/><Relationship Id="rId10" Type="http://schemas.openxmlformats.org/officeDocument/2006/relationships/hyperlink" Target="https://docs.microsoft.com/en-us/xamarin/xamarin-forms/app-fundamentals/custom-renderer/entry" TargetMode="External"/><Relationship Id="rId4" Type="http://schemas.openxmlformats.org/officeDocument/2006/relationships/hyperlink" Target="https://docs.microsoft.com/en-us/dotnet/api/xamarin.forms.button" TargetMode="External"/><Relationship Id="rId9" Type="http://schemas.openxmlformats.org/officeDocument/2006/relationships/hyperlink" Target="https://docs.microsoft.com/en-us/dotnet/api/xamarin.forms.en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xamarin.forms.en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docs.microsoft.com/en-us/xamarin/xamarin-forms/app-fundamentals/custom-renderer/renderer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docs.microsoft.com/en-us/xamarin/xamarin-forms/app-fundamentals/custom-renderer/renderers" TargetMode="External"/><Relationship Id="rId4" Type="http://schemas.openxmlformats.org/officeDocument/2006/relationships/hyperlink" Target="https://docs.microsoft.com/en-us/dotnet/api/xamarin.forms.entr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docs.microsoft.com/en-us/xamarin/xamarin-forms/app-fundamentals/custom-renderer/renderers" TargetMode="External"/><Relationship Id="rId4" Type="http://schemas.openxmlformats.org/officeDocument/2006/relationships/hyperlink" Target="https://docs.microsoft.com/en-us/dotnet/api/xamarin.forms.en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docs.microsoft.com/en-us/xamarin/xamarin-forms/app-fundamentals/custom-renderer/renderers" TargetMode="External"/><Relationship Id="rId4" Type="http://schemas.openxmlformats.org/officeDocument/2006/relationships/hyperlink" Target="https://docs.microsoft.com/en-us/dotnet/api/xamarin.forms.entr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docs.microsoft.com/en-us/xamarin/xamarin-forms/app-fundamentals/custom-renderer/renderers" TargetMode="External"/><Relationship Id="rId4" Type="http://schemas.openxmlformats.org/officeDocument/2006/relationships/hyperlink" Target="https://docs.microsoft.com/en-us/dotnet/api/xamarin.forms.entr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113307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Advanced </a:t>
            </a:r>
            <a:r>
              <a:rPr lang="en-US" sz="4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UI for </a:t>
            </a:r>
            <a:r>
              <a:rPr lang="en-US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Xamarin.Forms</a:t>
            </a:r>
            <a:endParaRPr lang="en-US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 Renderers + Effects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796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Dhave P. Dayao, Senior Developer @ XAM Consulting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249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643799" y="2942538"/>
            <a:ext cx="890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I create beautiful UI in </a:t>
            </a:r>
            <a:r>
              <a:rPr lang="en-US" sz="32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Xamarin.Forms</a:t>
            </a:r>
            <a:r>
              <a:rPr lang="en-US" sz="32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n-US" sz="3200" i="1" dirty="0">
                <a:latin typeface="Roboto Thin" panose="02000000000000000000" pitchFamily="2" charset="0"/>
                <a:ea typeface="Roboto Thin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D7F61-2B82-4226-8B45-39DE26FBD05C}"/>
              </a:ext>
            </a:extLst>
          </p:cNvPr>
          <p:cNvSpPr txBox="1"/>
          <p:nvPr/>
        </p:nvSpPr>
        <p:spPr>
          <a:xfrm>
            <a:off x="1542199" y="1585217"/>
            <a:ext cx="1250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62852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11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I create Beautiful UI in </a:t>
            </a:r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Xamarin.Forms</a:t>
            </a:r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642214" y="1298043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short answer is 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DC89D4-D650-49B4-B8B6-B7399709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949" y="1934199"/>
            <a:ext cx="1832381" cy="396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636D06-DE5B-4F88-8E4A-D558C6F96DA1}"/>
              </a:ext>
            </a:extLst>
          </p:cNvPr>
          <p:cNvSpPr txBox="1"/>
          <p:nvPr/>
        </p:nvSpPr>
        <p:spPr>
          <a:xfrm>
            <a:off x="620945" y="6169196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Source: </a:t>
            </a:r>
            <a:r>
              <a:rPr lang="en-US" sz="2400" dirty="0">
                <a:hlinkClick r:id="rId4"/>
              </a:rPr>
              <a:t>https://snppts.dev/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994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0119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Third Party UI Controls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636D06-DE5B-4F88-8E4A-D558C6F96DA1}"/>
              </a:ext>
            </a:extLst>
          </p:cNvPr>
          <p:cNvSpPr txBox="1"/>
          <p:nvPr/>
        </p:nvSpPr>
        <p:spPr>
          <a:xfrm>
            <a:off x="2450005" y="1246662"/>
            <a:ext cx="310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Telerik UI Samples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6B73B8-6088-4E1B-9BC1-0D8EEB18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052" y="1831438"/>
            <a:ext cx="25717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1129DA-A47C-4A36-9BF7-E82BC442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257" y="1831438"/>
            <a:ext cx="25717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B695-1114-4D33-843E-F56BDBED5EDC}"/>
              </a:ext>
            </a:extLst>
          </p:cNvPr>
          <p:cNvSpPr txBox="1"/>
          <p:nvPr/>
        </p:nvSpPr>
        <p:spPr>
          <a:xfrm>
            <a:off x="7078462" y="1831438"/>
            <a:ext cx="4389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Other Third Party UI Controls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Syncfusion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DevExpress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Infragistics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ComponentOne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Steema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Grial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00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6000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Customize A Control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4FCE7-8A32-4F7A-B686-F0FE8B954F1B}"/>
              </a:ext>
            </a:extLst>
          </p:cNvPr>
          <p:cNvSpPr txBox="1"/>
          <p:nvPr/>
        </p:nvSpPr>
        <p:spPr>
          <a:xfrm>
            <a:off x="0" y="3429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Custom Renderers vs. Effects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37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 Renderers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65268" y="1123552"/>
            <a:ext cx="1163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Xamarin.Forms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user interfaces are rendered using the native controls of the target platforms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B7718-5851-4322-826C-308B8DBF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69496"/>
              </p:ext>
            </p:extLst>
          </p:nvPr>
        </p:nvGraphicFramePr>
        <p:xfrm>
          <a:off x="586040" y="1941240"/>
          <a:ext cx="11193517" cy="36366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13186">
                  <a:extLst>
                    <a:ext uri="{9D8B030D-6E8A-4147-A177-3AD203B41FA5}">
                      <a16:colId xmlns:a16="http://schemas.microsoft.com/office/drawing/2014/main" val="3166500317"/>
                    </a:ext>
                  </a:extLst>
                </a:gridCol>
                <a:gridCol w="2207172">
                  <a:extLst>
                    <a:ext uri="{9D8B030D-6E8A-4147-A177-3AD203B41FA5}">
                      <a16:colId xmlns:a16="http://schemas.microsoft.com/office/drawing/2014/main" val="2053891255"/>
                    </a:ext>
                  </a:extLst>
                </a:gridCol>
                <a:gridCol w="1807780">
                  <a:extLst>
                    <a:ext uri="{9D8B030D-6E8A-4147-A177-3AD203B41FA5}">
                      <a16:colId xmlns:a16="http://schemas.microsoft.com/office/drawing/2014/main" val="1291788881"/>
                    </a:ext>
                  </a:extLst>
                </a:gridCol>
                <a:gridCol w="1509986">
                  <a:extLst>
                    <a:ext uri="{9D8B030D-6E8A-4147-A177-3AD203B41FA5}">
                      <a16:colId xmlns:a16="http://schemas.microsoft.com/office/drawing/2014/main" val="3702390167"/>
                    </a:ext>
                  </a:extLst>
                </a:gridCol>
                <a:gridCol w="2179145">
                  <a:extLst>
                    <a:ext uri="{9D8B030D-6E8A-4147-A177-3AD203B41FA5}">
                      <a16:colId xmlns:a16="http://schemas.microsoft.com/office/drawing/2014/main" val="3892467283"/>
                    </a:ext>
                  </a:extLst>
                </a:gridCol>
                <a:gridCol w="1776248">
                  <a:extLst>
                    <a:ext uri="{9D8B030D-6E8A-4147-A177-3AD203B41FA5}">
                      <a16:colId xmlns:a16="http://schemas.microsoft.com/office/drawing/2014/main" val="3655655093"/>
                    </a:ext>
                  </a:extLst>
                </a:gridCol>
              </a:tblGrid>
              <a:tr h="371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Views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Renderer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iOS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Android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Android (AppCompat)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UWP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472308838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  <a:hlinkClick r:id="rId3"/>
                        </a:rPr>
                        <a:t>ActivityIndicator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ActivityIndicatorRenderer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UIActivityIndicator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ProgressBar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ProgressBar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2041479965"/>
                  </a:ext>
                </a:extLst>
              </a:tr>
              <a:tr h="2603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4"/>
                        </a:rPr>
                        <a:t>Button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ButtonRenderer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UIButton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Button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AppCompatButton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effectLst/>
                        </a:rPr>
                        <a:t>Button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706391700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5"/>
                        </a:rPr>
                        <a:t>CarouselView</a:t>
                      </a:r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CarouselViewRenderer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UICollectionView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RecyclerView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ListViewBase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4136967613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CheckBox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CheckBoxRenderer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UIButton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AppCompatCheckBox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CheckBox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3468417580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6"/>
                        </a:rPr>
                        <a:t>CollectionView</a:t>
                      </a:r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CollectionViewRenderer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UICollectionView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RecyclerView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ListViewBase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1841219307"/>
                  </a:ext>
                </a:extLst>
              </a:tr>
              <a:tr h="2603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7"/>
                        </a:rPr>
                        <a:t>DatePicker</a:t>
                      </a:r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DatePickerRenderer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UITextField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EditText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DatePicker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785107613"/>
                  </a:ext>
                </a:extLst>
              </a:tr>
              <a:tr h="2603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8"/>
                        </a:rPr>
                        <a:t>Editor</a:t>
                      </a:r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EditorRenderer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UITextView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effectLst/>
                        </a:rPr>
                        <a:t>EditText</a:t>
                      </a:r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TextBox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1655801188"/>
                  </a:ext>
                </a:extLst>
              </a:tr>
              <a:tr h="2603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9"/>
                        </a:rPr>
                        <a:t>Entry</a:t>
                      </a:r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10"/>
                        </a:rPr>
                        <a:t>EntryRenderer</a:t>
                      </a:r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UITextField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EditText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TextBox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63388768"/>
                  </a:ext>
                </a:extLst>
              </a:tr>
              <a:tr h="2603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11"/>
                        </a:rPr>
                        <a:t>Image</a:t>
                      </a:r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ImageRenderer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UIImageView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ImageView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dirty="0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Image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345041059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hlinkClick r:id="rId12"/>
                        </a:rPr>
                        <a:t>ImageButton</a:t>
                      </a:r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ImageButtonRenderer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UIButton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>
                        <a:effectLst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effectLst/>
                        </a:rPr>
                        <a:t>AppCompatImageButton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effectLst/>
                        </a:rPr>
                        <a:t>Button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340988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63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 Renderers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65268" y="1123552"/>
            <a:ext cx="1163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Custom Renderers let developers override rendering to customize the appearance and behavior of a control on each platform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569DEFD-C8FF-4F74-ABEE-7E47B5AC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1121" y="1892993"/>
            <a:ext cx="9143999" cy="43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8968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 Renderers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65268" y="1123552"/>
            <a:ext cx="1163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Creating a Custom Entry Control – Have a different Entry background for each platform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ED277-BA3E-4559-A7CF-0D55BA3B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Every Xamarin.Forms control has an accompanying renderer for each platform that creates an instance of a native control. When an </a:t>
            </a:r>
            <a:r>
              <a:rPr kumimoji="0" lang="en-US" altLang="en-US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Entry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 is rendered by a Xamarin.Forms application, in iOS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is instantiated, which in turns instantiates a native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UITextField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Android platform,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an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EditText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Universal Windows Platform (UWP),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TextBox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For more information about the renderer and native control classes that Xamarin.Forms controls map to, see 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Renderer Base Classes and Native Controls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F73E7-5E16-45F4-B1AD-AACBC4F31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394" y="2230452"/>
            <a:ext cx="5509181" cy="1079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FF48F-3132-4982-9AF8-D319F1A359F9}"/>
              </a:ext>
            </a:extLst>
          </p:cNvPr>
          <p:cNvSpPr txBox="1"/>
          <p:nvPr/>
        </p:nvSpPr>
        <p:spPr>
          <a:xfrm>
            <a:off x="365268" y="2046881"/>
            <a:ext cx="5110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Create a new class that will subclass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MyEntry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is created in the .NET Standard library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D52F0-A16D-4417-9280-C87F43B97236}"/>
              </a:ext>
            </a:extLst>
          </p:cNvPr>
          <p:cNvSpPr txBox="1"/>
          <p:nvPr/>
        </p:nvSpPr>
        <p:spPr>
          <a:xfrm>
            <a:off x="365268" y="4363202"/>
            <a:ext cx="5110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Consume the Custom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Can use all Entry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You can also do this 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26DF0-8F09-4FFF-A068-05A517A74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394" y="4114323"/>
            <a:ext cx="5362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267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 Renderers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65268" y="1123552"/>
            <a:ext cx="1163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Creating the Custom Renderer on each Platform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ED277-BA3E-4559-A7CF-0D55BA3B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Every Xamarin.Forms control has an accompanying renderer for each platform that creates an instance of a native control. When an </a:t>
            </a:r>
            <a:r>
              <a:rPr kumimoji="0" lang="en-US" altLang="en-US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Entry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 is rendered by a Xamarin.Forms application, in iOS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is instantiated, which in turns instantiates a native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UITextField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Android platform,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an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EditText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Universal Windows Platform (UWP),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TextBox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For more information about the renderer and native control classes that Xamarin.Forms controls map to, see 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Renderer Base Classes and Native Controls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FF48F-3132-4982-9AF8-D319F1A359F9}"/>
              </a:ext>
            </a:extLst>
          </p:cNvPr>
          <p:cNvSpPr txBox="1"/>
          <p:nvPr/>
        </p:nvSpPr>
        <p:spPr>
          <a:xfrm>
            <a:off x="365268" y="2046881"/>
            <a:ext cx="51103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Create a subclass of the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EntryRenderer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Override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OnElementChanged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Add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ExportRenderer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attribute to the Renderer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9E33-BB12-4CD5-B638-CE8B5A951E5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6508" y="1831438"/>
            <a:ext cx="5588872" cy="2229088"/>
          </a:xfrm>
          <a:prstGeom prst="rect">
            <a:avLst/>
          </a:prstGeom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FFEC2723-EF61-4449-8075-AB3C6C1E7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990226-9D7D-4B23-A24D-BAC53728369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171" y="4060526"/>
            <a:ext cx="9207808" cy="246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795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6000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4FCE7-8A32-4F7A-B686-F0FE8B954F1B}"/>
              </a:ext>
            </a:extLst>
          </p:cNvPr>
          <p:cNvSpPr txBox="1"/>
          <p:nvPr/>
        </p:nvSpPr>
        <p:spPr>
          <a:xfrm>
            <a:off x="0" y="3429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Custom Renderers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8121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Effects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65268" y="1123552"/>
            <a:ext cx="1163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Effects allow the native controls on each platform to be customized and are typically used for small styling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ED277-BA3E-4559-A7CF-0D55BA3B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Every Xamarin.Forms control has an accompanying renderer for each platform that creates an instance of a native control. When an </a:t>
            </a:r>
            <a:r>
              <a:rPr kumimoji="0" lang="en-US" altLang="en-US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Entry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 is rendered by a Xamarin.Forms application, in iOS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is instantiated, which in turns instantiates a native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UITextField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Android platform,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an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EditText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Universal Windows Platform (UWP),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TextBox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For more information about the renderer and native control classes that Xamarin.Forms controls map to, see 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Renderer Base Classes and Native Controls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FFEC2723-EF61-4449-8075-AB3C6C1E7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2F116A-A0D7-4025-A0D5-6468444CEEB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30060"/>
            <a:ext cx="12192000" cy="31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696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7864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Start From The Basics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8527D-7287-4560-ABB8-90D9CAC10AF0}"/>
              </a:ext>
            </a:extLst>
          </p:cNvPr>
          <p:cNvSpPr txBox="1"/>
          <p:nvPr/>
        </p:nvSpPr>
        <p:spPr>
          <a:xfrm>
            <a:off x="0" y="35054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Xamarin.Forms</a:t>
            </a:r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User Interface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0498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Effects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65268" y="1123552"/>
            <a:ext cx="1163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Creating an Effect – Change the background color of the Entry control when the control gains focus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ED277-BA3E-4559-A7CF-0D55BA3B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Every Xamarin.Forms control has an accompanying renderer for each platform that creates an instance of a native control. When an </a:t>
            </a:r>
            <a:r>
              <a:rPr kumimoji="0" lang="en-US" altLang="en-US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Entry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 is rendered by a Xamarin.Forms application, in iOS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is instantiated, which in turns instantiates a native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UITextField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Android platform,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an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EditText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Universal Windows Platform (UWP),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TextBox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For more information about the renderer and native control classes that Xamarin.Forms controls map to, see 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Renderer Base Classes and Native Controls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FFEC2723-EF61-4449-8075-AB3C6C1E7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02ECE-5CFC-47E4-9033-A19B688D5021}"/>
              </a:ext>
            </a:extLst>
          </p:cNvPr>
          <p:cNvSpPr txBox="1"/>
          <p:nvPr/>
        </p:nvSpPr>
        <p:spPr>
          <a:xfrm>
            <a:off x="365268" y="2216158"/>
            <a:ext cx="5433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Create a subclass of the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PlatformEffect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FocusEffect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is created in the .NET Standard library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EDF53-1920-45F6-B924-C88F7F31D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757" y="2014883"/>
            <a:ext cx="5514975" cy="1647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5DEDA-2FBF-44B1-89A4-6104D370F644}"/>
              </a:ext>
            </a:extLst>
          </p:cNvPr>
          <p:cNvSpPr txBox="1"/>
          <p:nvPr/>
        </p:nvSpPr>
        <p:spPr>
          <a:xfrm>
            <a:off x="365268" y="4363202"/>
            <a:ext cx="5110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Consume the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You can also do this on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7B3BA-1596-45C4-BBB9-DAA011D0A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757" y="4067573"/>
            <a:ext cx="4495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1711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Effects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365268" y="1123552"/>
            <a:ext cx="1163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Creating the Effect on each Platform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ED277-BA3E-4559-A7CF-0D55BA3B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Every Xamarin.Forms control has an accompanying renderer for each platform that creates an instance of a native control. When an </a:t>
            </a:r>
            <a:r>
              <a:rPr kumimoji="0" lang="en-US" altLang="en-US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Entry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 is rendered by a Xamarin.Forms application, in iOS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is instantiated, which in turns instantiates a native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UITextField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Android platform,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an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EditText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On the Universal Windows Platform (UWP),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EntryRenderer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instantiates a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FMono-Regular"/>
              </a:rPr>
              <a:t>TextBox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control. For more information about the renderer and native control classes that Xamarin.Forms controls map to, see </a:t>
            </a: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Renderer Base Classes and Native Controls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FF48F-3132-4982-9AF8-D319F1A359F9}"/>
              </a:ext>
            </a:extLst>
          </p:cNvPr>
          <p:cNvSpPr txBox="1"/>
          <p:nvPr/>
        </p:nvSpPr>
        <p:spPr>
          <a:xfrm>
            <a:off x="365268" y="2046881"/>
            <a:ext cx="51103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Create a subclass of the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PlatformEffect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Override the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OnAttached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Override the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OnDetached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Add 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ResolutionGroupName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attribute to the effect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Add an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ExportEffect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attribute to the effect class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FFEC2723-EF61-4449-8075-AB3C6C1E7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BDAA2-C67F-4319-9C89-03EB9E933C2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3746" y="451722"/>
            <a:ext cx="6139815" cy="56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9173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6000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4FCE7-8A32-4F7A-B686-F0FE8B954F1B}"/>
              </a:ext>
            </a:extLst>
          </p:cNvPr>
          <p:cNvSpPr txBox="1"/>
          <p:nvPr/>
        </p:nvSpPr>
        <p:spPr>
          <a:xfrm>
            <a:off x="0" y="3429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Effects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2889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643799" y="2942538"/>
            <a:ext cx="8904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When to use effects and when to use custom renderers?</a:t>
            </a:r>
            <a:endParaRPr lang="en-US" sz="3200" i="1" dirty="0">
              <a:latin typeface="Roboto Thin" panose="02000000000000000000" pitchFamily="2" charset="0"/>
              <a:ea typeface="Roboto Thin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D7F61-2B82-4226-8B45-39DE26FBD05C}"/>
              </a:ext>
            </a:extLst>
          </p:cNvPr>
          <p:cNvSpPr txBox="1"/>
          <p:nvPr/>
        </p:nvSpPr>
        <p:spPr>
          <a:xfrm>
            <a:off x="1542199" y="1585217"/>
            <a:ext cx="1250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16870271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1117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When to use effects and when to use custom renderers?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E58237-FA53-45FA-A4A1-237FE5BBF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64955"/>
              </p:ext>
            </p:extLst>
          </p:nvPr>
        </p:nvGraphicFramePr>
        <p:xfrm>
          <a:off x="1355134" y="1633774"/>
          <a:ext cx="9129986" cy="509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993">
                  <a:extLst>
                    <a:ext uri="{9D8B030D-6E8A-4147-A177-3AD203B41FA5}">
                      <a16:colId xmlns:a16="http://schemas.microsoft.com/office/drawing/2014/main" val="1360039007"/>
                    </a:ext>
                  </a:extLst>
                </a:gridCol>
                <a:gridCol w="4564993">
                  <a:extLst>
                    <a:ext uri="{9D8B030D-6E8A-4147-A177-3AD203B41FA5}">
                      <a16:colId xmlns:a16="http://schemas.microsoft.com/office/drawing/2014/main" val="1007881829"/>
                    </a:ext>
                  </a:extLst>
                </a:gridCol>
              </a:tblGrid>
              <a:tr h="8848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Effects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Custom Renderers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792667"/>
                  </a:ext>
                </a:extLst>
              </a:tr>
              <a:tr h="3512379">
                <a:tc>
                  <a:txBody>
                    <a:bodyPr/>
                    <a:lstStyle/>
                    <a:p>
                      <a:r>
                        <a:rPr lang="en-US" dirty="0"/>
                        <a:t>When you want a small styling change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good rule could be to use it when you want to modify a property of the native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 example changing the background style of a button, adding an underline to a label, adding a shadow,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you need to create a new control that doesn’t exist in Xamarin Forms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achieve the control in the image above, Is necessary to use a custom renderer because Xamarin Forms doesn’t have a </a:t>
                      </a:r>
                      <a:r>
                        <a:rPr lang="en-US" dirty="0" err="1"/>
                        <a:t>DrawView</a:t>
                      </a:r>
                      <a:r>
                        <a:rPr lang="en-US" dirty="0"/>
                        <a:t>, we will have to create our own inhering from View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76722"/>
                  </a:ext>
                </a:extLst>
              </a:tr>
            </a:tbl>
          </a:graphicData>
        </a:graphic>
      </p:graphicFrame>
      <p:pic>
        <p:nvPicPr>
          <p:cNvPr id="15362" name="Picture 2">
            <a:extLst>
              <a:ext uri="{FF2B5EF4-FFF2-40B4-BE49-F238E27FC236}">
                <a16:creationId xmlns:a16="http://schemas.microsoft.com/office/drawing/2014/main" id="{7792B369-2A8D-421A-8F8F-144278E0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0510" y="3198718"/>
            <a:ext cx="1164349" cy="19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5178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Shoot your Questions!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796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Dhave P. Dayao, Senior Developer @ XAM Consulting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570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F6737E-B85C-4DD8-98B2-586C2FD9255B}"/>
              </a:ext>
            </a:extLst>
          </p:cNvPr>
          <p:cNvSpPr txBox="1"/>
          <p:nvPr/>
        </p:nvSpPr>
        <p:spPr>
          <a:xfrm>
            <a:off x="642214" y="2110798"/>
            <a:ext cx="51663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XML-based language created by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Alternative to programming code for instantiating and initializing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And organizing those objects in parent-child hierarchies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XAML is never required in 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Xamarin.Forms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Well suited for MVVM Application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7B4C4-5501-45D7-8814-DFB3C17C50AA}"/>
              </a:ext>
            </a:extLst>
          </p:cNvPr>
          <p:cNvSpPr txBox="1"/>
          <p:nvPr/>
        </p:nvSpPr>
        <p:spPr>
          <a:xfrm>
            <a:off x="642214" y="1298043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eXtensible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Application Markup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36058-2FFD-4C13-8E28-02DD980EF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2293"/>
            <a:ext cx="5257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84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4914C7-F09D-4DFF-A4AC-0E9D31F5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530" y="1398786"/>
            <a:ext cx="10014093" cy="27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F6737E-B85C-4DD8-98B2-586C2FD9255B}"/>
              </a:ext>
            </a:extLst>
          </p:cNvPr>
          <p:cNvSpPr txBox="1"/>
          <p:nvPr/>
        </p:nvSpPr>
        <p:spPr>
          <a:xfrm>
            <a:off x="832530" y="4718786"/>
            <a:ext cx="5166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iOS –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ViewController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UWP – Page</a:t>
            </a:r>
          </a:p>
          <a:p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Android - Activity</a:t>
            </a:r>
          </a:p>
        </p:txBody>
      </p:sp>
    </p:spTree>
    <p:extLst>
      <p:ext uri="{BB962C8B-B14F-4D97-AF65-F5344CB8AC3E}">
        <p14:creationId xmlns:p14="http://schemas.microsoft.com/office/powerpoint/2010/main" val="21122319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4098" name="Picture 2" descr="Xamarin.Forms Layout Types">
            <a:extLst>
              <a:ext uri="{FF2B5EF4-FFF2-40B4-BE49-F238E27FC236}">
                <a16:creationId xmlns:a16="http://schemas.microsoft.com/office/drawing/2014/main" id="{49C02CF1-8F56-41B9-AB6D-EBCDA4D7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4828" y="1398913"/>
            <a:ext cx="7462344" cy="49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4467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3492672-40E2-46BC-AAD2-43464DA1D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4B6F4-32B3-45B7-A167-C5B903058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75" y="3922534"/>
            <a:ext cx="10600849" cy="1242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5289C7-E318-4805-9DE7-C6247C373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76" y="2141434"/>
            <a:ext cx="9701048" cy="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8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Entry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3" name="AutoShape 4" descr="Entry IsPassword and Placeholder Example">
            <a:extLst>
              <a:ext uri="{FF2B5EF4-FFF2-40B4-BE49-F238E27FC236}">
                <a16:creationId xmlns:a16="http://schemas.microsoft.com/office/drawing/2014/main" id="{4B7AC9B3-6450-4644-83D0-0D1D72E95C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Entry IsPassword and Placeholder Example">
            <a:extLst>
              <a:ext uri="{FF2B5EF4-FFF2-40B4-BE49-F238E27FC236}">
                <a16:creationId xmlns:a16="http://schemas.microsoft.com/office/drawing/2014/main" id="{82760602-3CAD-4E1D-BFCD-F7B67632B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F1EA5-D6B7-4B62-9D33-44A8AFA5AE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2077" y="1310172"/>
            <a:ext cx="5186563" cy="4847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3A9A5A-A909-4CF2-BF05-E470E6BB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014" y="1954334"/>
            <a:ext cx="4703091" cy="822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B32870-3C58-41AB-9FF1-FAC6F9C60C2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9014" y="3536336"/>
            <a:ext cx="4703091" cy="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02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Buttons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3492672-40E2-46BC-AAD2-43464DA1D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62B63B-B9D7-4F9A-94C9-ABDEE26D93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390" y="1849821"/>
            <a:ext cx="6474315" cy="3621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655DE-6FEB-4025-A665-6176C935BA1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8880" y="2022831"/>
            <a:ext cx="4919621" cy="31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185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9784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Xamarin.Forms</a:t>
            </a: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UI Capabilities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120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703</Words>
  <Application>Microsoft Office PowerPoint</Application>
  <PresentationFormat>Widescreen</PresentationFormat>
  <Paragraphs>164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Roboto Condensed</vt:lpstr>
      <vt:lpstr>Roboto Light</vt:lpstr>
      <vt:lpstr>Roboto Thin</vt:lpstr>
      <vt:lpstr>Segoe UI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Dhave Dayao</cp:lastModifiedBy>
  <cp:revision>43</cp:revision>
  <dcterms:created xsi:type="dcterms:W3CDTF">2020-02-27T12:00:51Z</dcterms:created>
  <dcterms:modified xsi:type="dcterms:W3CDTF">2020-03-28T09:06:10Z</dcterms:modified>
</cp:coreProperties>
</file>