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8" r:id="rId5"/>
    <p:sldId id="258" r:id="rId6"/>
    <p:sldId id="270" r:id="rId7"/>
    <p:sldId id="271" r:id="rId8"/>
    <p:sldId id="266" r:id="rId9"/>
    <p:sldId id="272" r:id="rId10"/>
    <p:sldId id="277" r:id="rId11"/>
    <p:sldId id="273" r:id="rId12"/>
    <p:sldId id="274" r:id="rId13"/>
    <p:sldId id="275" r:id="rId14"/>
    <p:sldId id="278" r:id="rId15"/>
    <p:sldId id="276" r:id="rId16"/>
    <p:sldId id="279" r:id="rId17"/>
    <p:sldId id="28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FE8"/>
    <a:srgbClr val="F7F7F7"/>
    <a:srgbClr val="ECEC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92C7-F7CE-45A2-A0AF-E09855C8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2218-F386-45C3-90D6-8FD16508A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0A2F-A394-42F3-AFF4-70DC056D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822D-CABD-4BB4-B1FB-2C7F2BF5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7191-708C-4A80-A7C1-BC6F60A0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5BA0-E8AC-48F5-AE8A-111AB70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EAF1-114D-486C-B17D-6C242DE2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2323-EA59-43EF-900C-1967CB72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B7EF-5B31-4522-AA5A-492BEEC7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5167-66D9-493B-AB64-1DCC6B94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41EAC-3920-40EE-B5B2-8D3C4358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76AB-A973-4BF4-8DB6-25394D067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664E-FA04-4948-A71A-6B8CA7A7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9D5F-18FD-4D97-A183-FD842E53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AF7B-FF7D-4C01-86D8-E3B7F7D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2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EA9C-DC66-4634-AB31-1C00A23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5ACD-4713-452A-B24C-C71E5D44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83B6-6ECB-4C57-915E-80A38C8A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A96D-4CB8-4793-B505-9F4548A9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4E1B-FEB0-4157-A5BB-A2941EBB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8F5F-4E18-42AF-893A-72CB23E9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7AD7-59BE-47C5-BE03-6F96587E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5E29-76E2-47CC-A6DB-008DF0E7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34D6-71C6-4B3E-99A3-6AC96DED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B5F7-A814-44CB-9A98-FEF8FF71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B7D9-D42B-4993-9FD8-A7E75C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5DB77-BD65-4705-B69D-3E41C8D72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9F702-5D48-4E75-8B48-E122D72F1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9A93-6163-4E9F-8609-90F4FF36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5EA4C-BFFA-4D15-B15F-489D75E9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2F796-BEE7-4933-8EB0-FFD9C0D7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889-DE10-4F73-9F64-183A90B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F2E0-AB0B-4F07-B441-D5A83B8D3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30455-8DB7-49E8-B763-DA0BD71B5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755C1-5030-4D02-89F2-F25B29BA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26EB-432B-4209-81C4-EDEE0C26E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3C857-FA4D-4785-8DBD-20874B4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32E5-97F4-4A63-9EA6-DDE99742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EA13-06FF-4706-899B-4194D88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6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66D5-5828-48D2-8F3F-859ABC3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C62FE-501C-49A9-B152-89E8D6FD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22547-582B-4C3D-91E8-2C6B88B3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1D25E-9922-4074-8001-999A6E5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BA52D-B988-4753-8E51-A4B55951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DE19-DA13-4BB8-A4F9-CC9D925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287A-262F-4832-9862-1C1111A6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4D8C-EE7E-443D-8551-F6C2B2E0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3FE9-6772-440C-9788-CB7F308E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2BB4-9D49-43E1-8C83-C59310C3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3AC5-F600-497F-B11A-E93B280B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60D4-5A44-40DD-A412-820B758A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06258-E2A5-47E4-8F89-C34E7C46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CB55-DD22-4FBB-B039-9B7B877F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4C1E-584B-421F-8142-5C9CD56F3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57E84-861E-495A-8B7D-E066B9C0A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ED-F3A2-4396-AF4E-FC3F863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7A26-8B20-4506-9E00-20D5E29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0862F-083C-4D4F-945B-10F91E5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D1-B45C-477B-85FC-A09149B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FAC9-AAFD-48D6-9F05-48004A8A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0503-3FFA-4A16-862B-C864A893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75F2-8AD3-45D5-BC6C-4E0A34B4C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450FD-5432-4D35-B0FB-4B55FF8E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4A7E-5D73-41AF-AB87-0AD88D43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6A40-E678-4D47-B4EA-2592BE4BD6C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monitor, sitting, dark, oven&#10;&#10;Description automatically generated">
            <a:extLst>
              <a:ext uri="{FF2B5EF4-FFF2-40B4-BE49-F238E27FC236}">
                <a16:creationId xmlns:a16="http://schemas.microsoft.com/office/drawing/2014/main" id="{2C67D930-DD7D-4D16-919A-33073A2E1442}"/>
              </a:ext>
            </a:extLst>
          </p:cNvPr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indofai/XamarinForBeginners/tree/MyAnimeList-Before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indofai/XamarinForBeginners/tree/MyAnimeList-Before" TargetMode="Externa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 and Data Binding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Let’s make everything loosely coupled.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Mark Erwin Villariña, Senior Mobile Developer @ ERNI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2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1076960" y="1778000"/>
            <a:ext cx="9723612" cy="3956448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Lifecycle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076960" y="1547849"/>
            <a:ext cx="9723612" cy="3046988"/>
          </a:xfrm>
          <a:prstGeom prst="rect">
            <a:avLst/>
          </a:prstGeom>
          <a:solidFill>
            <a:srgbClr val="592FE8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ContactPageViewModel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: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INavigationAware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{  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public void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OnNavigatedTo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INavigationParameters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parameters)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{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}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public void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OnNavigatedFrom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INavigationParameters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parameters)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{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}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281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EFDC05-926D-468A-88C5-75B80511CF1D}"/>
              </a:ext>
            </a:extLst>
          </p:cNvPr>
          <p:cNvSpPr/>
          <p:nvPr/>
        </p:nvSpPr>
        <p:spPr>
          <a:xfrm>
            <a:off x="1470097" y="1928524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Analyzing our XAML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First Page</a:t>
            </a:r>
          </a:p>
        </p:txBody>
      </p:sp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9D429321-0EDA-48BC-8817-AA77933FD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57" y="1831439"/>
            <a:ext cx="3039110" cy="4052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C9D951-4F71-4484-9C25-EB496595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70" y="1831438"/>
            <a:ext cx="3039617" cy="4050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66F62-6B17-41F1-A848-BCC473892671}"/>
              </a:ext>
            </a:extLst>
          </p:cNvPr>
          <p:cNvSpPr txBox="1"/>
          <p:nvPr/>
        </p:nvSpPr>
        <p:spPr>
          <a:xfrm>
            <a:off x="4995615" y="1711445"/>
            <a:ext cx="6274934" cy="446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boto Light"/>
              </a:rPr>
              <a:t>Topics Covered: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Roboto Light"/>
              </a:rPr>
              <a:t>Buid</a:t>
            </a:r>
            <a:r>
              <a:rPr lang="en-US" sz="2400" dirty="0">
                <a:latin typeface="Roboto Light"/>
              </a:rPr>
              <a:t> 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 Light"/>
              </a:rPr>
              <a:t>Show Entry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 Light"/>
              </a:rPr>
              <a:t>Show List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Roboto Ligh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 Light"/>
              </a:rPr>
              <a:t>Clone code: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https://github.com/mindofai/XamarinForBeginners/tree/MyAnimeList-Before</a:t>
            </a:r>
            <a:endParaRPr lang="en-US" sz="2400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The Prism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DelegateCommand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class encapsulates two delegates that each reference a method implemented within your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ViewModel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It implements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ICommand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interface's Execute and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CanExecute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methods by invoking these delegates.</a:t>
            </a:r>
          </a:p>
        </p:txBody>
      </p:sp>
    </p:spTree>
    <p:extLst>
      <p:ext uri="{BB962C8B-B14F-4D97-AF65-F5344CB8AC3E}">
        <p14:creationId xmlns:p14="http://schemas.microsoft.com/office/powerpoint/2010/main" val="397628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1076960" y="1778000"/>
            <a:ext cx="9723612" cy="3956448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Commands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076960" y="1547849"/>
            <a:ext cx="9723612" cy="4770537"/>
          </a:xfrm>
          <a:prstGeom prst="rect">
            <a:avLst/>
          </a:prstGeom>
          <a:solidFill>
            <a:srgbClr val="592FE8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ArticleViewModel</a:t>
            </a:r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public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DelegateCommand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SubmitCommand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{ get; private set; }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public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ArticleViewModel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SubmitCommand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= new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DelegateCommand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&lt;object&gt;(Submit,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CanSubmit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}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void Submit(object parameter)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//implement logic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}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bool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CanSubmit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(object parameter)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return true;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}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237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Converters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1683590"/>
            <a:ext cx="9723612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Converters use </a:t>
            </a:r>
            <a:r>
              <a:rPr lang="en-US" sz="2000" dirty="0">
                <a:latin typeface="Roboto Light" panose="02000000000000000000"/>
              </a:rPr>
              <a:t>when we wanted to change a control value based on a property value in the model.</a:t>
            </a: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, it uses a different class to do the validation.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Roboto Light" panose="0200000000000000000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When creating the new class, implement the interface </a:t>
            </a:r>
            <a:r>
              <a:rPr lang="en-US" sz="2000" b="1" dirty="0" err="1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IValueConverter</a:t>
            </a: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 by adding two methods: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Convert</a:t>
            </a: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: To convert a model value to a new value to be shown.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ConvertBack</a:t>
            </a: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: Could be use when the value will be saved in a different format. For example you have a </a:t>
            </a:r>
            <a:r>
              <a:rPr lang="en-US" sz="2000" dirty="0" err="1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DateTime</a:t>
            </a:r>
            <a:r>
              <a:rPr lang="en-US" sz="2000" dirty="0">
                <a:latin typeface="Roboto Light" panose="02000000000000000000"/>
                <a:ea typeface="Roboto Light" panose="02000000000000000000" pitchFamily="2" charset="0"/>
                <a:cs typeface="Segoe UI" panose="020B0502040204020203" pitchFamily="34" charset="0"/>
              </a:rPr>
              <a:t>, and you want it to be saved with a different format, you can use this method to add the conversion.</a:t>
            </a:r>
          </a:p>
        </p:txBody>
      </p:sp>
    </p:spTree>
    <p:extLst>
      <p:ext uri="{BB962C8B-B14F-4D97-AF65-F5344CB8AC3E}">
        <p14:creationId xmlns:p14="http://schemas.microsoft.com/office/powerpoint/2010/main" val="294921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0F9FC0-D3BC-4F84-9214-ACB1CF524D15}"/>
              </a:ext>
            </a:extLst>
          </p:cNvPr>
          <p:cNvSpPr/>
          <p:nvPr/>
        </p:nvSpPr>
        <p:spPr>
          <a:xfrm>
            <a:off x="1076960" y="1778000"/>
            <a:ext cx="9723612" cy="3956448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Converters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076960" y="1547849"/>
            <a:ext cx="9723612" cy="3539430"/>
          </a:xfrm>
          <a:prstGeom prst="rect">
            <a:avLst/>
          </a:prstGeom>
          <a:solidFill>
            <a:srgbClr val="592FE8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public class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NullToVisibilityConverter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: </a:t>
            </a:r>
            <a:r>
              <a:rPr lang="en-US" sz="1600" b="1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IValueConverter</a:t>
            </a:r>
            <a:endParaRPr lang="en-US" sz="1600" b="1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	public object Convert(object value, Type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targetType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, object parameter,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CultureInfo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culture)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    return !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string.IsNullOrEmpty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($"{value}");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}</a:t>
            </a:r>
          </a:p>
          <a:p>
            <a:endParaRPr lang="en-US" sz="16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public object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ConvertBack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(object value, Type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targetType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, object parameter,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CultureInfo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culture)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{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    throw new </a:t>
            </a:r>
            <a:r>
              <a:rPr lang="en-US" sz="1600" dirty="0" err="1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NotImplementedException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        }</a:t>
            </a:r>
          </a:p>
          <a:p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12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EFDC05-926D-468A-88C5-75B80511CF1D}"/>
              </a:ext>
            </a:extLst>
          </p:cNvPr>
          <p:cNvSpPr/>
          <p:nvPr/>
        </p:nvSpPr>
        <p:spPr>
          <a:xfrm>
            <a:off x="1470097" y="1928524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Analyzing our XAML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Secibnd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Page</a:t>
            </a:r>
          </a:p>
        </p:txBody>
      </p:sp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9D429321-0EDA-48BC-8817-AA77933FD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57" y="1831439"/>
            <a:ext cx="3039110" cy="4052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C9D951-4F71-4484-9C25-EB496595C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70" y="1831438"/>
            <a:ext cx="3039617" cy="4050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66F62-6B17-41F1-A848-BCC473892671}"/>
              </a:ext>
            </a:extLst>
          </p:cNvPr>
          <p:cNvSpPr txBox="1"/>
          <p:nvPr/>
        </p:nvSpPr>
        <p:spPr>
          <a:xfrm>
            <a:off x="4995615" y="1711445"/>
            <a:ext cx="6274934" cy="446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boto Light"/>
              </a:rPr>
              <a:t>Topics Covered: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Roboto Light"/>
              </a:rPr>
              <a:t>Buid</a:t>
            </a:r>
            <a:r>
              <a:rPr lang="en-US" sz="2400" dirty="0">
                <a:latin typeface="Roboto Light"/>
              </a:rPr>
              <a:t> 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 Light"/>
              </a:rPr>
              <a:t>Show Entry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Roboto Light"/>
              </a:rPr>
              <a:t>Show List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400" dirty="0">
              <a:latin typeface="Roboto Ligh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 Light"/>
              </a:rPr>
              <a:t>Clone code: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https://github.com/mindofai/XamarinForBeginners/tree/MyAnimeList-Before</a:t>
            </a:r>
            <a:endParaRPr lang="en-US" sz="2400" dirty="0"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925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EFDC05-926D-468A-88C5-75B80511CF1D}"/>
              </a:ext>
            </a:extLst>
          </p:cNvPr>
          <p:cNvSpPr/>
          <p:nvPr/>
        </p:nvSpPr>
        <p:spPr>
          <a:xfrm>
            <a:off x="3727893" y="1780742"/>
            <a:ext cx="4040067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Analyzing our XAML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Second Page</a:t>
            </a:r>
          </a:p>
        </p:txBody>
      </p:sp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9D429321-0EDA-48BC-8817-AA77933FD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254" y="1683657"/>
            <a:ext cx="3039110" cy="4052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DD4A31-BF8D-4E75-AAAD-2B9E944DB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254" y="1683656"/>
            <a:ext cx="4163314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8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55108" y="4205346"/>
            <a:ext cx="79632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Shoot your Questions!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0C584-B1CD-4EAB-994D-F03085DD8A20}"/>
              </a:ext>
            </a:extLst>
          </p:cNvPr>
          <p:cNvSpPr txBox="1"/>
          <p:nvPr/>
        </p:nvSpPr>
        <p:spPr>
          <a:xfrm>
            <a:off x="355107" y="5671580"/>
            <a:ext cx="796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Mark Erwin Villariña, Senior Mobile Developer @ ERNI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2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0" y="26000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722F2D6F-7EAC-4899-A86E-7DD7DC5E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A31EF-C2AD-4246-B7F6-5EBF55AE6810}"/>
              </a:ext>
            </a:extLst>
          </p:cNvPr>
          <p:cNvSpPr txBox="1"/>
          <p:nvPr/>
        </p:nvSpPr>
        <p:spPr>
          <a:xfrm>
            <a:off x="0" y="34290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Model-View-</a:t>
            </a:r>
            <a:r>
              <a:rPr lang="en-US" sz="2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ViewModel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2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Model-View-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ViewModel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The Model-View-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ViewModel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(MVVM) pattern helps you to cleanly separate the business and presentation logic of your application from its user interface (UI).</a:t>
            </a:r>
          </a:p>
        </p:txBody>
      </p:sp>
    </p:spTree>
    <p:extLst>
      <p:ext uri="{BB962C8B-B14F-4D97-AF65-F5344CB8AC3E}">
        <p14:creationId xmlns:p14="http://schemas.microsoft.com/office/powerpoint/2010/main" val="51793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EFDC05-926D-468A-88C5-75B80511CF1D}"/>
              </a:ext>
            </a:extLst>
          </p:cNvPr>
          <p:cNvSpPr/>
          <p:nvPr/>
        </p:nvSpPr>
        <p:spPr>
          <a:xfrm>
            <a:off x="1744017" y="1937246"/>
            <a:ext cx="8500764" cy="3759250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MVVM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Model-View-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ViewModel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1" name="Picture 10" descr="A group of people sitting at a table in a room&#10;&#10;Description automatically generated">
            <a:extLst>
              <a:ext uri="{FF2B5EF4-FFF2-40B4-BE49-F238E27FC236}">
                <a16:creationId xmlns:a16="http://schemas.microsoft.com/office/drawing/2014/main" id="{C4C22EC3-3703-403D-A4D3-B5E8131D0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70"/>
          <a:stretch/>
        </p:blipFill>
        <p:spPr>
          <a:xfrm>
            <a:off x="1845617" y="1831438"/>
            <a:ext cx="8500765" cy="3763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7561F-03D8-4A1E-BE5E-31472985B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557" y="1827568"/>
            <a:ext cx="849782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0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Model-View-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ViewModel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4919807" y="2369424"/>
            <a:ext cx="666555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The model in the MVVM pattern encapsulates business logic and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/>
              </a:rPr>
              <a:t>The model represents the client-side domain model for the application.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/>
              </a:rPr>
              <a:t>It can define data structures based on the application's data model and any supporting business and validation logic.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 panose="02000000000000000000"/>
              </a:rPr>
              <a:t>The model implements the facilities that make it easy to bind to the view.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102CE-CD4E-4785-9628-D3C5BDEF819A}"/>
              </a:ext>
            </a:extLst>
          </p:cNvPr>
          <p:cNvSpPr/>
          <p:nvPr/>
        </p:nvSpPr>
        <p:spPr>
          <a:xfrm>
            <a:off x="1019810" y="1995041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D420DAA-3D20-4F9B-95E7-E7A4F5DB2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70" y="1897956"/>
            <a:ext cx="3039110" cy="4052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591CCF-8174-49B4-A468-3E4D58DF4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70" y="1893287"/>
            <a:ext cx="3296110" cy="405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Model-View-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ViewModel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4995615" y="1711445"/>
            <a:ext cx="62749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/>
              </a:rPr>
              <a:t>The view's responsibility is to define the structure and appearance of what the user sees on the screen.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/>
              </a:rPr>
              <a:t>The code-behind of a view contains only a constructor that calls the </a:t>
            </a:r>
            <a:r>
              <a:rPr lang="en-US" b="1" dirty="0" err="1">
                <a:latin typeface="Roboto Light"/>
              </a:rPr>
              <a:t>InitializeComponent</a:t>
            </a:r>
            <a:r>
              <a:rPr lang="en-US" dirty="0">
                <a:latin typeface="Roboto Light"/>
              </a:rPr>
              <a:t> method.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/>
              </a:rPr>
              <a:t>The code-behind may contain UI logic code that implements visual behavior that is difficult or inefficient to express in Extensible Application Markup Language (XAML)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102CE-CD4E-4785-9628-D3C5BDEF819A}"/>
              </a:ext>
            </a:extLst>
          </p:cNvPr>
          <p:cNvSpPr/>
          <p:nvPr/>
        </p:nvSpPr>
        <p:spPr>
          <a:xfrm>
            <a:off x="1019810" y="1995041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D420DAA-3D20-4F9B-95E7-E7A4F5DB2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70" y="1897956"/>
            <a:ext cx="3039110" cy="4052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72464-08FD-4292-9504-C815ECE5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70" y="1897956"/>
            <a:ext cx="3039110" cy="40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ViewModel</a:t>
            </a:r>
            <a:endParaRPr lang="en-US" sz="4000" b="1" dirty="0">
              <a:solidFill>
                <a:srgbClr val="592F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Model-View-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ViewModel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4995615" y="1711445"/>
            <a:ext cx="627493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/>
              </a:rPr>
              <a:t>The view model in the MVVM pattern encapsulates the presentation logic and data for the view.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/>
              </a:rPr>
              <a:t>It has no direct reference to the view or any knowledge about the view's specific implementation or type.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Roboto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Light"/>
              </a:rPr>
              <a:t>The view model implements properties and commands to which the view can data bind and notifies the view of any state changes through change notification events.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102CE-CD4E-4785-9628-D3C5BDEF819A}"/>
              </a:ext>
            </a:extLst>
          </p:cNvPr>
          <p:cNvSpPr/>
          <p:nvPr/>
        </p:nvSpPr>
        <p:spPr>
          <a:xfrm>
            <a:off x="1019810" y="1995041"/>
            <a:ext cx="3039110" cy="4052146"/>
          </a:xfrm>
          <a:prstGeom prst="rect">
            <a:avLst/>
          </a:prstGeom>
          <a:solidFill>
            <a:srgbClr val="592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7D420DAA-3D20-4F9B-95E7-E7A4F5DB2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70" y="1897956"/>
            <a:ext cx="3039110" cy="40521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011188-9C10-455F-A418-272BE6B0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170" y="1900175"/>
            <a:ext cx="3039110" cy="40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2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Prism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MVVM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Prism is a framework for building loosely coupled, maintainable, and testable XAML applications in WPF, and Xamarin Forms. </a:t>
            </a:r>
          </a:p>
          <a:p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Separate releases are available for each platform and those will be developed on independent timelines. </a:t>
            </a:r>
          </a:p>
          <a:p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Prism provides an implementation of a collection of design patterns that are helpful in writing well-structured and maintainable XAML applications, including MVVM, dependency injection, commands,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EventAggregator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, and others.</a:t>
            </a:r>
          </a:p>
        </p:txBody>
      </p:sp>
    </p:spTree>
    <p:extLst>
      <p:ext uri="{BB962C8B-B14F-4D97-AF65-F5344CB8AC3E}">
        <p14:creationId xmlns:p14="http://schemas.microsoft.com/office/powerpoint/2010/main" val="25657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935F48-39F7-4A31-A604-A2B5D498F788}"/>
              </a:ext>
            </a:extLst>
          </p:cNvPr>
          <p:cNvSpPr txBox="1"/>
          <p:nvPr/>
        </p:nvSpPr>
        <p:spPr>
          <a:xfrm>
            <a:off x="365268" y="415666"/>
            <a:ext cx="7963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592F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Basic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DE72A6-7145-4C4D-9E8E-0C833F56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00630"/>
            <a:ext cx="1515210" cy="424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D3FED-B4A5-4241-B1A0-F98F0DC346D5}"/>
              </a:ext>
            </a:extLst>
          </p:cNvPr>
          <p:cNvSpPr txBox="1"/>
          <p:nvPr/>
        </p:nvSpPr>
        <p:spPr>
          <a:xfrm>
            <a:off x="761508" y="1123552"/>
            <a:ext cx="796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12FC0-2C58-4D39-A5FE-30D477E51D39}"/>
              </a:ext>
            </a:extLst>
          </p:cNvPr>
          <p:cNvSpPr txBox="1"/>
          <p:nvPr/>
        </p:nvSpPr>
        <p:spPr>
          <a:xfrm>
            <a:off x="1234194" y="2367171"/>
            <a:ext cx="9723612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Creating Parameters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Getting Parameters –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OnNavigatingTo</a:t>
            </a: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 and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OnNavigatedFrom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Get the </a:t>
            </a:r>
            <a:r>
              <a:rPr lang="en-US" sz="2200" dirty="0" err="1">
                <a:latin typeface="Roboto Light" panose="02000000000000000000" pitchFamily="2" charset="0"/>
                <a:ea typeface="Roboto Light" panose="02000000000000000000" pitchFamily="2" charset="0"/>
                <a:cs typeface="Segoe UI" panose="020B0502040204020203" pitchFamily="34" charset="0"/>
              </a:rPr>
              <a:t>NavigationMode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36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708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Roboto</vt:lpstr>
      <vt:lpstr>Roboto Condensed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Anthony Garcia</dc:creator>
  <cp:lastModifiedBy>Mark Erwin Villarina</cp:lastModifiedBy>
  <cp:revision>27</cp:revision>
  <dcterms:created xsi:type="dcterms:W3CDTF">2020-02-27T12:00:51Z</dcterms:created>
  <dcterms:modified xsi:type="dcterms:W3CDTF">2020-02-28T12:39:25Z</dcterms:modified>
</cp:coreProperties>
</file>