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256" r:id="rId3"/>
    <p:sldId id="257" r:id="rId4"/>
    <p:sldId id="260" r:id="rId5"/>
    <p:sldId id="259" r:id="rId6"/>
    <p:sldId id="265" r:id="rId7"/>
    <p:sldId id="267" r:id="rId8"/>
    <p:sldId id="261" r:id="rId9"/>
    <p:sldId id="264" r:id="rId10"/>
    <p:sldId id="266" r:id="rId11"/>
    <p:sldId id="258" r:id="rId12"/>
    <p:sldId id="262" r:id="rId13"/>
    <p:sldId id="263" r:id="rId14"/>
  </p:sldIdLst>
  <p:sldSz cx="9144000" cy="5715000" type="screen16x10"/>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BFBFB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18" autoAdjust="0"/>
    <p:restoredTop sz="82989" autoAdjust="0"/>
  </p:normalViewPr>
  <p:slideViewPr>
    <p:cSldViewPr>
      <p:cViewPr>
        <p:scale>
          <a:sx n="70" d="100"/>
          <a:sy n="70" d="100"/>
        </p:scale>
        <p:origin x="-684" y="-228"/>
      </p:cViewPr>
      <p:guideLst>
        <p:guide orient="horz" pos="180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hlavičky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k-SK" dirty="0"/>
          </a:p>
        </p:txBody>
      </p:sp>
      <p:sp>
        <p:nvSpPr>
          <p:cNvPr id="3" name="Zástupný symbol dátum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7BABF7-0521-4687-9D2B-807B4AABA4E6}" type="datetimeFigureOut">
              <a:rPr lang="sk-SK" smtClean="0"/>
              <a:pPr/>
              <a:t>2. 5. 2012</a:t>
            </a:fld>
            <a:endParaRPr lang="sk-SK" dirty="0"/>
          </a:p>
        </p:txBody>
      </p:sp>
      <p:sp>
        <p:nvSpPr>
          <p:cNvPr id="4" name="Zástupný symbol obrazu snímky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sk-SK" dirty="0"/>
          </a:p>
        </p:txBody>
      </p:sp>
      <p:sp>
        <p:nvSpPr>
          <p:cNvPr id="5" name="Zástupný symbol poznámo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6" name="Zástupný symbol päty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k-SK" dirty="0"/>
          </a:p>
        </p:txBody>
      </p:sp>
      <p:sp>
        <p:nvSpPr>
          <p:cNvPr id="7" name="Zástupný symbol čísla snímky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D1DA62-001F-4525-B5C7-5BA4A19F932D}" type="slidenum">
              <a:rPr lang="sk-SK" smtClean="0"/>
              <a:pPr/>
              <a:t>‹#›</a:t>
            </a:fld>
            <a:endParaRPr lang="sk-SK"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685800" y="685800"/>
            <a:ext cx="5486400" cy="3429000"/>
          </a:xfrm>
        </p:spPr>
      </p:sp>
      <p:sp>
        <p:nvSpPr>
          <p:cNvPr id="3" name="Zástupný symbol poznámok 2"/>
          <p:cNvSpPr>
            <a:spLocks noGrp="1"/>
          </p:cNvSpPr>
          <p:nvPr>
            <p:ph type="body" idx="1"/>
          </p:nvPr>
        </p:nvSpPr>
        <p:spPr/>
        <p:txBody>
          <a:bodyPr>
            <a:normAutofit/>
          </a:bodyPr>
          <a:lstStyle/>
          <a:p>
            <a:r>
              <a:rPr lang="sk-SK" dirty="0" smtClean="0"/>
              <a:t>TrollEdit  (názov odvodený od spoločnosti </a:t>
            </a:r>
          </a:p>
          <a:p>
            <a:r>
              <a:rPr lang="sk-SK" dirty="0" err="1" smtClean="0"/>
              <a:t>TrollTech</a:t>
            </a:r>
            <a:r>
              <a:rPr lang="sk-SK" dirty="0" smtClean="0"/>
              <a:t>,  ktorá  vyvíjala  </a:t>
            </a:r>
            <a:r>
              <a:rPr lang="sk-SK" dirty="0" err="1" smtClean="0"/>
              <a:t>Qt</a:t>
            </a:r>
            <a:endParaRPr lang="sk-SK" dirty="0" smtClean="0"/>
          </a:p>
          <a:p>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1</a:t>
            </a:fld>
            <a:endParaRPr lang="sk-SK"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r>
              <a:rPr lang="sk-SK" dirty="0" smtClean="0"/>
              <a:t> </a:t>
            </a:r>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12</a:t>
            </a:fld>
            <a:endParaRPr lang="sk-SK"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2</a:t>
            </a:fld>
            <a:endParaRPr lang="sk-SK"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685800" y="685800"/>
            <a:ext cx="5486400" cy="3429000"/>
          </a:xfrm>
        </p:spPr>
      </p:sp>
      <p:sp>
        <p:nvSpPr>
          <p:cNvPr id="3" name="Zástupný symbol poznámok 2"/>
          <p:cNvSpPr>
            <a:spLocks noGrp="1"/>
          </p:cNvSpPr>
          <p:nvPr>
            <p:ph type="body" idx="1"/>
          </p:nvPr>
        </p:nvSpPr>
        <p:spPr/>
        <p:txBody>
          <a:bodyPr>
            <a:normAutofit fontScale="85000" lnSpcReduction="10000"/>
          </a:bodyPr>
          <a:lstStyle/>
          <a:p>
            <a:r>
              <a:rPr lang="sk-SK" sz="900" b="1" kern="1200" cap="small" dirty="0" smtClean="0">
                <a:solidFill>
                  <a:schemeClr val="tx1"/>
                </a:solidFill>
                <a:latin typeface="+mn-lt"/>
                <a:ea typeface="+mn-ea"/>
                <a:cs typeface="+mn-cs"/>
              </a:rPr>
              <a:t>O čom je náš projekt?</a:t>
            </a:r>
            <a:r>
              <a:rPr lang="sk-SK" sz="900" b="1" kern="1200" dirty="0" smtClean="0">
                <a:solidFill>
                  <a:schemeClr val="tx1"/>
                </a:solidFill>
                <a:latin typeface="+mn-lt"/>
                <a:ea typeface="+mn-ea"/>
                <a:cs typeface="+mn-cs"/>
              </a:rPr>
              <a:t> </a:t>
            </a:r>
            <a:endParaRPr lang="sk-SK" sz="900" kern="1200" dirty="0" smtClean="0">
              <a:solidFill>
                <a:schemeClr val="tx1"/>
              </a:solidFill>
              <a:latin typeface="+mn-lt"/>
              <a:ea typeface="+mn-ea"/>
              <a:cs typeface="+mn-cs"/>
            </a:endParaRPr>
          </a:p>
          <a:p>
            <a:r>
              <a:rPr lang="sk-SK" sz="900" kern="1200" dirty="0" smtClean="0">
                <a:solidFill>
                  <a:schemeClr val="tx1"/>
                </a:solidFill>
                <a:latin typeface="+mn-lt"/>
                <a:ea typeface="+mn-ea"/>
                <a:cs typeface="+mn-cs"/>
              </a:rPr>
              <a:t>Každý z nás používa textový editor pravidelne pri tvorbe zdrojového kódu programov či na iné úpravy textových súborov. Súčasné dostupné </a:t>
            </a:r>
            <a:r>
              <a:rPr lang="sk-SK" sz="800" kern="1200" dirty="0" smtClean="0">
                <a:solidFill>
                  <a:schemeClr val="tx1"/>
                </a:solidFill>
                <a:latin typeface="+mn-lt"/>
                <a:ea typeface="+mn-ea"/>
                <a:cs typeface="+mn-cs"/>
              </a:rPr>
              <a:t>editory </a:t>
            </a:r>
            <a:r>
              <a:rPr lang="sk-SK" sz="900" kern="1200" dirty="0" smtClean="0">
                <a:solidFill>
                  <a:schemeClr val="tx1"/>
                </a:solidFill>
                <a:latin typeface="+mn-lt"/>
                <a:ea typeface="+mn-ea"/>
                <a:cs typeface="+mn-cs"/>
              </a:rPr>
              <a:t>zdrojových kódov obvykle nevyužívajú žiadne grafické obohatenia textu okrem jednoduchého zvýraznenia syntaxe farbou </a:t>
            </a:r>
            <a:r>
              <a:rPr lang="en-US" sz="1200" kern="1200" dirty="0" smtClean="0">
                <a:solidFill>
                  <a:schemeClr val="tx1"/>
                </a:solidFill>
                <a:latin typeface="+mn-lt"/>
                <a:ea typeface="+mn-ea"/>
                <a:cs typeface="+mn-cs"/>
              </a:rPr>
              <a:t>highlighting</a:t>
            </a:r>
            <a:r>
              <a:rPr lang="sk-SK" sz="1200" kern="1200" dirty="0" smtClean="0">
                <a:solidFill>
                  <a:schemeClr val="tx1"/>
                </a:solidFill>
                <a:latin typeface="+mn-lt"/>
                <a:ea typeface="+mn-ea"/>
                <a:cs typeface="+mn-cs"/>
              </a:rPr>
              <a:t>. </a:t>
            </a:r>
            <a:r>
              <a:rPr lang="sk-SK" sz="900" kern="1200" dirty="0" smtClean="0">
                <a:solidFill>
                  <a:schemeClr val="tx1"/>
                </a:solidFill>
                <a:latin typeface="+mn-lt"/>
                <a:ea typeface="+mn-ea"/>
                <a:cs typeface="+mn-cs"/>
              </a:rPr>
              <a:t>, čo je veľká škoda vzhľadom na to, že práve obohatenie editorov o grafické prvky by mohlo nielen sprehľadniť zdrojový kód, ale aj zjednodušiť a zefektívniť jeho tvorbu, údržbu a prezentáciu, a taktiež priniesť možnosť nového pohľadu na integráciu dokumentácie so zdrojovým kódom. Tento dôvod nás motivoval k vytvoreniu niečoho, čo dosiaľ neexistuje a čo by mohlo priniesť nový inovatívny prístup do vybranej oblasti.</a:t>
            </a:r>
          </a:p>
          <a:p>
            <a:endParaRPr lang="sk-SK" sz="900" kern="1200" dirty="0" smtClean="0">
              <a:solidFill>
                <a:schemeClr val="tx1"/>
              </a:solidFill>
              <a:latin typeface="+mn-lt"/>
              <a:ea typeface="+mn-ea"/>
              <a:cs typeface="+mn-cs"/>
            </a:endParaRPr>
          </a:p>
          <a:p>
            <a:r>
              <a:rPr lang="sk-SK" sz="900" dirty="0" smtClean="0">
                <a:latin typeface="Arial" pitchFamily="34" charset="0"/>
                <a:cs typeface="Arial" pitchFamily="34" charset="0"/>
              </a:rPr>
              <a:t>Našim zameraním je rozšírenie stávajúcej funkcionality editora  do podoby vhodnej pre reálne nasadenie editora do praxe</a:t>
            </a:r>
            <a:endParaRPr lang="sk-SK" sz="900" kern="1200" dirty="0" smtClean="0">
              <a:solidFill>
                <a:schemeClr val="tx1"/>
              </a:solidFill>
              <a:latin typeface="+mn-lt"/>
              <a:ea typeface="+mn-ea"/>
              <a:cs typeface="+mn-cs"/>
            </a:endParaRPr>
          </a:p>
          <a:p>
            <a:pPr>
              <a:lnSpc>
                <a:spcPct val="200000"/>
              </a:lnSpc>
              <a:buFont typeface="Arial" pitchFamily="34" charset="0"/>
              <a:buChar char="•"/>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None/>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výsledkom nemá byť vývojové prostredie poskytujúce obrovské množstvo funkcií, ale jednoduchý </a:t>
            </a:r>
          </a:p>
          <a:p>
            <a:pPr>
              <a:lnSpc>
                <a:spcPct val="200000"/>
              </a:lnSpc>
              <a:buFont typeface="Arial" pitchFamily="34" charset="0"/>
              <a:buNone/>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editor ilustrujúci výhody zaobalenia logických blokov textu do grafických prvkov</a:t>
            </a:r>
          </a:p>
          <a:p>
            <a:pPr>
              <a:lnSpc>
                <a:spcPct val="200000"/>
              </a:lnSpc>
              <a:buFont typeface="Arial" pitchFamily="34" charset="0"/>
              <a:buNone/>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None/>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Chceme tiež poukázať na dosiaľ málo preskúmané možnosti využitia vizuálnych </a:t>
            </a:r>
          </a:p>
          <a:p>
            <a:pPr>
              <a:lnSpc>
                <a:spcPct val="200000"/>
              </a:lnSpc>
              <a:buFont typeface="Arial" pitchFamily="34" charset="0"/>
              <a:buNone/>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elementov pri písaní programov (mimo vizuálneho programovania)</a:t>
            </a:r>
          </a:p>
          <a:p>
            <a:pPr>
              <a:lnSpc>
                <a:spcPct val="200000"/>
              </a:lnSpc>
              <a:buFont typeface="Arial" pitchFamily="34" charset="0"/>
              <a:buNone/>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None/>
              <a:defRPr/>
            </a:pPr>
            <a:r>
              <a:rPr lang="sk-SK" dirty="0" smtClean="0"/>
              <a:t>Je dôležité nemýliť si náš editor s vizuálnym programovaním typu </a:t>
            </a:r>
            <a:r>
              <a:rPr lang="sk-SK" dirty="0" err="1" smtClean="0"/>
              <a:t>Simulink</a:t>
            </a:r>
            <a:r>
              <a:rPr lang="sk-SK" dirty="0" smtClean="0"/>
              <a:t> v </a:t>
            </a:r>
            <a:r>
              <a:rPr lang="sk-SK" dirty="0" err="1" smtClean="0"/>
              <a:t>Matlabe</a:t>
            </a:r>
            <a:r>
              <a:rPr lang="sk-SK" dirty="0" smtClean="0"/>
              <a:t>. Nejde </a:t>
            </a:r>
          </a:p>
          <a:p>
            <a:pPr>
              <a:lnSpc>
                <a:spcPct val="200000"/>
              </a:lnSpc>
              <a:buFont typeface="Arial" pitchFamily="34" charset="0"/>
              <a:buNone/>
              <a:defRPr/>
            </a:pPr>
            <a:r>
              <a:rPr lang="sk-SK" dirty="0" smtClean="0"/>
              <a:t>o programovanie pomocou grafických elementov, ale o sprehľadnenie a umožnenie iného pohľadu na </a:t>
            </a:r>
          </a:p>
          <a:p>
            <a:pPr>
              <a:lnSpc>
                <a:spcPct val="200000"/>
              </a:lnSpc>
              <a:buFont typeface="Arial" pitchFamily="34" charset="0"/>
              <a:buNone/>
              <a:defRPr/>
            </a:pPr>
            <a:r>
              <a:rPr lang="sk-SK" dirty="0" smtClean="0"/>
              <a:t>zdrojový kód. </a:t>
            </a:r>
          </a:p>
          <a:p>
            <a:pPr>
              <a:lnSpc>
                <a:spcPct val="200000"/>
              </a:lnSpc>
              <a:buFont typeface="Arial" pitchFamily="34" charset="0"/>
              <a:buNone/>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None/>
              <a:defRPr/>
            </a:pPr>
            <a:r>
              <a:rPr lang="sk-SK" dirty="0" smtClean="0"/>
              <a:t>Za významnú tiež považujeme podporu hlavnej myšlienky </a:t>
            </a:r>
            <a:r>
              <a:rPr lang="sk-SK" dirty="0" err="1" smtClean="0"/>
              <a:t>literate</a:t>
            </a:r>
            <a:r>
              <a:rPr lang="sk-SK" dirty="0" smtClean="0"/>
              <a:t> </a:t>
            </a:r>
            <a:r>
              <a:rPr lang="sk-SK" dirty="0" err="1" smtClean="0"/>
              <a:t>programming-u</a:t>
            </a:r>
            <a:r>
              <a:rPr lang="sk-SK" dirty="0" smtClean="0"/>
              <a:t>, že kód </a:t>
            </a:r>
          </a:p>
          <a:p>
            <a:pPr>
              <a:lnSpc>
                <a:spcPct val="200000"/>
              </a:lnSpc>
              <a:buFont typeface="Arial" pitchFamily="34" charset="0"/>
              <a:buNone/>
              <a:defRPr/>
            </a:pPr>
            <a:r>
              <a:rPr lang="sk-SK" dirty="0" smtClean="0"/>
              <a:t>samotný  je  dokumentáciou,  toto  nepodporuje  žiadny  z dostupných  editorov.  Bude umožňovať </a:t>
            </a:r>
          </a:p>
          <a:p>
            <a:pPr>
              <a:lnSpc>
                <a:spcPct val="200000"/>
              </a:lnSpc>
              <a:buFont typeface="Arial" pitchFamily="34" charset="0"/>
              <a:buNone/>
              <a:defRPr/>
            </a:pPr>
            <a:r>
              <a:rPr lang="sk-SK" dirty="0" smtClean="0"/>
              <a:t>vkladanie obrázkov (najčastejšie asi UML diagramy) priamo do okna zdrojového kódu</a:t>
            </a: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None/>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None/>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Pre tvorbu zdrojových kódov existuje množstvo editorov. Veľa z nich podporuje skrývanie častí kódu </a:t>
            </a:r>
          </a:p>
          <a:p>
            <a:pPr>
              <a:lnSpc>
                <a:spcPct val="200000"/>
              </a:lnSpc>
              <a:buFont typeface="Arial" pitchFamily="34" charset="0"/>
              <a:buNone/>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(napríklad funkcií), dokonca </a:t>
            </a:r>
            <a:r>
              <a:rPr lang="sk-SK" sz="12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Notepad</a:t>
            </a: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poskytuje možnosť vytvorenia vlastného bloku kódu, ktorý </a:t>
            </a:r>
          </a:p>
          <a:p>
            <a:pPr>
              <a:lnSpc>
                <a:spcPct val="200000"/>
              </a:lnSpc>
              <a:buFont typeface="Arial" pitchFamily="34" charset="0"/>
              <a:buNone/>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bude možné skryť. Žiadny z editorov však plne nevyužíva možnosti, ktoré poskytuje sémantická </a:t>
            </a:r>
          </a:p>
          <a:p>
            <a:pPr>
              <a:lnSpc>
                <a:spcPct val="200000"/>
              </a:lnSpc>
              <a:buFont typeface="Arial" pitchFamily="34" charset="0"/>
              <a:buNone/>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a syntaktická analýza. </a:t>
            </a:r>
          </a:p>
          <a:p>
            <a:pPr>
              <a:lnSpc>
                <a:spcPct val="200000"/>
              </a:lnSpc>
              <a:buFont typeface="Arial" pitchFamily="34" charset="0"/>
              <a:buNone/>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Ciele projektu </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Plne sa sústrediť na rozšírenie problematických častí editora</a:t>
            </a:r>
          </a:p>
          <a:p>
            <a:pPr>
              <a:lnSpc>
                <a:spcPct val="200000"/>
              </a:lnSpc>
              <a:buFont typeface="Arial" pitchFamily="34" charset="0"/>
              <a:buChar char="•"/>
              <a:defRPr/>
            </a:pPr>
            <a:r>
              <a:rPr kumimoji="0" lang="en-US" sz="1200" u="none" strike="noStrike" kern="0" cap="none" normalizeH="0" baseline="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 </a:t>
            </a: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D</a:t>
            </a:r>
            <a:r>
              <a:rPr kumimoji="0" lang="sk-SK" sz="1200" u="none" strike="noStrike" kern="0" cap="none" normalizeH="0" baseline="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oplnenie editora o ďalšie</a:t>
            </a:r>
            <a:r>
              <a:rPr kumimoji="0" lang="sk-SK" sz="1200" u="none" strike="noStrike" kern="0" cap="none" normalizeH="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 špecifikované funkcionality</a:t>
            </a:r>
          </a:p>
          <a:p>
            <a:pPr>
              <a:lnSpc>
                <a:spcPct val="200000"/>
              </a:lnSpc>
              <a:buFont typeface="Arial" pitchFamily="34" charset="0"/>
              <a:buChar char="•"/>
              <a:defRPr/>
            </a:pPr>
            <a:r>
              <a:rPr lang="en-US"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M</a:t>
            </a:r>
            <a:r>
              <a:rPr lang="en-US"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odern</a:t>
            </a: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é</a:t>
            </a: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používateľské rozhranie</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Zefektívnenie výpočtovo náročných operácií</a:t>
            </a:r>
          </a:p>
          <a:p>
            <a:pPr>
              <a:lnSpc>
                <a:spcPct val="200000"/>
              </a:lnSpc>
              <a:buFont typeface="Arial" pitchFamily="34" charset="0"/>
              <a:buChar char="•"/>
              <a:defRPr/>
            </a:pPr>
            <a:r>
              <a:rPr lang="en-US"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3</a:t>
            </a:fld>
            <a:endParaRPr lang="sk-SK"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685800" y="685800"/>
            <a:ext cx="5486400" cy="3429000"/>
          </a:xfrm>
        </p:spPr>
      </p:sp>
      <p:sp>
        <p:nvSpPr>
          <p:cNvPr id="3" name="Zástupný symbol poznámok 2"/>
          <p:cNvSpPr>
            <a:spLocks noGrp="1"/>
          </p:cNvSpPr>
          <p:nvPr>
            <p:ph type="body" idx="1"/>
          </p:nvPr>
        </p:nvSpPr>
        <p:spPr/>
        <p:txBody>
          <a:bodyPr>
            <a:normAutofit fontScale="77500" lnSpcReduction="20000"/>
          </a:bodyPr>
          <a:lstStyle/>
          <a:p>
            <a:pPr>
              <a:lnSpc>
                <a:spcPct val="150000"/>
              </a:lnSpc>
              <a:defRPr/>
            </a:pPr>
            <a:r>
              <a:rPr kumimoji="0" lang="sk-SK" sz="2000" u="none" strike="noStrike" kern="0" cap="none" normalizeH="0" baseline="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Editor</a:t>
            </a: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je realizovaný ako multiplatformová desktopová aplikácia </a:t>
            </a:r>
          </a:p>
          <a:p>
            <a:pPr>
              <a:lnSpc>
                <a:spcPct val="150000"/>
              </a:lnSpc>
              <a:defRPr/>
            </a:pP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V</a:t>
            </a:r>
            <a:r>
              <a:rPr lang="en-US"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ychádza</a:t>
            </a: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me</a:t>
            </a:r>
            <a:r>
              <a:rPr lang="en-US"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z už použitých technológi</a:t>
            </a: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í:</a:t>
            </a:r>
          </a:p>
          <a:p>
            <a:pPr lvl="1">
              <a:lnSpc>
                <a:spcPct val="150000"/>
              </a:lnSpc>
              <a:buFont typeface="Wingdings" pitchFamily="2" charset="2"/>
              <a:buChar char="Ø"/>
              <a:tabLst>
                <a:tab pos="3681413" algn="l"/>
              </a:tabLst>
              <a:defRPr/>
            </a:pP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Qt Creator 	vývojové prostredie</a:t>
            </a:r>
          </a:p>
          <a:p>
            <a:pPr lvl="1">
              <a:lnSpc>
                <a:spcPct val="150000"/>
              </a:lnSpc>
              <a:buFont typeface="Wingdings" pitchFamily="2" charset="2"/>
              <a:buChar char="Ø"/>
              <a:tabLst>
                <a:tab pos="3681413" algn="l"/>
              </a:tabLst>
              <a:defRPr/>
            </a:pP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Qt framework 	</a:t>
            </a:r>
            <a:r>
              <a:rPr lang="pt-BR"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široké možnosti práce s grafikou</a:t>
            </a:r>
            <a:endPar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lvl="1">
              <a:lnSpc>
                <a:spcPct val="150000"/>
              </a:lnSpc>
              <a:buFont typeface="Wingdings" pitchFamily="2" charset="2"/>
              <a:buChar char="Ø"/>
              <a:tabLst>
                <a:tab pos="3681413" algn="l"/>
              </a:tabLst>
              <a:defRPr/>
            </a:pPr>
            <a:r>
              <a:rPr lang="pl-PL"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C++ 	programovací jazyk editora</a:t>
            </a:r>
            <a:endPar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lvl="1">
              <a:lnSpc>
                <a:spcPct val="150000"/>
              </a:lnSpc>
              <a:buFont typeface="Wingdings" pitchFamily="2" charset="2"/>
              <a:buChar char="Ø"/>
              <a:tabLst>
                <a:tab pos="3681413" algn="l"/>
              </a:tabLst>
              <a:defRPr/>
            </a:pP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Lua (LuaJit) 	realizuje veľkú časť vypočtou </a:t>
            </a:r>
          </a:p>
          <a:p>
            <a:pPr lvl="1">
              <a:lnSpc>
                <a:spcPct val="150000"/>
              </a:lnSpc>
              <a:buFont typeface="Wingdings" pitchFamily="2" charset="2"/>
              <a:buChar char="Ø"/>
              <a:tabLst>
                <a:tab pos="3681413" algn="l"/>
              </a:tabLst>
              <a:defRPr/>
            </a:pPr>
            <a:r>
              <a:rPr kumimoji="0" lang="sk-SK" sz="2000" u="none" strike="noStrike" kern="0" cap="none" normalizeH="0" baseline="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Knižnica Lpeg 	syntaktická analýza textu</a:t>
            </a:r>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4</a:t>
            </a:fld>
            <a:endParaRPr lang="sk-SK"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685800" y="685800"/>
            <a:ext cx="5486400" cy="3429000"/>
          </a:xfrm>
        </p:spPr>
      </p:sp>
      <p:sp>
        <p:nvSpPr>
          <p:cNvPr id="3" name="Zástupný symbol poznámok 2"/>
          <p:cNvSpPr>
            <a:spLocks noGrp="1"/>
          </p:cNvSpPr>
          <p:nvPr>
            <p:ph type="body" idx="1"/>
          </p:nvPr>
        </p:nvSpPr>
        <p:spPr/>
        <p:txBody>
          <a:bodyPr>
            <a:normAutofit/>
          </a:bodyPr>
          <a:lstStyle/>
          <a:p>
            <a:r>
              <a:rPr lang="sk-SK" sz="1200" b="1" kern="1200" dirty="0" smtClean="0">
                <a:solidFill>
                  <a:schemeClr val="tx1"/>
                </a:solidFill>
                <a:latin typeface="+mn-lt"/>
                <a:ea typeface="+mn-ea"/>
                <a:cs typeface="+mn-cs"/>
              </a:rPr>
              <a:t>Prehľad riešenia projektu  </a:t>
            </a:r>
          </a:p>
          <a:p>
            <a:r>
              <a:rPr lang="sk-SK" sz="1200" kern="1200" dirty="0" smtClean="0">
                <a:solidFill>
                  <a:schemeClr val="tx1"/>
                </a:solidFill>
                <a:latin typeface="+mn-lt"/>
                <a:ea typeface="+mn-ea"/>
                <a:cs typeface="+mn-cs"/>
              </a:rPr>
              <a:t>Funkcionalita </a:t>
            </a:r>
            <a:r>
              <a:rPr lang="sk-SK" sz="1200" i="1" kern="1200" dirty="0" smtClean="0">
                <a:solidFill>
                  <a:schemeClr val="tx1"/>
                </a:solidFill>
                <a:latin typeface="+mn-lt"/>
                <a:ea typeface="+mn-ea"/>
                <a:cs typeface="+mn-cs"/>
              </a:rPr>
              <a:t>TrollEdit-u</a:t>
            </a:r>
            <a:r>
              <a:rPr lang="sk-SK" sz="1200" kern="1200" dirty="0" smtClean="0">
                <a:solidFill>
                  <a:schemeClr val="tx1"/>
                </a:solidFill>
                <a:latin typeface="+mn-lt"/>
                <a:ea typeface="+mn-ea"/>
                <a:cs typeface="+mn-cs"/>
              </a:rPr>
              <a:t> je postavená na rozdelení editovaného kódu do štruktúr logických blokov, kde logický blok predstavuje akúkoľvek syntakticko-lexikálnu jednotku daného jazyka. Na analýzu kódu využívame skriptovací jazyk </a:t>
            </a:r>
            <a:r>
              <a:rPr lang="sk-SK" sz="1200" i="1" kern="1200" dirty="0" smtClean="0">
                <a:solidFill>
                  <a:schemeClr val="tx1"/>
                </a:solidFill>
                <a:latin typeface="+mn-lt"/>
                <a:ea typeface="+mn-ea"/>
                <a:cs typeface="+mn-cs"/>
              </a:rPr>
              <a:t>Lua</a:t>
            </a:r>
            <a:r>
              <a:rPr lang="sk-SK" sz="1200" kern="1200" dirty="0" smtClean="0">
                <a:solidFill>
                  <a:schemeClr val="tx1"/>
                </a:solidFill>
                <a:latin typeface="+mn-lt"/>
                <a:ea typeface="+mn-ea"/>
                <a:cs typeface="+mn-cs"/>
              </a:rPr>
              <a:t>, konkrétne knižnicu </a:t>
            </a:r>
            <a:r>
              <a:rPr lang="sk-SK" sz="1200" i="1" kern="1200" dirty="0" smtClean="0">
                <a:solidFill>
                  <a:schemeClr val="tx1"/>
                </a:solidFill>
                <a:latin typeface="+mn-lt"/>
                <a:ea typeface="+mn-ea"/>
                <a:cs typeface="+mn-cs"/>
              </a:rPr>
              <a:t>LPeg</a:t>
            </a:r>
            <a:r>
              <a:rPr lang="sk-SK" sz="1200" kern="1200" dirty="0" smtClean="0">
                <a:solidFill>
                  <a:schemeClr val="tx1"/>
                </a:solidFill>
                <a:latin typeface="+mn-lt"/>
                <a:ea typeface="+mn-ea"/>
                <a:cs typeface="+mn-cs"/>
              </a:rPr>
              <a:t>. Pomocou gramatiky definovanej v skripte sa vygeneruje abstraktný syntaktický strom (</a:t>
            </a:r>
            <a:r>
              <a:rPr lang="sk-SK" sz="1200" i="1" kern="1200" dirty="0" smtClean="0">
                <a:solidFill>
                  <a:schemeClr val="tx1"/>
                </a:solidFill>
                <a:latin typeface="+mn-lt"/>
                <a:ea typeface="+mn-ea"/>
                <a:cs typeface="+mn-cs"/>
              </a:rPr>
              <a:t>AST</a:t>
            </a:r>
            <a:r>
              <a:rPr lang="sk-SK" sz="1200" kern="1200" dirty="0" smtClean="0">
                <a:solidFill>
                  <a:schemeClr val="tx1"/>
                </a:solidFill>
                <a:latin typeface="+mn-lt"/>
                <a:ea typeface="+mn-ea"/>
                <a:cs typeface="+mn-cs"/>
              </a:rPr>
              <a:t>). Každý uzol </a:t>
            </a:r>
            <a:r>
              <a:rPr lang="sk-SK" sz="1200" i="1" kern="1200" dirty="0" smtClean="0">
                <a:solidFill>
                  <a:schemeClr val="tx1"/>
                </a:solidFill>
                <a:latin typeface="+mn-lt"/>
                <a:ea typeface="+mn-ea"/>
                <a:cs typeface="+mn-cs"/>
              </a:rPr>
              <a:t>AST</a:t>
            </a:r>
            <a:r>
              <a:rPr lang="sk-SK" sz="1200" kern="1200" dirty="0" smtClean="0">
                <a:solidFill>
                  <a:schemeClr val="tx1"/>
                </a:solidFill>
                <a:latin typeface="+mn-lt"/>
                <a:ea typeface="+mn-ea"/>
                <a:cs typeface="+mn-cs"/>
              </a:rPr>
              <a:t> je platný blok. </a:t>
            </a:r>
            <a:r>
              <a:rPr lang="sk-SK" sz="1200" i="1" kern="1200" dirty="0" smtClean="0">
                <a:solidFill>
                  <a:schemeClr val="tx1"/>
                </a:solidFill>
                <a:latin typeface="+mn-lt"/>
                <a:ea typeface="+mn-ea"/>
                <a:cs typeface="+mn-cs"/>
              </a:rPr>
              <a:t>AST </a:t>
            </a:r>
            <a:r>
              <a:rPr lang="sk-SK" sz="1200" kern="1200" dirty="0" smtClean="0">
                <a:solidFill>
                  <a:schemeClr val="tx1"/>
                </a:solidFill>
                <a:latin typeface="+mn-lt"/>
                <a:ea typeface="+mn-ea"/>
                <a:cs typeface="+mn-cs"/>
              </a:rPr>
              <a:t>obsahuje celý text a originálny kód je z neho kedykoľvek rekonštruovateľný. Pre zvýšenie výkonu bude spracovanie a prístup k </a:t>
            </a:r>
            <a:r>
              <a:rPr lang="sk-SK" sz="1200" i="1" kern="1200" dirty="0" smtClean="0">
                <a:solidFill>
                  <a:schemeClr val="tx1"/>
                </a:solidFill>
                <a:latin typeface="+mn-lt"/>
                <a:ea typeface="+mn-ea"/>
                <a:cs typeface="+mn-cs"/>
              </a:rPr>
              <a:t>AST </a:t>
            </a:r>
            <a:r>
              <a:rPr lang="sk-SK" sz="1200" kern="1200" dirty="0" smtClean="0">
                <a:solidFill>
                  <a:schemeClr val="tx1"/>
                </a:solidFill>
                <a:latin typeface="+mn-lt"/>
                <a:ea typeface="+mn-ea"/>
                <a:cs typeface="+mn-cs"/>
              </a:rPr>
              <a:t>stromu prenesené na stranu</a:t>
            </a:r>
            <a:r>
              <a:rPr lang="sk-SK" sz="1200" i="1" kern="1200" dirty="0" smtClean="0">
                <a:solidFill>
                  <a:schemeClr val="tx1"/>
                </a:solidFill>
                <a:latin typeface="+mn-lt"/>
                <a:ea typeface="+mn-ea"/>
                <a:cs typeface="+mn-cs"/>
              </a:rPr>
              <a:t> </a:t>
            </a:r>
            <a:r>
              <a:rPr lang="sk-SK" sz="1200" i="1" kern="1200" dirty="0" err="1" smtClean="0">
                <a:solidFill>
                  <a:schemeClr val="tx1"/>
                </a:solidFill>
                <a:latin typeface="+mn-lt"/>
                <a:ea typeface="+mn-ea"/>
                <a:cs typeface="+mn-cs"/>
              </a:rPr>
              <a:t>Lua</a:t>
            </a:r>
            <a:r>
              <a:rPr lang="sk-SK" sz="1200" kern="1200" dirty="0" smtClean="0">
                <a:solidFill>
                  <a:schemeClr val="tx1"/>
                </a:solidFill>
                <a:latin typeface="+mn-lt"/>
                <a:ea typeface="+mn-ea"/>
                <a:cs typeface="+mn-cs"/>
              </a:rPr>
              <a:t>.</a:t>
            </a:r>
            <a:endParaRPr lang="sk-SK" dirty="0" smtClean="0"/>
          </a:p>
          <a:p>
            <a:pPr>
              <a:lnSpc>
                <a:spcPct val="200000"/>
              </a:lnSpc>
              <a:buFont typeface="Arial" pitchFamily="34" charset="0"/>
              <a:buNone/>
              <a:defRPr/>
            </a:pPr>
            <a:endParaRPr lang="sk-SK" dirty="0" smtClean="0"/>
          </a:p>
          <a:p>
            <a:pPr>
              <a:lnSpc>
                <a:spcPct val="200000"/>
              </a:lnSpc>
              <a:buFont typeface="Arial" pitchFamily="34" charset="0"/>
              <a:buNone/>
              <a:defRPr/>
            </a:pPr>
            <a:r>
              <a:rPr lang="sk-SK" dirty="0" smtClean="0"/>
              <a:t>/*</a:t>
            </a:r>
          </a:p>
          <a:p>
            <a:pPr>
              <a:lnSpc>
                <a:spcPct val="200000"/>
              </a:lnSpc>
              <a:buFont typeface="Arial" pitchFamily="34" charset="0"/>
              <a:buChar char="•"/>
              <a:defRPr/>
            </a:pPr>
            <a:r>
              <a:rPr lang="sk-SK" dirty="0" smtClean="0"/>
              <a:t>Základ grafickej časti je teda implementovaný. Vieme vytvoriť scénu a umiestňovať do nej jednotlivé bloky. Práca s hierarchiou blokov je takisto možná, pri presúvaní alebo skrývaní rodiča manipulujeme aj s jeho deťmi. Blok sa vie automaticky zväčšiť, keď sa mení pri jeho editácii, alebo keď mu pribudne väčší podblok ako je on sám. Pri presúvaní blokov sa bloky automaticky umiestňujú na správnu pozíciu. </a:t>
            </a:r>
          </a:p>
          <a:p>
            <a:pPr>
              <a:lnSpc>
                <a:spcPct val="200000"/>
              </a:lnSpc>
              <a:buFont typeface="Arial" pitchFamily="34" charset="0"/>
              <a:buNone/>
              <a:defRPr/>
            </a:pPr>
            <a:r>
              <a:rPr lang="sk-SK" dirty="0" smtClean="0"/>
              <a:t>*/</a:t>
            </a:r>
          </a:p>
          <a:p>
            <a:pPr>
              <a:lnSpc>
                <a:spcPct val="200000"/>
              </a:lnSpc>
              <a:buFont typeface="Arial" pitchFamily="34" charset="0"/>
              <a:buNone/>
              <a:defRPr/>
            </a:pPr>
            <a:r>
              <a:rPr lang="sk-SK" dirty="0" smtClean="0"/>
              <a:t>. </a:t>
            </a:r>
          </a:p>
          <a:p>
            <a:pPr>
              <a:lnSpc>
                <a:spcPct val="200000"/>
              </a:lnSpc>
              <a:buFont typeface="Arial" pitchFamily="34" charset="0"/>
              <a:buNone/>
              <a:defRPr/>
            </a:pPr>
            <a:endParaRPr lang="sk-SK" dirty="0" smtClean="0"/>
          </a:p>
          <a:p>
            <a:pPr>
              <a:lnSpc>
                <a:spcPct val="200000"/>
              </a:lnSpc>
              <a:buFont typeface="Arial" pitchFamily="34" charset="0"/>
              <a:buNone/>
              <a:defRPr/>
            </a:pPr>
            <a:r>
              <a:rPr lang="sk-SK" dirty="0" smtClean="0"/>
              <a:t>Pridať podporu nového jazyka znamená zapísať jeho gramatiku do skriptu pomocou relatívne </a:t>
            </a:r>
          </a:p>
          <a:p>
            <a:pPr>
              <a:lnSpc>
                <a:spcPct val="200000"/>
              </a:lnSpc>
              <a:buFont typeface="Arial" pitchFamily="34" charset="0"/>
              <a:buNone/>
              <a:defRPr/>
            </a:pPr>
            <a:r>
              <a:rPr lang="sk-SK" dirty="0" smtClean="0"/>
              <a:t>jednoduchej  syntaxi </a:t>
            </a:r>
            <a:r>
              <a:rPr lang="sk-SK" dirty="0" err="1" smtClean="0"/>
              <a:t>LPeg-u</a:t>
            </a:r>
            <a:r>
              <a:rPr lang="sk-SK" dirty="0" smtClean="0"/>
              <a:t>. Každá gramatika je doplnená skupinou formátovacích pravidiel, ktoré sa používajú na </a:t>
            </a:r>
          </a:p>
          <a:p>
            <a:pPr>
              <a:lnSpc>
                <a:spcPct val="200000"/>
              </a:lnSpc>
              <a:buFont typeface="Arial" pitchFamily="34" charset="0"/>
              <a:buNone/>
              <a:defRPr/>
            </a:pPr>
            <a:r>
              <a:rPr lang="sk-SK" dirty="0" smtClean="0"/>
              <a:t>zvýrazňovanie syntaxe jazyka. </a:t>
            </a:r>
          </a:p>
          <a:p>
            <a:pPr>
              <a:lnSpc>
                <a:spcPct val="200000"/>
              </a:lnSpc>
              <a:buFont typeface="Arial" pitchFamily="34" charset="0"/>
              <a:buNone/>
              <a:defRPr/>
            </a:pPr>
            <a:endParaRPr lang="sk-SK" dirty="0" smtClean="0"/>
          </a:p>
          <a:p>
            <a:pPr>
              <a:lnSpc>
                <a:spcPct val="200000"/>
              </a:lnSpc>
              <a:buFont typeface="Arial" pitchFamily="34" charset="0"/>
              <a:buNone/>
              <a:defRPr/>
            </a:pPr>
            <a:r>
              <a:rPr lang="sk-SK" dirty="0" smtClean="0"/>
              <a:t>Gramatika pre otváraný súbor je zvolená automaticky podľa jeho typu alebo dodatočne </a:t>
            </a:r>
          </a:p>
          <a:p>
            <a:pPr>
              <a:lnSpc>
                <a:spcPct val="200000"/>
              </a:lnSpc>
              <a:buFont typeface="Arial" pitchFamily="34" charset="0"/>
              <a:buNone/>
              <a:defRPr/>
            </a:pPr>
            <a:r>
              <a:rPr lang="sk-SK" dirty="0" smtClean="0"/>
              <a:t>manuálne. AST je potrebné počas písania textu pravidelne aktualizovať. Gramatiky sú preto navrhnuté </a:t>
            </a:r>
          </a:p>
          <a:p>
            <a:pPr>
              <a:lnSpc>
                <a:spcPct val="200000"/>
              </a:lnSpc>
              <a:buFont typeface="Arial" pitchFamily="34" charset="0"/>
              <a:buNone/>
              <a:defRPr/>
            </a:pPr>
            <a:r>
              <a:rPr lang="sk-SK" dirty="0" smtClean="0"/>
              <a:t>tak,  aby bolo možné analyzovať aj samostatné časti programov. Výhodou nie je ani tak  vysoká </a:t>
            </a:r>
          </a:p>
          <a:p>
            <a:pPr>
              <a:lnSpc>
                <a:spcPct val="200000"/>
              </a:lnSpc>
              <a:buFont typeface="Arial" pitchFamily="34" charset="0"/>
              <a:buNone/>
              <a:defRPr/>
            </a:pPr>
            <a:r>
              <a:rPr lang="sk-SK" dirty="0" smtClean="0"/>
              <a:t>rýchlosť  (optimalizácie </a:t>
            </a:r>
            <a:r>
              <a:rPr lang="sk-SK" dirty="0" err="1" smtClean="0"/>
              <a:t>LPeg-u</a:t>
            </a:r>
            <a:r>
              <a:rPr lang="sk-SK" dirty="0" smtClean="0"/>
              <a:t>),  ako  jednoduchšie  odchytávanie  syntaktických  chýb –  nebude </a:t>
            </a:r>
          </a:p>
          <a:p>
            <a:pPr>
              <a:lnSpc>
                <a:spcPct val="200000"/>
              </a:lnSpc>
              <a:buFont typeface="Arial" pitchFamily="34" charset="0"/>
              <a:buNone/>
              <a:defRPr/>
            </a:pPr>
            <a:r>
              <a:rPr lang="sk-SK" dirty="0" smtClean="0"/>
              <a:t>označený ako neplatný celý program, ale len časť obsahujúca danú chybu.</a:t>
            </a:r>
          </a:p>
          <a:p>
            <a:pPr>
              <a:lnSpc>
                <a:spcPct val="200000"/>
              </a:lnSpc>
              <a:buFont typeface="Arial" pitchFamily="34" charset="0"/>
              <a:buNone/>
              <a:defRPr/>
            </a:pPr>
            <a:endParaRPr lang="sk-SK" dirty="0" smtClean="0"/>
          </a:p>
          <a:p>
            <a:pPr>
              <a:lnSpc>
                <a:spcPct val="200000"/>
              </a:lnSpc>
              <a:buFont typeface="Arial" pitchFamily="34" charset="0"/>
              <a:buNone/>
              <a:defRPr/>
            </a:pPr>
            <a:endParaRPr lang="sk-SK" dirty="0" smtClean="0"/>
          </a:p>
          <a:p>
            <a:pPr>
              <a:lnSpc>
                <a:spcPct val="200000"/>
              </a:lnSpc>
              <a:buFont typeface="Arial" pitchFamily="34" charset="0"/>
              <a:buNone/>
              <a:defRPr/>
            </a:pPr>
            <a:r>
              <a:rPr lang="sk-SK" dirty="0" smtClean="0"/>
              <a:t>Za najvhodnejšiu reprezentáciu bloku sme po skúmaní možností knižnice </a:t>
            </a:r>
            <a:r>
              <a:rPr lang="sk-SK" dirty="0" err="1" smtClean="0"/>
              <a:t>Qt</a:t>
            </a:r>
            <a:r>
              <a:rPr lang="sk-SK" dirty="0" smtClean="0"/>
              <a:t> zvolili  prvok </a:t>
            </a:r>
          </a:p>
          <a:p>
            <a:pPr>
              <a:lnSpc>
                <a:spcPct val="200000"/>
              </a:lnSpc>
              <a:buFont typeface="Arial" pitchFamily="34" charset="0"/>
              <a:buNone/>
              <a:defRPr/>
            </a:pPr>
            <a:r>
              <a:rPr lang="sk-SK" dirty="0" err="1" smtClean="0"/>
              <a:t>QGraphicsItem</a:t>
            </a:r>
            <a:r>
              <a:rPr lang="sk-SK" dirty="0" smtClean="0"/>
              <a:t>, ktorý je schopný niesť </a:t>
            </a:r>
            <a:r>
              <a:rPr lang="sk-SK" dirty="0" err="1" smtClean="0"/>
              <a:t>rich</a:t>
            </a:r>
            <a:r>
              <a:rPr lang="sk-SK" dirty="0" smtClean="0"/>
              <a:t> text informáciu ako i obrázok. Tento prvok je umiestnený </a:t>
            </a:r>
          </a:p>
          <a:p>
            <a:pPr>
              <a:lnSpc>
                <a:spcPct val="200000"/>
              </a:lnSpc>
              <a:buFont typeface="Arial" pitchFamily="34" charset="0"/>
              <a:buNone/>
              <a:defRPr/>
            </a:pPr>
            <a:r>
              <a:rPr lang="sk-SK" dirty="0" smtClean="0"/>
              <a:t>na scéne, ktorá zabezpečuje jeho vykresľovanie. Scéna umožňuje natívnu </a:t>
            </a:r>
            <a:r>
              <a:rPr lang="sk-SK" dirty="0" err="1" smtClean="0"/>
              <a:t>drag-and-drop</a:t>
            </a:r>
            <a:r>
              <a:rPr lang="sk-SK" dirty="0" smtClean="0"/>
              <a:t> podporu pre </a:t>
            </a:r>
          </a:p>
          <a:p>
            <a:pPr>
              <a:lnSpc>
                <a:spcPct val="200000"/>
              </a:lnSpc>
              <a:buFont typeface="Arial" pitchFamily="34" charset="0"/>
              <a:buNone/>
              <a:defRPr/>
            </a:pPr>
            <a:r>
              <a:rPr lang="sk-SK" dirty="0" smtClean="0"/>
              <a:t>bloky.</a:t>
            </a:r>
          </a:p>
          <a:p>
            <a:pPr>
              <a:lnSpc>
                <a:spcPct val="200000"/>
              </a:lnSpc>
              <a:buFont typeface="Arial" pitchFamily="34" charset="0"/>
              <a:buNone/>
              <a:defRPr/>
            </a:pPr>
            <a:endParaRPr lang="sk-SK" dirty="0" smtClean="0"/>
          </a:p>
          <a:p>
            <a:pPr>
              <a:lnSpc>
                <a:spcPct val="200000"/>
              </a:lnSpc>
              <a:buFont typeface="Arial" pitchFamily="34" charset="0"/>
              <a:buNone/>
              <a:defRPr/>
            </a:pPr>
            <a:r>
              <a:rPr lang="sk-SK" dirty="0" smtClean="0"/>
              <a:t>Text  je  automaticky  formátovaný podľa pravidiel pripojených ku gramatike. </a:t>
            </a:r>
          </a:p>
          <a:p>
            <a:pPr>
              <a:lnSpc>
                <a:spcPct val="200000"/>
              </a:lnSpc>
              <a:buFont typeface="Arial" pitchFamily="34" charset="0"/>
              <a:buNone/>
              <a:defRPr/>
            </a:pPr>
            <a:r>
              <a:rPr lang="sk-SK" dirty="0" smtClean="0"/>
              <a:t>Zatiaľ  máme  vytvorené  dve gramatiky C a zjednodušené XML.</a:t>
            </a:r>
          </a:p>
          <a:p>
            <a:pPr>
              <a:lnSpc>
                <a:spcPct val="200000"/>
              </a:lnSpc>
              <a:buFont typeface="Arial" pitchFamily="34" charset="0"/>
              <a:buNone/>
              <a:defRPr/>
            </a:pPr>
            <a:endParaRPr lang="sk-SK" dirty="0" smtClean="0"/>
          </a:p>
          <a:p>
            <a:pPr>
              <a:lnSpc>
                <a:spcPct val="200000"/>
              </a:lnSpc>
              <a:buFont typeface="Arial" pitchFamily="34" charset="0"/>
              <a:buNone/>
              <a:defRPr/>
            </a:pPr>
            <a:r>
              <a:rPr lang="sk-SK" dirty="0" err="1" smtClean="0"/>
              <a:t>LPeg</a:t>
            </a:r>
            <a:r>
              <a:rPr lang="sk-SK" dirty="0" smtClean="0"/>
              <a:t> [3] je knižnica jazyka </a:t>
            </a:r>
            <a:r>
              <a:rPr lang="sk-SK" dirty="0" err="1" smtClean="0"/>
              <a:t>Lua</a:t>
            </a:r>
            <a:r>
              <a:rPr lang="sk-SK" dirty="0" smtClean="0"/>
              <a:t> určená na hľadanie vzoriek v texte (</a:t>
            </a:r>
            <a:r>
              <a:rPr lang="sk-SK" dirty="0" err="1" smtClean="0"/>
              <a:t>pattern</a:t>
            </a:r>
            <a:r>
              <a:rPr lang="sk-SK" dirty="0" smtClean="0"/>
              <a:t> </a:t>
            </a:r>
            <a:r>
              <a:rPr lang="sk-SK" dirty="0" err="1" smtClean="0"/>
              <a:t>matching</a:t>
            </a:r>
            <a:r>
              <a:rPr lang="sk-SK" dirty="0" smtClean="0"/>
              <a:t>). e postavená na gramatikách typu PEG (</a:t>
            </a:r>
            <a:r>
              <a:rPr lang="sk-SK" dirty="0" err="1" smtClean="0"/>
              <a:t>Par-sing</a:t>
            </a:r>
            <a:r>
              <a:rPr lang="sk-SK" dirty="0" smtClean="0"/>
              <a:t> </a:t>
            </a:r>
            <a:r>
              <a:rPr lang="sk-SK" dirty="0" err="1" smtClean="0"/>
              <a:t>Expression</a:t>
            </a:r>
            <a:r>
              <a:rPr lang="sk-SK" dirty="0" smtClean="0"/>
              <a:t> </a:t>
            </a:r>
            <a:r>
              <a:rPr lang="sk-SK" dirty="0" err="1" smtClean="0"/>
              <a:t>Grammar</a:t>
            </a:r>
            <a:r>
              <a:rPr lang="sk-SK" dirty="0" smtClean="0"/>
              <a:t>), formalizme podobnom </a:t>
            </a:r>
            <a:r>
              <a:rPr lang="sk-SK" dirty="0" err="1" smtClean="0"/>
              <a:t>bezkontextovým</a:t>
            </a:r>
            <a:r>
              <a:rPr lang="sk-SK" dirty="0" smtClean="0"/>
              <a:t> gramatikám. PEG nedefinuje jazyk, ale algoritmus na jeho rozpoznanie.</a:t>
            </a:r>
          </a:p>
          <a:p>
            <a:pPr>
              <a:lnSpc>
                <a:spcPct val="200000"/>
              </a:lnSpc>
              <a:buFont typeface="Arial" pitchFamily="34" charset="0"/>
              <a:buNone/>
              <a:defRPr/>
            </a:pPr>
            <a:r>
              <a:rPr lang="sk-SK" dirty="0" err="1" smtClean="0"/>
              <a:t>LPeg</a:t>
            </a:r>
            <a:r>
              <a:rPr lang="sk-SK" dirty="0" smtClean="0"/>
              <a:t> poskytuje dva moduly s rozličným spôsobom práce.</a:t>
            </a:r>
          </a:p>
          <a:p>
            <a:pPr>
              <a:lnSpc>
                <a:spcPct val="200000"/>
              </a:lnSpc>
              <a:buFont typeface="Arial" pitchFamily="34" charset="0"/>
              <a:buNone/>
              <a:defRPr/>
            </a:pPr>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5</a:t>
            </a:fld>
            <a:endParaRPr lang="sk-SK"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685800" y="685800"/>
            <a:ext cx="5486400" cy="3429000"/>
          </a:xfrm>
        </p:spPr>
      </p:sp>
      <p:sp>
        <p:nvSpPr>
          <p:cNvPr id="3" name="Zástupný symbol poznámok 2"/>
          <p:cNvSpPr>
            <a:spLocks noGrp="1"/>
          </p:cNvSpPr>
          <p:nvPr>
            <p:ph type="body" idx="1"/>
          </p:nvPr>
        </p:nvSpPr>
        <p:spPr/>
        <p:txBody>
          <a:bodyPr>
            <a:normAutofit/>
          </a:bodyPr>
          <a:lstStyle/>
          <a:p>
            <a:r>
              <a:rPr lang="sk-SK" sz="900" b="0" kern="1200" dirty="0" smtClean="0">
                <a:solidFill>
                  <a:schemeClr val="tx1"/>
                </a:solidFill>
                <a:latin typeface="+mn-lt"/>
                <a:ea typeface="+mn-ea"/>
                <a:cs typeface="+mn-cs"/>
              </a:rPr>
              <a:t> Čo všetko je blok?</a:t>
            </a:r>
          </a:p>
          <a:p>
            <a:r>
              <a:rPr lang="sk-SK" sz="900" b="0" kern="1200" dirty="0" smtClean="0">
                <a:solidFill>
                  <a:schemeClr val="tx1"/>
                </a:solidFill>
                <a:latin typeface="+mn-lt"/>
                <a:ea typeface="+mn-ea"/>
                <a:cs typeface="+mn-cs"/>
              </a:rPr>
              <a:t>Pri syntaktickej analýze sme definovali čo je všetko budeme pokladať za blok. Napríklad,</a:t>
            </a:r>
          </a:p>
          <a:p>
            <a:r>
              <a:rPr lang="sk-SK" sz="900" b="0" kern="1200" dirty="0" smtClean="0">
                <a:solidFill>
                  <a:schemeClr val="tx1"/>
                </a:solidFill>
                <a:latin typeface="+mn-lt"/>
                <a:ea typeface="+mn-ea"/>
                <a:cs typeface="+mn-cs"/>
              </a:rPr>
              <a:t>celý program bude hlavný blok (vrchol stromu) ten bude obsahovať podblok funkciu a</a:t>
            </a:r>
          </a:p>
          <a:p>
            <a:r>
              <a:rPr lang="sk-SK" sz="900" b="0" kern="1200" dirty="0" smtClean="0">
                <a:solidFill>
                  <a:schemeClr val="tx1"/>
                </a:solidFill>
                <a:latin typeface="+mn-lt"/>
                <a:ea typeface="+mn-ea"/>
                <a:cs typeface="+mn-cs"/>
              </a:rPr>
              <a:t>funkcia sa skladá z hlavičky a tela. Hlavička sa skladá z návratovej hodnoty, názvu a</a:t>
            </a:r>
          </a:p>
          <a:p>
            <a:r>
              <a:rPr lang="sk-SK" sz="900" b="0" kern="1200" dirty="0" smtClean="0">
                <a:solidFill>
                  <a:schemeClr val="tx1"/>
                </a:solidFill>
                <a:latin typeface="+mn-lt"/>
                <a:ea typeface="+mn-ea"/>
                <a:cs typeface="+mn-cs"/>
              </a:rPr>
              <a:t>parametrov. Parametre sú ďalší blok, ktorý sa skladá z menších podblokov už samostatných</a:t>
            </a:r>
          </a:p>
          <a:p>
            <a:r>
              <a:rPr lang="sk-SK" sz="900" b="0" kern="1200" dirty="0" smtClean="0">
                <a:solidFill>
                  <a:schemeClr val="tx1"/>
                </a:solidFill>
                <a:latin typeface="+mn-lt"/>
                <a:ea typeface="+mn-ea"/>
                <a:cs typeface="+mn-cs"/>
              </a:rPr>
              <a:t>parametrov. Z tohto vyplýva, že parametre sú blokom ako celok, ale neuchovávajú žiadny</a:t>
            </a:r>
          </a:p>
          <a:p>
            <a:r>
              <a:rPr lang="sk-SK" sz="900" b="0" kern="1200" dirty="0" smtClean="0">
                <a:solidFill>
                  <a:schemeClr val="tx1"/>
                </a:solidFill>
                <a:latin typeface="+mn-lt"/>
                <a:ea typeface="+mn-ea"/>
                <a:cs typeface="+mn-cs"/>
              </a:rPr>
              <a:t>text.</a:t>
            </a:r>
          </a:p>
          <a:p>
            <a:endParaRPr lang="sk-SK" sz="900" b="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sk-SK" sz="900" dirty="0" smtClean="0"/>
              <a:t>Bloky sú zobrazované ako rôznofarebné rámy obkolesujúce text.</a:t>
            </a:r>
          </a:p>
          <a:p>
            <a:endParaRPr lang="sk-SK" sz="900" b="0" dirty="0" smtClean="0"/>
          </a:p>
          <a:p>
            <a:pPr>
              <a:lnSpc>
                <a:spcPct val="200000"/>
              </a:lnSpc>
              <a:buFont typeface="Arial" pitchFamily="34" charset="0"/>
              <a:buNone/>
              <a:defRPr/>
            </a:pPr>
            <a:r>
              <a:rPr lang="sk-SK" sz="900" dirty="0" smtClean="0"/>
              <a:t>Okrem zvýrazňovania </a:t>
            </a:r>
          </a:p>
          <a:p>
            <a:pPr>
              <a:lnSpc>
                <a:spcPct val="200000"/>
              </a:lnSpc>
              <a:buFont typeface="Arial" pitchFamily="34" charset="0"/>
              <a:buNone/>
              <a:defRPr/>
            </a:pPr>
            <a:r>
              <a:rPr lang="sk-SK" sz="900" dirty="0" smtClean="0"/>
              <a:t>syntaxe  bude možné zvýrazniť  hlavné bloky (napríklad funkcie, cykly)  aj grafickými elementmi, predovšetkým  obdĺžnikmi.  Takéto  zvýrazňovanie  by  malo  prispieť  k zvýšeniu  prehľadnosti </a:t>
            </a:r>
          </a:p>
          <a:p>
            <a:pPr>
              <a:lnSpc>
                <a:spcPct val="200000"/>
              </a:lnSpc>
              <a:buFont typeface="Arial" pitchFamily="34" charset="0"/>
              <a:buNone/>
              <a:defRPr/>
            </a:pPr>
            <a:r>
              <a:rPr lang="sk-SK" sz="900" dirty="0" smtClean="0"/>
              <a:t>zdrojového kódu.</a:t>
            </a:r>
          </a:p>
          <a:p>
            <a:endParaRPr lang="sk-SK" sz="900" b="0"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6</a:t>
            </a:fld>
            <a:endParaRPr lang="sk-SK"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685800" y="685800"/>
            <a:ext cx="5486400" cy="3429000"/>
          </a:xfrm>
        </p:spPr>
      </p:sp>
      <p:sp>
        <p:nvSpPr>
          <p:cNvPr id="3" name="Zástupný symbol poznámok 2"/>
          <p:cNvSpPr>
            <a:spLocks noGrp="1"/>
          </p:cNvSpPr>
          <p:nvPr>
            <p:ph type="body" idx="1"/>
          </p:nvPr>
        </p:nvSpPr>
        <p:spPr/>
        <p:txBody>
          <a:bodyPr>
            <a:normAutofit fontScale="92500" lnSpcReduction="20000"/>
          </a:bodyPr>
          <a:lstStyle/>
          <a:p>
            <a:r>
              <a:rPr lang="sk-SK" sz="1200" b="1" kern="1200" dirty="0" smtClean="0">
                <a:solidFill>
                  <a:schemeClr val="tx1"/>
                </a:solidFill>
                <a:latin typeface="+mn-lt"/>
                <a:ea typeface="+mn-ea"/>
                <a:cs typeface="+mn-cs"/>
              </a:rPr>
              <a:t>Zhrnutie súčasného stavu  projektu</a:t>
            </a:r>
          </a:p>
          <a:p>
            <a:r>
              <a:rPr lang="sk-SK" sz="1200" kern="1200" dirty="0" smtClean="0">
                <a:solidFill>
                  <a:schemeClr val="tx1"/>
                </a:solidFill>
                <a:latin typeface="+mn-lt"/>
                <a:ea typeface="+mn-ea"/>
                <a:cs typeface="+mn-cs"/>
              </a:rPr>
              <a:t>V súčasnom stave editora je implementovaná zakladaná funkcionalita, ktorú sa postupne snažíme zefektívniť. V súčasnej verzie projektu experimentujeme z efektívnejším prístupom pre vytvorenie abstraktného syntaktický stromu (</a:t>
            </a:r>
            <a:r>
              <a:rPr lang="sk-SK" sz="1200" i="1" kern="1200" dirty="0" smtClean="0">
                <a:solidFill>
                  <a:schemeClr val="tx1"/>
                </a:solidFill>
                <a:latin typeface="+mn-lt"/>
                <a:ea typeface="+mn-ea"/>
                <a:cs typeface="+mn-cs"/>
              </a:rPr>
              <a:t>AST</a:t>
            </a:r>
            <a:r>
              <a:rPr lang="sk-SK" sz="1200" kern="1200" dirty="0" smtClean="0">
                <a:solidFill>
                  <a:schemeClr val="tx1"/>
                </a:solidFill>
                <a:latin typeface="+mn-lt"/>
                <a:ea typeface="+mn-ea"/>
                <a:cs typeface="+mn-cs"/>
              </a:rPr>
              <a:t>) zo zdrojového kódu a taktiež rozširujeme možnosti syntaktickej analýzy pre viaceré jazyky. Prebiehajú experimenty s používateľským rozhraním a pohrávame sa s myšlienkou grafickej vizualizácie zdrojového kódu pre rôzne aspekty ako napr. vizualizáciu softvérových metrík. Ako sme spomenuli, je poskytnutá možnosť nastavenia klávesových skratiek, no pracuje sa aj na možnosti nastavenia vlastnej funkcionality pre jednotlivé skratky.</a:t>
            </a:r>
          </a:p>
          <a:p>
            <a:pPr>
              <a:lnSpc>
                <a:spcPct val="175000"/>
              </a:lnSpc>
              <a:buFont typeface="Arial" pitchFamily="34" charset="0"/>
              <a:buNone/>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175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Čo sme implementovali:</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Paralelizovanie výpočtovo náročných operácií </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Prenesenie spracovania AST stromu na stranu Lua</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Zabudovanie pokročilej práce s textom – Undo, Redo, Copy/Paste</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Zabudovanie a vytvorenie vlastných Shortcuts</a:t>
            </a:r>
            <a:endParaRPr lang="pl-PL"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Práca s editorom založená na dvoch módoch (textový a grafický)</a:t>
            </a:r>
          </a:p>
          <a:p>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Povedat niečo</a:t>
            </a: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o funkcionalite :</a:t>
            </a:r>
          </a:p>
          <a:p>
            <a:pPr>
              <a:buFontTx/>
              <a:buChar char="-"/>
            </a:pP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Shortcuts</a:t>
            </a:r>
          </a:p>
          <a:p>
            <a:pPr>
              <a:buFontTx/>
              <a:buChar char="-"/>
            </a:pP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dopytovani do Lua </a:t>
            </a:r>
          </a:p>
          <a:p>
            <a:pPr>
              <a:buFontTx/>
              <a:buChar char="-"/>
            </a:pP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dva  mody ukazat </a:t>
            </a: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7</a:t>
            </a:fld>
            <a:endParaRPr lang="sk-SK"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r>
              <a:rPr lang="sk-SK" dirty="0" smtClean="0">
                <a:latin typeface="Arial" pitchFamily="34" charset="0"/>
                <a:cs typeface="Arial" pitchFamily="34" charset="0"/>
              </a:rPr>
              <a:t>ale by oslovil širšie spektrum vývojárov, ktorí by sa aj zapojili do ďalšieho vývoja editora </a:t>
            </a:r>
          </a:p>
          <a:p>
            <a:r>
              <a:rPr lang="sk-SK" sz="1200" dirty="0" smtClean="0">
                <a:latin typeface="Arial" pitchFamily="34" charset="0"/>
                <a:cs typeface="Arial" pitchFamily="34" charset="0"/>
              </a:rPr>
              <a:t>Paralelizovanie výpočtovo náročných operácií - </a:t>
            </a:r>
            <a:r>
              <a:rPr lang="pl-PL" sz="1200" dirty="0" smtClean="0">
                <a:latin typeface="Arial" pitchFamily="34" charset="0"/>
                <a:cs typeface="Arial" pitchFamily="34" charset="0"/>
              </a:rPr>
              <a:t>spracovanie syntaktickej analýzy na pozadí</a:t>
            </a:r>
            <a:endParaRPr lang="sk-SK" dirty="0" smtClean="0">
              <a:latin typeface="Arial" pitchFamily="34" charset="0"/>
              <a:cs typeface="Arial" pitchFamily="34" charset="0"/>
            </a:endParaRPr>
          </a:p>
          <a:p>
            <a:endParaRPr lang="sk-SK" dirty="0" smtClean="0">
              <a:latin typeface="Arial" pitchFamily="34" charset="0"/>
              <a:cs typeface="Arial" pitchFamily="34" charset="0"/>
            </a:endParaRPr>
          </a:p>
          <a:p>
            <a:r>
              <a:rPr lang="sk-SK" dirty="0" smtClean="0"/>
              <a:t>Prebiehajú  experimenty  s používateľským  rozhraním a pohrávame sa s myšlienkou grafickej vizualizácie zdrojového kódu pre rôzne aspekty ako napr. </a:t>
            </a:r>
          </a:p>
          <a:p>
            <a:r>
              <a:rPr lang="sk-SK" dirty="0" smtClean="0"/>
              <a:t>vizualizáciu softvérových metrík.</a:t>
            </a:r>
          </a:p>
          <a:p>
            <a:endParaRPr lang="sk-SK" dirty="0" smtClean="0"/>
          </a:p>
          <a:p>
            <a:r>
              <a:rPr lang="sk-SK" dirty="0" smtClean="0"/>
              <a:t>tvorba dokumentácie – umožniť písanie dokumentácie priamo do zdrojového kódu, a poskytnúť: </a:t>
            </a:r>
          </a:p>
          <a:p>
            <a:r>
              <a:rPr lang="sk-SK" dirty="0" smtClean="0"/>
              <a:t>o  priame formátovanie textu </a:t>
            </a:r>
          </a:p>
          <a:p>
            <a:r>
              <a:rPr lang="sk-SK" dirty="0" smtClean="0"/>
              <a:t>o  samostatný aj kombinovaný výstup pre kompilovateľný program a dokumentáciu</a:t>
            </a:r>
          </a:p>
          <a:p>
            <a:endParaRPr lang="sk-SK" dirty="0" smtClean="0"/>
          </a:p>
          <a:p>
            <a:r>
              <a:rPr lang="sk-SK" dirty="0" smtClean="0"/>
              <a:t>hlbšia analýza zdrojového kódu za účelom hľadania pachov kódu (</a:t>
            </a:r>
            <a:r>
              <a:rPr lang="sk-SK" dirty="0" err="1" smtClean="0"/>
              <a:t>code</a:t>
            </a:r>
            <a:r>
              <a:rPr lang="sk-SK" dirty="0" smtClean="0"/>
              <a:t> </a:t>
            </a:r>
            <a:r>
              <a:rPr lang="sk-SK" dirty="0" err="1" smtClean="0"/>
              <a:t>smells</a:t>
            </a:r>
            <a:r>
              <a:rPr lang="sk-SK" dirty="0" smtClean="0"/>
              <a:t>), </a:t>
            </a:r>
          </a:p>
          <a:p>
            <a:endParaRPr lang="sk-SK" dirty="0" smtClean="0"/>
          </a:p>
          <a:p>
            <a:r>
              <a:rPr lang="sk-SK" dirty="0" err="1" smtClean="0"/>
              <a:t>QScintilla</a:t>
            </a:r>
            <a:r>
              <a:rPr lang="sk-SK" dirty="0" smtClean="0"/>
              <a:t> obsahuje viac ako 30 tried — tzv. </a:t>
            </a:r>
            <a:r>
              <a:rPr lang="sk-SK" dirty="0" err="1" smtClean="0"/>
              <a:t>lexerov</a:t>
            </a:r>
            <a:r>
              <a:rPr lang="sk-SK" dirty="0" smtClean="0"/>
              <a:t>, ktoré umožňujú lexikálnu analýzu</a:t>
            </a:r>
          </a:p>
          <a:p>
            <a:r>
              <a:rPr lang="sk-SK" dirty="0" smtClean="0"/>
              <a:t>jednotlivých programovacích jazykov. Pre každý jazyk je vytvorená samostatná trieda,</a:t>
            </a:r>
          </a:p>
          <a:p>
            <a:r>
              <a:rPr lang="sk-SK" dirty="0" err="1" smtClean="0"/>
              <a:t>napríkladQsciLexerJava</a:t>
            </a:r>
            <a:r>
              <a:rPr lang="sk-SK" dirty="0" smtClean="0"/>
              <a:t>.</a:t>
            </a:r>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8</a:t>
            </a:fld>
            <a:endParaRPr lang="sk-SK"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p:sp>
      <p:sp>
        <p:nvSpPr>
          <p:cNvPr id="3" name="Zástupný symbol poznámok 2"/>
          <p:cNvSpPr>
            <a:spLocks noGrp="1"/>
          </p:cNvSpPr>
          <p:nvPr>
            <p:ph type="body" idx="1"/>
          </p:nvPr>
        </p:nvSpPr>
        <p:spPr/>
        <p:txBody>
          <a:bodyPr>
            <a:normAutofit/>
          </a:bodyPr>
          <a:lstStyle/>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Zabudovanie </a:t>
            </a:r>
            <a:r>
              <a:rPr lang="sk-SK" sz="12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Shortcuts</a:t>
            </a: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 rozšírenie existujúcich skratiek </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Úprava editora za použitia CSS štýlov</a:t>
            </a:r>
            <a:endParaRPr lang="sk-SK" dirty="0" smtClean="0"/>
          </a:p>
          <a:p>
            <a:pPr>
              <a:buFont typeface="Arial" pitchFamily="34" charset="0"/>
              <a:buChar char="•"/>
            </a:pPr>
            <a:r>
              <a:rPr lang="pl-PL"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Držanie AST stromu na strane Lua – dopytovanie na strom z Qt</a:t>
            </a:r>
          </a:p>
          <a:p>
            <a:pPr>
              <a:buFont typeface="Arial" pitchFamily="34" charset="0"/>
              <a:buChar char="•"/>
            </a:pPr>
            <a:endParaRPr lang="pl-PL"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buFont typeface="Arial" pitchFamily="34" charset="0"/>
              <a:buNone/>
            </a:pPr>
            <a:r>
              <a:rPr lang="sk-SK" dirty="0" smtClean="0"/>
              <a:t>V súčasnom stave editora je implementovaná zakladaná funkcionalita, ktorú sa  postupne snažíme </a:t>
            </a:r>
          </a:p>
          <a:p>
            <a:pPr>
              <a:buFont typeface="Arial" pitchFamily="34" charset="0"/>
              <a:buNone/>
            </a:pPr>
            <a:r>
              <a:rPr lang="sk-SK" dirty="0" smtClean="0"/>
              <a:t>zefektívniť. V súčasnej verzie  projektu  experimentujeme </a:t>
            </a:r>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9</a:t>
            </a:fld>
            <a:endParaRPr lang="sk-SK"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1775355"/>
            <a:ext cx="7772400" cy="1225021"/>
          </a:xfrm>
        </p:spPr>
        <p:txBody>
          <a:bodyPr/>
          <a:lstStyle/>
          <a:p>
            <a:r>
              <a:rPr lang="sk-SK" smtClean="0"/>
              <a:t>Kliknite sem a upravte štýl predlohy nadpisov.</a:t>
            </a:r>
            <a:endParaRPr lang="sk-SK"/>
          </a:p>
        </p:txBody>
      </p:sp>
      <p:sp>
        <p:nvSpPr>
          <p:cNvPr id="3" name="Podnadpis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Kliknite sem a upravte štýl predlohy podnadpisov.</a:t>
            </a:r>
            <a:endParaRPr lang="sk-SK"/>
          </a:p>
        </p:txBody>
      </p:sp>
      <p:sp>
        <p:nvSpPr>
          <p:cNvPr id="4" name="Zástupný symbol dátumu 3"/>
          <p:cNvSpPr>
            <a:spLocks noGrp="1"/>
          </p:cNvSpPr>
          <p:nvPr>
            <p:ph type="dt" sz="half" idx="10"/>
          </p:nvPr>
        </p:nvSpPr>
        <p:spPr/>
        <p:txBody>
          <a:bodyPr/>
          <a:lstStyle/>
          <a:p>
            <a:fld id="{10336B07-8511-4DF2-93E1-5665CA9277ED}" type="datetimeFigureOut">
              <a:rPr lang="sk-SK" smtClean="0"/>
              <a:pPr/>
              <a:t>2. 5. 2012</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0336B07-8511-4DF2-93E1-5665CA9277ED}" type="datetimeFigureOut">
              <a:rPr lang="sk-SK" smtClean="0"/>
              <a:pPr/>
              <a:t>2. 5. 2012</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629400" y="171979"/>
            <a:ext cx="2057400" cy="3656542"/>
          </a:xfrm>
        </p:spPr>
        <p:txBody>
          <a:bodyPr vert="eaVert"/>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a:xfrm>
            <a:off x="457200" y="171979"/>
            <a:ext cx="6019800" cy="3656542"/>
          </a:xfrm>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0336B07-8511-4DF2-93E1-5665CA9277ED}" type="datetimeFigureOut">
              <a:rPr lang="sk-SK" smtClean="0"/>
              <a:pPr/>
              <a:t>2. 5. 2012</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1775356"/>
            <a:ext cx="7772400" cy="1225021"/>
          </a:xfrm>
        </p:spPr>
        <p:txBody>
          <a:bodyPr/>
          <a:lstStyle/>
          <a:p>
            <a:r>
              <a:rPr lang="sk-SK" smtClean="0"/>
              <a:t>Kliknite sem a upravte štýl predlohy nadpisov.</a:t>
            </a:r>
            <a:endParaRPr lang="sk-SK"/>
          </a:p>
        </p:txBody>
      </p:sp>
      <p:sp>
        <p:nvSpPr>
          <p:cNvPr id="3" name="Podnadpis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Kliknite sem a upravte štýl predlohy podnadpisov.</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2. 5. 2012</a:t>
            </a:fld>
            <a:endParaRPr lang="sk-SK" dirty="0">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dirty="0">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idx="1"/>
          </p:nvPr>
        </p:nvSpPr>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2. 5. 2012</a:t>
            </a:fld>
            <a:endParaRPr lang="sk-SK" dirty="0">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dirty="0">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22313" y="3672419"/>
            <a:ext cx="7772400" cy="1135063"/>
          </a:xfrm>
        </p:spPr>
        <p:txBody>
          <a:bodyPr anchor="t"/>
          <a:lstStyle>
            <a:lvl1pPr algn="l">
              <a:defRPr sz="4000" b="1" cap="all"/>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Kliknite sem a upravte štýly predlohy textu.</a:t>
            </a:r>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2. 5. 2012</a:t>
            </a:fld>
            <a:endParaRPr lang="sk-SK" dirty="0">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dirty="0">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sz="half" idx="1"/>
          </p:nvPr>
        </p:nvSpPr>
        <p:spPr>
          <a:xfrm>
            <a:off x="457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4648200" y="1333500"/>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6A812B65-9A1B-42FF-8DDA-365A2B0950AF}" type="datetimeFigureOut">
              <a:rPr lang="sk-SK" smtClean="0">
                <a:solidFill>
                  <a:prstClr val="black">
                    <a:tint val="75000"/>
                  </a:prstClr>
                </a:solidFill>
              </a:rPr>
              <a:pPr/>
              <a:t>2. 5. 2012</a:t>
            </a:fld>
            <a:endParaRPr lang="sk-SK" dirty="0">
              <a:solidFill>
                <a:prstClr val="black">
                  <a:tint val="75000"/>
                </a:prstClr>
              </a:solidFill>
            </a:endParaRPr>
          </a:p>
        </p:txBody>
      </p:sp>
      <p:sp>
        <p:nvSpPr>
          <p:cNvPr id="6" name="Zástupný symbol päty 5"/>
          <p:cNvSpPr>
            <a:spLocks noGrp="1"/>
          </p:cNvSpPr>
          <p:nvPr>
            <p:ph type="ftr" sz="quarter" idx="11"/>
          </p:nvPr>
        </p:nvSpPr>
        <p:spPr/>
        <p:txBody>
          <a:bodyPr/>
          <a:lstStyle/>
          <a:p>
            <a:endParaRPr lang="sk-SK" dirty="0">
              <a:solidFill>
                <a:prstClr val="black">
                  <a:tint val="75000"/>
                </a:prstClr>
              </a:solidFill>
            </a:endParaRPr>
          </a:p>
        </p:txBody>
      </p:sp>
      <p:sp>
        <p:nvSpPr>
          <p:cNvPr id="7" name="Zástupný symbol čísla snímky 6"/>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4" name="Zástupný symbol obsah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4645028"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6" name="Zástupný symbol obsahu 5"/>
          <p:cNvSpPr>
            <a:spLocks noGrp="1"/>
          </p:cNvSpPr>
          <p:nvPr>
            <p:ph sz="quarter" idx="4"/>
          </p:nvPr>
        </p:nvSpPr>
        <p:spPr>
          <a:xfrm>
            <a:off x="4645028"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6A812B65-9A1B-42FF-8DDA-365A2B0950AF}" type="datetimeFigureOut">
              <a:rPr lang="sk-SK" smtClean="0">
                <a:solidFill>
                  <a:prstClr val="black">
                    <a:tint val="75000"/>
                  </a:prstClr>
                </a:solidFill>
              </a:rPr>
              <a:pPr/>
              <a:t>2. 5. 2012</a:t>
            </a:fld>
            <a:endParaRPr lang="sk-SK" dirty="0">
              <a:solidFill>
                <a:prstClr val="black">
                  <a:tint val="75000"/>
                </a:prstClr>
              </a:solidFill>
            </a:endParaRPr>
          </a:p>
        </p:txBody>
      </p:sp>
      <p:sp>
        <p:nvSpPr>
          <p:cNvPr id="8" name="Zástupný symbol päty 7"/>
          <p:cNvSpPr>
            <a:spLocks noGrp="1"/>
          </p:cNvSpPr>
          <p:nvPr>
            <p:ph type="ftr" sz="quarter" idx="11"/>
          </p:nvPr>
        </p:nvSpPr>
        <p:spPr/>
        <p:txBody>
          <a:bodyPr/>
          <a:lstStyle/>
          <a:p>
            <a:endParaRPr lang="sk-SK" dirty="0">
              <a:solidFill>
                <a:prstClr val="black">
                  <a:tint val="75000"/>
                </a:prstClr>
              </a:solidFill>
            </a:endParaRPr>
          </a:p>
        </p:txBody>
      </p:sp>
      <p:sp>
        <p:nvSpPr>
          <p:cNvPr id="9" name="Zástupný symbol čísla snímky 8"/>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dátumu 2"/>
          <p:cNvSpPr>
            <a:spLocks noGrp="1"/>
          </p:cNvSpPr>
          <p:nvPr>
            <p:ph type="dt" sz="half" idx="10"/>
          </p:nvPr>
        </p:nvSpPr>
        <p:spPr/>
        <p:txBody>
          <a:bodyPr/>
          <a:lstStyle/>
          <a:p>
            <a:fld id="{6A812B65-9A1B-42FF-8DDA-365A2B0950AF}" type="datetimeFigureOut">
              <a:rPr lang="sk-SK" smtClean="0">
                <a:solidFill>
                  <a:prstClr val="black">
                    <a:tint val="75000"/>
                  </a:prstClr>
                </a:solidFill>
              </a:rPr>
              <a:pPr/>
              <a:t>2. 5. 2012</a:t>
            </a:fld>
            <a:endParaRPr lang="sk-SK" dirty="0">
              <a:solidFill>
                <a:prstClr val="black">
                  <a:tint val="75000"/>
                </a:prstClr>
              </a:solidFill>
            </a:endParaRPr>
          </a:p>
        </p:txBody>
      </p:sp>
      <p:sp>
        <p:nvSpPr>
          <p:cNvPr id="4" name="Zástupný symbol päty 3"/>
          <p:cNvSpPr>
            <a:spLocks noGrp="1"/>
          </p:cNvSpPr>
          <p:nvPr>
            <p:ph type="ftr" sz="quarter" idx="11"/>
          </p:nvPr>
        </p:nvSpPr>
        <p:spPr/>
        <p:txBody>
          <a:bodyPr/>
          <a:lstStyle/>
          <a:p>
            <a:endParaRPr lang="sk-SK" dirty="0">
              <a:solidFill>
                <a:prstClr val="black">
                  <a:tint val="75000"/>
                </a:prstClr>
              </a:solidFill>
            </a:endParaRPr>
          </a:p>
        </p:txBody>
      </p:sp>
      <p:sp>
        <p:nvSpPr>
          <p:cNvPr id="5" name="Zástupný symbol čísla snímky 4"/>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6A812B65-9A1B-42FF-8DDA-365A2B0950AF}" type="datetimeFigureOut">
              <a:rPr lang="sk-SK" smtClean="0">
                <a:solidFill>
                  <a:prstClr val="black">
                    <a:tint val="75000"/>
                  </a:prstClr>
                </a:solidFill>
              </a:rPr>
              <a:pPr/>
              <a:t>2. 5. 2012</a:t>
            </a:fld>
            <a:endParaRPr lang="sk-SK" dirty="0">
              <a:solidFill>
                <a:prstClr val="black">
                  <a:tint val="75000"/>
                </a:prstClr>
              </a:solidFill>
            </a:endParaRPr>
          </a:p>
        </p:txBody>
      </p:sp>
      <p:sp>
        <p:nvSpPr>
          <p:cNvPr id="3" name="Zástupný symbol päty 2"/>
          <p:cNvSpPr>
            <a:spLocks noGrp="1"/>
          </p:cNvSpPr>
          <p:nvPr>
            <p:ph type="ftr" sz="quarter" idx="11"/>
          </p:nvPr>
        </p:nvSpPr>
        <p:spPr/>
        <p:txBody>
          <a:bodyPr/>
          <a:lstStyle/>
          <a:p>
            <a:endParaRPr lang="sk-SK" dirty="0">
              <a:solidFill>
                <a:prstClr val="black">
                  <a:tint val="75000"/>
                </a:prstClr>
              </a:solidFill>
            </a:endParaRPr>
          </a:p>
        </p:txBody>
      </p:sp>
      <p:sp>
        <p:nvSpPr>
          <p:cNvPr id="4" name="Zástupný symbol čísla snímky 3"/>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3" y="227542"/>
            <a:ext cx="3008313" cy="968376"/>
          </a:xfrm>
        </p:spPr>
        <p:txBody>
          <a:bodyPr anchor="b"/>
          <a:lstStyle>
            <a:lvl1pPr algn="l">
              <a:defRPr sz="2000" b="1"/>
            </a:lvl1pPr>
          </a:lstStyle>
          <a:p>
            <a:r>
              <a:rPr lang="sk-SK" smtClean="0"/>
              <a:t>Kliknite sem a upravte štýl predlohy nadpisov.</a:t>
            </a:r>
            <a:endParaRPr lang="sk-SK"/>
          </a:p>
        </p:txBody>
      </p:sp>
      <p:sp>
        <p:nvSpPr>
          <p:cNvPr id="3" name="Zástupný symbol obsahu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457203"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6A812B65-9A1B-42FF-8DDA-365A2B0950AF}" type="datetimeFigureOut">
              <a:rPr lang="sk-SK" smtClean="0">
                <a:solidFill>
                  <a:prstClr val="black">
                    <a:tint val="75000"/>
                  </a:prstClr>
                </a:solidFill>
              </a:rPr>
              <a:pPr/>
              <a:t>2. 5. 2012</a:t>
            </a:fld>
            <a:endParaRPr lang="sk-SK" dirty="0">
              <a:solidFill>
                <a:prstClr val="black">
                  <a:tint val="75000"/>
                </a:prstClr>
              </a:solidFill>
            </a:endParaRPr>
          </a:p>
        </p:txBody>
      </p:sp>
      <p:sp>
        <p:nvSpPr>
          <p:cNvPr id="6" name="Zástupný symbol päty 5"/>
          <p:cNvSpPr>
            <a:spLocks noGrp="1"/>
          </p:cNvSpPr>
          <p:nvPr>
            <p:ph type="ftr" sz="quarter" idx="11"/>
          </p:nvPr>
        </p:nvSpPr>
        <p:spPr/>
        <p:txBody>
          <a:bodyPr/>
          <a:lstStyle/>
          <a:p>
            <a:endParaRPr lang="sk-SK" dirty="0">
              <a:solidFill>
                <a:prstClr val="black">
                  <a:tint val="75000"/>
                </a:prstClr>
              </a:solidFill>
            </a:endParaRPr>
          </a:p>
        </p:txBody>
      </p:sp>
      <p:sp>
        <p:nvSpPr>
          <p:cNvPr id="7" name="Zástupný symbol čísla snímky 6"/>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idx="1"/>
          </p:nvPr>
        </p:nvSpPr>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0336B07-8511-4DF2-93E1-5665CA9277ED}" type="datetimeFigureOut">
              <a:rPr lang="sk-SK" smtClean="0"/>
              <a:pPr/>
              <a:t>2. 5. 2012</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000500"/>
            <a:ext cx="5486400" cy="472282"/>
          </a:xfrm>
        </p:spPr>
        <p:txBody>
          <a:bodyPr anchor="b"/>
          <a:lstStyle>
            <a:lvl1pPr algn="l">
              <a:defRPr sz="2000" b="1"/>
            </a:lvl1pPr>
          </a:lstStyle>
          <a:p>
            <a:r>
              <a:rPr lang="sk-SK" smtClean="0"/>
              <a:t>Kliknite sem a upravte štýl predlohy nadpisov.</a:t>
            </a:r>
            <a:endParaRPr lang="sk-SK"/>
          </a:p>
        </p:txBody>
      </p:sp>
      <p:sp>
        <p:nvSpPr>
          <p:cNvPr id="3" name="Zástupný symbol obrázka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dirty="0"/>
          </a:p>
        </p:txBody>
      </p:sp>
      <p:sp>
        <p:nvSpPr>
          <p:cNvPr id="4" name="Zástupný symbol textu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6A812B65-9A1B-42FF-8DDA-365A2B0950AF}" type="datetimeFigureOut">
              <a:rPr lang="sk-SK" smtClean="0">
                <a:solidFill>
                  <a:prstClr val="black">
                    <a:tint val="75000"/>
                  </a:prstClr>
                </a:solidFill>
              </a:rPr>
              <a:pPr/>
              <a:t>2. 5. 2012</a:t>
            </a:fld>
            <a:endParaRPr lang="sk-SK" dirty="0">
              <a:solidFill>
                <a:prstClr val="black">
                  <a:tint val="75000"/>
                </a:prstClr>
              </a:solidFill>
            </a:endParaRPr>
          </a:p>
        </p:txBody>
      </p:sp>
      <p:sp>
        <p:nvSpPr>
          <p:cNvPr id="6" name="Zástupný symbol päty 5"/>
          <p:cNvSpPr>
            <a:spLocks noGrp="1"/>
          </p:cNvSpPr>
          <p:nvPr>
            <p:ph type="ftr" sz="quarter" idx="11"/>
          </p:nvPr>
        </p:nvSpPr>
        <p:spPr/>
        <p:txBody>
          <a:bodyPr/>
          <a:lstStyle/>
          <a:p>
            <a:endParaRPr lang="sk-SK" dirty="0">
              <a:solidFill>
                <a:prstClr val="black">
                  <a:tint val="75000"/>
                </a:prstClr>
              </a:solidFill>
            </a:endParaRPr>
          </a:p>
        </p:txBody>
      </p:sp>
      <p:sp>
        <p:nvSpPr>
          <p:cNvPr id="7" name="Zástupný symbol čísla snímky 6"/>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2. 5. 2012</a:t>
            </a:fld>
            <a:endParaRPr lang="sk-SK" dirty="0">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dirty="0">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629400" y="228866"/>
            <a:ext cx="2057400" cy="4876271"/>
          </a:xfrm>
        </p:spPr>
        <p:txBody>
          <a:bodyPr vert="eaVert"/>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a:xfrm>
            <a:off x="457200" y="228866"/>
            <a:ext cx="6019800" cy="4876271"/>
          </a:xfrm>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2. 5. 2012</a:t>
            </a:fld>
            <a:endParaRPr lang="sk-SK" dirty="0">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dirty="0">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22313" y="3672418"/>
            <a:ext cx="7772400" cy="1135062"/>
          </a:xfrm>
        </p:spPr>
        <p:txBody>
          <a:bodyPr anchor="t"/>
          <a:lstStyle>
            <a:lvl1pPr algn="l">
              <a:defRPr sz="4000" b="1" cap="all"/>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Kliknite sem a upravte štýly predlohy textu.</a:t>
            </a:r>
          </a:p>
        </p:txBody>
      </p:sp>
      <p:sp>
        <p:nvSpPr>
          <p:cNvPr id="4" name="Zástupný symbol dátumu 3"/>
          <p:cNvSpPr>
            <a:spLocks noGrp="1"/>
          </p:cNvSpPr>
          <p:nvPr>
            <p:ph type="dt" sz="half" idx="10"/>
          </p:nvPr>
        </p:nvSpPr>
        <p:spPr/>
        <p:txBody>
          <a:bodyPr/>
          <a:lstStyle/>
          <a:p>
            <a:fld id="{10336B07-8511-4DF2-93E1-5665CA9277ED}" type="datetimeFigureOut">
              <a:rPr lang="sk-SK" smtClean="0"/>
              <a:pPr/>
              <a:t>2. 5. 2012</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sz="half" idx="1"/>
          </p:nvPr>
        </p:nvSpPr>
        <p:spPr>
          <a:xfrm>
            <a:off x="457200" y="1000125"/>
            <a:ext cx="4038600" cy="28283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4648200" y="1000125"/>
            <a:ext cx="4038600" cy="28283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10336B07-8511-4DF2-93E1-5665CA9277ED}" type="datetimeFigureOut">
              <a:rPr lang="sk-SK" smtClean="0"/>
              <a:pPr/>
              <a:t>2. 5. 2012</a:t>
            </a:fld>
            <a:endParaRPr lang="sk-SK" dirty="0"/>
          </a:p>
        </p:txBody>
      </p:sp>
      <p:sp>
        <p:nvSpPr>
          <p:cNvPr id="6" name="Zástupný symbol päty 5"/>
          <p:cNvSpPr>
            <a:spLocks noGrp="1"/>
          </p:cNvSpPr>
          <p:nvPr>
            <p:ph type="ftr" sz="quarter" idx="11"/>
          </p:nvPr>
        </p:nvSpPr>
        <p:spPr/>
        <p:txBody>
          <a:bodyPr/>
          <a:lstStyle/>
          <a:p>
            <a:endParaRPr lang="sk-SK" dirty="0"/>
          </a:p>
        </p:txBody>
      </p:sp>
      <p:sp>
        <p:nvSpPr>
          <p:cNvPr id="7" name="Zástupný symbol čísla snímky 6"/>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457200" y="228866"/>
            <a:ext cx="8229600" cy="952500"/>
          </a:xfrm>
        </p:spPr>
        <p:txBody>
          <a:bodyPr/>
          <a:lstStyle>
            <a:lvl1pPr>
              <a:defRPr/>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4" name="Zástupný symbol obsah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4645027"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6" name="Zástupný symbol obsahu 5"/>
          <p:cNvSpPr>
            <a:spLocks noGrp="1"/>
          </p:cNvSpPr>
          <p:nvPr>
            <p:ph sz="quarter" idx="4"/>
          </p:nvPr>
        </p:nvSpPr>
        <p:spPr>
          <a:xfrm>
            <a:off x="4645027"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10336B07-8511-4DF2-93E1-5665CA9277ED}" type="datetimeFigureOut">
              <a:rPr lang="sk-SK" smtClean="0"/>
              <a:pPr/>
              <a:t>2. 5. 2012</a:t>
            </a:fld>
            <a:endParaRPr lang="sk-SK" dirty="0"/>
          </a:p>
        </p:txBody>
      </p:sp>
      <p:sp>
        <p:nvSpPr>
          <p:cNvPr id="8" name="Zástupný symbol päty 7"/>
          <p:cNvSpPr>
            <a:spLocks noGrp="1"/>
          </p:cNvSpPr>
          <p:nvPr>
            <p:ph type="ftr" sz="quarter" idx="11"/>
          </p:nvPr>
        </p:nvSpPr>
        <p:spPr/>
        <p:txBody>
          <a:bodyPr/>
          <a:lstStyle/>
          <a:p>
            <a:endParaRPr lang="sk-SK" dirty="0"/>
          </a:p>
        </p:txBody>
      </p:sp>
      <p:sp>
        <p:nvSpPr>
          <p:cNvPr id="9" name="Zástupný symbol čísla snímky 8"/>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dátumu 2"/>
          <p:cNvSpPr>
            <a:spLocks noGrp="1"/>
          </p:cNvSpPr>
          <p:nvPr>
            <p:ph type="dt" sz="half" idx="10"/>
          </p:nvPr>
        </p:nvSpPr>
        <p:spPr/>
        <p:txBody>
          <a:bodyPr/>
          <a:lstStyle/>
          <a:p>
            <a:fld id="{10336B07-8511-4DF2-93E1-5665CA9277ED}" type="datetimeFigureOut">
              <a:rPr lang="sk-SK" smtClean="0"/>
              <a:pPr/>
              <a:t>2. 5. 2012</a:t>
            </a:fld>
            <a:endParaRPr lang="sk-SK" dirty="0"/>
          </a:p>
        </p:txBody>
      </p:sp>
      <p:sp>
        <p:nvSpPr>
          <p:cNvPr id="4" name="Zástupný symbol päty 3"/>
          <p:cNvSpPr>
            <a:spLocks noGrp="1"/>
          </p:cNvSpPr>
          <p:nvPr>
            <p:ph type="ftr" sz="quarter" idx="11"/>
          </p:nvPr>
        </p:nvSpPr>
        <p:spPr/>
        <p:txBody>
          <a:bodyPr/>
          <a:lstStyle/>
          <a:p>
            <a:endParaRPr lang="sk-SK" dirty="0"/>
          </a:p>
        </p:txBody>
      </p:sp>
      <p:sp>
        <p:nvSpPr>
          <p:cNvPr id="5" name="Zástupný symbol čísla snímky 4"/>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10336B07-8511-4DF2-93E1-5665CA9277ED}" type="datetimeFigureOut">
              <a:rPr lang="sk-SK" smtClean="0"/>
              <a:pPr/>
              <a:t>2. 5. 2012</a:t>
            </a:fld>
            <a:endParaRPr lang="sk-SK" dirty="0"/>
          </a:p>
        </p:txBody>
      </p:sp>
      <p:sp>
        <p:nvSpPr>
          <p:cNvPr id="3" name="Zástupný symbol päty 2"/>
          <p:cNvSpPr>
            <a:spLocks noGrp="1"/>
          </p:cNvSpPr>
          <p:nvPr>
            <p:ph type="ftr" sz="quarter" idx="11"/>
          </p:nvPr>
        </p:nvSpPr>
        <p:spPr/>
        <p:txBody>
          <a:bodyPr/>
          <a:lstStyle/>
          <a:p>
            <a:endParaRPr lang="sk-SK" dirty="0"/>
          </a:p>
        </p:txBody>
      </p:sp>
      <p:sp>
        <p:nvSpPr>
          <p:cNvPr id="4" name="Zástupný symbol čísla snímky 3"/>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2" y="227541"/>
            <a:ext cx="3008313" cy="968376"/>
          </a:xfrm>
        </p:spPr>
        <p:txBody>
          <a:bodyPr anchor="b"/>
          <a:lstStyle>
            <a:lvl1pPr algn="l">
              <a:defRPr sz="2000" b="1"/>
            </a:lvl1pPr>
          </a:lstStyle>
          <a:p>
            <a:r>
              <a:rPr lang="sk-SK" smtClean="0"/>
              <a:t>Kliknite sem a upravte štýl predlohy nadpisov.</a:t>
            </a:r>
            <a:endParaRPr lang="sk-SK"/>
          </a:p>
        </p:txBody>
      </p:sp>
      <p:sp>
        <p:nvSpPr>
          <p:cNvPr id="3" name="Zástupný symbol obsahu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457202"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10336B07-8511-4DF2-93E1-5665CA9277ED}" type="datetimeFigureOut">
              <a:rPr lang="sk-SK" smtClean="0"/>
              <a:pPr/>
              <a:t>2. 5. 2012</a:t>
            </a:fld>
            <a:endParaRPr lang="sk-SK" dirty="0"/>
          </a:p>
        </p:txBody>
      </p:sp>
      <p:sp>
        <p:nvSpPr>
          <p:cNvPr id="6" name="Zástupný symbol päty 5"/>
          <p:cNvSpPr>
            <a:spLocks noGrp="1"/>
          </p:cNvSpPr>
          <p:nvPr>
            <p:ph type="ftr" sz="quarter" idx="11"/>
          </p:nvPr>
        </p:nvSpPr>
        <p:spPr/>
        <p:txBody>
          <a:bodyPr/>
          <a:lstStyle/>
          <a:p>
            <a:endParaRPr lang="sk-SK" dirty="0"/>
          </a:p>
        </p:txBody>
      </p:sp>
      <p:sp>
        <p:nvSpPr>
          <p:cNvPr id="7" name="Zástupný symbol čísla snímky 6"/>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792288" y="4000500"/>
            <a:ext cx="5486400" cy="472282"/>
          </a:xfrm>
        </p:spPr>
        <p:txBody>
          <a:bodyPr anchor="b"/>
          <a:lstStyle>
            <a:lvl1pPr algn="l">
              <a:defRPr sz="2000" b="1"/>
            </a:lvl1pPr>
          </a:lstStyle>
          <a:p>
            <a:r>
              <a:rPr lang="sk-SK" smtClean="0"/>
              <a:t>Kliknite sem a upravte štýl predlohy nadpisov.</a:t>
            </a:r>
            <a:endParaRPr lang="sk-SK"/>
          </a:p>
        </p:txBody>
      </p:sp>
      <p:sp>
        <p:nvSpPr>
          <p:cNvPr id="3" name="Zástupný symbol obrázka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dirty="0"/>
          </a:p>
        </p:txBody>
      </p:sp>
      <p:sp>
        <p:nvSpPr>
          <p:cNvPr id="4" name="Zástupný symbol textu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10336B07-8511-4DF2-93E1-5665CA9277ED}" type="datetimeFigureOut">
              <a:rPr lang="sk-SK" smtClean="0"/>
              <a:pPr/>
              <a:t>2. 5. 2012</a:t>
            </a:fld>
            <a:endParaRPr lang="sk-SK" dirty="0"/>
          </a:p>
        </p:txBody>
      </p:sp>
      <p:sp>
        <p:nvSpPr>
          <p:cNvPr id="6" name="Zástupný symbol päty 5"/>
          <p:cNvSpPr>
            <a:spLocks noGrp="1"/>
          </p:cNvSpPr>
          <p:nvPr>
            <p:ph type="ftr" sz="quarter" idx="11"/>
          </p:nvPr>
        </p:nvSpPr>
        <p:spPr/>
        <p:txBody>
          <a:bodyPr/>
          <a:lstStyle/>
          <a:p>
            <a:endParaRPr lang="sk-SK" dirty="0"/>
          </a:p>
        </p:txBody>
      </p:sp>
      <p:sp>
        <p:nvSpPr>
          <p:cNvPr id="7" name="Zástupný symbol čísla snímky 6"/>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10336B07-8511-4DF2-93E1-5665CA9277ED}" type="datetimeFigureOut">
              <a:rPr lang="sk-SK" smtClean="0"/>
              <a:pPr/>
              <a:t>2. 5. 2012</a:t>
            </a:fld>
            <a:endParaRPr lang="sk-SK" dirty="0"/>
          </a:p>
        </p:txBody>
      </p:sp>
      <p:sp>
        <p:nvSpPr>
          <p:cNvPr id="5" name="Zástupný symbol päty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dirty="0"/>
          </a:p>
        </p:txBody>
      </p:sp>
      <p:sp>
        <p:nvSpPr>
          <p:cNvPr id="6" name="Zástupný symbol čísla snímky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44F89D24-F072-4EF8-9E0E-0C47A1FB1E56}" type="slidenum">
              <a:rPr lang="sk-SK" smtClean="0"/>
              <a:pPr/>
              <a:t>‹#›</a:t>
            </a:fld>
            <a:endParaRPr lang="sk-SK"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alpha val="73000"/>
              </a:schemeClr>
            </a:gs>
            <a:gs pos="0">
              <a:schemeClr val="bg1">
                <a:lumMod val="75000"/>
                <a:alpha val="79000"/>
              </a:schemeClr>
            </a:gs>
            <a:gs pos="90000">
              <a:schemeClr val="bg1">
                <a:lumMod val="85000"/>
              </a:schemeClr>
            </a:gs>
          </a:gsLst>
          <a:lin ang="13500000" scaled="1"/>
          <a:tileRect/>
        </a:gradFill>
        <a:effectLst/>
      </p:bgPr>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457200" y="5296960"/>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6A812B65-9A1B-42FF-8DDA-365A2B0950AF}" type="datetimeFigureOut">
              <a:rPr lang="sk-SK" smtClean="0">
                <a:solidFill>
                  <a:prstClr val="black">
                    <a:tint val="75000"/>
                  </a:prstClr>
                </a:solidFill>
              </a:rPr>
              <a:pPr/>
              <a:t>2. 5. 2012</a:t>
            </a:fld>
            <a:endParaRPr lang="sk-SK" dirty="0">
              <a:solidFill>
                <a:prstClr val="black">
                  <a:tint val="75000"/>
                </a:prstClr>
              </a:solidFill>
            </a:endParaRPr>
          </a:p>
        </p:txBody>
      </p:sp>
      <p:sp>
        <p:nvSpPr>
          <p:cNvPr id="5" name="Zástupný symbol päty 4"/>
          <p:cNvSpPr>
            <a:spLocks noGrp="1"/>
          </p:cNvSpPr>
          <p:nvPr>
            <p:ph type="ftr" sz="quarter" idx="3"/>
          </p:nvPr>
        </p:nvSpPr>
        <p:spPr>
          <a:xfrm>
            <a:off x="3124200" y="5296960"/>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dirty="0">
              <a:solidFill>
                <a:prstClr val="black">
                  <a:tint val="75000"/>
                </a:prstClr>
              </a:solidFill>
            </a:endParaRPr>
          </a:p>
        </p:txBody>
      </p:sp>
      <p:sp>
        <p:nvSpPr>
          <p:cNvPr id="6" name="Zástupný symbol čísla snímky 5"/>
          <p:cNvSpPr>
            <a:spLocks noGrp="1"/>
          </p:cNvSpPr>
          <p:nvPr>
            <p:ph type="sldNum" sz="quarter" idx="4"/>
          </p:nvPr>
        </p:nvSpPr>
        <p:spPr>
          <a:xfrm>
            <a:off x="6553200" y="5296960"/>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hyperlink" Target="http://innovators-team10.github.com/" TargetMode="External"/><Relationship Id="rId2" Type="http://schemas.openxmlformats.org/officeDocument/2006/relationships/hyperlink" Target="https://github.com/Innovators-Team10/TrollEdit" TargetMode="External"/><Relationship Id="rId1" Type="http://schemas.openxmlformats.org/officeDocument/2006/relationships/slideLayout" Target="../slideLayouts/slideLayout18.xml"/><Relationship Id="rId4" Type="http://schemas.openxmlformats.org/officeDocument/2006/relationships/hyperlink" Target="http://labss2.fiit.stuba.sk/TeamProject/2011/team10is-si/index.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dĺžnik 13"/>
          <p:cNvSpPr/>
          <p:nvPr/>
        </p:nvSpPr>
        <p:spPr>
          <a:xfrm>
            <a:off x="0" y="3289548"/>
            <a:ext cx="9144000" cy="1440160"/>
          </a:xfrm>
          <a:prstGeom prst="rect">
            <a:avLst/>
          </a:prstGeom>
          <a:solidFill>
            <a:srgbClr val="000000">
              <a:alpha val="392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BlokTextu 2"/>
          <p:cNvSpPr txBox="1"/>
          <p:nvPr/>
        </p:nvSpPr>
        <p:spPr>
          <a:xfrm>
            <a:off x="4788024" y="3017519"/>
            <a:ext cx="4355976" cy="307777"/>
          </a:xfrm>
          <a:prstGeom prst="rect">
            <a:avLst/>
          </a:prstGeom>
          <a:noFill/>
        </p:spPr>
        <p:txBody>
          <a:bodyPr wrap="square" rtlCol="0">
            <a:spAutoFit/>
          </a:bodyPr>
          <a:lstStyle/>
          <a:p>
            <a:r>
              <a:rPr lang="sk-SK" sz="1400" dirty="0">
                <a:solidFill>
                  <a:prstClr val="white">
                    <a:lumMod val="50000"/>
                  </a:prstClr>
                </a:solidFill>
                <a:effectLst>
                  <a:reflection blurRad="6350" stA="55000" endA="300" endPos="45500" dir="5400000" sy="-100000" algn="bl" rotWithShape="0"/>
                </a:effectLst>
                <a:latin typeface="Square721 BT" pitchFamily="34" charset="0"/>
                <a:cs typeface="Arial" pitchFamily="34" charset="0"/>
              </a:rPr>
              <a:t>   </a:t>
            </a:r>
            <a:r>
              <a:rPr lang="sk-SK" sz="1400" dirty="0" smtClean="0">
                <a:solidFill>
                  <a:prstClr val="white">
                    <a:lumMod val="50000"/>
                  </a:prstClr>
                </a:solidFill>
                <a:effectLst>
                  <a:reflection blurRad="6350" stA="55000" endA="300" endPos="45500" dir="5400000" sy="-100000" algn="bl" rotWithShape="0"/>
                </a:effectLst>
                <a:latin typeface="Square721 BT" pitchFamily="34" charset="0"/>
                <a:cs typeface="Arial" pitchFamily="34" charset="0"/>
              </a:rPr>
              <a:t>      </a:t>
            </a:r>
            <a:r>
              <a:rPr lang="sk-SK" sz="1400" dirty="0" smtClean="0">
                <a:effectLst/>
                <a:latin typeface="Square721 BT" pitchFamily="34" charset="0"/>
                <a:cs typeface="Arial" pitchFamily="34" charset="0"/>
              </a:rPr>
              <a:t>Textový </a:t>
            </a:r>
            <a:r>
              <a:rPr lang="sk-SK" sz="1400" dirty="0">
                <a:effectLst/>
                <a:latin typeface="Square721 BT" pitchFamily="34" charset="0"/>
                <a:cs typeface="Arial" pitchFamily="34" charset="0"/>
              </a:rPr>
              <a:t>editor obohatený o grafické prvky </a:t>
            </a:r>
            <a:endParaRPr lang="sk-SK" sz="900" dirty="0">
              <a:effectLst/>
              <a:latin typeface="Square721 BT" pitchFamily="34" charset="0"/>
            </a:endParaRPr>
          </a:p>
        </p:txBody>
      </p:sp>
      <p:sp>
        <p:nvSpPr>
          <p:cNvPr id="16" name="Podnadpis 2"/>
          <p:cNvSpPr txBox="1">
            <a:spLocks/>
          </p:cNvSpPr>
          <p:nvPr/>
        </p:nvSpPr>
        <p:spPr>
          <a:xfrm>
            <a:off x="0" y="5161756"/>
            <a:ext cx="2808312" cy="382860"/>
          </a:xfrm>
          <a:prstGeom prst="rect">
            <a:avLst/>
          </a:prstGeom>
        </p:spPr>
        <p:txBody>
          <a:bodyPr vert="horz" lIns="0" tIns="0" rIns="0" bIns="0" rtlCol="0">
            <a:noAutofit/>
          </a:bodyPr>
          <a:lstStyle/>
          <a:p>
            <a:pPr defTabSz="914363">
              <a:lnSpc>
                <a:spcPct val="90000"/>
              </a:lnSpc>
              <a:defRPr/>
            </a:pPr>
            <a:r>
              <a:rPr lang="sk-SK" sz="1200" b="1" dirty="0">
                <a:solidFill>
                  <a:prstClr val="white">
                    <a:lumMod val="50000"/>
                  </a:prstClr>
                </a:solidFill>
                <a:latin typeface="Arial" pitchFamily="34" charset="0"/>
                <a:cs typeface="Arial" pitchFamily="34" charset="0"/>
              </a:rPr>
              <a:t>  </a:t>
            </a:r>
            <a:r>
              <a:rPr lang="sk-SK" sz="1200" b="1" dirty="0">
                <a:latin typeface="Arial" pitchFamily="34" charset="0"/>
                <a:cs typeface="Arial" pitchFamily="34" charset="0"/>
              </a:rPr>
              <a:t>Tímový projekt 2011/12</a:t>
            </a:r>
            <a:endParaRPr lang="cs-CZ" sz="1100" b="1" dirty="0">
              <a:latin typeface="Arial" pitchFamily="34" charset="0"/>
              <a:cs typeface="Arial" pitchFamily="34" charset="0"/>
            </a:endParaRPr>
          </a:p>
          <a:p>
            <a:pPr defTabSz="914363">
              <a:lnSpc>
                <a:spcPct val="90000"/>
              </a:lnSpc>
              <a:defRPr/>
            </a:pPr>
            <a:r>
              <a:rPr lang="cs-CZ" sz="400" b="1" dirty="0">
                <a:latin typeface="Arial" pitchFamily="34" charset="0"/>
                <a:cs typeface="Arial" pitchFamily="34" charset="0"/>
              </a:rPr>
              <a:t> </a:t>
            </a:r>
          </a:p>
          <a:p>
            <a:pPr defTabSz="914363">
              <a:lnSpc>
                <a:spcPct val="90000"/>
              </a:lnSpc>
            </a:pPr>
            <a:r>
              <a:rPr lang="sk-SK" sz="1050" b="1" dirty="0">
                <a:latin typeface="Arial" pitchFamily="34" charset="0"/>
                <a:cs typeface="Arial" pitchFamily="34" charset="0"/>
              </a:rPr>
              <a:t>   tp-team-10@googlegroups.com</a:t>
            </a:r>
            <a:endParaRPr lang="cs-CZ" sz="2800" b="1" dirty="0">
              <a:latin typeface="Arial" pitchFamily="34" charset="0"/>
              <a:cs typeface="Arial" pitchFamily="34" charset="0"/>
            </a:endParaRPr>
          </a:p>
        </p:txBody>
      </p:sp>
      <p:pic>
        <p:nvPicPr>
          <p:cNvPr id="19" name="Obrázok 18" descr="TrollEdit_logo.png"/>
          <p:cNvPicPr>
            <a:picLocks noChangeAspect="1"/>
          </p:cNvPicPr>
          <p:nvPr/>
        </p:nvPicPr>
        <p:blipFill>
          <a:blip r:embed="rId3" cstate="print"/>
          <a:stretch>
            <a:fillRect/>
          </a:stretch>
        </p:blipFill>
        <p:spPr>
          <a:xfrm>
            <a:off x="4067944" y="3433564"/>
            <a:ext cx="4831229" cy="1342008"/>
          </a:xfrm>
          <a:prstGeom prst="rect">
            <a:avLst/>
          </a:prstGeom>
        </p:spPr>
      </p:pic>
    </p:spTree>
  </p:cSld>
  <p:clrMapOvr>
    <a:masterClrMapping/>
  </p:clrMapOvr>
  <p:transition>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dĺžnik s rovnostranným zaobleným rohom 7"/>
          <p:cNvSpPr/>
          <p:nvPr/>
        </p:nvSpPr>
        <p:spPr>
          <a:xfrm>
            <a:off x="2555776" y="0"/>
            <a:ext cx="6868144" cy="560062"/>
          </a:xfrm>
          <a:prstGeom prst="round2SameRect">
            <a:avLst>
              <a:gd name="adj1" fmla="val 0"/>
              <a:gd name="adj2" fmla="val 50000"/>
            </a:avLst>
          </a:prstGeom>
          <a:solidFill>
            <a:srgbClr val="000000">
              <a:alpha val="9020"/>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6" name="Obdĺžnik 5"/>
          <p:cNvSpPr/>
          <p:nvPr/>
        </p:nvSpPr>
        <p:spPr>
          <a:xfrm>
            <a:off x="0" y="5497793"/>
            <a:ext cx="9252520" cy="217207"/>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1" y="5495704"/>
            <a:ext cx="2051719" cy="219296"/>
          </a:xfrm>
          <a:prstGeom prst="rect">
            <a:avLst/>
          </a:prstGeom>
          <a:noFill/>
          <a:effectLst>
            <a:outerShdw blurRad="50800" dist="38100" dir="2700000" algn="tl" rotWithShape="0">
              <a:prstClr val="black">
                <a:alpha val="40000"/>
              </a:prstClr>
            </a:outerShdw>
          </a:effectLst>
        </p:spPr>
        <p:txBody>
          <a:bodyPr wrap="square" lIns="68589" tIns="34295" rIns="68589" bIns="0" rtlCol="0" anchor="b">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4" name="BlokTextu 3"/>
          <p:cNvSpPr txBox="1"/>
          <p:nvPr/>
        </p:nvSpPr>
        <p:spPr>
          <a:xfrm>
            <a:off x="899592" y="-25648"/>
            <a:ext cx="8244408" cy="538609"/>
          </a:xfrm>
          <a:prstGeom prst="rect">
            <a:avLst/>
          </a:prstGeom>
          <a:noFill/>
        </p:spPr>
        <p:txBody>
          <a:bodyPr wrap="square" bIns="0" rtlCol="0" anchor="b">
            <a:spAutoFit/>
          </a:bodyPr>
          <a:lstStyle/>
          <a:p>
            <a:r>
              <a:rPr lang="sk-SK" sz="2400" b="1" dirty="0" smtClean="0">
                <a:latin typeface="Arial" pitchFamily="34" charset="0"/>
                <a:cs typeface="Arial" pitchFamily="34" charset="0"/>
              </a:rPr>
              <a:t>                                                      </a:t>
            </a:r>
            <a:r>
              <a:rPr lang="sk-SK" sz="3200" b="1" dirty="0" smtClean="0">
                <a:latin typeface="Arial" pitchFamily="34" charset="0"/>
                <a:cs typeface="Arial" pitchFamily="34" charset="0"/>
              </a:rPr>
              <a:t>Kde nás nájdete? </a:t>
            </a:r>
            <a:endParaRPr lang="sk-SK" sz="2600" b="1" dirty="0">
              <a:latin typeface="Arial" pitchFamily="34" charset="0"/>
              <a:cs typeface="Arial" pitchFamily="34" charset="0"/>
            </a:endParaRPr>
          </a:p>
        </p:txBody>
      </p:sp>
      <p:sp>
        <p:nvSpPr>
          <p:cNvPr id="5" name="BlokTextu 4"/>
          <p:cNvSpPr txBox="1"/>
          <p:nvPr/>
        </p:nvSpPr>
        <p:spPr>
          <a:xfrm>
            <a:off x="395536" y="1257323"/>
            <a:ext cx="8461448" cy="3447098"/>
          </a:xfrm>
          <a:prstGeom prst="rect">
            <a:avLst/>
          </a:prstGeom>
          <a:noFill/>
        </p:spPr>
        <p:txBody>
          <a:bodyPr wrap="square" rtlCol="0">
            <a:spAutoFit/>
          </a:bodyPr>
          <a:lstStyle/>
          <a:p>
            <a:r>
              <a:rPr lang="sk-SK" sz="2400" dirty="0" smtClean="0">
                <a:latin typeface="Arial" pitchFamily="34" charset="0"/>
                <a:cs typeface="Arial" pitchFamily="34" charset="0"/>
              </a:rPr>
              <a:t>Repozitár projektu</a:t>
            </a:r>
            <a:r>
              <a:rPr lang="sk-SK" sz="2000" dirty="0" smtClean="0">
                <a:latin typeface="Arial" pitchFamily="34" charset="0"/>
                <a:cs typeface="Arial" pitchFamily="34" charset="0"/>
              </a:rPr>
              <a:t> </a:t>
            </a:r>
          </a:p>
          <a:p>
            <a:r>
              <a:rPr lang="sk-SK" u="sng" dirty="0" smtClean="0">
                <a:latin typeface="Arial" pitchFamily="34" charset="0"/>
                <a:cs typeface="Arial" pitchFamily="34" charset="0"/>
                <a:hlinkClick r:id="rId2"/>
              </a:rPr>
              <a:t>https://github.com/Innovators-Team10/TrollEdit  </a:t>
            </a:r>
            <a:endParaRPr lang="sk-SK" u="sng" dirty="0" smtClean="0">
              <a:latin typeface="Arial" pitchFamily="34" charset="0"/>
              <a:cs typeface="Arial" pitchFamily="34" charset="0"/>
            </a:endParaRPr>
          </a:p>
          <a:p>
            <a:endParaRPr lang="sk-SK" sz="1400" u="sng" dirty="0" smtClean="0">
              <a:latin typeface="Arial" pitchFamily="34" charset="0"/>
              <a:cs typeface="Arial" pitchFamily="34" charset="0"/>
            </a:endParaRPr>
          </a:p>
          <a:p>
            <a:endParaRPr lang="sk-SK" sz="1400" u="sng" dirty="0" smtClean="0">
              <a:latin typeface="Arial" pitchFamily="34" charset="0"/>
              <a:cs typeface="Arial" pitchFamily="34" charset="0"/>
            </a:endParaRPr>
          </a:p>
          <a:p>
            <a:r>
              <a:rPr lang="sk-SK" sz="2400" dirty="0" smtClean="0">
                <a:latin typeface="Arial" pitchFamily="34" charset="0"/>
                <a:cs typeface="Arial" pitchFamily="34" charset="0"/>
              </a:rPr>
              <a:t>Stránka projektu  </a:t>
            </a:r>
            <a:r>
              <a:rPr lang="sk-SK" dirty="0" smtClean="0">
                <a:latin typeface="Arial" pitchFamily="34" charset="0"/>
                <a:cs typeface="Arial" pitchFamily="34" charset="0"/>
              </a:rPr>
              <a:t>(dočasné, možno bude .org)</a:t>
            </a:r>
            <a:endParaRPr lang="sk-SK" sz="2400" dirty="0" smtClean="0">
              <a:latin typeface="Arial" pitchFamily="34" charset="0"/>
              <a:cs typeface="Arial" pitchFamily="34" charset="0"/>
            </a:endParaRPr>
          </a:p>
          <a:p>
            <a:r>
              <a:rPr lang="sk-SK" u="sng" dirty="0" smtClean="0">
                <a:latin typeface="Arial" pitchFamily="34" charset="0"/>
                <a:cs typeface="Arial" pitchFamily="34" charset="0"/>
                <a:hlinkClick r:id="rId3"/>
              </a:rPr>
              <a:t>http://innovators-team10.github.com</a:t>
            </a:r>
            <a:endParaRPr lang="sk-SK" u="sng" dirty="0" smtClean="0">
              <a:latin typeface="Arial" pitchFamily="34" charset="0"/>
              <a:cs typeface="Arial" pitchFamily="34" charset="0"/>
            </a:endParaRPr>
          </a:p>
          <a:p>
            <a:endParaRPr lang="sk-SK" dirty="0" smtClean="0">
              <a:latin typeface="Arial" pitchFamily="34" charset="0"/>
              <a:cs typeface="Arial" pitchFamily="34" charset="0"/>
            </a:endParaRPr>
          </a:p>
          <a:p>
            <a:endParaRPr lang="sk-SK" dirty="0" smtClean="0">
              <a:latin typeface="Arial" pitchFamily="34" charset="0"/>
              <a:cs typeface="Arial" pitchFamily="34" charset="0"/>
            </a:endParaRPr>
          </a:p>
          <a:p>
            <a:r>
              <a:rPr lang="sk-SK" sz="2400" dirty="0" smtClean="0">
                <a:latin typeface="Arial" pitchFamily="34" charset="0"/>
                <a:cs typeface="Arial" pitchFamily="34" charset="0"/>
              </a:rPr>
              <a:t>Stránka tímu </a:t>
            </a:r>
          </a:p>
          <a:p>
            <a:r>
              <a:rPr lang="sk-SK" u="sng" dirty="0" smtClean="0">
                <a:latin typeface="Arial" pitchFamily="34" charset="0"/>
                <a:cs typeface="Arial" pitchFamily="34" charset="0"/>
                <a:hlinkClick r:id="rId4"/>
              </a:rPr>
              <a:t>http://labss2.fiit.stuba.sk/TeamProject/2011/team10is-si/index.html</a:t>
            </a:r>
            <a:endParaRPr lang="sk-SK" u="sng" dirty="0" smtClean="0">
              <a:latin typeface="Arial" pitchFamily="34" charset="0"/>
              <a:cs typeface="Arial" pitchFamily="34" charset="0"/>
            </a:endParaRPr>
          </a:p>
          <a:p>
            <a:endParaRPr lang="sk-SK" sz="1600" b="1" dirty="0" smtClean="0">
              <a:latin typeface="Arial" pitchFamily="34" charset="0"/>
              <a:cs typeface="Arial" pitchFamily="34" charset="0"/>
            </a:endParaRPr>
          </a:p>
          <a:p>
            <a:endParaRPr lang="sk-SK" sz="1400" dirty="0" smtClean="0">
              <a:latin typeface="Arial" pitchFamily="34" charset="0"/>
              <a:cs typeface="Arial" pitchFamily="34" charset="0"/>
            </a:endParaRPr>
          </a:p>
        </p:txBody>
      </p:sp>
    </p:spTree>
  </p:cSld>
  <p:clrMapOvr>
    <a:masterClrMapping/>
  </p:clrMapOvr>
  <p:transition>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dĺžnik 5"/>
          <p:cNvSpPr/>
          <p:nvPr/>
        </p:nvSpPr>
        <p:spPr>
          <a:xfrm>
            <a:off x="0" y="5497793"/>
            <a:ext cx="9252520" cy="217207"/>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1" y="5495704"/>
            <a:ext cx="2051719" cy="219296"/>
          </a:xfrm>
          <a:prstGeom prst="rect">
            <a:avLst/>
          </a:prstGeom>
          <a:noFill/>
          <a:effectLst>
            <a:outerShdw blurRad="50800" dist="38100" dir="2700000" algn="tl" rotWithShape="0">
              <a:prstClr val="black">
                <a:alpha val="40000"/>
              </a:prstClr>
            </a:outerShdw>
          </a:effectLst>
        </p:spPr>
        <p:txBody>
          <a:bodyPr wrap="square" lIns="68589" tIns="34295" rIns="68589" bIns="0" rtlCol="0" anchor="b">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7" name="TextBox 2"/>
          <p:cNvSpPr txBox="1"/>
          <p:nvPr/>
        </p:nvSpPr>
        <p:spPr>
          <a:xfrm>
            <a:off x="2195736" y="2137421"/>
            <a:ext cx="7200800" cy="2431435"/>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sk-SK" sz="15800" kern="0" spc="-300" dirty="0" smtClean="0">
                <a:ln w="18415" cmpd="sng">
                  <a:solidFill>
                    <a:srgbClr val="FFFFFF"/>
                  </a:solidFill>
                  <a:prstDash val="solid"/>
                </a:ln>
                <a:solidFill>
                  <a:srgbClr val="FFFFFF"/>
                </a:solidFill>
                <a:effectLst>
                  <a:outerShdw blurRad="50800" dist="38100" dir="2700000" algn="tl" rotWithShape="0">
                    <a:prstClr val="black">
                      <a:alpha val="40000"/>
                    </a:prstClr>
                  </a:outerShdw>
                  <a:reflection blurRad="6350" stA="55000" endA="300" endPos="45500" dir="5400000" sy="-100000" algn="bl" rotWithShape="0"/>
                </a:effectLst>
                <a:latin typeface="Constantia" pitchFamily="18" charset="0"/>
              </a:rPr>
              <a:t> </a:t>
            </a:r>
            <a:r>
              <a:rPr lang="sk-SK" sz="13200" kern="0" spc="-300" dirty="0" smtClean="0">
                <a:ln w="18415" cmpd="sng">
                  <a:noFill/>
                  <a:prstDash val="solid"/>
                </a:ln>
                <a:effectLst>
                  <a:outerShdw blurRad="38100" dist="38100" dir="2700000" algn="tl">
                    <a:srgbClr val="000000">
                      <a:alpha val="43137"/>
                    </a:srgbClr>
                  </a:outerShdw>
                </a:effectLst>
                <a:latin typeface="Constantia" pitchFamily="18" charset="0"/>
              </a:rPr>
              <a:t>Otázky ?</a:t>
            </a:r>
            <a:endParaRPr kumimoji="0" lang="en-US" sz="13200" u="none" strike="noStrike" kern="0" cap="none" spc="-300" normalizeH="0" baseline="0" noProof="0" dirty="0" smtClean="0">
              <a:ln w="18415" cmpd="sng">
                <a:noFill/>
                <a:prstDash val="solid"/>
              </a:ln>
              <a:effectLst>
                <a:outerShdw blurRad="38100" dist="38100" dir="2700000" algn="tl">
                  <a:srgbClr val="000000">
                    <a:alpha val="43137"/>
                  </a:srgbClr>
                </a:outerShdw>
              </a:effectLst>
              <a:uLnTx/>
              <a:uFillTx/>
              <a:latin typeface="Constantia" pitchFamily="18" charset="0"/>
            </a:endParaRPr>
          </a:p>
        </p:txBody>
      </p:sp>
    </p:spTree>
  </p:cSld>
  <p:clrMapOvr>
    <a:masterClrMapping/>
  </p:clrMapOvr>
  <p:transition>
    <p:push/>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ázok 2" descr="TrollEdit_logo.png"/>
          <p:cNvPicPr>
            <a:picLocks noChangeAspect="1"/>
          </p:cNvPicPr>
          <p:nvPr/>
        </p:nvPicPr>
        <p:blipFill>
          <a:blip r:embed="rId3" cstate="print"/>
          <a:stretch>
            <a:fillRect/>
          </a:stretch>
        </p:blipFill>
        <p:spPr>
          <a:xfrm>
            <a:off x="3707904" y="4729708"/>
            <a:ext cx="2131437" cy="592066"/>
          </a:xfrm>
          <a:prstGeom prst="rect">
            <a:avLst/>
          </a:prstGeom>
        </p:spPr>
      </p:pic>
    </p:spTree>
  </p:cSld>
  <p:clrMapOvr>
    <a:masterClrMapping/>
  </p:clrMapOvr>
  <p:transition spd="med">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dĺžnik 5"/>
          <p:cNvSpPr/>
          <p:nvPr/>
        </p:nvSpPr>
        <p:spPr>
          <a:xfrm>
            <a:off x="0" y="5497793"/>
            <a:ext cx="9252520" cy="217207"/>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2" name="Obdĺžnik s rovnostranným zaobleným rohom 1"/>
          <p:cNvSpPr/>
          <p:nvPr/>
        </p:nvSpPr>
        <p:spPr>
          <a:xfrm>
            <a:off x="2915816" y="0"/>
            <a:ext cx="6508104" cy="560062"/>
          </a:xfrm>
          <a:prstGeom prst="round2SameRect">
            <a:avLst>
              <a:gd name="adj1" fmla="val 0"/>
              <a:gd name="adj2" fmla="val 50000"/>
            </a:avLst>
          </a:prstGeom>
          <a:solidFill>
            <a:srgbClr val="000000">
              <a:alpha val="9020"/>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1" y="5495704"/>
            <a:ext cx="2051719" cy="219296"/>
          </a:xfrm>
          <a:prstGeom prst="rect">
            <a:avLst/>
          </a:prstGeom>
          <a:noFill/>
          <a:effectLst>
            <a:outerShdw blurRad="50800" dist="38100" dir="2700000" algn="tl" rotWithShape="0">
              <a:prstClr val="black">
                <a:alpha val="40000"/>
              </a:prstClr>
            </a:outerShdw>
          </a:effectLst>
        </p:spPr>
        <p:txBody>
          <a:bodyPr wrap="square" lIns="68589" tIns="34295" rIns="68589" bIns="0" rtlCol="0" anchor="b">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4" name="BlokTextu 3"/>
          <p:cNvSpPr txBox="1"/>
          <p:nvPr/>
        </p:nvSpPr>
        <p:spPr>
          <a:xfrm>
            <a:off x="1187624" y="-25648"/>
            <a:ext cx="7956376" cy="538609"/>
          </a:xfrm>
          <a:prstGeom prst="rect">
            <a:avLst/>
          </a:prstGeom>
          <a:noFill/>
        </p:spPr>
        <p:txBody>
          <a:bodyPr wrap="square" bIns="0" rtlCol="0" anchor="b">
            <a:spAutoFit/>
          </a:bodyPr>
          <a:lstStyle/>
          <a:p>
            <a:r>
              <a:rPr lang="sk-SK" sz="2400" b="1" dirty="0" smtClean="0">
                <a:latin typeface="Arial" pitchFamily="34" charset="0"/>
                <a:cs typeface="Arial" pitchFamily="34" charset="0"/>
              </a:rPr>
              <a:t>                                                     </a:t>
            </a:r>
            <a:r>
              <a:rPr lang="sk-SK" sz="3200" b="1" dirty="0" smtClean="0">
                <a:latin typeface="Arial" pitchFamily="34" charset="0"/>
                <a:cs typeface="Arial" pitchFamily="34" charset="0"/>
              </a:rPr>
              <a:t>Genéza projektu</a:t>
            </a:r>
            <a:endParaRPr lang="sk-SK" sz="2600" b="1" dirty="0">
              <a:latin typeface="Arial" pitchFamily="34" charset="0"/>
              <a:cs typeface="Arial" pitchFamily="34" charset="0"/>
            </a:endParaRPr>
          </a:p>
        </p:txBody>
      </p:sp>
      <p:sp>
        <p:nvSpPr>
          <p:cNvPr id="5" name="BlokTextu 4"/>
          <p:cNvSpPr txBox="1"/>
          <p:nvPr/>
        </p:nvSpPr>
        <p:spPr>
          <a:xfrm>
            <a:off x="323528" y="2137421"/>
            <a:ext cx="3600400" cy="584775"/>
          </a:xfrm>
          <a:prstGeom prst="rect">
            <a:avLst/>
          </a:prstGeom>
          <a:noFill/>
        </p:spPr>
        <p:txBody>
          <a:bodyPr wrap="square" rtlCol="0">
            <a:spAutoFit/>
          </a:bodyPr>
          <a:lstStyle/>
          <a:p>
            <a:r>
              <a:rPr lang="sk-SK" dirty="0" smtClean="0">
                <a:latin typeface="Arial" pitchFamily="34" charset="0"/>
                <a:cs typeface="Arial" pitchFamily="34" charset="0"/>
              </a:rPr>
              <a:t>Projekt vznikol v roku 2009/10 </a:t>
            </a:r>
          </a:p>
          <a:p>
            <a:endParaRPr lang="sk-SK" sz="1400" dirty="0" smtClean="0">
              <a:latin typeface="Arial" pitchFamily="34" charset="0"/>
              <a:cs typeface="Arial" pitchFamily="34" charset="0"/>
            </a:endParaRPr>
          </a:p>
        </p:txBody>
      </p:sp>
      <p:pic>
        <p:nvPicPr>
          <p:cNvPr id="8" name="Obrázok 7" descr="qt.png"/>
          <p:cNvPicPr>
            <a:picLocks noChangeAspect="1"/>
          </p:cNvPicPr>
          <p:nvPr/>
        </p:nvPicPr>
        <p:blipFill>
          <a:blip r:embed="rId3" cstate="print"/>
          <a:stretch>
            <a:fillRect/>
          </a:stretch>
        </p:blipFill>
        <p:spPr>
          <a:xfrm>
            <a:off x="5220072" y="3017518"/>
            <a:ext cx="2962614" cy="800089"/>
          </a:xfrm>
          <a:prstGeom prst="rect">
            <a:avLst/>
          </a:prstGeom>
          <a:effectLst/>
        </p:spPr>
      </p:pic>
      <p:pic>
        <p:nvPicPr>
          <p:cNvPr id="1027" name="Picture 3"/>
          <p:cNvPicPr>
            <a:picLocks noChangeAspect="1" noChangeArrowheads="1"/>
          </p:cNvPicPr>
          <p:nvPr/>
        </p:nvPicPr>
        <p:blipFill>
          <a:blip r:embed="rId4" cstate="print"/>
          <a:srcRect/>
          <a:stretch>
            <a:fillRect/>
          </a:stretch>
        </p:blipFill>
        <p:spPr bwMode="auto">
          <a:xfrm>
            <a:off x="755576" y="2777492"/>
            <a:ext cx="2160240" cy="1193588"/>
          </a:xfrm>
          <a:prstGeom prst="rect">
            <a:avLst/>
          </a:prstGeom>
          <a:noFill/>
          <a:ln w="9525">
            <a:noFill/>
            <a:miter lim="800000"/>
            <a:headEnd/>
            <a:tailEnd/>
          </a:ln>
          <a:effectLst/>
        </p:spPr>
      </p:pic>
      <p:sp>
        <p:nvSpPr>
          <p:cNvPr id="13" name="BlokTextu 12"/>
          <p:cNvSpPr txBox="1"/>
          <p:nvPr/>
        </p:nvSpPr>
        <p:spPr>
          <a:xfrm>
            <a:off x="5004048" y="2137421"/>
            <a:ext cx="3923928" cy="584775"/>
          </a:xfrm>
          <a:prstGeom prst="rect">
            <a:avLst/>
          </a:prstGeom>
          <a:noFill/>
        </p:spPr>
        <p:txBody>
          <a:bodyPr wrap="square" rtlCol="0">
            <a:spAutoFit/>
          </a:bodyPr>
          <a:lstStyle/>
          <a:p>
            <a:r>
              <a:rPr lang="sk-SK" dirty="0" smtClean="0">
                <a:latin typeface="Arial" pitchFamily="34" charset="0"/>
                <a:cs typeface="Arial" pitchFamily="34" charset="0"/>
              </a:rPr>
              <a:t>Pokračovanie na projekte 2011/12</a:t>
            </a:r>
          </a:p>
          <a:p>
            <a:endParaRPr lang="sk-SK" sz="1400" dirty="0" smtClean="0">
              <a:latin typeface="Arial" pitchFamily="34" charset="0"/>
              <a:cs typeface="Arial" pitchFamily="34" charset="0"/>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0"/>
                                  </p:stCondLst>
                                  <p:childTnLst>
                                    <p:set>
                                      <p:cBhvr>
                                        <p:cTn id="10" dur="1" fill="hold">
                                          <p:stCondLst>
                                            <p:cond delay="0"/>
                                          </p:stCondLst>
                                        </p:cTn>
                                        <p:tgtEl>
                                          <p:spTgt spid="1027"/>
                                        </p:tgtEl>
                                        <p:attrNameLst>
                                          <p:attrName>style.visibility</p:attrName>
                                        </p:attrNameLst>
                                      </p:cBhvr>
                                      <p:to>
                                        <p:strVal val="visible"/>
                                      </p:to>
                                    </p:set>
                                    <p:anim calcmode="lin" valueType="num">
                                      <p:cBhvr>
                                        <p:cTn id="11" dur="500" fill="hold"/>
                                        <p:tgtEl>
                                          <p:spTgt spid="1027"/>
                                        </p:tgtEl>
                                        <p:attrNameLst>
                                          <p:attrName>ppt_w</p:attrName>
                                        </p:attrNameLst>
                                      </p:cBhvr>
                                      <p:tavLst>
                                        <p:tav tm="0">
                                          <p:val>
                                            <p:fltVal val="0"/>
                                          </p:val>
                                        </p:tav>
                                        <p:tav tm="100000">
                                          <p:val>
                                            <p:strVal val="#ppt_w"/>
                                          </p:val>
                                        </p:tav>
                                      </p:tavLst>
                                    </p:anim>
                                    <p:anim calcmode="lin" valueType="num">
                                      <p:cBhvr>
                                        <p:cTn id="12" dur="500" fill="hold"/>
                                        <p:tgtEl>
                                          <p:spTgt spid="1027"/>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strVal val="#ppt_h"/>
                                          </p:val>
                                        </p:tav>
                                        <p:tav tm="100000">
                                          <p:val>
                                            <p:strVal val="#ppt_h"/>
                                          </p:val>
                                        </p:tav>
                                      </p:tavLst>
                                    </p:anim>
                                  </p:childTnLst>
                                </p:cTn>
                              </p:par>
                              <p:par>
                                <p:cTn id="19" presetID="17" presetClass="entr" presetSubtype="1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dĺžnik 5"/>
          <p:cNvSpPr/>
          <p:nvPr/>
        </p:nvSpPr>
        <p:spPr>
          <a:xfrm>
            <a:off x="0" y="5497793"/>
            <a:ext cx="9252520" cy="217207"/>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7" name="Obdĺžnik s rovnostranným zaobleným rohom 6"/>
          <p:cNvSpPr/>
          <p:nvPr/>
        </p:nvSpPr>
        <p:spPr>
          <a:xfrm>
            <a:off x="2555776" y="0"/>
            <a:ext cx="6868144" cy="560062"/>
          </a:xfrm>
          <a:prstGeom prst="round2SameRect">
            <a:avLst>
              <a:gd name="adj1" fmla="val 0"/>
              <a:gd name="adj2" fmla="val 50000"/>
            </a:avLst>
          </a:prstGeom>
          <a:solidFill>
            <a:srgbClr val="000000">
              <a:alpha val="9020"/>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1" y="5495704"/>
            <a:ext cx="2051719" cy="219296"/>
          </a:xfrm>
          <a:prstGeom prst="rect">
            <a:avLst/>
          </a:prstGeom>
          <a:noFill/>
          <a:effectLst>
            <a:outerShdw blurRad="50800" dist="38100" dir="2700000" algn="tl" rotWithShape="0">
              <a:prstClr val="black">
                <a:alpha val="40000"/>
              </a:prstClr>
            </a:outerShdw>
          </a:effectLst>
        </p:spPr>
        <p:txBody>
          <a:bodyPr wrap="square" lIns="68589" tIns="34295" rIns="68589" bIns="0" rtlCol="0" anchor="b">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4" name="BlokTextu 3"/>
          <p:cNvSpPr txBox="1"/>
          <p:nvPr/>
        </p:nvSpPr>
        <p:spPr>
          <a:xfrm>
            <a:off x="395536" y="-25648"/>
            <a:ext cx="8748464" cy="538609"/>
          </a:xfrm>
          <a:prstGeom prst="rect">
            <a:avLst/>
          </a:prstGeom>
          <a:noFill/>
        </p:spPr>
        <p:txBody>
          <a:bodyPr wrap="square" bIns="0" rtlCol="0" anchor="b">
            <a:spAutoFit/>
          </a:bodyPr>
          <a:lstStyle/>
          <a:p>
            <a:r>
              <a:rPr lang="sk-SK" sz="2400" b="1" dirty="0" smtClean="0">
                <a:latin typeface="Arial" pitchFamily="34" charset="0"/>
                <a:cs typeface="Arial" pitchFamily="34" charset="0"/>
              </a:rPr>
              <a:t>                                 </a:t>
            </a:r>
            <a:r>
              <a:rPr lang="sk-SK" sz="3200" b="1" dirty="0" smtClean="0">
                <a:latin typeface="Arial" pitchFamily="34" charset="0"/>
                <a:cs typeface="Arial" pitchFamily="34" charset="0"/>
              </a:rPr>
              <a:t>O čom vlastne ten projekt je?</a:t>
            </a:r>
            <a:endParaRPr lang="sk-SK" sz="2600" b="1" dirty="0">
              <a:latin typeface="Arial" pitchFamily="34" charset="0"/>
              <a:cs typeface="Arial" pitchFamily="34" charset="0"/>
            </a:endParaRPr>
          </a:p>
        </p:txBody>
      </p:sp>
      <p:sp>
        <p:nvSpPr>
          <p:cNvPr id="5" name="BlokTextu 4"/>
          <p:cNvSpPr txBox="1"/>
          <p:nvPr/>
        </p:nvSpPr>
        <p:spPr>
          <a:xfrm>
            <a:off x="0" y="1921396"/>
            <a:ext cx="8856984" cy="2154436"/>
          </a:xfrm>
          <a:prstGeom prst="rect">
            <a:avLst/>
          </a:prstGeom>
          <a:noFill/>
        </p:spPr>
        <p:txBody>
          <a:bodyPr wrap="square" rtlCol="0">
            <a:spAutoFit/>
          </a:bodyPr>
          <a:lstStyle/>
          <a:p>
            <a:pPr>
              <a:buFont typeface="Arial" pitchFamily="34" charset="0"/>
              <a:buChar char="•"/>
            </a:pPr>
            <a:r>
              <a:rPr lang="sk-SK" sz="2000" dirty="0" smtClean="0">
                <a:latin typeface="Arial" pitchFamily="34" charset="0"/>
                <a:cs typeface="Arial" pitchFamily="34" charset="0"/>
              </a:rPr>
              <a:t>  Nový prístup k úprave zdrojového kódu s využitým grafických prvkov</a:t>
            </a:r>
          </a:p>
          <a:p>
            <a:pPr>
              <a:buFont typeface="Arial" pitchFamily="34" charset="0"/>
              <a:buChar char="•"/>
            </a:pPr>
            <a:endParaRPr lang="sk-SK" sz="2000" dirty="0" smtClean="0">
              <a:latin typeface="Arial" pitchFamily="34" charset="0"/>
              <a:cs typeface="Arial" pitchFamily="34" charset="0"/>
            </a:endParaRPr>
          </a:p>
          <a:p>
            <a:pPr>
              <a:buFont typeface="Arial" pitchFamily="34" charset="0"/>
              <a:buChar char="•"/>
            </a:pPr>
            <a:r>
              <a:rPr lang="sk-SK" sz="2000" dirty="0" smtClean="0">
                <a:latin typeface="Arial" pitchFamily="34" charset="0"/>
                <a:cs typeface="Arial" pitchFamily="34" charset="0"/>
              </a:rPr>
              <a:t>  Multiplatformový textový editor</a:t>
            </a:r>
          </a:p>
          <a:p>
            <a:pPr>
              <a:buFont typeface="Arial" pitchFamily="34" charset="0"/>
              <a:buChar char="•"/>
            </a:pPr>
            <a:endParaRPr lang="sk-SK" sz="2000" dirty="0" smtClean="0">
              <a:latin typeface="Arial" pitchFamily="34" charset="0"/>
              <a:cs typeface="Arial" pitchFamily="34" charset="0"/>
            </a:endParaRPr>
          </a:p>
          <a:p>
            <a:pPr>
              <a:buFont typeface="Arial" pitchFamily="34" charset="0"/>
              <a:buChar char="•"/>
            </a:pPr>
            <a:r>
              <a:rPr lang="sk-SK" sz="2000" dirty="0" smtClean="0">
                <a:latin typeface="Arial" pitchFamily="34" charset="0"/>
                <a:cs typeface="Arial" pitchFamily="34" charset="0"/>
              </a:rPr>
              <a:t>podporiť </a:t>
            </a:r>
            <a:r>
              <a:rPr lang="sk-SK" sz="2000" dirty="0" smtClean="0">
                <a:latin typeface="Arial" pitchFamily="34" charset="0"/>
                <a:cs typeface="Arial" pitchFamily="34" charset="0"/>
              </a:rPr>
              <a:t>myšlienku dokumentačného programovania „</a:t>
            </a:r>
            <a:r>
              <a:rPr lang="sk-SK" sz="2000" i="1" dirty="0" err="1" smtClean="0">
                <a:latin typeface="Arial" pitchFamily="34" charset="0"/>
                <a:cs typeface="Arial" pitchFamily="34" charset="0"/>
              </a:rPr>
              <a:t>literate</a:t>
            </a:r>
            <a:r>
              <a:rPr lang="sk-SK" sz="2000" i="1" dirty="0" smtClean="0">
                <a:latin typeface="Arial" pitchFamily="34" charset="0"/>
                <a:cs typeface="Arial" pitchFamily="34" charset="0"/>
              </a:rPr>
              <a:t> </a:t>
            </a:r>
            <a:r>
              <a:rPr lang="sk-SK" sz="2000" i="1" dirty="0" smtClean="0">
                <a:latin typeface="Arial" pitchFamily="34" charset="0"/>
                <a:cs typeface="Arial" pitchFamily="34" charset="0"/>
              </a:rPr>
              <a:t> </a:t>
            </a:r>
            <a:r>
              <a:rPr lang="sk-SK" sz="2000" i="1" dirty="0" err="1" smtClean="0">
                <a:latin typeface="Arial" pitchFamily="34" charset="0"/>
                <a:cs typeface="Arial" pitchFamily="34" charset="0"/>
              </a:rPr>
              <a:t>programming</a:t>
            </a:r>
            <a:r>
              <a:rPr lang="sk-SK" sz="2000" i="1" dirty="0" smtClean="0">
                <a:latin typeface="Arial" pitchFamily="34" charset="0"/>
                <a:cs typeface="Arial" pitchFamily="34" charset="0"/>
              </a:rPr>
              <a:t>“ (</a:t>
            </a:r>
            <a:r>
              <a:rPr lang="sk-SK" sz="2000" i="1" dirty="0" err="1" smtClean="0">
                <a:latin typeface="Arial" pitchFamily="34" charset="0"/>
                <a:cs typeface="Arial" pitchFamily="34" charset="0"/>
              </a:rPr>
              <a:t>Donald</a:t>
            </a:r>
            <a:r>
              <a:rPr lang="sk-SK" sz="2000" i="1" dirty="0" smtClean="0">
                <a:latin typeface="Arial" pitchFamily="34" charset="0"/>
                <a:cs typeface="Arial" pitchFamily="34" charset="0"/>
              </a:rPr>
              <a:t> </a:t>
            </a:r>
            <a:r>
              <a:rPr lang="sk-SK" sz="2000" i="1" dirty="0" err="1" smtClean="0">
                <a:latin typeface="Arial" pitchFamily="34" charset="0"/>
                <a:cs typeface="Arial" pitchFamily="34" charset="0"/>
              </a:rPr>
              <a:t>Knuth</a:t>
            </a:r>
            <a:r>
              <a:rPr lang="sk-SK" sz="2000" i="1" dirty="0" smtClean="0">
                <a:latin typeface="Arial" pitchFamily="34" charset="0"/>
                <a:cs typeface="Arial" pitchFamily="34" charset="0"/>
              </a:rPr>
              <a:t>)</a:t>
            </a:r>
          </a:p>
          <a:p>
            <a:endParaRPr lang="sk-SK" sz="1400" dirty="0" smtClean="0">
              <a:latin typeface="Arial" pitchFamily="34" charset="0"/>
              <a:cs typeface="Arial" pitchFamily="34" charset="0"/>
            </a:endParaRPr>
          </a:p>
        </p:txBody>
      </p:sp>
    </p:spTree>
  </p:cSld>
  <p:clrMapOvr>
    <a:masterClrMapping/>
  </p:clrMapOvr>
  <p:transition>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dĺžnik s rovnostranným zaobleným rohom 18"/>
          <p:cNvSpPr/>
          <p:nvPr/>
        </p:nvSpPr>
        <p:spPr>
          <a:xfrm>
            <a:off x="2555776" y="0"/>
            <a:ext cx="6868144" cy="560062"/>
          </a:xfrm>
          <a:prstGeom prst="round2SameRect">
            <a:avLst>
              <a:gd name="adj1" fmla="val 0"/>
              <a:gd name="adj2" fmla="val 50000"/>
            </a:avLst>
          </a:prstGeom>
          <a:solidFill>
            <a:srgbClr val="000000">
              <a:alpha val="9020"/>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6" name="Obdĺžnik 5"/>
          <p:cNvSpPr/>
          <p:nvPr/>
        </p:nvSpPr>
        <p:spPr>
          <a:xfrm>
            <a:off x="0" y="5497793"/>
            <a:ext cx="9252520" cy="217207"/>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1" y="5495704"/>
            <a:ext cx="2051719" cy="219296"/>
          </a:xfrm>
          <a:prstGeom prst="rect">
            <a:avLst/>
          </a:prstGeom>
          <a:noFill/>
          <a:effectLst>
            <a:outerShdw blurRad="50800" dist="38100" dir="2700000" algn="tl" rotWithShape="0">
              <a:prstClr val="black">
                <a:alpha val="40000"/>
              </a:prstClr>
            </a:outerShdw>
          </a:effectLst>
        </p:spPr>
        <p:txBody>
          <a:bodyPr wrap="square" lIns="68589" tIns="34295" rIns="68589" bIns="0" rtlCol="0" anchor="b">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4" name="BlokTextu 3"/>
          <p:cNvSpPr txBox="1"/>
          <p:nvPr/>
        </p:nvSpPr>
        <p:spPr>
          <a:xfrm>
            <a:off x="2087216" y="66685"/>
            <a:ext cx="7056784" cy="446276"/>
          </a:xfrm>
          <a:prstGeom prst="rect">
            <a:avLst/>
          </a:prstGeom>
          <a:noFill/>
        </p:spPr>
        <p:txBody>
          <a:bodyPr wrap="square" bIns="0" rtlCol="0" anchor="b">
            <a:spAutoFit/>
          </a:bodyPr>
          <a:lstStyle/>
          <a:p>
            <a:r>
              <a:rPr lang="sk-SK" sz="2400" b="1" dirty="0" smtClean="0">
                <a:latin typeface="Arial" pitchFamily="34" charset="0"/>
                <a:cs typeface="Arial" pitchFamily="34" charset="0"/>
              </a:rPr>
              <a:t>                                          </a:t>
            </a:r>
            <a:r>
              <a:rPr lang="sk-SK" sz="2600" b="1" dirty="0" smtClean="0">
                <a:latin typeface="Arial" pitchFamily="34" charset="0"/>
                <a:cs typeface="Arial" pitchFamily="34" charset="0"/>
              </a:rPr>
              <a:t>Použité technológie </a:t>
            </a:r>
            <a:endParaRPr lang="sk-SK" sz="2600" b="1" dirty="0">
              <a:latin typeface="Arial" pitchFamily="34" charset="0"/>
              <a:cs typeface="Arial" pitchFamily="34" charset="0"/>
            </a:endParaRPr>
          </a:p>
        </p:txBody>
      </p:sp>
      <p:pic>
        <p:nvPicPr>
          <p:cNvPr id="7" name="Obrázok 6" descr="cmake75.png"/>
          <p:cNvPicPr>
            <a:picLocks noChangeAspect="1"/>
          </p:cNvPicPr>
          <p:nvPr/>
        </p:nvPicPr>
        <p:blipFill>
          <a:blip r:embed="rId3" cstate="print">
            <a:grayscl/>
          </a:blip>
          <a:stretch>
            <a:fillRect/>
          </a:stretch>
        </p:blipFill>
        <p:spPr>
          <a:xfrm>
            <a:off x="1475656" y="4057634"/>
            <a:ext cx="2400300" cy="1058333"/>
          </a:xfrm>
          <a:prstGeom prst="rect">
            <a:avLst/>
          </a:prstGeom>
        </p:spPr>
      </p:pic>
      <p:pic>
        <p:nvPicPr>
          <p:cNvPr id="8" name="Obrázok 7" descr="GitHub_Logo.png"/>
          <p:cNvPicPr>
            <a:picLocks noChangeAspect="1"/>
          </p:cNvPicPr>
          <p:nvPr/>
        </p:nvPicPr>
        <p:blipFill>
          <a:blip r:embed="rId4" cstate="print">
            <a:grayscl/>
            <a:lum contrast="-40000"/>
          </a:blip>
          <a:stretch>
            <a:fillRect/>
          </a:stretch>
        </p:blipFill>
        <p:spPr>
          <a:xfrm>
            <a:off x="5940152" y="4217652"/>
            <a:ext cx="1728192" cy="847543"/>
          </a:xfrm>
          <a:prstGeom prst="rect">
            <a:avLst/>
          </a:prstGeom>
        </p:spPr>
      </p:pic>
      <p:pic>
        <p:nvPicPr>
          <p:cNvPr id="9" name="Obrázok 8" descr="qt_logostrap_cmyk.png"/>
          <p:cNvPicPr>
            <a:picLocks noChangeAspect="1"/>
          </p:cNvPicPr>
          <p:nvPr/>
        </p:nvPicPr>
        <p:blipFill>
          <a:blip r:embed="rId5" cstate="print">
            <a:grayscl/>
          </a:blip>
          <a:srcRect r="62624" b="8333"/>
          <a:stretch>
            <a:fillRect/>
          </a:stretch>
        </p:blipFill>
        <p:spPr>
          <a:xfrm>
            <a:off x="1691680" y="937287"/>
            <a:ext cx="1728192" cy="2352842"/>
          </a:xfrm>
          <a:prstGeom prst="rect">
            <a:avLst/>
          </a:prstGeom>
        </p:spPr>
      </p:pic>
      <p:pic>
        <p:nvPicPr>
          <p:cNvPr id="10" name="Obrázok 9" descr="lua.png"/>
          <p:cNvPicPr>
            <a:picLocks noChangeAspect="1"/>
          </p:cNvPicPr>
          <p:nvPr/>
        </p:nvPicPr>
        <p:blipFill>
          <a:blip r:embed="rId6" cstate="print">
            <a:grayscl/>
          </a:blip>
          <a:srcRect l="6949" t="8309"/>
          <a:stretch>
            <a:fillRect/>
          </a:stretch>
        </p:blipFill>
        <p:spPr>
          <a:xfrm>
            <a:off x="5148064" y="1345332"/>
            <a:ext cx="1928454" cy="1886661"/>
          </a:xfrm>
          <a:prstGeom prst="rect">
            <a:avLst/>
          </a:prstGeom>
        </p:spPr>
      </p:pic>
      <p:sp>
        <p:nvSpPr>
          <p:cNvPr id="11" name="BlokTextu 10"/>
          <p:cNvSpPr txBox="1"/>
          <p:nvPr/>
        </p:nvSpPr>
        <p:spPr>
          <a:xfrm>
            <a:off x="827584" y="1497349"/>
            <a:ext cx="576064" cy="276999"/>
          </a:xfrm>
          <a:prstGeom prst="rect">
            <a:avLst/>
          </a:prstGeom>
          <a:noFill/>
        </p:spPr>
        <p:txBody>
          <a:bodyPr wrap="square" rtlCol="0">
            <a:spAutoFit/>
          </a:bodyPr>
          <a:lstStyle/>
          <a:p>
            <a:r>
              <a:rPr lang="sk-SK" sz="1200" b="1" dirty="0" smtClean="0">
                <a:solidFill>
                  <a:schemeClr val="bg1">
                    <a:lumMod val="50000"/>
                  </a:schemeClr>
                </a:solidFill>
              </a:rPr>
              <a:t>C++</a:t>
            </a:r>
            <a:endParaRPr lang="sk-SK" sz="1200" b="1" dirty="0">
              <a:solidFill>
                <a:schemeClr val="bg1">
                  <a:lumMod val="50000"/>
                </a:schemeClr>
              </a:solidFill>
            </a:endParaRPr>
          </a:p>
        </p:txBody>
      </p:sp>
      <p:sp>
        <p:nvSpPr>
          <p:cNvPr id="12" name="BlokTextu 11"/>
          <p:cNvSpPr txBox="1"/>
          <p:nvPr/>
        </p:nvSpPr>
        <p:spPr>
          <a:xfrm>
            <a:off x="7452320" y="3657589"/>
            <a:ext cx="1368152" cy="276999"/>
          </a:xfrm>
          <a:prstGeom prst="rect">
            <a:avLst/>
          </a:prstGeom>
          <a:noFill/>
        </p:spPr>
        <p:txBody>
          <a:bodyPr wrap="square" rtlCol="0">
            <a:spAutoFit/>
          </a:bodyPr>
          <a:lstStyle/>
          <a:p>
            <a:r>
              <a:rPr lang="sk-SK" sz="1200" b="1" dirty="0" smtClean="0">
                <a:solidFill>
                  <a:schemeClr val="bg1">
                    <a:lumMod val="50000"/>
                  </a:schemeClr>
                </a:solidFill>
              </a:rPr>
              <a:t>Redmine</a:t>
            </a:r>
            <a:endParaRPr lang="sk-SK" sz="1200" b="1" dirty="0">
              <a:solidFill>
                <a:schemeClr val="bg1">
                  <a:lumMod val="50000"/>
                </a:schemeClr>
              </a:solidFill>
            </a:endParaRPr>
          </a:p>
        </p:txBody>
      </p:sp>
      <p:sp>
        <p:nvSpPr>
          <p:cNvPr id="13" name="BlokTextu 12"/>
          <p:cNvSpPr txBox="1"/>
          <p:nvPr/>
        </p:nvSpPr>
        <p:spPr>
          <a:xfrm>
            <a:off x="7740352" y="1577358"/>
            <a:ext cx="576064" cy="276999"/>
          </a:xfrm>
          <a:prstGeom prst="rect">
            <a:avLst/>
          </a:prstGeom>
          <a:noFill/>
        </p:spPr>
        <p:txBody>
          <a:bodyPr wrap="square" rtlCol="0">
            <a:spAutoFit/>
          </a:bodyPr>
          <a:lstStyle/>
          <a:p>
            <a:r>
              <a:rPr lang="sk-SK" sz="1200" b="1" dirty="0" smtClean="0">
                <a:solidFill>
                  <a:schemeClr val="bg1">
                    <a:lumMod val="50000"/>
                  </a:schemeClr>
                </a:solidFill>
              </a:rPr>
              <a:t>Lpeg</a:t>
            </a:r>
            <a:endParaRPr lang="sk-SK" sz="1200" b="1" dirty="0">
              <a:solidFill>
                <a:schemeClr val="bg1">
                  <a:lumMod val="50000"/>
                </a:schemeClr>
              </a:solidFill>
            </a:endParaRPr>
          </a:p>
        </p:txBody>
      </p:sp>
      <p:sp>
        <p:nvSpPr>
          <p:cNvPr id="14" name="BlokTextu 13"/>
          <p:cNvSpPr txBox="1"/>
          <p:nvPr/>
        </p:nvSpPr>
        <p:spPr>
          <a:xfrm>
            <a:off x="4211960" y="1177314"/>
            <a:ext cx="576064" cy="276999"/>
          </a:xfrm>
          <a:prstGeom prst="rect">
            <a:avLst/>
          </a:prstGeom>
          <a:noFill/>
        </p:spPr>
        <p:txBody>
          <a:bodyPr wrap="square" rtlCol="0">
            <a:spAutoFit/>
          </a:bodyPr>
          <a:lstStyle/>
          <a:p>
            <a:r>
              <a:rPr lang="sk-SK" sz="1200" b="1" dirty="0" smtClean="0">
                <a:solidFill>
                  <a:schemeClr val="bg1">
                    <a:lumMod val="50000"/>
                  </a:schemeClr>
                </a:solidFill>
              </a:rPr>
              <a:t>LuaJit</a:t>
            </a:r>
            <a:endParaRPr lang="sk-SK" sz="1200" b="1" dirty="0">
              <a:solidFill>
                <a:schemeClr val="bg1">
                  <a:lumMod val="50000"/>
                </a:schemeClr>
              </a:solidFill>
            </a:endParaRPr>
          </a:p>
        </p:txBody>
      </p:sp>
      <p:sp>
        <p:nvSpPr>
          <p:cNvPr id="15" name="BlokTextu 14"/>
          <p:cNvSpPr txBox="1"/>
          <p:nvPr/>
        </p:nvSpPr>
        <p:spPr>
          <a:xfrm>
            <a:off x="395536" y="3737598"/>
            <a:ext cx="576064" cy="276999"/>
          </a:xfrm>
          <a:prstGeom prst="rect">
            <a:avLst/>
          </a:prstGeom>
          <a:noFill/>
        </p:spPr>
        <p:txBody>
          <a:bodyPr wrap="square" rtlCol="0">
            <a:spAutoFit/>
          </a:bodyPr>
          <a:lstStyle/>
          <a:p>
            <a:r>
              <a:rPr lang="sk-SK" sz="1200" b="1" dirty="0" smtClean="0">
                <a:solidFill>
                  <a:schemeClr val="bg1">
                    <a:lumMod val="50000"/>
                  </a:schemeClr>
                </a:solidFill>
              </a:rPr>
              <a:t>Qml</a:t>
            </a:r>
            <a:endParaRPr lang="sk-SK" sz="1200" b="1" dirty="0">
              <a:solidFill>
                <a:schemeClr val="bg1">
                  <a:lumMod val="50000"/>
                </a:schemeClr>
              </a:solidFill>
            </a:endParaRPr>
          </a:p>
        </p:txBody>
      </p:sp>
      <p:sp>
        <p:nvSpPr>
          <p:cNvPr id="16" name="BlokTextu 15"/>
          <p:cNvSpPr txBox="1"/>
          <p:nvPr/>
        </p:nvSpPr>
        <p:spPr>
          <a:xfrm>
            <a:off x="4427984" y="3577581"/>
            <a:ext cx="576064" cy="461665"/>
          </a:xfrm>
          <a:prstGeom prst="rect">
            <a:avLst/>
          </a:prstGeom>
          <a:noFill/>
        </p:spPr>
        <p:txBody>
          <a:bodyPr wrap="square" rtlCol="0">
            <a:spAutoFit/>
          </a:bodyPr>
          <a:lstStyle/>
          <a:p>
            <a:r>
              <a:rPr lang="sk-SK" sz="1200" b="1" dirty="0" smtClean="0">
                <a:solidFill>
                  <a:schemeClr val="bg1">
                    <a:lumMod val="50000"/>
                  </a:schemeClr>
                </a:solidFill>
              </a:rPr>
              <a:t>CSS</a:t>
            </a:r>
          </a:p>
          <a:p>
            <a:endParaRPr lang="sk-SK" sz="1200" b="1" dirty="0">
              <a:solidFill>
                <a:schemeClr val="bg1">
                  <a:lumMod val="50000"/>
                </a:schemeClr>
              </a:solidFill>
            </a:endParaRPr>
          </a:p>
        </p:txBody>
      </p:sp>
      <p:sp>
        <p:nvSpPr>
          <p:cNvPr id="17" name="BlokTextu 16"/>
          <p:cNvSpPr txBox="1"/>
          <p:nvPr/>
        </p:nvSpPr>
        <p:spPr>
          <a:xfrm>
            <a:off x="2123728" y="3793604"/>
            <a:ext cx="714950" cy="276999"/>
          </a:xfrm>
          <a:prstGeom prst="rect">
            <a:avLst/>
          </a:prstGeom>
          <a:noFill/>
        </p:spPr>
        <p:txBody>
          <a:bodyPr wrap="square" rtlCol="0">
            <a:spAutoFit/>
          </a:bodyPr>
          <a:lstStyle/>
          <a:p>
            <a:r>
              <a:rPr lang="sk-SK" sz="1200" b="1" dirty="0" err="1" smtClean="0">
                <a:solidFill>
                  <a:schemeClr val="bg1">
                    <a:lumMod val="50000"/>
                  </a:schemeClr>
                </a:solidFill>
              </a:rPr>
              <a:t>Travis</a:t>
            </a:r>
            <a:endParaRPr lang="sk-SK" sz="1200" b="1" dirty="0">
              <a:solidFill>
                <a:schemeClr val="bg1">
                  <a:lumMod val="50000"/>
                </a:schemeClr>
              </a:solidFill>
            </a:endParaRPr>
          </a:p>
        </p:txBody>
      </p:sp>
      <p:sp>
        <p:nvSpPr>
          <p:cNvPr id="18" name="BlokTextu 17"/>
          <p:cNvSpPr txBox="1"/>
          <p:nvPr/>
        </p:nvSpPr>
        <p:spPr>
          <a:xfrm>
            <a:off x="4652392" y="5170140"/>
            <a:ext cx="714950" cy="276999"/>
          </a:xfrm>
          <a:prstGeom prst="rect">
            <a:avLst/>
          </a:prstGeom>
          <a:noFill/>
        </p:spPr>
        <p:txBody>
          <a:bodyPr wrap="square" rtlCol="0">
            <a:spAutoFit/>
          </a:bodyPr>
          <a:lstStyle/>
          <a:p>
            <a:r>
              <a:rPr lang="sk-SK" sz="1200" b="1" dirty="0" err="1" smtClean="0">
                <a:solidFill>
                  <a:schemeClr val="bg1">
                    <a:lumMod val="50000"/>
                  </a:schemeClr>
                </a:solidFill>
              </a:rPr>
              <a:t>CPack</a:t>
            </a:r>
            <a:endParaRPr lang="sk-SK" sz="1200" b="1" dirty="0">
              <a:solidFill>
                <a:schemeClr val="bg1">
                  <a:lumMod val="50000"/>
                </a:schemeClr>
              </a:solidFill>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53"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par>
                          <p:cTn id="16" fill="hold">
                            <p:stCondLst>
                              <p:cond delay="1000"/>
                            </p:stCondLst>
                            <p:childTnLst>
                              <p:par>
                                <p:cTn id="17" presetID="53"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par>
                          <p:cTn id="22" fill="hold">
                            <p:stCondLst>
                              <p:cond delay="1500"/>
                            </p:stCondLst>
                            <p:childTnLst>
                              <p:par>
                                <p:cTn id="23" presetID="53" presetClass="entr" presetSubtype="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childTnLst>
                          </p:cTn>
                        </p:par>
                        <p:par>
                          <p:cTn id="28" fill="hold">
                            <p:stCondLst>
                              <p:cond delay="2000"/>
                            </p:stCondLst>
                            <p:childTnLst>
                              <p:par>
                                <p:cTn id="29" presetID="53"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childTnLst>
                          </p:cTn>
                        </p:par>
                        <p:par>
                          <p:cTn id="34" fill="hold">
                            <p:stCondLst>
                              <p:cond delay="2500"/>
                            </p:stCondLst>
                            <p:childTnLst>
                              <p:par>
                                <p:cTn id="35" presetID="53" presetClass="entr" presetSubtype="0" fill="hold" grpId="0"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Effect transition="in" filter="fade">
                                      <p:cBhvr>
                                        <p:cTn id="39" dur="500"/>
                                        <p:tgtEl>
                                          <p:spTgt spid="14"/>
                                        </p:tgtEl>
                                      </p:cBhvr>
                                    </p:animEffect>
                                  </p:childTnLst>
                                </p:cTn>
                              </p:par>
                            </p:childTnLst>
                          </p:cTn>
                        </p:par>
                        <p:par>
                          <p:cTn id="40" fill="hold">
                            <p:stCondLst>
                              <p:cond delay="3000"/>
                            </p:stCondLst>
                            <p:childTnLst>
                              <p:par>
                                <p:cTn id="41" presetID="53" presetClass="entr" presetSubtype="0" fill="hold" grpId="0"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500" fill="hold"/>
                                        <p:tgtEl>
                                          <p:spTgt spid="13"/>
                                        </p:tgtEl>
                                        <p:attrNameLst>
                                          <p:attrName>ppt_w</p:attrName>
                                        </p:attrNameLst>
                                      </p:cBhvr>
                                      <p:tavLst>
                                        <p:tav tm="0">
                                          <p:val>
                                            <p:fltVal val="0"/>
                                          </p:val>
                                        </p:tav>
                                        <p:tav tm="100000">
                                          <p:val>
                                            <p:strVal val="#ppt_w"/>
                                          </p:val>
                                        </p:tav>
                                      </p:tavLst>
                                    </p:anim>
                                    <p:anim calcmode="lin" valueType="num">
                                      <p:cBhvr>
                                        <p:cTn id="44" dur="500" fill="hold"/>
                                        <p:tgtEl>
                                          <p:spTgt spid="13"/>
                                        </p:tgtEl>
                                        <p:attrNameLst>
                                          <p:attrName>ppt_h</p:attrName>
                                        </p:attrNameLst>
                                      </p:cBhvr>
                                      <p:tavLst>
                                        <p:tav tm="0">
                                          <p:val>
                                            <p:fltVal val="0"/>
                                          </p:val>
                                        </p:tav>
                                        <p:tav tm="100000">
                                          <p:val>
                                            <p:strVal val="#ppt_h"/>
                                          </p:val>
                                        </p:tav>
                                      </p:tavLst>
                                    </p:anim>
                                    <p:animEffect transition="in" filter="fade">
                                      <p:cBhvr>
                                        <p:cTn id="45" dur="500"/>
                                        <p:tgtEl>
                                          <p:spTgt spid="13"/>
                                        </p:tgtEl>
                                      </p:cBhvr>
                                    </p:animEffect>
                                  </p:childTnLst>
                                </p:cTn>
                              </p:par>
                            </p:childTnLst>
                          </p:cTn>
                        </p:par>
                        <p:par>
                          <p:cTn id="46" fill="hold">
                            <p:stCondLst>
                              <p:cond delay="3500"/>
                            </p:stCondLst>
                            <p:childTnLst>
                              <p:par>
                                <p:cTn id="47" presetID="53" presetClass="entr" presetSubtype="0" fill="hold" grpId="0" nodeType="after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500" fill="hold"/>
                                        <p:tgtEl>
                                          <p:spTgt spid="12"/>
                                        </p:tgtEl>
                                        <p:attrNameLst>
                                          <p:attrName>ppt_w</p:attrName>
                                        </p:attrNameLst>
                                      </p:cBhvr>
                                      <p:tavLst>
                                        <p:tav tm="0">
                                          <p:val>
                                            <p:fltVal val="0"/>
                                          </p:val>
                                        </p:tav>
                                        <p:tav tm="100000">
                                          <p:val>
                                            <p:strVal val="#ppt_w"/>
                                          </p:val>
                                        </p:tav>
                                      </p:tavLst>
                                    </p:anim>
                                    <p:anim calcmode="lin" valueType="num">
                                      <p:cBhvr>
                                        <p:cTn id="50" dur="500" fill="hold"/>
                                        <p:tgtEl>
                                          <p:spTgt spid="12"/>
                                        </p:tgtEl>
                                        <p:attrNameLst>
                                          <p:attrName>ppt_h</p:attrName>
                                        </p:attrNameLst>
                                      </p:cBhvr>
                                      <p:tavLst>
                                        <p:tav tm="0">
                                          <p:val>
                                            <p:fltVal val="0"/>
                                          </p:val>
                                        </p:tav>
                                        <p:tav tm="100000">
                                          <p:val>
                                            <p:strVal val="#ppt_h"/>
                                          </p:val>
                                        </p:tav>
                                      </p:tavLst>
                                    </p:anim>
                                    <p:animEffect transition="in" filter="fade">
                                      <p:cBhvr>
                                        <p:cTn id="51" dur="500"/>
                                        <p:tgtEl>
                                          <p:spTgt spid="12"/>
                                        </p:tgtEl>
                                      </p:cBhvr>
                                    </p:animEffect>
                                  </p:childTnLst>
                                </p:cTn>
                              </p:par>
                            </p:childTnLst>
                          </p:cTn>
                        </p:par>
                        <p:par>
                          <p:cTn id="52" fill="hold">
                            <p:stCondLst>
                              <p:cond delay="4000"/>
                            </p:stCondLst>
                            <p:childTnLst>
                              <p:par>
                                <p:cTn id="53" presetID="53" presetClass="entr" presetSubtype="0"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p:cTn id="55" dur="500" fill="hold"/>
                                        <p:tgtEl>
                                          <p:spTgt spid="15"/>
                                        </p:tgtEl>
                                        <p:attrNameLst>
                                          <p:attrName>ppt_w</p:attrName>
                                        </p:attrNameLst>
                                      </p:cBhvr>
                                      <p:tavLst>
                                        <p:tav tm="0">
                                          <p:val>
                                            <p:fltVal val="0"/>
                                          </p:val>
                                        </p:tav>
                                        <p:tav tm="100000">
                                          <p:val>
                                            <p:strVal val="#ppt_w"/>
                                          </p:val>
                                        </p:tav>
                                      </p:tavLst>
                                    </p:anim>
                                    <p:anim calcmode="lin" valueType="num">
                                      <p:cBhvr>
                                        <p:cTn id="56" dur="500" fill="hold"/>
                                        <p:tgtEl>
                                          <p:spTgt spid="15"/>
                                        </p:tgtEl>
                                        <p:attrNameLst>
                                          <p:attrName>ppt_h</p:attrName>
                                        </p:attrNameLst>
                                      </p:cBhvr>
                                      <p:tavLst>
                                        <p:tav tm="0">
                                          <p:val>
                                            <p:fltVal val="0"/>
                                          </p:val>
                                        </p:tav>
                                        <p:tav tm="100000">
                                          <p:val>
                                            <p:strVal val="#ppt_h"/>
                                          </p:val>
                                        </p:tav>
                                      </p:tavLst>
                                    </p:anim>
                                    <p:animEffect transition="in" filter="fade">
                                      <p:cBhvr>
                                        <p:cTn id="57" dur="500"/>
                                        <p:tgtEl>
                                          <p:spTgt spid="15"/>
                                        </p:tgtEl>
                                      </p:cBhvr>
                                    </p:animEffect>
                                  </p:childTnLst>
                                </p:cTn>
                              </p:par>
                            </p:childTnLst>
                          </p:cTn>
                        </p:par>
                        <p:par>
                          <p:cTn id="58" fill="hold">
                            <p:stCondLst>
                              <p:cond delay="4500"/>
                            </p:stCondLst>
                            <p:childTnLst>
                              <p:par>
                                <p:cTn id="59" presetID="53" presetClass="entr" presetSubtype="0"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p:cTn id="61" dur="500" fill="hold"/>
                                        <p:tgtEl>
                                          <p:spTgt spid="17"/>
                                        </p:tgtEl>
                                        <p:attrNameLst>
                                          <p:attrName>ppt_w</p:attrName>
                                        </p:attrNameLst>
                                      </p:cBhvr>
                                      <p:tavLst>
                                        <p:tav tm="0">
                                          <p:val>
                                            <p:fltVal val="0"/>
                                          </p:val>
                                        </p:tav>
                                        <p:tav tm="100000">
                                          <p:val>
                                            <p:strVal val="#ppt_w"/>
                                          </p:val>
                                        </p:tav>
                                      </p:tavLst>
                                    </p:anim>
                                    <p:anim calcmode="lin" valueType="num">
                                      <p:cBhvr>
                                        <p:cTn id="62" dur="500" fill="hold"/>
                                        <p:tgtEl>
                                          <p:spTgt spid="17"/>
                                        </p:tgtEl>
                                        <p:attrNameLst>
                                          <p:attrName>ppt_h</p:attrName>
                                        </p:attrNameLst>
                                      </p:cBhvr>
                                      <p:tavLst>
                                        <p:tav tm="0">
                                          <p:val>
                                            <p:fltVal val="0"/>
                                          </p:val>
                                        </p:tav>
                                        <p:tav tm="100000">
                                          <p:val>
                                            <p:strVal val="#ppt_h"/>
                                          </p:val>
                                        </p:tav>
                                      </p:tavLst>
                                    </p:anim>
                                    <p:animEffect transition="in" filter="fade">
                                      <p:cBhvr>
                                        <p:cTn id="63" dur="500"/>
                                        <p:tgtEl>
                                          <p:spTgt spid="17"/>
                                        </p:tgtEl>
                                      </p:cBhvr>
                                    </p:animEffect>
                                  </p:childTnLst>
                                </p:cTn>
                              </p:par>
                            </p:childTnLst>
                          </p:cTn>
                        </p:par>
                        <p:par>
                          <p:cTn id="64" fill="hold">
                            <p:stCondLst>
                              <p:cond delay="5000"/>
                            </p:stCondLst>
                            <p:childTnLst>
                              <p:par>
                                <p:cTn id="65" presetID="53" presetClass="entr" presetSubtype="0" fill="hold" grpId="0" nodeType="after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p:cTn id="67" dur="500" fill="hold"/>
                                        <p:tgtEl>
                                          <p:spTgt spid="16"/>
                                        </p:tgtEl>
                                        <p:attrNameLst>
                                          <p:attrName>ppt_w</p:attrName>
                                        </p:attrNameLst>
                                      </p:cBhvr>
                                      <p:tavLst>
                                        <p:tav tm="0">
                                          <p:val>
                                            <p:fltVal val="0"/>
                                          </p:val>
                                        </p:tav>
                                        <p:tav tm="100000">
                                          <p:val>
                                            <p:strVal val="#ppt_w"/>
                                          </p:val>
                                        </p:tav>
                                      </p:tavLst>
                                    </p:anim>
                                    <p:anim calcmode="lin" valueType="num">
                                      <p:cBhvr>
                                        <p:cTn id="68" dur="500" fill="hold"/>
                                        <p:tgtEl>
                                          <p:spTgt spid="16"/>
                                        </p:tgtEl>
                                        <p:attrNameLst>
                                          <p:attrName>ppt_h</p:attrName>
                                        </p:attrNameLst>
                                      </p:cBhvr>
                                      <p:tavLst>
                                        <p:tav tm="0">
                                          <p:val>
                                            <p:fltVal val="0"/>
                                          </p:val>
                                        </p:tav>
                                        <p:tav tm="100000">
                                          <p:val>
                                            <p:strVal val="#ppt_h"/>
                                          </p:val>
                                        </p:tav>
                                      </p:tavLst>
                                    </p:anim>
                                    <p:animEffect transition="in" filter="fade">
                                      <p:cBhvr>
                                        <p:cTn id="69" dur="500"/>
                                        <p:tgtEl>
                                          <p:spTgt spid="16"/>
                                        </p:tgtEl>
                                      </p:cBhvr>
                                    </p:animEffect>
                                  </p:childTnLst>
                                </p:cTn>
                              </p:par>
                            </p:childTnLst>
                          </p:cTn>
                        </p:par>
                        <p:par>
                          <p:cTn id="70" fill="hold">
                            <p:stCondLst>
                              <p:cond delay="5500"/>
                            </p:stCondLst>
                            <p:childTnLst>
                              <p:par>
                                <p:cTn id="71" presetID="53" presetClass="entr" presetSubtype="0" fill="hold" grpId="0" nodeType="afterEffect">
                                  <p:stCondLst>
                                    <p:cond delay="0"/>
                                  </p:stCondLst>
                                  <p:childTnLst>
                                    <p:set>
                                      <p:cBhvr>
                                        <p:cTn id="72" dur="1" fill="hold">
                                          <p:stCondLst>
                                            <p:cond delay="0"/>
                                          </p:stCondLst>
                                        </p:cTn>
                                        <p:tgtEl>
                                          <p:spTgt spid="18"/>
                                        </p:tgtEl>
                                        <p:attrNameLst>
                                          <p:attrName>style.visibility</p:attrName>
                                        </p:attrNameLst>
                                      </p:cBhvr>
                                      <p:to>
                                        <p:strVal val="visible"/>
                                      </p:to>
                                    </p:set>
                                    <p:anim calcmode="lin" valueType="num">
                                      <p:cBhvr>
                                        <p:cTn id="73" dur="500" fill="hold"/>
                                        <p:tgtEl>
                                          <p:spTgt spid="18"/>
                                        </p:tgtEl>
                                        <p:attrNameLst>
                                          <p:attrName>ppt_w</p:attrName>
                                        </p:attrNameLst>
                                      </p:cBhvr>
                                      <p:tavLst>
                                        <p:tav tm="0">
                                          <p:val>
                                            <p:fltVal val="0"/>
                                          </p:val>
                                        </p:tav>
                                        <p:tav tm="100000">
                                          <p:val>
                                            <p:strVal val="#ppt_w"/>
                                          </p:val>
                                        </p:tav>
                                      </p:tavLst>
                                    </p:anim>
                                    <p:anim calcmode="lin" valueType="num">
                                      <p:cBhvr>
                                        <p:cTn id="74" dur="500" fill="hold"/>
                                        <p:tgtEl>
                                          <p:spTgt spid="18"/>
                                        </p:tgtEl>
                                        <p:attrNameLst>
                                          <p:attrName>ppt_h</p:attrName>
                                        </p:attrNameLst>
                                      </p:cBhvr>
                                      <p:tavLst>
                                        <p:tav tm="0">
                                          <p:val>
                                            <p:fltVal val="0"/>
                                          </p:val>
                                        </p:tav>
                                        <p:tav tm="100000">
                                          <p:val>
                                            <p:strVal val="#ppt_h"/>
                                          </p:val>
                                        </p:tav>
                                      </p:tavLst>
                                    </p:anim>
                                    <p:animEffect transition="in" filter="fade">
                                      <p:cBhvr>
                                        <p:cTn id="7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dĺžnik s rovnostranným zaobleným rohom 10"/>
          <p:cNvSpPr/>
          <p:nvPr/>
        </p:nvSpPr>
        <p:spPr>
          <a:xfrm>
            <a:off x="2555776" y="0"/>
            <a:ext cx="6868144" cy="560062"/>
          </a:xfrm>
          <a:prstGeom prst="round2SameRect">
            <a:avLst>
              <a:gd name="adj1" fmla="val 0"/>
              <a:gd name="adj2" fmla="val 50000"/>
            </a:avLst>
          </a:prstGeom>
          <a:solidFill>
            <a:srgbClr val="000000">
              <a:alpha val="9020"/>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6" name="Obdĺžnik 5"/>
          <p:cNvSpPr/>
          <p:nvPr/>
        </p:nvSpPr>
        <p:spPr>
          <a:xfrm>
            <a:off x="0" y="5497793"/>
            <a:ext cx="9252520" cy="217207"/>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1" y="5495704"/>
            <a:ext cx="2051719" cy="219296"/>
          </a:xfrm>
          <a:prstGeom prst="rect">
            <a:avLst/>
          </a:prstGeom>
          <a:noFill/>
          <a:effectLst>
            <a:outerShdw blurRad="50800" dist="38100" dir="2700000" algn="tl" rotWithShape="0">
              <a:prstClr val="black">
                <a:alpha val="40000"/>
              </a:prstClr>
            </a:outerShdw>
          </a:effectLst>
        </p:spPr>
        <p:txBody>
          <a:bodyPr wrap="square" lIns="68589" tIns="34295" rIns="68589" bIns="0" rtlCol="0" anchor="b">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4" name="BlokTextu 3"/>
          <p:cNvSpPr txBox="1"/>
          <p:nvPr/>
        </p:nvSpPr>
        <p:spPr>
          <a:xfrm>
            <a:off x="1547664" y="-25648"/>
            <a:ext cx="7596336" cy="538609"/>
          </a:xfrm>
          <a:prstGeom prst="rect">
            <a:avLst/>
          </a:prstGeom>
          <a:noFill/>
        </p:spPr>
        <p:txBody>
          <a:bodyPr wrap="square" bIns="0" rtlCol="0" anchor="b">
            <a:spAutoFit/>
          </a:bodyPr>
          <a:lstStyle/>
          <a:p>
            <a:r>
              <a:rPr lang="sk-SK" sz="2400" b="1" dirty="0" smtClean="0">
                <a:latin typeface="Arial" pitchFamily="34" charset="0"/>
                <a:cs typeface="Arial" pitchFamily="34" charset="0"/>
              </a:rPr>
              <a:t>                                                    </a:t>
            </a:r>
            <a:r>
              <a:rPr lang="sk-SK" sz="3200" b="1" dirty="0" smtClean="0">
                <a:latin typeface="Arial" pitchFamily="34" charset="0"/>
                <a:cs typeface="Arial" pitchFamily="34" charset="0"/>
              </a:rPr>
              <a:t>Ako to funguje </a:t>
            </a:r>
            <a:endParaRPr lang="sk-SK" sz="2600" b="1" dirty="0">
              <a:latin typeface="Arial" pitchFamily="34" charset="0"/>
              <a:cs typeface="Arial" pitchFamily="34" charset="0"/>
            </a:endParaRPr>
          </a:p>
        </p:txBody>
      </p:sp>
      <p:sp>
        <p:nvSpPr>
          <p:cNvPr id="5" name="BlokTextu 4"/>
          <p:cNvSpPr txBox="1"/>
          <p:nvPr/>
        </p:nvSpPr>
        <p:spPr>
          <a:xfrm>
            <a:off x="0" y="841276"/>
            <a:ext cx="8640960" cy="369332"/>
          </a:xfrm>
          <a:prstGeom prst="rect">
            <a:avLst/>
          </a:prstGeom>
          <a:noFill/>
        </p:spPr>
        <p:txBody>
          <a:bodyPr wrap="square" rtlCol="0">
            <a:spAutoFit/>
          </a:bodyPr>
          <a:lstStyle/>
          <a:p>
            <a:r>
              <a:rPr lang="sk-SK" dirty="0" smtClean="0">
                <a:latin typeface="Arial" pitchFamily="34" charset="0"/>
                <a:cs typeface="Arial" pitchFamily="34" charset="0"/>
              </a:rPr>
              <a:t>     Principiálna schéma editora</a:t>
            </a:r>
          </a:p>
        </p:txBody>
      </p:sp>
      <p:pic>
        <p:nvPicPr>
          <p:cNvPr id="1027" name="Picture 3"/>
          <p:cNvPicPr>
            <a:picLocks noChangeAspect="1" noChangeArrowheads="1"/>
          </p:cNvPicPr>
          <p:nvPr/>
        </p:nvPicPr>
        <p:blipFill>
          <a:blip r:embed="rId3" cstate="print"/>
          <a:srcRect/>
          <a:stretch>
            <a:fillRect/>
          </a:stretch>
        </p:blipFill>
        <p:spPr bwMode="auto">
          <a:xfrm>
            <a:off x="395536" y="1345332"/>
            <a:ext cx="8352928" cy="3888432"/>
          </a:xfrm>
          <a:prstGeom prst="rect">
            <a:avLst/>
          </a:prstGeom>
          <a:noFill/>
          <a:ln w="9525">
            <a:noFill/>
            <a:miter lim="800000"/>
            <a:headEnd/>
            <a:tailEnd/>
          </a:ln>
          <a:effectLst>
            <a:outerShdw blurRad="50800" dist="38100" dir="2700000" algn="tl" rotWithShape="0">
              <a:prstClr val="black">
                <a:alpha val="40000"/>
              </a:prstClr>
            </a:outerShdw>
          </a:effectLst>
        </p:spPr>
      </p:pic>
    </p:spTree>
  </p:cSld>
  <p:clrMapOvr>
    <a:masterClrMapping/>
  </p:clrMapOvr>
  <p:transition>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dĺžnik s rovnostranným zaobleným rohom 10"/>
          <p:cNvSpPr/>
          <p:nvPr/>
        </p:nvSpPr>
        <p:spPr>
          <a:xfrm>
            <a:off x="2555776" y="0"/>
            <a:ext cx="6868144" cy="560062"/>
          </a:xfrm>
          <a:prstGeom prst="round2SameRect">
            <a:avLst>
              <a:gd name="adj1" fmla="val 0"/>
              <a:gd name="adj2" fmla="val 50000"/>
            </a:avLst>
          </a:prstGeom>
          <a:solidFill>
            <a:srgbClr val="000000">
              <a:alpha val="9020"/>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6" name="Obdĺžnik 5"/>
          <p:cNvSpPr/>
          <p:nvPr/>
        </p:nvSpPr>
        <p:spPr>
          <a:xfrm>
            <a:off x="0" y="5497793"/>
            <a:ext cx="9252520" cy="217207"/>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1" y="5495704"/>
            <a:ext cx="2051719" cy="219296"/>
          </a:xfrm>
          <a:prstGeom prst="rect">
            <a:avLst/>
          </a:prstGeom>
          <a:noFill/>
          <a:effectLst>
            <a:outerShdw blurRad="50800" dist="38100" dir="2700000" algn="tl" rotWithShape="0">
              <a:prstClr val="black">
                <a:alpha val="40000"/>
              </a:prstClr>
            </a:outerShdw>
          </a:effectLst>
        </p:spPr>
        <p:txBody>
          <a:bodyPr wrap="square" lIns="68589" tIns="34295" rIns="68589" bIns="0" rtlCol="0" anchor="b">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4" name="BlokTextu 3"/>
          <p:cNvSpPr txBox="1"/>
          <p:nvPr/>
        </p:nvSpPr>
        <p:spPr>
          <a:xfrm>
            <a:off x="1547664" y="-25648"/>
            <a:ext cx="7596336" cy="538609"/>
          </a:xfrm>
          <a:prstGeom prst="rect">
            <a:avLst/>
          </a:prstGeom>
          <a:noFill/>
        </p:spPr>
        <p:txBody>
          <a:bodyPr wrap="square" bIns="0" rtlCol="0" anchor="b">
            <a:spAutoFit/>
          </a:bodyPr>
          <a:lstStyle/>
          <a:p>
            <a:r>
              <a:rPr lang="sk-SK" sz="2400" b="1" dirty="0" smtClean="0">
                <a:latin typeface="Arial" pitchFamily="34" charset="0"/>
                <a:cs typeface="Arial" pitchFamily="34" charset="0"/>
              </a:rPr>
              <a:t>                                                    </a:t>
            </a:r>
            <a:r>
              <a:rPr lang="sk-SK" sz="3200" b="1" dirty="0" smtClean="0">
                <a:latin typeface="Arial" pitchFamily="34" charset="0"/>
                <a:cs typeface="Arial" pitchFamily="34" charset="0"/>
              </a:rPr>
              <a:t>Ako to funguje </a:t>
            </a:r>
            <a:endParaRPr lang="sk-SK" sz="2600" b="1" dirty="0">
              <a:latin typeface="Arial" pitchFamily="34" charset="0"/>
              <a:cs typeface="Arial" pitchFamily="34" charset="0"/>
            </a:endParaRPr>
          </a:p>
        </p:txBody>
      </p:sp>
      <p:sp>
        <p:nvSpPr>
          <p:cNvPr id="5" name="BlokTextu 4"/>
          <p:cNvSpPr txBox="1"/>
          <p:nvPr/>
        </p:nvSpPr>
        <p:spPr>
          <a:xfrm>
            <a:off x="323528" y="841276"/>
            <a:ext cx="8640960" cy="369332"/>
          </a:xfrm>
          <a:prstGeom prst="rect">
            <a:avLst/>
          </a:prstGeom>
          <a:noFill/>
        </p:spPr>
        <p:txBody>
          <a:bodyPr wrap="square" rtlCol="0">
            <a:spAutoFit/>
          </a:bodyPr>
          <a:lstStyle/>
          <a:p>
            <a:r>
              <a:rPr lang="sk-SK" dirty="0" smtClean="0">
                <a:latin typeface="Arial" pitchFamily="34" charset="0"/>
                <a:cs typeface="Arial" pitchFamily="34" charset="0"/>
              </a:rPr>
              <a:t>Zobrazenie súboru v editore </a:t>
            </a:r>
          </a:p>
        </p:txBody>
      </p:sp>
    </p:spTree>
  </p:cSld>
  <p:clrMapOvr>
    <a:masterClrMapping/>
  </p:clrMapOvr>
  <p:transition>
    <p:pu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dĺžnik 5"/>
          <p:cNvSpPr/>
          <p:nvPr/>
        </p:nvSpPr>
        <p:spPr>
          <a:xfrm>
            <a:off x="0" y="5497793"/>
            <a:ext cx="9252520" cy="217207"/>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1" y="5495704"/>
            <a:ext cx="2051719" cy="219296"/>
          </a:xfrm>
          <a:prstGeom prst="rect">
            <a:avLst/>
          </a:prstGeom>
          <a:noFill/>
          <a:effectLst>
            <a:outerShdw blurRad="50800" dist="38100" dir="2700000" algn="tl" rotWithShape="0">
              <a:prstClr val="black">
                <a:alpha val="40000"/>
              </a:prstClr>
            </a:outerShdw>
          </a:effectLst>
        </p:spPr>
        <p:txBody>
          <a:bodyPr wrap="square" lIns="68589" tIns="34295" rIns="68589" bIns="0" rtlCol="0" anchor="b">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7" name="TextBox 2"/>
          <p:cNvSpPr txBox="1"/>
          <p:nvPr/>
        </p:nvSpPr>
        <p:spPr>
          <a:xfrm>
            <a:off x="4067944" y="2209428"/>
            <a:ext cx="7200800" cy="2431435"/>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sk-SK" sz="15800" kern="0" spc="-300" dirty="0" smtClean="0">
                <a:ln w="18415" cmpd="sng">
                  <a:solidFill>
                    <a:srgbClr val="FFFFFF"/>
                  </a:solidFill>
                  <a:prstDash val="solid"/>
                </a:ln>
                <a:solidFill>
                  <a:srgbClr val="FFFFFF"/>
                </a:solidFill>
                <a:effectLst>
                  <a:outerShdw blurRad="50800" dist="38100" dir="2700000" algn="tl" rotWithShape="0">
                    <a:prstClr val="black">
                      <a:alpha val="40000"/>
                    </a:prstClr>
                  </a:outerShdw>
                  <a:reflection blurRad="6350" stA="55000" endA="300" endPos="45500" dir="5400000" sy="-100000" algn="bl" rotWithShape="0"/>
                </a:effectLst>
                <a:latin typeface="Constantia" pitchFamily="18" charset="0"/>
              </a:rPr>
              <a:t> </a:t>
            </a:r>
            <a:r>
              <a:rPr lang="sk-SK" sz="13200" kern="0" spc="-300" dirty="0" smtClean="0">
                <a:ln w="18415" cmpd="sng">
                  <a:noFill/>
                  <a:prstDash val="solid"/>
                </a:ln>
                <a:effectLst>
                  <a:outerShdw blurRad="38100" dist="38100" dir="2700000" algn="tl">
                    <a:srgbClr val="000000">
                      <a:alpha val="43137"/>
                    </a:srgbClr>
                  </a:outerShdw>
                </a:effectLst>
                <a:latin typeface="Constantia" pitchFamily="18" charset="0"/>
              </a:rPr>
              <a:t>d</a:t>
            </a:r>
            <a:r>
              <a:rPr kumimoji="0" lang="en-US" sz="13200" u="none" strike="noStrike" kern="0" cap="none" spc="-300" normalizeH="0" baseline="0" noProof="0" dirty="0" smtClean="0">
                <a:ln w="18415" cmpd="sng">
                  <a:noFill/>
                  <a:prstDash val="solid"/>
                </a:ln>
                <a:effectLst>
                  <a:outerShdw blurRad="38100" dist="38100" dir="2700000" algn="tl">
                    <a:srgbClr val="000000">
                      <a:alpha val="43137"/>
                    </a:srgbClr>
                  </a:outerShdw>
                </a:effectLst>
                <a:uLnTx/>
                <a:uFillTx/>
                <a:latin typeface="Constantia" pitchFamily="18" charset="0"/>
              </a:rPr>
              <a:t>emo</a:t>
            </a:r>
          </a:p>
        </p:txBody>
      </p:sp>
    </p:spTree>
  </p:cSld>
  <p:clrMapOvr>
    <a:masterClrMapping/>
  </p:clrMapOvr>
  <p:transition>
    <p:push/>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dĺžnik s rovnostranným zaobleným rohom 8"/>
          <p:cNvSpPr/>
          <p:nvPr/>
        </p:nvSpPr>
        <p:spPr>
          <a:xfrm>
            <a:off x="2555776" y="0"/>
            <a:ext cx="6868144" cy="560062"/>
          </a:xfrm>
          <a:prstGeom prst="round2SameRect">
            <a:avLst>
              <a:gd name="adj1" fmla="val 0"/>
              <a:gd name="adj2" fmla="val 50000"/>
            </a:avLst>
          </a:prstGeom>
          <a:solidFill>
            <a:srgbClr val="000000">
              <a:alpha val="9020"/>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6" name="Obdĺžnik 5"/>
          <p:cNvSpPr/>
          <p:nvPr/>
        </p:nvSpPr>
        <p:spPr>
          <a:xfrm>
            <a:off x="0" y="5497793"/>
            <a:ext cx="9252520" cy="217207"/>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1" y="5495704"/>
            <a:ext cx="2051719" cy="219296"/>
          </a:xfrm>
          <a:prstGeom prst="rect">
            <a:avLst/>
          </a:prstGeom>
          <a:noFill/>
          <a:effectLst>
            <a:outerShdw blurRad="50800" dist="38100" dir="2700000" algn="tl" rotWithShape="0">
              <a:prstClr val="black">
                <a:alpha val="40000"/>
              </a:prstClr>
            </a:outerShdw>
          </a:effectLst>
        </p:spPr>
        <p:txBody>
          <a:bodyPr wrap="square" lIns="68589" tIns="34295" rIns="68589" bIns="0" rtlCol="0" anchor="b">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4" name="BlokTextu 3"/>
          <p:cNvSpPr txBox="1"/>
          <p:nvPr/>
        </p:nvSpPr>
        <p:spPr>
          <a:xfrm>
            <a:off x="467544" y="-25648"/>
            <a:ext cx="8676456" cy="538609"/>
          </a:xfrm>
          <a:prstGeom prst="rect">
            <a:avLst/>
          </a:prstGeom>
          <a:noFill/>
        </p:spPr>
        <p:txBody>
          <a:bodyPr wrap="square" bIns="0" rtlCol="0" anchor="b">
            <a:spAutoFit/>
          </a:bodyPr>
          <a:lstStyle/>
          <a:p>
            <a:r>
              <a:rPr lang="sk-SK" sz="2600" b="1" dirty="0" smtClean="0">
                <a:latin typeface="Arial" pitchFamily="34" charset="0"/>
                <a:cs typeface="Arial" pitchFamily="34" charset="0"/>
              </a:rPr>
              <a:t>                                </a:t>
            </a:r>
            <a:r>
              <a:rPr lang="sk-SK" sz="2600" b="1" dirty="0" smtClean="0">
                <a:latin typeface="Arial" pitchFamily="34" charset="0"/>
                <a:cs typeface="Arial" pitchFamily="34" charset="0"/>
              </a:rPr>
              <a:t>     </a:t>
            </a:r>
            <a:r>
              <a:rPr lang="sk-SK" sz="3200" b="1" dirty="0" smtClean="0">
                <a:latin typeface="Arial" pitchFamily="34" charset="0"/>
                <a:cs typeface="Arial" pitchFamily="34" charset="0"/>
              </a:rPr>
              <a:t>Čo sme </a:t>
            </a:r>
            <a:r>
              <a:rPr lang="sk-SK" sz="3200" b="1" dirty="0" smtClean="0">
                <a:latin typeface="Arial" pitchFamily="34" charset="0"/>
                <a:cs typeface="Arial" pitchFamily="34" charset="0"/>
              </a:rPr>
              <a:t>chceli dosiahnuť</a:t>
            </a:r>
            <a:endParaRPr lang="sk-SK" sz="2600" b="1" dirty="0">
              <a:latin typeface="Arial" pitchFamily="34" charset="0"/>
              <a:cs typeface="Arial" pitchFamily="34" charset="0"/>
            </a:endParaRPr>
          </a:p>
        </p:txBody>
      </p:sp>
      <p:sp>
        <p:nvSpPr>
          <p:cNvPr id="7" name="BlokTextu 6"/>
          <p:cNvSpPr txBox="1"/>
          <p:nvPr/>
        </p:nvSpPr>
        <p:spPr>
          <a:xfrm>
            <a:off x="179512" y="769268"/>
            <a:ext cx="8964488" cy="1107996"/>
          </a:xfrm>
          <a:prstGeom prst="rect">
            <a:avLst/>
          </a:prstGeom>
          <a:noFill/>
        </p:spPr>
        <p:txBody>
          <a:bodyPr wrap="square" rtlCol="0">
            <a:spAutoFit/>
          </a:bodyPr>
          <a:lstStyle/>
          <a:p>
            <a:pPr>
              <a:buFont typeface="Arial" pitchFamily="34" charset="0"/>
              <a:buChar char="•"/>
            </a:pPr>
            <a:r>
              <a:rPr lang="sk-SK" sz="1600" dirty="0" smtClean="0">
                <a:latin typeface="Arial" pitchFamily="34" charset="0"/>
                <a:cs typeface="Arial" pitchFamily="34" charset="0"/>
              </a:rPr>
              <a:t>  </a:t>
            </a:r>
            <a:r>
              <a:rPr lang="sk-SK" dirty="0" smtClean="0">
                <a:latin typeface="Arial" pitchFamily="34" charset="0"/>
                <a:cs typeface="Arial" pitchFamily="34" charset="0"/>
              </a:rPr>
              <a:t>čo sme plánovali ...  </a:t>
            </a:r>
            <a:endParaRPr lang="sk-SK" dirty="0" smtClean="0">
              <a:latin typeface="Arial" pitchFamily="34" charset="0"/>
              <a:cs typeface="Arial" pitchFamily="34" charset="0"/>
            </a:endParaRPr>
          </a:p>
          <a:p>
            <a:endParaRPr lang="sk-SK" dirty="0" smtClean="0">
              <a:latin typeface="Arial" pitchFamily="34" charset="0"/>
              <a:cs typeface="Arial" pitchFamily="34" charset="0"/>
            </a:endParaRPr>
          </a:p>
          <a:p>
            <a:pPr>
              <a:buFont typeface="Arial" pitchFamily="34" charset="0"/>
              <a:buChar char="•"/>
            </a:pPr>
            <a:endParaRPr lang="sk-SK" sz="1600" dirty="0" smtClean="0">
              <a:latin typeface="Arial" pitchFamily="34" charset="0"/>
              <a:cs typeface="Arial" pitchFamily="34" charset="0"/>
            </a:endParaRPr>
          </a:p>
          <a:p>
            <a:endParaRPr lang="sk-SK" sz="1400" dirty="0" smtClean="0">
              <a:latin typeface="Arial" pitchFamily="34" charset="0"/>
              <a:cs typeface="Arial" pitchFamily="34" charset="0"/>
            </a:endParaRPr>
          </a:p>
        </p:txBody>
      </p:sp>
    </p:spTree>
  </p:cSld>
  <p:clrMapOvr>
    <a:masterClrMapping/>
  </p:clrMapOvr>
  <p:transition>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dĺžnik s rovnostranným zaobleným rohom 8"/>
          <p:cNvSpPr/>
          <p:nvPr/>
        </p:nvSpPr>
        <p:spPr>
          <a:xfrm>
            <a:off x="2555776" y="0"/>
            <a:ext cx="6868144" cy="560062"/>
          </a:xfrm>
          <a:prstGeom prst="round2SameRect">
            <a:avLst>
              <a:gd name="adj1" fmla="val 0"/>
              <a:gd name="adj2" fmla="val 50000"/>
            </a:avLst>
          </a:prstGeom>
          <a:solidFill>
            <a:srgbClr val="000000">
              <a:alpha val="9020"/>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6" name="Obdĺžnik 5"/>
          <p:cNvSpPr/>
          <p:nvPr/>
        </p:nvSpPr>
        <p:spPr>
          <a:xfrm>
            <a:off x="0" y="5497793"/>
            <a:ext cx="9252520" cy="217207"/>
          </a:xfrm>
          <a:prstGeom prst="rect">
            <a:avLst/>
          </a:prstGeom>
          <a:solidFill>
            <a:srgbClr val="000000">
              <a:alpha val="5882"/>
            </a:srgb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sk-SK" dirty="0">
              <a:solidFill>
                <a:prstClr val="black">
                  <a:lumMod val="95000"/>
                  <a:lumOff val="5000"/>
                </a:prstClr>
              </a:solidFill>
            </a:endParaRPr>
          </a:p>
        </p:txBody>
      </p:sp>
      <p:sp>
        <p:nvSpPr>
          <p:cNvPr id="3" name="TextBox 47"/>
          <p:cNvSpPr txBox="1"/>
          <p:nvPr/>
        </p:nvSpPr>
        <p:spPr>
          <a:xfrm>
            <a:off x="1" y="5495704"/>
            <a:ext cx="2051719" cy="219296"/>
          </a:xfrm>
          <a:prstGeom prst="rect">
            <a:avLst/>
          </a:prstGeom>
          <a:noFill/>
          <a:effectLst>
            <a:outerShdw blurRad="50800" dist="38100" dir="2700000" algn="tl" rotWithShape="0">
              <a:prstClr val="black">
                <a:alpha val="40000"/>
              </a:prstClr>
            </a:outerShdw>
          </a:effectLst>
        </p:spPr>
        <p:txBody>
          <a:bodyPr wrap="square" lIns="68589" tIns="34295" rIns="68589" bIns="0" rtlCol="0" anchor="b">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sk-SK" sz="1200" b="0" i="1" u="none" strike="noStrike" kern="0" cap="none" spc="0" normalizeH="0" baseline="0" noProof="0" dirty="0" smtClean="0">
                <a:uLnTx/>
                <a:uFillTx/>
                <a:latin typeface="Constantia" pitchFamily="18" charset="0"/>
              </a:rPr>
              <a:t>Innovators </a:t>
            </a:r>
            <a:r>
              <a:rPr kumimoji="0" lang="sk-SK" sz="1050" b="0" i="1" u="none" strike="noStrike" kern="0" cap="none" spc="0" normalizeH="0" baseline="0" noProof="0" dirty="0" smtClean="0">
                <a:uLnTx/>
                <a:uFillTx/>
                <a:latin typeface="Constantia" pitchFamily="18" charset="0"/>
              </a:rPr>
              <a:t>| tím</a:t>
            </a:r>
            <a:r>
              <a:rPr kumimoji="0" lang="sk-SK" sz="1100" b="0" i="1" u="none" strike="noStrike" kern="0" cap="none" spc="0" normalizeH="0" baseline="0" noProof="0" dirty="0" smtClean="0">
                <a:uLnTx/>
                <a:uFillTx/>
                <a:latin typeface="Constantia" pitchFamily="18" charset="0"/>
              </a:rPr>
              <a:t> č.10</a:t>
            </a:r>
            <a:endParaRPr kumimoji="0" lang="en-US" sz="1200" b="0" i="1" u="none" strike="noStrike" kern="0" cap="none" spc="0" normalizeH="0" baseline="0" noProof="0" dirty="0">
              <a:uLnTx/>
              <a:uFillTx/>
              <a:latin typeface="Constantia" pitchFamily="18" charset="0"/>
            </a:endParaRPr>
          </a:p>
        </p:txBody>
      </p:sp>
      <p:sp>
        <p:nvSpPr>
          <p:cNvPr id="4" name="BlokTextu 3"/>
          <p:cNvSpPr txBox="1"/>
          <p:nvPr/>
        </p:nvSpPr>
        <p:spPr>
          <a:xfrm>
            <a:off x="1907704" y="14635"/>
            <a:ext cx="7056784" cy="538609"/>
          </a:xfrm>
          <a:prstGeom prst="rect">
            <a:avLst/>
          </a:prstGeom>
          <a:noFill/>
        </p:spPr>
        <p:txBody>
          <a:bodyPr wrap="square" bIns="0" rtlCol="0" anchor="b">
            <a:spAutoFit/>
          </a:bodyPr>
          <a:lstStyle/>
          <a:p>
            <a:pPr algn="r"/>
            <a:r>
              <a:rPr lang="sk-SK" sz="3200" b="1" dirty="0" smtClean="0">
                <a:latin typeface="Arial" pitchFamily="34" charset="0"/>
                <a:cs typeface="Arial" pitchFamily="34" charset="0"/>
              </a:rPr>
              <a:t>Čo sa nám podarilo   </a:t>
            </a:r>
            <a:endParaRPr lang="sk-SK" sz="3200" b="1" dirty="0">
              <a:latin typeface="Arial" pitchFamily="34" charset="0"/>
              <a:cs typeface="Arial" pitchFamily="34" charset="0"/>
            </a:endParaRPr>
          </a:p>
        </p:txBody>
      </p:sp>
      <p:sp>
        <p:nvSpPr>
          <p:cNvPr id="7" name="BlokTextu 6"/>
          <p:cNvSpPr txBox="1"/>
          <p:nvPr/>
        </p:nvSpPr>
        <p:spPr>
          <a:xfrm>
            <a:off x="179512" y="1849388"/>
            <a:ext cx="8784976" cy="2893100"/>
          </a:xfrm>
          <a:prstGeom prst="rect">
            <a:avLst/>
          </a:prstGeom>
          <a:noFill/>
        </p:spPr>
        <p:txBody>
          <a:bodyPr wrap="square" rtlCol="0">
            <a:spAutoFit/>
          </a:bodyPr>
          <a:lstStyle/>
          <a:p>
            <a:pPr>
              <a:buFont typeface="Arial" pitchFamily="34" charset="0"/>
              <a:buChar char="•"/>
            </a:pPr>
            <a:r>
              <a:rPr lang="sk-SK" sz="2000" dirty="0" smtClean="0">
                <a:latin typeface="Arial" pitchFamily="34" charset="0"/>
                <a:cs typeface="Arial" pitchFamily="34" charset="0"/>
              </a:rPr>
              <a:t> Modernejšie používateľské prostredie</a:t>
            </a:r>
          </a:p>
          <a:p>
            <a:pPr>
              <a:buFont typeface="Arial" pitchFamily="34" charset="0"/>
              <a:buChar char="•"/>
            </a:pPr>
            <a:endParaRPr lang="sk-SK" dirty="0" smtClean="0">
              <a:latin typeface="Arial" pitchFamily="34" charset="0"/>
              <a:cs typeface="Arial" pitchFamily="34" charset="0"/>
            </a:endParaRPr>
          </a:p>
          <a:p>
            <a:pPr>
              <a:buFont typeface="Arial" pitchFamily="34" charset="0"/>
              <a:buChar char="•"/>
            </a:pPr>
            <a:r>
              <a:rPr lang="sk-SK" sz="2000" dirty="0" smtClean="0">
                <a:latin typeface="Arial" pitchFamily="34" charset="0"/>
                <a:cs typeface="Arial" pitchFamily="34" charset="0"/>
              </a:rPr>
              <a:t> Práca s editorom založená na dvoch módoch (textový a grafický)</a:t>
            </a:r>
          </a:p>
          <a:p>
            <a:endParaRPr lang="sk-SK" dirty="0" smtClean="0">
              <a:latin typeface="Arial" pitchFamily="34" charset="0"/>
              <a:cs typeface="Arial" pitchFamily="34" charset="0"/>
            </a:endParaRPr>
          </a:p>
          <a:p>
            <a:pPr>
              <a:buFont typeface="Arial" pitchFamily="34" charset="0"/>
              <a:buChar char="•"/>
            </a:pPr>
            <a:r>
              <a:rPr lang="sk-SK" sz="2000" dirty="0" smtClean="0">
                <a:latin typeface="Arial" pitchFamily="34" charset="0"/>
                <a:cs typeface="Arial" pitchFamily="34" charset="0"/>
              </a:rPr>
              <a:t> Prenesenie spracovania AST stromu na stranu </a:t>
            </a:r>
            <a:r>
              <a:rPr lang="sk-SK" sz="2000" dirty="0" err="1" smtClean="0">
                <a:latin typeface="Arial" pitchFamily="34" charset="0"/>
                <a:cs typeface="Arial" pitchFamily="34" charset="0"/>
              </a:rPr>
              <a:t>Lua</a:t>
            </a:r>
            <a:endParaRPr lang="sk-SK" sz="2000" dirty="0" smtClean="0">
              <a:latin typeface="Arial" pitchFamily="34" charset="0"/>
              <a:cs typeface="Arial" pitchFamily="34" charset="0"/>
            </a:endParaRPr>
          </a:p>
          <a:p>
            <a:endParaRPr lang="sk-SK" sz="2000" dirty="0" smtClean="0">
              <a:latin typeface="Arial" pitchFamily="34" charset="0"/>
              <a:cs typeface="Arial" pitchFamily="34" charset="0"/>
            </a:endParaRPr>
          </a:p>
          <a:p>
            <a:pPr>
              <a:buFont typeface="Arial" pitchFamily="34" charset="0"/>
              <a:buChar char="•"/>
            </a:pPr>
            <a:r>
              <a:rPr lang="sk-SK" sz="2000" dirty="0" smtClean="0">
                <a:latin typeface="Arial" pitchFamily="34" charset="0"/>
                <a:cs typeface="Arial" pitchFamily="34" charset="0"/>
              </a:rPr>
              <a:t> Doplnenie editora o ďalšie špecifikované funkcionality</a:t>
            </a:r>
          </a:p>
          <a:p>
            <a:pPr>
              <a:buFont typeface="Arial" pitchFamily="34" charset="0"/>
              <a:buChar char="•"/>
            </a:pPr>
            <a:endParaRPr lang="sk-SK" sz="1600" dirty="0" smtClean="0">
              <a:latin typeface="Arial" pitchFamily="34" charset="0"/>
              <a:cs typeface="Arial" pitchFamily="34" charset="0"/>
            </a:endParaRPr>
          </a:p>
          <a:p>
            <a:pPr>
              <a:buFont typeface="Arial" pitchFamily="34" charset="0"/>
              <a:buChar char="•"/>
            </a:pPr>
            <a:endParaRPr lang="sk-SK" sz="1600" dirty="0" smtClean="0">
              <a:latin typeface="Arial" pitchFamily="34" charset="0"/>
              <a:cs typeface="Arial" pitchFamily="34" charset="0"/>
            </a:endParaRPr>
          </a:p>
          <a:p>
            <a:endParaRPr lang="sk-SK" sz="1400" dirty="0" smtClean="0">
              <a:latin typeface="Arial" pitchFamily="34" charset="0"/>
              <a:cs typeface="Arial" pitchFamily="34" charset="0"/>
            </a:endParaRPr>
          </a:p>
        </p:txBody>
      </p:sp>
    </p:spTree>
  </p:cSld>
  <p:clrMapOvr>
    <a:masterClrMapping/>
  </p:clrMapOvr>
  <p:transition>
    <p:push/>
  </p:transition>
  <p:timing>
    <p:tnLst>
      <p:par>
        <p:cTn id="1" dur="indefinite" restart="never" nodeType="tmRoot"/>
      </p:par>
    </p:tnLst>
  </p:timing>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673</TotalTime>
  <Words>639</Words>
  <Application>Microsoft Office PowerPoint</Application>
  <PresentationFormat>Prezentácia na obrazovke (16:10)</PresentationFormat>
  <Paragraphs>188</Paragraphs>
  <Slides>12</Slides>
  <Notes>10</Notes>
  <HiddenSlides>0</HiddenSlides>
  <MMClips>0</MMClips>
  <ScaleCrop>false</ScaleCrop>
  <HeadingPairs>
    <vt:vector size="4" baseType="variant">
      <vt:variant>
        <vt:lpstr>Motív</vt:lpstr>
      </vt:variant>
      <vt:variant>
        <vt:i4>2</vt:i4>
      </vt:variant>
      <vt:variant>
        <vt:lpstr>Nadpisy snímok</vt:lpstr>
      </vt:variant>
      <vt:variant>
        <vt:i4>12</vt:i4>
      </vt:variant>
    </vt:vector>
  </HeadingPairs>
  <TitlesOfParts>
    <vt:vector size="14" baseType="lpstr">
      <vt:lpstr>Motív Office</vt:lpstr>
      <vt:lpstr>1_Motív Office</vt:lpstr>
      <vt:lpstr>Snímka 1</vt:lpstr>
      <vt:lpstr>Snímka 2</vt:lpstr>
      <vt:lpstr>Snímka 3</vt:lpstr>
      <vt:lpstr>Snímka 4</vt:lpstr>
      <vt:lpstr>Snímka 5</vt:lpstr>
      <vt:lpstr>Snímka 6</vt:lpstr>
      <vt:lpstr>Snímka 7</vt:lpstr>
      <vt:lpstr>Snímka 8</vt:lpstr>
      <vt:lpstr>Snímka 9</vt:lpstr>
      <vt:lpstr>Snímka 10</vt:lpstr>
      <vt:lpstr>Snímka 11</vt:lpstr>
      <vt:lpstr>Snímka 12</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Snímka 1</dc:title>
  <dc:creator>Jozef89</dc:creator>
  <cp:lastModifiedBy>Jozef89</cp:lastModifiedBy>
  <cp:revision>38</cp:revision>
  <dcterms:created xsi:type="dcterms:W3CDTF">2012-03-04T11:38:14Z</dcterms:created>
  <dcterms:modified xsi:type="dcterms:W3CDTF">2012-05-02T19:52:13Z</dcterms:modified>
</cp:coreProperties>
</file>