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60" r:id="rId5"/>
    <p:sldId id="259" r:id="rId6"/>
    <p:sldId id="265" r:id="rId7"/>
    <p:sldId id="267" r:id="rId8"/>
    <p:sldId id="261" r:id="rId9"/>
    <p:sldId id="266" r:id="rId10"/>
    <p:sldId id="264" r:id="rId11"/>
    <p:sldId id="258" r:id="rId12"/>
    <p:sldId id="262" r:id="rId13"/>
    <p:sldId id="263" r:id="rId14"/>
  </p:sldIdLst>
  <p:sldSz cx="9144000" cy="5715000" type="screen16x1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79332" autoAdjust="0"/>
  </p:normalViewPr>
  <p:slideViewPr>
    <p:cSldViewPr>
      <p:cViewPr>
        <p:scale>
          <a:sx n="70" d="100"/>
          <a:sy n="70" d="100"/>
        </p:scale>
        <p:origin x="-1278" y="-156"/>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7. 3. 2012</a:t>
            </a:fld>
            <a:endParaRPr lang="sk-SK" dirty="0"/>
          </a:p>
        </p:txBody>
      </p:sp>
      <p:sp>
        <p:nvSpPr>
          <p:cNvPr id="4" name="Zástupný symbol obrazu snímky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dirty="0" smtClean="0"/>
              <a:t>TrollEdit  (názov odvodený od spoločnosti </a:t>
            </a:r>
          </a:p>
          <a:p>
            <a:r>
              <a:rPr lang="sk-SK" dirty="0" err="1" smtClean="0"/>
              <a:t>TrollTech</a:t>
            </a:r>
            <a:r>
              <a:rPr lang="sk-SK" dirty="0" smtClean="0"/>
              <a:t>,  ktorá  vyvíjala  </a:t>
            </a:r>
            <a:r>
              <a:rPr lang="sk-SK" dirty="0" err="1" smtClean="0"/>
              <a:t>Qt</a:t>
            </a:r>
            <a:endParaRPr lang="sk-SK" dirty="0" smtClean="0"/>
          </a:p>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12</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2</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výsledkom nemá byť vývojové prostredie poskytujúce obrovské množstvo funkcií, ale jednoduchý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editor ilustrujúci výhody zaobalenia logických blokov textu do grafických prvkov</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Chceme tiež poukázať na dosiaľ málo preskúmané možnosti využitia vizuálnych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elementov pri písaní programov (mimo vizuálneho programovania)</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Je dôležité nemýliť si náš editor s vizuálnym programovaním typu </a:t>
            </a:r>
            <a:r>
              <a:rPr lang="sk-SK" dirty="0" err="1" smtClean="0"/>
              <a:t>Simulink</a:t>
            </a:r>
            <a:r>
              <a:rPr lang="sk-SK" dirty="0" smtClean="0"/>
              <a:t> v </a:t>
            </a:r>
            <a:r>
              <a:rPr lang="sk-SK" dirty="0" err="1" smtClean="0"/>
              <a:t>Matlabe</a:t>
            </a:r>
            <a:r>
              <a:rPr lang="sk-SK" dirty="0" smtClean="0"/>
              <a:t>. Nejde </a:t>
            </a:r>
          </a:p>
          <a:p>
            <a:pPr>
              <a:lnSpc>
                <a:spcPct val="200000"/>
              </a:lnSpc>
              <a:buFont typeface="Arial" pitchFamily="34" charset="0"/>
              <a:buNone/>
              <a:defRPr/>
            </a:pPr>
            <a:r>
              <a:rPr lang="sk-SK" dirty="0" smtClean="0"/>
              <a:t>o programovanie pomocou grafických elementov, ale o sprehľadnenie a umožnenie iného pohľadu na </a:t>
            </a:r>
          </a:p>
          <a:p>
            <a:pPr>
              <a:lnSpc>
                <a:spcPct val="200000"/>
              </a:lnSpc>
              <a:buFont typeface="Arial" pitchFamily="34" charset="0"/>
              <a:buNone/>
              <a:defRPr/>
            </a:pPr>
            <a:r>
              <a:rPr lang="sk-SK" dirty="0" smtClean="0"/>
              <a:t>zdrojový kód.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Za významnú tiež považujeme podporu hlavnej myšlienky </a:t>
            </a:r>
            <a:r>
              <a:rPr lang="sk-SK" dirty="0" err="1" smtClean="0"/>
              <a:t>literate</a:t>
            </a:r>
            <a:r>
              <a:rPr lang="sk-SK" dirty="0" smtClean="0"/>
              <a:t> </a:t>
            </a:r>
            <a:r>
              <a:rPr lang="sk-SK" dirty="0" err="1" smtClean="0"/>
              <a:t>programming-u</a:t>
            </a:r>
            <a:r>
              <a:rPr lang="sk-SK" dirty="0" smtClean="0"/>
              <a:t>, že kód </a:t>
            </a:r>
          </a:p>
          <a:p>
            <a:pPr>
              <a:lnSpc>
                <a:spcPct val="200000"/>
              </a:lnSpc>
              <a:buFont typeface="Arial" pitchFamily="34" charset="0"/>
              <a:buNone/>
              <a:defRPr/>
            </a:pPr>
            <a:r>
              <a:rPr lang="sk-SK" dirty="0" smtClean="0"/>
              <a:t>samotný  je  dokumentáciou,  toto  nepodporuje  žiadny  z dostupných  editorov.  Bude umožňovať </a:t>
            </a:r>
          </a:p>
          <a:p>
            <a:pPr>
              <a:lnSpc>
                <a:spcPct val="200000"/>
              </a:lnSpc>
              <a:buFont typeface="Arial" pitchFamily="34" charset="0"/>
              <a:buNone/>
              <a:defRPr/>
            </a:pPr>
            <a:r>
              <a:rPr lang="sk-SK" dirty="0" smtClean="0"/>
              <a:t>vkladanie obrázkov (najčastejšie asi UML diagramy) priamo do okna zdrojového kódu</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Pre tvorbu zdrojových kódov existuje množstvo editorov. Veľa z nich podporuje skrývanie častí kódu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(napríklad funkcií), dokonca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Notepad</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poskytuje možnosť vytvorenia vlastného bloku kódu, ktorý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bude možné skryť. Žiadny z editorov však plne nevyužíva možnosti, ktoré poskytuje sémantická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 syntaktická analýza.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1200" b="1" kern="1200" dirty="0" smtClean="0">
                <a:solidFill>
                  <a:schemeClr val="tx1"/>
                </a:solidFill>
                <a:latin typeface="+mn-lt"/>
                <a:ea typeface="+mn-ea"/>
                <a:cs typeface="+mn-cs"/>
              </a:rPr>
              <a:t>Prehľad riešenia projektu  </a:t>
            </a: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a:t>
            </a:r>
          </a:p>
          <a:p>
            <a:pPr>
              <a:lnSpc>
                <a:spcPct val="200000"/>
              </a:lnSpc>
              <a:buFont typeface="Arial" pitchFamily="34" charset="0"/>
              <a:buChar char="•"/>
              <a:defRPr/>
            </a:pPr>
            <a:r>
              <a:rPr lang="sk-SK" dirty="0" smtClean="0"/>
              <a:t>Základ grafickej časti je teda implementovaný. Vieme vytvoriť scénu a umiestňovať do nej jednotlivé bloky. Práca s hierarchiou blokov je takisto možná, pri presúvaní alebo skrývaní rodiča manipulujeme aj s jeho deťmi. Blok sa vie automaticky zväčšiť, keď sa mení pri jeho editácii, alebo keď mu pribudne väčší podblok ako je on sám. Pri presúvaní blokov sa bloky automaticky umiestňujú na správnu pozíciu. </a:t>
            </a:r>
          </a:p>
          <a:p>
            <a:pPr>
              <a:lnSpc>
                <a:spcPct val="200000"/>
              </a:lnSpc>
              <a:buFont typeface="Arial" pitchFamily="34" charset="0"/>
              <a:buNone/>
              <a:defRPr/>
            </a:pPr>
            <a:r>
              <a:rPr lang="sk-SK" dirty="0" smtClean="0"/>
              <a:t>*/</a:t>
            </a:r>
          </a:p>
          <a:p>
            <a:pPr>
              <a:lnSpc>
                <a:spcPct val="200000"/>
              </a:lnSpc>
              <a:buFont typeface="Arial" pitchFamily="34" charset="0"/>
              <a:buNone/>
              <a:defRPr/>
            </a:pPr>
            <a:r>
              <a:rPr lang="sk-SK" dirty="0" smtClean="0"/>
              <a:t>.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Pridať podporu nového jazyka znamená zapísať jeho gramatiku do skriptu pomocou relatívne </a:t>
            </a:r>
          </a:p>
          <a:p>
            <a:pPr>
              <a:lnSpc>
                <a:spcPct val="200000"/>
              </a:lnSpc>
              <a:buFont typeface="Arial" pitchFamily="34" charset="0"/>
              <a:buNone/>
              <a:defRPr/>
            </a:pPr>
            <a:r>
              <a:rPr lang="sk-SK" dirty="0" smtClean="0"/>
              <a:t>jednoduchej  syntaxi </a:t>
            </a:r>
            <a:r>
              <a:rPr lang="sk-SK" dirty="0" err="1" smtClean="0"/>
              <a:t>LPeg-u</a:t>
            </a:r>
            <a:r>
              <a:rPr lang="sk-SK" dirty="0" smtClean="0"/>
              <a:t>. Každá gramatika je doplnená skupinou formátovacích pravidiel, ktoré sa používajú na </a:t>
            </a:r>
          </a:p>
          <a:p>
            <a:pPr>
              <a:lnSpc>
                <a:spcPct val="200000"/>
              </a:lnSpc>
              <a:buFont typeface="Arial" pitchFamily="34" charset="0"/>
              <a:buNone/>
              <a:defRPr/>
            </a:pPr>
            <a:r>
              <a:rPr lang="sk-SK" dirty="0" smtClean="0"/>
              <a:t>zvýrazňovanie syntaxe jazyka.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Gramatika pre otváraný súbor je zvolená automaticky podľa jeho typu alebo dodatočne </a:t>
            </a:r>
          </a:p>
          <a:p>
            <a:pPr>
              <a:lnSpc>
                <a:spcPct val="200000"/>
              </a:lnSpc>
              <a:buFont typeface="Arial" pitchFamily="34" charset="0"/>
              <a:buNone/>
              <a:defRPr/>
            </a:pPr>
            <a:r>
              <a:rPr lang="sk-SK" dirty="0" smtClean="0"/>
              <a:t>manuálne. AST je potrebné počas písania textu pravidelne aktualizovať. Gramatiky sú preto navrhnuté </a:t>
            </a:r>
          </a:p>
          <a:p>
            <a:pPr>
              <a:lnSpc>
                <a:spcPct val="200000"/>
              </a:lnSpc>
              <a:buFont typeface="Arial" pitchFamily="34" charset="0"/>
              <a:buNone/>
              <a:defRPr/>
            </a:pPr>
            <a:r>
              <a:rPr lang="sk-SK" dirty="0" smtClean="0"/>
              <a:t>tak,  aby bolo možné analyzovať aj samostatné časti programov. Výhodou nie je ani tak  vysoká </a:t>
            </a:r>
          </a:p>
          <a:p>
            <a:pPr>
              <a:lnSpc>
                <a:spcPct val="200000"/>
              </a:lnSpc>
              <a:buFont typeface="Arial" pitchFamily="34" charset="0"/>
              <a:buNone/>
              <a:defRPr/>
            </a:pPr>
            <a:r>
              <a:rPr lang="sk-SK" dirty="0" smtClean="0"/>
              <a:t>rýchlosť  (optimalizácie </a:t>
            </a:r>
            <a:r>
              <a:rPr lang="sk-SK" dirty="0" err="1" smtClean="0"/>
              <a:t>LPeg-u</a:t>
            </a:r>
            <a:r>
              <a:rPr lang="sk-SK" dirty="0" smtClean="0"/>
              <a:t>),  ako  jednoduchšie  odchytávanie  syntaktických  chýb –  nebude </a:t>
            </a:r>
          </a:p>
          <a:p>
            <a:pPr>
              <a:lnSpc>
                <a:spcPct val="200000"/>
              </a:lnSpc>
              <a:buFont typeface="Arial" pitchFamily="34" charset="0"/>
              <a:buNone/>
              <a:defRPr/>
            </a:pPr>
            <a:r>
              <a:rPr lang="sk-SK" dirty="0" smtClean="0"/>
              <a:t>označený ako neplatný celý program, ale len časť obsahujúca danú chybu.</a:t>
            </a:r>
          </a:p>
          <a:p>
            <a:pPr>
              <a:lnSpc>
                <a:spcPct val="200000"/>
              </a:lnSpc>
              <a:buFont typeface="Arial" pitchFamily="34" charset="0"/>
              <a:buNone/>
              <a:defRPr/>
            </a:pP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Za najvhodnejšiu reprezentáciu bloku sme po skúmaní možností knižnice </a:t>
            </a:r>
            <a:r>
              <a:rPr lang="sk-SK" dirty="0" err="1" smtClean="0"/>
              <a:t>Qt</a:t>
            </a:r>
            <a:r>
              <a:rPr lang="sk-SK" dirty="0" smtClean="0"/>
              <a:t> zvolili  prvok </a:t>
            </a:r>
          </a:p>
          <a:p>
            <a:pPr>
              <a:lnSpc>
                <a:spcPct val="200000"/>
              </a:lnSpc>
              <a:buFont typeface="Arial" pitchFamily="34" charset="0"/>
              <a:buNone/>
              <a:defRPr/>
            </a:pPr>
            <a:r>
              <a:rPr lang="sk-SK" dirty="0" err="1" smtClean="0"/>
              <a:t>QGraphicsItem</a:t>
            </a:r>
            <a:r>
              <a:rPr lang="sk-SK" dirty="0" smtClean="0"/>
              <a:t>, ktorý je schopný niesť </a:t>
            </a:r>
            <a:r>
              <a:rPr lang="sk-SK" dirty="0" err="1" smtClean="0"/>
              <a:t>rich</a:t>
            </a:r>
            <a:r>
              <a:rPr lang="sk-SK" dirty="0" smtClean="0"/>
              <a:t> text informáciu ako i obrázok. Tento prvok je umiestnený </a:t>
            </a:r>
          </a:p>
          <a:p>
            <a:pPr>
              <a:lnSpc>
                <a:spcPct val="200000"/>
              </a:lnSpc>
              <a:buFont typeface="Arial" pitchFamily="34" charset="0"/>
              <a:buNone/>
              <a:defRPr/>
            </a:pPr>
            <a:r>
              <a:rPr lang="sk-SK" dirty="0" smtClean="0"/>
              <a:t>na scéne, ktorá zabezpečuje jeho vykresľovanie. Scéna umožňuje natívnu </a:t>
            </a:r>
            <a:r>
              <a:rPr lang="sk-SK" dirty="0" err="1" smtClean="0"/>
              <a:t>drag-and-drop</a:t>
            </a:r>
            <a:r>
              <a:rPr lang="sk-SK" dirty="0" smtClean="0"/>
              <a:t> podporu pre </a:t>
            </a:r>
          </a:p>
          <a:p>
            <a:pPr>
              <a:lnSpc>
                <a:spcPct val="200000"/>
              </a:lnSpc>
              <a:buFont typeface="Arial" pitchFamily="34" charset="0"/>
              <a:buNone/>
              <a:defRPr/>
            </a:pPr>
            <a:r>
              <a:rPr lang="sk-SK" dirty="0" smtClean="0"/>
              <a:t>bloky.</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Text  je  automaticky  formátovaný podľa pravidiel pripojených ku gramatike. </a:t>
            </a:r>
          </a:p>
          <a:p>
            <a:pPr>
              <a:lnSpc>
                <a:spcPct val="200000"/>
              </a:lnSpc>
              <a:buFont typeface="Arial" pitchFamily="34" charset="0"/>
              <a:buNone/>
              <a:defRPr/>
            </a:pPr>
            <a:r>
              <a:rPr lang="sk-SK" dirty="0" smtClean="0"/>
              <a:t>Zatiaľ  máme  vytvorené  dve gramatiky C a zjednodušené XML.</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err="1" smtClean="0"/>
              <a:t>LPeg</a:t>
            </a:r>
            <a:r>
              <a:rPr lang="sk-SK" dirty="0" smtClean="0"/>
              <a:t> [3] je knižnica jazyka </a:t>
            </a:r>
            <a:r>
              <a:rPr lang="sk-SK" dirty="0" err="1" smtClean="0"/>
              <a:t>Lua</a:t>
            </a:r>
            <a:r>
              <a:rPr lang="sk-SK" dirty="0" smtClean="0"/>
              <a:t> určená na hľadanie vzoriek v texte (</a:t>
            </a:r>
            <a:r>
              <a:rPr lang="sk-SK" dirty="0" err="1" smtClean="0"/>
              <a:t>pattern</a:t>
            </a:r>
            <a:r>
              <a:rPr lang="sk-SK" dirty="0" smtClean="0"/>
              <a:t> </a:t>
            </a:r>
            <a:r>
              <a:rPr lang="sk-SK" dirty="0" err="1" smtClean="0"/>
              <a:t>matching</a:t>
            </a:r>
            <a:r>
              <a:rPr lang="sk-SK" dirty="0" smtClean="0"/>
              <a:t>). e postavená na gramatikách typu PEG (</a:t>
            </a:r>
            <a:r>
              <a:rPr lang="sk-SK" dirty="0" err="1" smtClean="0"/>
              <a:t>Par-sing</a:t>
            </a:r>
            <a:r>
              <a:rPr lang="sk-SK" dirty="0" smtClean="0"/>
              <a:t> </a:t>
            </a:r>
            <a:r>
              <a:rPr lang="sk-SK" dirty="0" err="1" smtClean="0"/>
              <a:t>Expression</a:t>
            </a:r>
            <a:r>
              <a:rPr lang="sk-SK" dirty="0" smtClean="0"/>
              <a:t> </a:t>
            </a:r>
            <a:r>
              <a:rPr lang="sk-SK" dirty="0" err="1" smtClean="0"/>
              <a:t>Grammar</a:t>
            </a:r>
            <a:r>
              <a:rPr lang="sk-SK" dirty="0" smtClean="0"/>
              <a:t>), formalizme podobnom </a:t>
            </a:r>
            <a:r>
              <a:rPr lang="sk-SK" dirty="0" err="1" smtClean="0"/>
              <a:t>bezkontextovým</a:t>
            </a:r>
            <a:r>
              <a:rPr lang="sk-SK" dirty="0" smtClean="0"/>
              <a:t> gramatikám. PEG nedefinuje jazyk, ale algoritmus na jeho rozpoznanie.</a:t>
            </a:r>
          </a:p>
          <a:p>
            <a:pPr>
              <a:lnSpc>
                <a:spcPct val="200000"/>
              </a:lnSpc>
              <a:buFont typeface="Arial" pitchFamily="34" charset="0"/>
              <a:buNone/>
              <a:defRPr/>
            </a:pPr>
            <a:r>
              <a:rPr lang="sk-SK" dirty="0" err="1" smtClean="0"/>
              <a:t>LPeg</a:t>
            </a:r>
            <a:r>
              <a:rPr lang="sk-SK" dirty="0" smtClean="0"/>
              <a:t> poskytuje dva moduly s rozličným spôsobom práce.</a:t>
            </a:r>
          </a:p>
          <a:p>
            <a:pPr>
              <a:lnSpc>
                <a:spcPct val="200000"/>
              </a:lnSpc>
              <a:buFont typeface="Arial" pitchFamily="34" charset="0"/>
              <a:buNone/>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900" b="0" kern="1200" dirty="0" smtClean="0">
                <a:solidFill>
                  <a:schemeClr val="tx1"/>
                </a:solidFill>
                <a:latin typeface="+mn-lt"/>
                <a:ea typeface="+mn-ea"/>
                <a:cs typeface="+mn-cs"/>
              </a:rPr>
              <a:t> Čo všetko je blok?</a:t>
            </a:r>
          </a:p>
          <a:p>
            <a:r>
              <a:rPr lang="sk-SK" sz="900" b="0" kern="1200" dirty="0" smtClean="0">
                <a:solidFill>
                  <a:schemeClr val="tx1"/>
                </a:solidFill>
                <a:latin typeface="+mn-lt"/>
                <a:ea typeface="+mn-ea"/>
                <a:cs typeface="+mn-cs"/>
              </a:rPr>
              <a:t>Pri syntaktickej analýze sme definovali čo je všetko budeme pokladať za blok. Napríklad,</a:t>
            </a:r>
          </a:p>
          <a:p>
            <a:r>
              <a:rPr lang="sk-SK" sz="900" b="0" kern="1200" dirty="0" smtClean="0">
                <a:solidFill>
                  <a:schemeClr val="tx1"/>
                </a:solidFill>
                <a:latin typeface="+mn-lt"/>
                <a:ea typeface="+mn-ea"/>
                <a:cs typeface="+mn-cs"/>
              </a:rPr>
              <a:t>celý program bude hlavný blok (vrchol stromu) ten bude obsahovať podblok funkciu a</a:t>
            </a:r>
          </a:p>
          <a:p>
            <a:r>
              <a:rPr lang="sk-SK" sz="900" b="0" kern="1200" dirty="0" smtClean="0">
                <a:solidFill>
                  <a:schemeClr val="tx1"/>
                </a:solidFill>
                <a:latin typeface="+mn-lt"/>
                <a:ea typeface="+mn-ea"/>
                <a:cs typeface="+mn-cs"/>
              </a:rPr>
              <a:t>funkcia sa skladá z hlavičky a tela. Hlavička sa skladá z návratovej hodnoty, názvu a</a:t>
            </a:r>
          </a:p>
          <a:p>
            <a:r>
              <a:rPr lang="sk-SK" sz="900" b="0" kern="1200" dirty="0" smtClean="0">
                <a:solidFill>
                  <a:schemeClr val="tx1"/>
                </a:solidFill>
                <a:latin typeface="+mn-lt"/>
                <a:ea typeface="+mn-ea"/>
                <a:cs typeface="+mn-cs"/>
              </a:rPr>
              <a:t>parametrov. Parametre sú ďalší blok, ktorý sa skladá z menších podblokov už samostatných</a:t>
            </a:r>
          </a:p>
          <a:p>
            <a:r>
              <a:rPr lang="sk-SK" sz="900" b="0" kern="1200" dirty="0" smtClean="0">
                <a:solidFill>
                  <a:schemeClr val="tx1"/>
                </a:solidFill>
                <a:latin typeface="+mn-lt"/>
                <a:ea typeface="+mn-ea"/>
                <a:cs typeface="+mn-cs"/>
              </a:rPr>
              <a:t>parametrov. Z tohto vyplýva, že parametre sú blokom ako celok, ale neuchovávajú žiadny</a:t>
            </a:r>
          </a:p>
          <a:p>
            <a:r>
              <a:rPr lang="sk-SK" sz="900" b="0" kern="1200" dirty="0" smtClean="0">
                <a:solidFill>
                  <a:schemeClr val="tx1"/>
                </a:solidFill>
                <a:latin typeface="+mn-lt"/>
                <a:ea typeface="+mn-ea"/>
                <a:cs typeface="+mn-cs"/>
              </a:rPr>
              <a:t>text.</a:t>
            </a:r>
          </a:p>
          <a:p>
            <a:endParaRPr lang="sk-SK" sz="9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k-SK" sz="900" dirty="0" smtClean="0"/>
              <a:t>Bloky sú zobrazované ako rôznofarebné rámy obkolesujúce text.</a:t>
            </a:r>
          </a:p>
          <a:p>
            <a:endParaRPr lang="sk-SK" sz="900" b="0" dirty="0" smtClean="0"/>
          </a:p>
          <a:p>
            <a:pPr>
              <a:lnSpc>
                <a:spcPct val="200000"/>
              </a:lnSpc>
              <a:buFont typeface="Arial" pitchFamily="34" charset="0"/>
              <a:buNone/>
              <a:defRPr/>
            </a:pPr>
            <a:r>
              <a:rPr lang="sk-SK" sz="900" dirty="0" smtClean="0"/>
              <a:t>Okrem zvýrazňovania </a:t>
            </a:r>
          </a:p>
          <a:p>
            <a:pPr>
              <a:lnSpc>
                <a:spcPct val="200000"/>
              </a:lnSpc>
              <a:buFont typeface="Arial" pitchFamily="34" charset="0"/>
              <a:buNone/>
              <a:defRPr/>
            </a:pPr>
            <a:r>
              <a:rPr lang="sk-SK" sz="900" dirty="0" smtClean="0"/>
              <a:t>syntaxe  bude možné zvýrazniť  hlavné bloky (napríklad funkcie, cykly)  aj grafickými elementmi, predovšetkým  obdĺžnikmi.  Takéto  zvýrazňovanie  by  malo  prispieť  k zvýšeniu  prehľadnosti </a:t>
            </a:r>
          </a:p>
          <a:p>
            <a:pPr>
              <a:lnSpc>
                <a:spcPct val="200000"/>
              </a:lnSpc>
              <a:buFont typeface="Arial" pitchFamily="34" charset="0"/>
              <a:buNone/>
              <a:defRPr/>
            </a:pPr>
            <a:r>
              <a:rPr lang="sk-SK" sz="900" dirty="0" smtClean="0"/>
              <a:t>zdrojového kódu.</a:t>
            </a:r>
          </a:p>
          <a:p>
            <a:endParaRPr lang="sk-SK" sz="900" b="0"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7</a:t>
            </a:fld>
            <a:endParaRPr lang="sk-S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Zabudovanie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 rozšírenie existujúcich skratiek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Úprava editora za použitia CSS štýlov</a:t>
            </a:r>
            <a:endParaRPr lang="sk-SK" dirty="0" smtClean="0"/>
          </a:p>
          <a:p>
            <a:pPr>
              <a:buFont typeface="Arial" pitchFamily="34" charset="0"/>
              <a:buChar char="•"/>
            </a:pP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Držanie </a:t>
            </a: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AST </a:t>
            </a: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stromu na strane Lua – dopytovanie na strom z </a:t>
            </a: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Qt</a:t>
            </a:r>
          </a:p>
          <a:p>
            <a:pPr>
              <a:buFont typeface="Arial" pitchFamily="34" charset="0"/>
              <a:buChar char="•"/>
            </a:pP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None/>
            </a:pPr>
            <a:r>
              <a:rPr lang="sk-SK" dirty="0" smtClean="0"/>
              <a:t>V súčasnom stave editora je implementovaná zakladaná funkcionalita, ktorú sa  postupne snažíme </a:t>
            </a:r>
          </a:p>
          <a:p>
            <a:pPr>
              <a:buFont typeface="Arial" pitchFamily="34" charset="0"/>
              <a:buNone/>
            </a:pPr>
            <a:r>
              <a:rPr lang="sk-SK" dirty="0" smtClean="0"/>
              <a:t>zefektívniť. V súčasnej verzie  projektu  experimentujeme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8</a:t>
            </a:fld>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latin typeface="Arial" pitchFamily="34" charset="0"/>
                <a:cs typeface="Arial" pitchFamily="34" charset="0"/>
              </a:rPr>
              <a:t>ale by oslovil širšie spektrum vývojárov, ktorí by sa aj zapojili do ďalšieho vývoja editora </a:t>
            </a:r>
          </a:p>
          <a:p>
            <a:r>
              <a:rPr lang="sk-SK" sz="1200" dirty="0" smtClean="0">
                <a:latin typeface="Arial" pitchFamily="34" charset="0"/>
                <a:cs typeface="Arial" pitchFamily="34" charset="0"/>
              </a:rPr>
              <a:t>Paralelizovanie výpočtovo náročných operácií - </a:t>
            </a:r>
            <a:r>
              <a:rPr lang="pl-PL" sz="1200" dirty="0" smtClean="0">
                <a:latin typeface="Arial" pitchFamily="34" charset="0"/>
                <a:cs typeface="Arial" pitchFamily="34" charset="0"/>
              </a:rPr>
              <a:t>spracovanie syntaktickej analýzy na pozadí</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t>Prebiehajú  experimenty  s používateľským  rozhraním a pohrávame sa s myšlienkou grafickej vizualizácie zdrojového kódu pre rôzne aspekty ako napr. </a:t>
            </a:r>
          </a:p>
          <a:p>
            <a:r>
              <a:rPr lang="sk-SK" dirty="0" smtClean="0"/>
              <a:t>vizualizáciu softvérových metrík.</a:t>
            </a:r>
          </a:p>
          <a:p>
            <a:endParaRPr lang="sk-SK" dirty="0" smtClean="0"/>
          </a:p>
          <a:p>
            <a:r>
              <a:rPr lang="sk-SK" dirty="0" smtClean="0"/>
              <a:t>tvorba dokumentácie – umožniť písanie dokumentácie priamo do zdrojového kódu, a poskytnúť: </a:t>
            </a:r>
          </a:p>
          <a:p>
            <a:r>
              <a:rPr lang="sk-SK" dirty="0" smtClean="0"/>
              <a:t>o  priame formátovanie textu </a:t>
            </a:r>
          </a:p>
          <a:p>
            <a:r>
              <a:rPr lang="sk-SK" dirty="0" smtClean="0"/>
              <a:t>o  samostatný aj kombinovaný výstup pre kompilovateľný program a dokumentáciu</a:t>
            </a:r>
          </a:p>
          <a:p>
            <a:endParaRPr lang="sk-SK" dirty="0" smtClean="0"/>
          </a:p>
          <a:p>
            <a:r>
              <a:rPr lang="sk-SK" dirty="0" smtClean="0"/>
              <a:t>hlbšia analýza zdrojového kódu za účelom hľadania pachov kódu (</a:t>
            </a:r>
            <a:r>
              <a:rPr lang="sk-SK" dirty="0" err="1" smtClean="0"/>
              <a:t>code</a:t>
            </a:r>
            <a:r>
              <a:rPr lang="sk-SK" dirty="0" smtClean="0"/>
              <a:t> </a:t>
            </a:r>
            <a:r>
              <a:rPr lang="sk-SK" dirty="0" err="1" smtClean="0"/>
              <a:t>smells</a:t>
            </a:r>
            <a:r>
              <a:rPr lang="sk-SK" dirty="0" smtClean="0"/>
              <a:t>), </a:t>
            </a:r>
          </a:p>
          <a:p>
            <a:endParaRPr lang="sk-SK" dirty="0" smtClean="0"/>
          </a:p>
          <a:p>
            <a:r>
              <a:rPr lang="sk-SK" dirty="0" err="1" smtClean="0"/>
              <a:t>QScintilla</a:t>
            </a:r>
            <a:r>
              <a:rPr lang="sk-SK" dirty="0" smtClean="0"/>
              <a:t> obsahuje viac ako 30 tried — tzv. </a:t>
            </a:r>
            <a:r>
              <a:rPr lang="sk-SK" dirty="0" err="1" smtClean="0"/>
              <a:t>lexerov</a:t>
            </a:r>
            <a:r>
              <a:rPr lang="sk-SK" dirty="0" smtClean="0"/>
              <a:t>, ktoré umožňujú lexikálnu analýzu</a:t>
            </a:r>
          </a:p>
          <a:p>
            <a:r>
              <a:rPr lang="sk-SK" dirty="0" smtClean="0"/>
              <a:t>jednotlivých programovacích jazykov. Pre každý jazyk je vytvorená samostatná trieda,</a:t>
            </a:r>
          </a:p>
          <a:p>
            <a:r>
              <a:rPr lang="sk-SK" dirty="0" err="1" smtClean="0"/>
              <a:t>napríkladQsciLexerJava</a:t>
            </a:r>
            <a:r>
              <a:rPr lang="sk-SK" dirty="0" smtClean="0"/>
              <a:t>.</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9</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5"/>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71979"/>
            <a:ext cx="2057400" cy="3656542"/>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71979"/>
            <a:ext cx="6019800" cy="3656542"/>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6"/>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9"/>
            <a:ext cx="7772400" cy="1135063"/>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27542"/>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28866"/>
            <a:ext cx="2057400" cy="4876271"/>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28866"/>
            <a:ext cx="6019800" cy="4876271"/>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8"/>
            <a:ext cx="7772400" cy="1135062"/>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28866"/>
            <a:ext cx="8229600" cy="95250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2" y="227541"/>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7. 3. 2012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7. 3. 2012</a:t>
            </a:fld>
            <a:endParaRPr lang="sk-SK" dirty="0"/>
          </a:p>
        </p:txBody>
      </p:sp>
      <p:sp>
        <p:nvSpPr>
          <p:cNvPr id="5" name="Zástupný symbol päty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7. 3. 2012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innovators-team10.github.com/" TargetMode="External"/><Relationship Id="rId2" Type="http://schemas.openxmlformats.org/officeDocument/2006/relationships/hyperlink" Target="https://github.com/Innovators-Team10/TrollEdit" TargetMode="External"/><Relationship Id="rId1" Type="http://schemas.openxmlformats.org/officeDocument/2006/relationships/slideLayout" Target="../slideLayouts/slideLayout18.xml"/><Relationship Id="rId4" Type="http://schemas.openxmlformats.org/officeDocument/2006/relationships/hyperlink" Target="http://labss2.fiit.stuba.sk/TeamProject/2011/team10is-si/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ĺžnik 13"/>
          <p:cNvSpPr/>
          <p:nvPr/>
        </p:nvSpPr>
        <p:spPr>
          <a:xfrm>
            <a:off x="0" y="3433565"/>
            <a:ext cx="9144000" cy="1440159"/>
          </a:xfrm>
          <a:prstGeom prst="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BlokTextu 2"/>
          <p:cNvSpPr txBox="1"/>
          <p:nvPr/>
        </p:nvSpPr>
        <p:spPr>
          <a:xfrm>
            <a:off x="4788024" y="3017519"/>
            <a:ext cx="4355976" cy="307777"/>
          </a:xfrm>
          <a:prstGeom prst="rect">
            <a:avLst/>
          </a:prstGeom>
          <a:noFill/>
        </p:spPr>
        <p:txBody>
          <a:bodyPr wrap="square" rtlCol="0">
            <a:spAutoFit/>
          </a:bodyPr>
          <a:lstStyle/>
          <a:p>
            <a:r>
              <a:rPr lang="sk-SK" sz="14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effectLst/>
                <a:latin typeface="Square721 BT" pitchFamily="34" charset="0"/>
                <a:cs typeface="Arial" pitchFamily="34" charset="0"/>
              </a:rPr>
              <a:t>Textový </a:t>
            </a:r>
            <a:r>
              <a:rPr lang="sk-SK" sz="1400" dirty="0">
                <a:effectLst/>
                <a:latin typeface="Square721 BT" pitchFamily="34" charset="0"/>
                <a:cs typeface="Arial" pitchFamily="34" charset="0"/>
              </a:rPr>
              <a:t>editor obohatený o grafické prvky </a:t>
            </a:r>
            <a:endParaRPr lang="sk-SK" sz="900" dirty="0">
              <a:effectLst/>
              <a:latin typeface="Square721 BT" pitchFamily="34" charset="0"/>
            </a:endParaRPr>
          </a:p>
        </p:txBody>
      </p:sp>
      <p:sp>
        <p:nvSpPr>
          <p:cNvPr id="16" name="Podnadpis 2"/>
          <p:cNvSpPr txBox="1">
            <a:spLocks/>
          </p:cNvSpPr>
          <p:nvPr/>
        </p:nvSpPr>
        <p:spPr>
          <a:xfrm>
            <a:off x="0" y="5161756"/>
            <a:ext cx="2808312" cy="382860"/>
          </a:xfrm>
          <a:prstGeom prst="rect">
            <a:avLst/>
          </a:prstGeom>
        </p:spPr>
        <p:txBody>
          <a:bodyPr vert="horz" lIns="0" tIns="0" rIns="0" bIns="0" rtlCol="0">
            <a:noAutofit/>
          </a:bodyPr>
          <a:lstStyle/>
          <a:p>
            <a:pPr defTabSz="914363">
              <a:lnSpc>
                <a:spcPct val="90000"/>
              </a:lnSpc>
              <a:defRPr/>
            </a:pPr>
            <a:r>
              <a:rPr lang="sk-SK" sz="1200" b="1" dirty="0">
                <a:solidFill>
                  <a:prstClr val="white">
                    <a:lumMod val="50000"/>
                  </a:prstClr>
                </a:solidFill>
                <a:latin typeface="Arial" pitchFamily="34" charset="0"/>
                <a:cs typeface="Arial" pitchFamily="34" charset="0"/>
              </a:rPr>
              <a:t>  </a:t>
            </a:r>
            <a:r>
              <a:rPr lang="sk-SK" sz="1200" b="1" dirty="0">
                <a:latin typeface="Arial" pitchFamily="34" charset="0"/>
                <a:cs typeface="Arial" pitchFamily="34" charset="0"/>
              </a:rPr>
              <a:t>Tímový projekt 2011/12</a:t>
            </a:r>
            <a:endParaRPr lang="cs-CZ" sz="1100" b="1" dirty="0">
              <a:latin typeface="Arial" pitchFamily="34" charset="0"/>
              <a:cs typeface="Arial" pitchFamily="34" charset="0"/>
            </a:endParaRPr>
          </a:p>
          <a:p>
            <a:pPr defTabSz="914363">
              <a:lnSpc>
                <a:spcPct val="90000"/>
              </a:lnSpc>
              <a:defRPr/>
            </a:pPr>
            <a:r>
              <a:rPr lang="cs-CZ" sz="400" b="1" dirty="0">
                <a:latin typeface="Arial" pitchFamily="34" charset="0"/>
                <a:cs typeface="Arial" pitchFamily="34" charset="0"/>
              </a:rPr>
              <a:t> </a:t>
            </a:r>
          </a:p>
          <a:p>
            <a:pPr defTabSz="914363">
              <a:lnSpc>
                <a:spcPct val="90000"/>
              </a:lnSpc>
            </a:pPr>
            <a:r>
              <a:rPr lang="sk-SK" sz="1050" b="1" dirty="0">
                <a:latin typeface="Arial" pitchFamily="34" charset="0"/>
                <a:cs typeface="Arial" pitchFamily="34" charset="0"/>
              </a:rPr>
              <a:t>   tp-team-10@googlegroups.com</a:t>
            </a:r>
            <a:endParaRPr lang="cs-CZ" sz="2800" b="1" dirty="0">
              <a:latin typeface="Arial" pitchFamily="34" charset="0"/>
              <a:cs typeface="Arial" pitchFamily="34" charset="0"/>
            </a:endParaRPr>
          </a:p>
        </p:txBody>
      </p:sp>
      <p:grpSp>
        <p:nvGrpSpPr>
          <p:cNvPr id="12" name="Skupina 11"/>
          <p:cNvGrpSpPr/>
          <p:nvPr/>
        </p:nvGrpSpPr>
        <p:grpSpPr>
          <a:xfrm>
            <a:off x="3995936" y="3361556"/>
            <a:ext cx="4972943" cy="1447800"/>
            <a:chOff x="304800" y="2495550"/>
            <a:chExt cx="4972943" cy="1447800"/>
          </a:xfrm>
        </p:grpSpPr>
        <p:sp>
          <p:nvSpPr>
            <p:cNvPr id="13" name="BlokTextu 12"/>
            <p:cNvSpPr txBox="1"/>
            <p:nvPr/>
          </p:nvSpPr>
          <p:spPr>
            <a:xfrm>
              <a:off x="381000" y="2495550"/>
              <a:ext cx="4038600" cy="1446550"/>
            </a:xfrm>
            <a:prstGeom prst="rect">
              <a:avLst/>
            </a:prstGeom>
            <a:noFill/>
          </p:spPr>
          <p:txBody>
            <a:bodyPr wrap="square" rtlCol="0">
              <a:spAutoFit/>
            </a:bodyPr>
            <a:lstStyle/>
            <a:p>
              <a:r>
                <a:rPr lang="sk-SK" sz="8800" b="1" spc="-300" dirty="0" smtClean="0">
                  <a:effectLst>
                    <a:outerShdw blurRad="50800" dist="38100" dir="18900000" algn="bl" rotWithShape="0">
                      <a:prstClr val="black">
                        <a:alpha val="40000"/>
                      </a:prstClr>
                    </a:outerShdw>
                  </a:effectLst>
                  <a:latin typeface="Aharoni" pitchFamily="2" charset="-79"/>
                  <a:cs typeface="Aharoni" pitchFamily="2" charset="-79"/>
                </a:rPr>
                <a:t>  </a:t>
              </a:r>
              <a:r>
                <a:rPr lang="sk-SK" sz="8800" b="1" spc="-300" dirty="0" smtClean="0">
                  <a:solidFill>
                    <a:schemeClr val="tx1">
                      <a:lumMod val="95000"/>
                      <a:lumOff val="5000"/>
                    </a:schemeClr>
                  </a:solidFill>
                  <a:effectLst>
                    <a:outerShdw blurRad="50800" dist="38100" dir="18900000" algn="bl" rotWithShape="0">
                      <a:prstClr val="black">
                        <a:alpha val="40000"/>
                      </a:prstClr>
                    </a:outerShdw>
                  </a:effectLst>
                  <a:latin typeface="Trebuchet MS" pitchFamily="34" charset="0"/>
                  <a:cs typeface="Aharoni" pitchFamily="2" charset="-79"/>
                </a:rPr>
                <a:t>roll</a:t>
              </a:r>
              <a:r>
                <a:rPr lang="sk-SK" sz="7500" spc="-300" dirty="0" smtClean="0">
                  <a:solidFill>
                    <a:srgbClr val="972C29"/>
                  </a:solidFill>
                  <a:effectLst>
                    <a:outerShdw blurRad="50800" dist="38100" dir="5400000" algn="t" rotWithShape="0">
                      <a:prstClr val="black">
                        <a:alpha val="40000"/>
                      </a:prstClr>
                    </a:outerShdw>
                  </a:effectLst>
                  <a:latin typeface="HandelGotD" pitchFamily="34" charset="0"/>
                  <a:cs typeface="Aharoni" pitchFamily="2" charset="-79"/>
                </a:rPr>
                <a:t>Edit</a:t>
              </a:r>
              <a:r>
                <a:rPr lang="sk-SK" sz="8000" b="1" dirty="0" smtClean="0">
                  <a:latin typeface="Arial" pitchFamily="34" charset="0"/>
                  <a:cs typeface="Arial" pitchFamily="34" charset="0"/>
                </a:rPr>
                <a:t> </a:t>
              </a:r>
              <a:endParaRPr lang="sk-SK" sz="8000" b="1" dirty="0">
                <a:latin typeface="Arial" pitchFamily="34" charset="0"/>
                <a:cs typeface="Arial" pitchFamily="34" charset="0"/>
              </a:endParaRPr>
            </a:p>
          </p:txBody>
        </p:sp>
        <p:sp>
          <p:nvSpPr>
            <p:cNvPr id="15" name="BlokTextu 14"/>
            <p:cNvSpPr txBox="1"/>
            <p:nvPr/>
          </p:nvSpPr>
          <p:spPr>
            <a:xfrm>
              <a:off x="1371600" y="3638550"/>
              <a:ext cx="3048000" cy="233619"/>
            </a:xfrm>
            <a:prstGeom prst="rect">
              <a:avLst/>
            </a:prstGeom>
            <a:noFill/>
          </p:spPr>
          <p:txBody>
            <a:bodyPr wrap="square" tIns="18000" rtlCol="0" anchor="t">
              <a:spAutoFit/>
            </a:bodyPr>
            <a:lstStyle/>
            <a:p>
              <a:r>
                <a:rPr lang="sk-SK" sz="1100" dirty="0" smtClean="0">
                  <a:solidFill>
                    <a:srgbClr val="8A0000"/>
                  </a:solidFill>
                  <a:effectLst>
                    <a:outerShdw blurRad="50800" dist="38100" dir="16200000" rotWithShape="0">
                      <a:prstClr val="black">
                        <a:alpha val="40000"/>
                      </a:prstClr>
                    </a:outerShdw>
                  </a:effectLst>
                </a:rPr>
                <a:t>               </a:t>
              </a:r>
              <a:r>
                <a:rPr lang="en-US" sz="1050" dirty="0" smtClean="0">
                  <a:solidFill>
                    <a:schemeClr val="tx1">
                      <a:lumMod val="75000"/>
                      <a:lumOff val="25000"/>
                    </a:schemeClr>
                  </a:solidFill>
                  <a:effectLst>
                    <a:innerShdw blurRad="63500" dist="50800" dir="5400000">
                      <a:prstClr val="black">
                        <a:alpha val="50000"/>
                      </a:prstClr>
                    </a:innerShdw>
                  </a:effectLst>
                </a:rPr>
                <a:t>text editor with graphical enhancements</a:t>
              </a:r>
              <a:endParaRPr lang="sk-SK" sz="1100" dirty="0">
                <a:solidFill>
                  <a:schemeClr val="tx1">
                    <a:lumMod val="75000"/>
                    <a:lumOff val="25000"/>
                  </a:schemeClr>
                </a:solidFill>
                <a:effectLst>
                  <a:innerShdw blurRad="63500" dist="50800" dir="5400000">
                    <a:prstClr val="black">
                      <a:alpha val="50000"/>
                    </a:prstClr>
                  </a:innerShdw>
                </a:effectLst>
              </a:endParaRPr>
            </a:p>
          </p:txBody>
        </p:sp>
        <p:sp>
          <p:nvSpPr>
            <p:cNvPr id="17" name="Mesiac 16"/>
            <p:cNvSpPr/>
            <p:nvPr/>
          </p:nvSpPr>
          <p:spPr>
            <a:xfrm rot="10800000">
              <a:off x="3657600" y="2647950"/>
              <a:ext cx="1452810" cy="1295400"/>
            </a:xfrm>
            <a:prstGeom prst="moon">
              <a:avLst>
                <a:gd name="adj" fmla="val 24071"/>
              </a:avLst>
            </a:prstGeom>
            <a:gradFill>
              <a:gsLst>
                <a:gs pos="0">
                  <a:schemeClr val="accent2">
                    <a:shade val="51000"/>
                    <a:satMod val="130000"/>
                  </a:schemeClr>
                </a:gs>
                <a:gs pos="80000">
                  <a:srgbClr val="972C29"/>
                </a:gs>
                <a:gs pos="100000">
                  <a:srgbClr val="C00000"/>
                </a:gs>
              </a:gsLst>
            </a:gradFill>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8" name="Rovná spojnica 17"/>
            <p:cNvCxnSpPr/>
            <p:nvPr/>
          </p:nvCxnSpPr>
          <p:spPr>
            <a:xfrm>
              <a:off x="1752600" y="3638550"/>
              <a:ext cx="2438400" cy="0"/>
            </a:xfrm>
            <a:prstGeom prst="line">
              <a:avLst/>
            </a:prstGeom>
            <a:ln w="317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4"/>
            <p:cNvPicPr>
              <a:picLocks noChangeAspect="1" noChangeArrowheads="1"/>
            </p:cNvPicPr>
            <p:nvPr/>
          </p:nvPicPr>
          <p:blipFill>
            <a:blip r:embed="rId3" cstate="print"/>
            <a:srcRect/>
            <a:stretch>
              <a:fillRect/>
            </a:stretch>
          </p:blipFill>
          <p:spPr bwMode="auto">
            <a:xfrm>
              <a:off x="304800" y="2647950"/>
              <a:ext cx="1066800" cy="10668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7" name="Mesiac 26"/>
            <p:cNvSpPr/>
            <p:nvPr/>
          </p:nvSpPr>
          <p:spPr>
            <a:xfrm rot="10984194">
              <a:off x="4896742" y="2962411"/>
              <a:ext cx="381001" cy="754930"/>
            </a:xfrm>
            <a:prstGeom prst="moon">
              <a:avLst>
                <a:gd name="adj" fmla="val 21657"/>
              </a:avLst>
            </a:prstGeom>
            <a:gradFill>
              <a:gsLst>
                <a:gs pos="0">
                  <a:schemeClr val="accent2">
                    <a:shade val="51000"/>
                    <a:satMod val="130000"/>
                  </a:schemeClr>
                </a:gs>
                <a:gs pos="80000">
                  <a:srgbClr val="972C29"/>
                </a:gs>
                <a:gs pos="100000">
                  <a:srgbClr val="C00000"/>
                </a:gs>
              </a:gsLst>
            </a:gradFill>
            <a:ln>
              <a:noFill/>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dĺžnik s rovnostranným zaobleným rohom 7"/>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899592" y="-25648"/>
            <a:ext cx="8244408"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Kde nás nájdete? </a:t>
            </a:r>
            <a:endParaRPr lang="sk-SK" sz="2600" b="1" dirty="0">
              <a:latin typeface="Arial" pitchFamily="34" charset="0"/>
              <a:cs typeface="Arial" pitchFamily="34" charset="0"/>
            </a:endParaRPr>
          </a:p>
        </p:txBody>
      </p:sp>
      <p:sp>
        <p:nvSpPr>
          <p:cNvPr id="5" name="BlokTextu 4"/>
          <p:cNvSpPr txBox="1"/>
          <p:nvPr/>
        </p:nvSpPr>
        <p:spPr>
          <a:xfrm>
            <a:off x="395536" y="1257323"/>
            <a:ext cx="8461448" cy="3447098"/>
          </a:xfrm>
          <a:prstGeom prst="rect">
            <a:avLst/>
          </a:prstGeom>
          <a:noFill/>
        </p:spPr>
        <p:txBody>
          <a:bodyPr wrap="square" rtlCol="0">
            <a:spAutoFit/>
          </a:bodyPr>
          <a:lstStyle/>
          <a:p>
            <a:r>
              <a:rPr lang="sk-SK" sz="2400" dirty="0" smtClean="0">
                <a:latin typeface="Arial" pitchFamily="34" charset="0"/>
                <a:cs typeface="Arial" pitchFamily="34" charset="0"/>
              </a:rPr>
              <a:t>Repozitár projektu</a:t>
            </a:r>
            <a:r>
              <a:rPr lang="sk-SK" sz="2000" dirty="0" smtClean="0">
                <a:latin typeface="Arial" pitchFamily="34" charset="0"/>
                <a:cs typeface="Arial" pitchFamily="34" charset="0"/>
              </a:rPr>
              <a:t> </a:t>
            </a:r>
          </a:p>
          <a:p>
            <a:r>
              <a:rPr lang="sk-SK" u="sng" dirty="0" smtClean="0">
                <a:latin typeface="Arial" pitchFamily="34" charset="0"/>
                <a:cs typeface="Arial" pitchFamily="34" charset="0"/>
                <a:hlinkClick r:id="rId2"/>
              </a:rPr>
              <a:t>https://github.com/Innovators-Team10/TrollEdit  </a:t>
            </a:r>
            <a:endParaRPr lang="sk-SK"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r>
              <a:rPr lang="sk-SK" sz="2400" dirty="0" smtClean="0">
                <a:latin typeface="Arial" pitchFamily="34" charset="0"/>
                <a:cs typeface="Arial" pitchFamily="34" charset="0"/>
              </a:rPr>
              <a:t>Stránka projektu  </a:t>
            </a:r>
            <a:r>
              <a:rPr lang="sk-SK" dirty="0" smtClean="0">
                <a:latin typeface="Arial" pitchFamily="34" charset="0"/>
                <a:cs typeface="Arial" pitchFamily="34" charset="0"/>
              </a:rPr>
              <a:t>(dočasné, možno bude .org)</a:t>
            </a:r>
            <a:endParaRPr lang="sk-SK" sz="2400" dirty="0" smtClean="0">
              <a:latin typeface="Arial" pitchFamily="34" charset="0"/>
              <a:cs typeface="Arial" pitchFamily="34" charset="0"/>
            </a:endParaRPr>
          </a:p>
          <a:p>
            <a:r>
              <a:rPr lang="sk-SK" u="sng" dirty="0" smtClean="0">
                <a:latin typeface="Arial" pitchFamily="34" charset="0"/>
                <a:cs typeface="Arial" pitchFamily="34" charset="0"/>
                <a:hlinkClick r:id="rId3"/>
              </a:rPr>
              <a:t>http://innovators-team10.github.com</a:t>
            </a:r>
            <a:endParaRPr lang="sk-SK" u="sng" dirty="0" smtClean="0">
              <a:latin typeface="Arial" pitchFamily="34" charset="0"/>
              <a:cs typeface="Arial" pitchFamily="34" charset="0"/>
            </a:endParaRPr>
          </a:p>
          <a:p>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sz="2400" dirty="0" smtClean="0">
                <a:latin typeface="Arial" pitchFamily="34" charset="0"/>
                <a:cs typeface="Arial" pitchFamily="34" charset="0"/>
              </a:rPr>
              <a:t>Stránka tímu </a:t>
            </a:r>
          </a:p>
          <a:p>
            <a:r>
              <a:rPr lang="sk-SK" u="sng" dirty="0" smtClean="0">
                <a:latin typeface="Arial" pitchFamily="34" charset="0"/>
                <a:cs typeface="Arial" pitchFamily="34" charset="0"/>
                <a:hlinkClick r:id="rId4"/>
              </a:rPr>
              <a:t>http://labss2.fiit.stuba.sk/TeamProject/2011/team10is-si/index.html</a:t>
            </a:r>
            <a:endParaRPr lang="sk-SK" u="sng" dirty="0" smtClean="0">
              <a:latin typeface="Arial" pitchFamily="34" charset="0"/>
              <a:cs typeface="Arial" pitchFamily="34" charset="0"/>
            </a:endParaRPr>
          </a:p>
          <a:p>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2195736" y="2137421"/>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Otázky ?</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descr="TrollEdit_logo.png"/>
          <p:cNvPicPr>
            <a:picLocks noChangeAspect="1"/>
          </p:cNvPicPr>
          <p:nvPr/>
        </p:nvPicPr>
        <p:blipFill>
          <a:blip r:embed="rId3" cstate="print"/>
          <a:stretch>
            <a:fillRect/>
          </a:stretch>
        </p:blipFill>
        <p:spPr>
          <a:xfrm>
            <a:off x="3203848" y="4153644"/>
            <a:ext cx="2871871" cy="1137582"/>
          </a:xfrm>
          <a:prstGeom prst="rect">
            <a:avLst/>
          </a:prstGeom>
        </p:spPr>
      </p:pic>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2" name="Obdĺžnik s rovnostranným zaobleným rohom 1"/>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187624" y="-25648"/>
            <a:ext cx="7956376"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Genéza projektu</a:t>
            </a:r>
            <a:endParaRPr lang="sk-SK" sz="2600" b="1" dirty="0">
              <a:latin typeface="Arial" pitchFamily="34" charset="0"/>
              <a:cs typeface="Arial" pitchFamily="34" charset="0"/>
            </a:endParaRPr>
          </a:p>
        </p:txBody>
      </p:sp>
      <p:sp>
        <p:nvSpPr>
          <p:cNvPr id="5" name="BlokTextu 4"/>
          <p:cNvSpPr txBox="1"/>
          <p:nvPr/>
        </p:nvSpPr>
        <p:spPr>
          <a:xfrm>
            <a:off x="323528" y="2137421"/>
            <a:ext cx="3600400" cy="584775"/>
          </a:xfrm>
          <a:prstGeom prst="rect">
            <a:avLst/>
          </a:prstGeom>
          <a:noFill/>
        </p:spPr>
        <p:txBody>
          <a:bodyPr wrap="square" rtlCol="0">
            <a:spAutoFit/>
          </a:bodyPr>
          <a:lstStyle/>
          <a:p>
            <a:r>
              <a:rPr lang="sk-SK" dirty="0" smtClean="0">
                <a:latin typeface="Arial" pitchFamily="34" charset="0"/>
                <a:cs typeface="Arial" pitchFamily="34" charset="0"/>
              </a:rPr>
              <a:t>Projekt vznikol v roku 2009/10 </a:t>
            </a:r>
          </a:p>
          <a:p>
            <a:endParaRPr lang="sk-SK" sz="1400" dirty="0" smtClean="0">
              <a:latin typeface="Arial" pitchFamily="34" charset="0"/>
              <a:cs typeface="Arial" pitchFamily="34" charset="0"/>
            </a:endParaRPr>
          </a:p>
        </p:txBody>
      </p:sp>
      <p:pic>
        <p:nvPicPr>
          <p:cNvPr id="8" name="Obrázok 7" descr="qt.png"/>
          <p:cNvPicPr>
            <a:picLocks noChangeAspect="1"/>
          </p:cNvPicPr>
          <p:nvPr/>
        </p:nvPicPr>
        <p:blipFill>
          <a:blip r:embed="rId3" cstate="print"/>
          <a:stretch>
            <a:fillRect/>
          </a:stretch>
        </p:blipFill>
        <p:spPr>
          <a:xfrm>
            <a:off x="5220072" y="3017518"/>
            <a:ext cx="2962614" cy="800089"/>
          </a:xfrm>
          <a:prstGeom prst="rect">
            <a:avLst/>
          </a:prstGeom>
          <a:effectLst/>
        </p:spPr>
      </p:pic>
      <p:pic>
        <p:nvPicPr>
          <p:cNvPr id="1027" name="Picture 3"/>
          <p:cNvPicPr>
            <a:picLocks noChangeAspect="1" noChangeArrowheads="1"/>
          </p:cNvPicPr>
          <p:nvPr/>
        </p:nvPicPr>
        <p:blipFill>
          <a:blip r:embed="rId4" cstate="print"/>
          <a:srcRect/>
          <a:stretch>
            <a:fillRect/>
          </a:stretch>
        </p:blipFill>
        <p:spPr bwMode="auto">
          <a:xfrm>
            <a:off x="755576" y="2777492"/>
            <a:ext cx="2160240" cy="1193588"/>
          </a:xfrm>
          <a:prstGeom prst="rect">
            <a:avLst/>
          </a:prstGeom>
          <a:noFill/>
          <a:ln w="9525">
            <a:noFill/>
            <a:miter lim="800000"/>
            <a:headEnd/>
            <a:tailEnd/>
          </a:ln>
          <a:effectLst/>
        </p:spPr>
      </p:pic>
      <p:pic>
        <p:nvPicPr>
          <p:cNvPr id="12" name="Obrázok 11" descr="tim.png"/>
          <p:cNvPicPr>
            <a:picLocks noChangeAspect="1"/>
          </p:cNvPicPr>
          <p:nvPr/>
        </p:nvPicPr>
        <p:blipFill>
          <a:blip r:embed="rId5" cstate="print"/>
          <a:stretch>
            <a:fillRect/>
          </a:stretch>
        </p:blipFill>
        <p:spPr>
          <a:xfrm>
            <a:off x="0" y="2857500"/>
            <a:ext cx="9144000" cy="2041278"/>
          </a:xfrm>
          <a:prstGeom prst="rect">
            <a:avLst/>
          </a:prstGeom>
        </p:spPr>
      </p:pic>
      <p:sp>
        <p:nvSpPr>
          <p:cNvPr id="13" name="BlokTextu 12"/>
          <p:cNvSpPr txBox="1"/>
          <p:nvPr/>
        </p:nvSpPr>
        <p:spPr>
          <a:xfrm>
            <a:off x="5004048" y="2137421"/>
            <a:ext cx="3923928" cy="584775"/>
          </a:xfrm>
          <a:prstGeom prst="rect">
            <a:avLst/>
          </a:prstGeom>
          <a:noFill/>
        </p:spPr>
        <p:txBody>
          <a:bodyPr wrap="square" rtlCol="0">
            <a:spAutoFit/>
          </a:bodyPr>
          <a:lstStyle/>
          <a:p>
            <a:r>
              <a:rPr lang="sk-SK" dirty="0" smtClean="0">
                <a:latin typeface="Arial" pitchFamily="34" charset="0"/>
                <a:cs typeface="Arial" pitchFamily="34" charset="0"/>
              </a:rPr>
              <a:t>Pokračovanie na projekte 2011/12</a:t>
            </a:r>
          </a:p>
          <a:p>
            <a:endParaRPr lang="sk-SK" sz="1400" dirty="0" smtClean="0">
              <a:latin typeface="Arial" pitchFamily="34" charset="0"/>
              <a:cs typeface="Arial" pitchFamily="34" charset="0"/>
            </a:endParaRPr>
          </a:p>
        </p:txBody>
      </p:sp>
      <p:pic>
        <p:nvPicPr>
          <p:cNvPr id="15" name="Obrázok 14" descr="qt.png"/>
          <p:cNvPicPr>
            <a:picLocks noChangeAspect="1"/>
          </p:cNvPicPr>
          <p:nvPr/>
        </p:nvPicPr>
        <p:blipFill>
          <a:blip r:embed="rId3" cstate="print"/>
          <a:stretch>
            <a:fillRect/>
          </a:stretch>
        </p:blipFill>
        <p:spPr>
          <a:xfrm>
            <a:off x="2699792" y="1129308"/>
            <a:ext cx="3620972" cy="880098"/>
          </a:xfrm>
          <a:prstGeom prst="rect">
            <a:avLst/>
          </a:prstGeom>
          <a:effectLst/>
        </p:spPr>
      </p:pic>
      <p:sp>
        <p:nvSpPr>
          <p:cNvPr id="16" name="BlokTextu 15"/>
          <p:cNvSpPr txBox="1"/>
          <p:nvPr/>
        </p:nvSpPr>
        <p:spPr>
          <a:xfrm>
            <a:off x="2627784" y="5097750"/>
            <a:ext cx="2376264" cy="307777"/>
          </a:xfrm>
          <a:prstGeom prst="rect">
            <a:avLst/>
          </a:prstGeom>
          <a:noFill/>
        </p:spPr>
        <p:txBody>
          <a:bodyPr wrap="square" rtlCol="0">
            <a:spAutoFit/>
          </a:bodyPr>
          <a:lstStyle/>
          <a:p>
            <a:r>
              <a:rPr lang="sk-SK" sz="1400" dirty="0" smtClean="0">
                <a:solidFill>
                  <a:schemeClr val="bg1">
                    <a:lumMod val="50000"/>
                  </a:schemeClr>
                </a:solidFill>
                <a:latin typeface="Arial" pitchFamily="34" charset="0"/>
                <a:cs typeface="Arial" pitchFamily="34" charset="0"/>
              </a:rPr>
              <a:t>Vedúci projektu </a:t>
            </a:r>
            <a:endParaRPr lang="sk-SK" sz="1400" dirty="0">
              <a:solidFill>
                <a:schemeClr val="bg1">
                  <a:lumMod val="50000"/>
                </a:schemeClr>
              </a:solidFill>
              <a:latin typeface="Arial" pitchFamily="34" charset="0"/>
              <a:cs typeface="Arial" pitchFamily="34" charset="0"/>
            </a:endParaRPr>
          </a:p>
        </p:txBody>
      </p:sp>
      <p:cxnSp>
        <p:nvCxnSpPr>
          <p:cNvPr id="20" name="Rovná spojovacia šípka 19"/>
          <p:cNvCxnSpPr/>
          <p:nvPr/>
        </p:nvCxnSpPr>
        <p:spPr>
          <a:xfrm flipV="1">
            <a:off x="755576" y="4937731"/>
            <a:ext cx="0" cy="32003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Rovná spojnica 22"/>
          <p:cNvCxnSpPr/>
          <p:nvPr/>
        </p:nvCxnSpPr>
        <p:spPr>
          <a:xfrm>
            <a:off x="755576" y="5257767"/>
            <a:ext cx="187220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1027"/>
                                        </p:tgtEl>
                                        <p:attrNameLst>
                                          <p:attrName>ppt_x</p:attrName>
                                        </p:attrNameLst>
                                      </p:cBhvr>
                                      <p:tavLst>
                                        <p:tav tm="0">
                                          <p:val>
                                            <p:strVal val="ppt_x"/>
                                          </p:val>
                                        </p:tav>
                                        <p:tav tm="100000">
                                          <p:val>
                                            <p:strVal val="ppt_x-.2"/>
                                          </p:val>
                                        </p:tav>
                                      </p:tavLst>
                                    </p:anim>
                                    <p:anim calcmode="lin" valueType="num">
                                      <p:cBhvr>
                                        <p:cTn id="7" dur="1000"/>
                                        <p:tgtEl>
                                          <p:spTgt spid="1027"/>
                                        </p:tgtEl>
                                        <p:attrNameLst>
                                          <p:attrName>ppt_y</p:attrName>
                                        </p:attrNameLst>
                                      </p:cBhvr>
                                      <p:tavLst>
                                        <p:tav tm="0">
                                          <p:val>
                                            <p:strVal val="ppt_y"/>
                                          </p:val>
                                        </p:tav>
                                        <p:tav tm="100000">
                                          <p:val>
                                            <p:strVal val="ppt_y"/>
                                          </p:val>
                                        </p:tav>
                                      </p:tavLst>
                                    </p:anim>
                                    <p:animEffect transition="out" filter="fade">
                                      <p:cBhvr>
                                        <p:cTn id="8" dur="1000"/>
                                        <p:tgtEl>
                                          <p:spTgt spid="1027"/>
                                        </p:tgtEl>
                                      </p:cBhvr>
                                    </p:animEffect>
                                    <p:set>
                                      <p:cBhvr>
                                        <p:cTn id="9" dur="1" fill="hold">
                                          <p:stCondLst>
                                            <p:cond delay="999"/>
                                          </p:stCondLst>
                                        </p:cTn>
                                        <p:tgtEl>
                                          <p:spTgt spid="1027"/>
                                        </p:tgtEl>
                                        <p:attrNameLst>
                                          <p:attrName>style.visibility</p:attrName>
                                        </p:attrNameLst>
                                      </p:cBhvr>
                                      <p:to>
                                        <p:strVal val="hidden"/>
                                      </p:to>
                                    </p:set>
                                  </p:childTnLst>
                                </p:cTn>
                              </p:par>
                              <p:par>
                                <p:cTn id="10" presetID="29" presetClass="exit" presetSubtype="0" fill="hold" grpId="0" nodeType="withEffect">
                                  <p:stCondLst>
                                    <p:cond delay="0"/>
                                  </p:stCondLst>
                                  <p:childTnLst>
                                    <p:anim calcmode="lin" valueType="num">
                                      <p:cBhvr>
                                        <p:cTn id="11" dur="1000"/>
                                        <p:tgtEl>
                                          <p:spTgt spid="5"/>
                                        </p:tgtEl>
                                        <p:attrNameLst>
                                          <p:attrName>ppt_x</p:attrName>
                                        </p:attrNameLst>
                                      </p:cBhvr>
                                      <p:tavLst>
                                        <p:tav tm="0">
                                          <p:val>
                                            <p:strVal val="ppt_x"/>
                                          </p:val>
                                        </p:tav>
                                        <p:tav tm="100000">
                                          <p:val>
                                            <p:strVal val="ppt_x-.2"/>
                                          </p:val>
                                        </p:tav>
                                      </p:tavLst>
                                    </p:anim>
                                    <p:anim calcmode="lin" valueType="num">
                                      <p:cBhvr>
                                        <p:cTn id="12" dur="1000"/>
                                        <p:tgtEl>
                                          <p:spTgt spid="5"/>
                                        </p:tgtEl>
                                        <p:attrNameLst>
                                          <p:attrName>ppt_y</p:attrName>
                                        </p:attrNameLst>
                                      </p:cBhvr>
                                      <p:tavLst>
                                        <p:tav tm="0">
                                          <p:val>
                                            <p:strVal val="ppt_y"/>
                                          </p:val>
                                        </p:tav>
                                        <p:tav tm="100000">
                                          <p:val>
                                            <p:strVal val="ppt_y"/>
                                          </p:val>
                                        </p:tav>
                                      </p:tavLst>
                                    </p:anim>
                                    <p:animEffect transition="out" filter="fade">
                                      <p:cBhvr>
                                        <p:cTn id="13" dur="1000"/>
                                        <p:tgtEl>
                                          <p:spTgt spid="5"/>
                                        </p:tgtEl>
                                      </p:cBhvr>
                                    </p:animEffect>
                                    <p:set>
                                      <p:cBhvr>
                                        <p:cTn id="14" dur="1" fill="hold">
                                          <p:stCondLst>
                                            <p:cond delay="999"/>
                                          </p:stCondLst>
                                        </p:cTn>
                                        <p:tgtEl>
                                          <p:spTgt spid="5"/>
                                        </p:tgtEl>
                                        <p:attrNameLst>
                                          <p:attrName>style.visibility</p:attrName>
                                        </p:attrNameLst>
                                      </p:cBhvr>
                                      <p:to>
                                        <p:strVal val="hidden"/>
                                      </p:to>
                                    </p:set>
                                  </p:childTnLst>
                                </p:cTn>
                              </p:par>
                              <p:par>
                                <p:cTn id="15" presetID="29" presetClass="exit" presetSubtype="0" fill="hold" grpId="0" nodeType="withEffect">
                                  <p:stCondLst>
                                    <p:cond delay="0"/>
                                  </p:stCondLst>
                                  <p:childTnLst>
                                    <p:anim calcmode="lin" valueType="num">
                                      <p:cBhvr>
                                        <p:cTn id="16" dur="1000"/>
                                        <p:tgtEl>
                                          <p:spTgt spid="13"/>
                                        </p:tgtEl>
                                        <p:attrNameLst>
                                          <p:attrName>ppt_x</p:attrName>
                                        </p:attrNameLst>
                                      </p:cBhvr>
                                      <p:tavLst>
                                        <p:tav tm="0">
                                          <p:val>
                                            <p:strVal val="ppt_x"/>
                                          </p:val>
                                        </p:tav>
                                        <p:tav tm="100000">
                                          <p:val>
                                            <p:strVal val="ppt_x-.2"/>
                                          </p:val>
                                        </p:tav>
                                      </p:tavLst>
                                    </p:anim>
                                    <p:anim calcmode="lin" valueType="num">
                                      <p:cBhvr>
                                        <p:cTn id="17" dur="1000"/>
                                        <p:tgtEl>
                                          <p:spTgt spid="13"/>
                                        </p:tgtEl>
                                        <p:attrNameLst>
                                          <p:attrName>ppt_y</p:attrName>
                                        </p:attrNameLst>
                                      </p:cBhvr>
                                      <p:tavLst>
                                        <p:tav tm="0">
                                          <p:val>
                                            <p:strVal val="ppt_y"/>
                                          </p:val>
                                        </p:tav>
                                        <p:tav tm="100000">
                                          <p:val>
                                            <p:strVal val="ppt_y"/>
                                          </p:val>
                                        </p:tav>
                                      </p:tavLst>
                                    </p:anim>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par>
                                <p:cTn id="20" presetID="29" presetClass="exit" presetSubtype="0" fill="hold" nodeType="withEffect">
                                  <p:stCondLst>
                                    <p:cond delay="0"/>
                                  </p:stCondLst>
                                  <p:childTnLst>
                                    <p:anim calcmode="lin" valueType="num">
                                      <p:cBhvr>
                                        <p:cTn id="21" dur="1000"/>
                                        <p:tgtEl>
                                          <p:spTgt spid="8"/>
                                        </p:tgtEl>
                                        <p:attrNameLst>
                                          <p:attrName>ppt_x</p:attrName>
                                        </p:attrNameLst>
                                      </p:cBhvr>
                                      <p:tavLst>
                                        <p:tav tm="0">
                                          <p:val>
                                            <p:strVal val="ppt_x"/>
                                          </p:val>
                                        </p:tav>
                                        <p:tav tm="100000">
                                          <p:val>
                                            <p:strVal val="ppt_x-.2"/>
                                          </p:val>
                                        </p:tav>
                                      </p:tavLst>
                                    </p:anim>
                                    <p:anim calcmode="lin" valueType="num">
                                      <p:cBhvr>
                                        <p:cTn id="22" dur="1000"/>
                                        <p:tgtEl>
                                          <p:spTgt spid="8"/>
                                        </p:tgtEl>
                                        <p:attrNameLst>
                                          <p:attrName>ppt_y</p:attrName>
                                        </p:attrNameLst>
                                      </p:cBhvr>
                                      <p:tavLst>
                                        <p:tav tm="0">
                                          <p:val>
                                            <p:strVal val="ppt_y"/>
                                          </p:val>
                                        </p:tav>
                                        <p:tav tm="100000">
                                          <p:val>
                                            <p:strVal val="ppt_y"/>
                                          </p:val>
                                        </p:tav>
                                      </p:tavLst>
                                    </p:anim>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Left)">
                                      <p:cBhvr>
                                        <p:cTn id="28" dur="1000"/>
                                        <p:tgtEl>
                                          <p:spTgt spid="15"/>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Left)">
                                      <p:cBhvr>
                                        <p:cTn id="32" dur="1000"/>
                                        <p:tgtEl>
                                          <p:spTgt spid="12"/>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Left)">
                                      <p:cBhvr>
                                        <p:cTn id="36" dur="500"/>
                                        <p:tgtEl>
                                          <p:spTgt spid="20"/>
                                        </p:tgtEl>
                                      </p:cBhvr>
                                    </p:animEffect>
                                  </p:childTnLst>
                                </p:cTn>
                              </p:par>
                            </p:childTnLst>
                          </p:cTn>
                        </p:par>
                        <p:par>
                          <p:cTn id="37" fill="hold">
                            <p:stCondLst>
                              <p:cond delay="3500"/>
                            </p:stCondLst>
                            <p:childTnLst>
                              <p:par>
                                <p:cTn id="38" presetID="1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Left)">
                                      <p:cBhvr>
                                        <p:cTn id="40" dur="500"/>
                                        <p:tgtEl>
                                          <p:spTgt spid="23"/>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lide(fromLef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395536" y="-25648"/>
            <a:ext cx="8748464"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O čom vlastne ten projekt je?</a:t>
            </a:r>
            <a:endParaRPr lang="sk-SK" sz="2600" b="1" dirty="0">
              <a:latin typeface="Arial" pitchFamily="34" charset="0"/>
              <a:cs typeface="Arial" pitchFamily="34" charset="0"/>
            </a:endParaRPr>
          </a:p>
        </p:txBody>
      </p:sp>
      <p:sp>
        <p:nvSpPr>
          <p:cNvPr id="5" name="BlokTextu 4"/>
          <p:cNvSpPr txBox="1"/>
          <p:nvPr/>
        </p:nvSpPr>
        <p:spPr>
          <a:xfrm>
            <a:off x="107504" y="1705372"/>
            <a:ext cx="8856984" cy="2462213"/>
          </a:xfrm>
          <a:prstGeom prst="rect">
            <a:avLst/>
          </a:prstGeom>
          <a:noFill/>
        </p:spPr>
        <p:txBody>
          <a:bodyPr wrap="square" rtlCol="0">
            <a:spAutoFit/>
          </a:bodyPr>
          <a:lstStyle/>
          <a:p>
            <a:pPr>
              <a:buFont typeface="Arial" pitchFamily="34" charset="0"/>
              <a:buChar char="•"/>
            </a:pPr>
            <a:r>
              <a:rPr lang="sk-SK" sz="2000" dirty="0" smtClean="0">
                <a:latin typeface="Arial" pitchFamily="34" charset="0"/>
                <a:cs typeface="Arial" pitchFamily="34" charset="0"/>
              </a:rPr>
              <a:t>  Nový prístup k úprave zdrojového kódu s využitým grafických prvkov</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Multiplatformový textový editor</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Umožniť písať plnohodnotnú dokumentáciu priamo do zdrojových súborov  </a:t>
            </a:r>
          </a:p>
          <a:p>
            <a:r>
              <a:rPr lang="sk-SK" sz="2000" dirty="0" smtClean="0">
                <a:latin typeface="Arial" pitchFamily="34" charset="0"/>
                <a:cs typeface="Arial" pitchFamily="34" charset="0"/>
              </a:rPr>
              <a:t>   a tak podporiť myšlienku dokumentačného programovania „</a:t>
            </a:r>
            <a:r>
              <a:rPr lang="sk-SK" sz="2000" i="1" dirty="0" err="1" smtClean="0">
                <a:latin typeface="Arial" pitchFamily="34" charset="0"/>
                <a:cs typeface="Arial" pitchFamily="34" charset="0"/>
              </a:rPr>
              <a:t>literate</a:t>
            </a:r>
            <a:r>
              <a:rPr lang="sk-SK" sz="2000" i="1" dirty="0" smtClean="0">
                <a:latin typeface="Arial" pitchFamily="34" charset="0"/>
                <a:cs typeface="Arial" pitchFamily="34" charset="0"/>
              </a:rPr>
              <a:t> </a:t>
            </a:r>
          </a:p>
          <a:p>
            <a:r>
              <a:rPr lang="sk-SK" sz="2000" i="1" dirty="0" smtClean="0">
                <a:latin typeface="Arial" pitchFamily="34" charset="0"/>
                <a:cs typeface="Arial" pitchFamily="34" charset="0"/>
              </a:rPr>
              <a:t>   </a:t>
            </a:r>
            <a:r>
              <a:rPr lang="sk-SK" sz="2000" i="1" dirty="0" err="1" smtClean="0">
                <a:latin typeface="Arial" pitchFamily="34" charset="0"/>
                <a:cs typeface="Arial" pitchFamily="34" charset="0"/>
              </a:rPr>
              <a:t>programming</a:t>
            </a:r>
            <a:r>
              <a:rPr lang="sk-SK" sz="2000" i="1" dirty="0" smtClean="0">
                <a:latin typeface="Arial" pitchFamily="34" charset="0"/>
                <a:cs typeface="Arial" pitchFamily="34" charset="0"/>
              </a:rPr>
              <a:t>“ (</a:t>
            </a:r>
            <a:r>
              <a:rPr lang="sk-SK" sz="2000" i="1" dirty="0" err="1" smtClean="0">
                <a:latin typeface="Arial" pitchFamily="34" charset="0"/>
                <a:cs typeface="Arial" pitchFamily="34" charset="0"/>
              </a:rPr>
              <a:t>Donald</a:t>
            </a:r>
            <a:r>
              <a:rPr lang="sk-SK" sz="2000" i="1" dirty="0" smtClean="0">
                <a:latin typeface="Arial" pitchFamily="34" charset="0"/>
                <a:cs typeface="Arial" pitchFamily="34" charset="0"/>
              </a:rPr>
              <a:t> </a:t>
            </a:r>
            <a:r>
              <a:rPr lang="sk-SK" sz="2000" i="1" dirty="0" err="1" smtClean="0">
                <a:latin typeface="Arial" pitchFamily="34" charset="0"/>
                <a:cs typeface="Arial" pitchFamily="34" charset="0"/>
              </a:rPr>
              <a:t>Knuth</a:t>
            </a:r>
            <a:r>
              <a:rPr lang="sk-SK" sz="2000" i="1" dirty="0" smtClean="0">
                <a:latin typeface="Arial" pitchFamily="34" charset="0"/>
                <a:cs typeface="Arial" pitchFamily="34" charset="0"/>
              </a:rPr>
              <a:t>)</a:t>
            </a: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dĺžnik s rovnostranným zaobleným rohom 18"/>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66685"/>
            <a:ext cx="7056784" cy="446276"/>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2600" b="1" dirty="0" smtClean="0">
                <a:latin typeface="Arial" pitchFamily="34" charset="0"/>
                <a:cs typeface="Arial" pitchFamily="34" charset="0"/>
              </a:rPr>
              <a:t>Použité technológie </a:t>
            </a:r>
            <a:endParaRPr lang="sk-SK" sz="2600" b="1" dirty="0">
              <a:latin typeface="Arial" pitchFamily="34" charset="0"/>
              <a:cs typeface="Arial" pitchFamily="34" charset="0"/>
            </a:endParaRPr>
          </a:p>
        </p:txBody>
      </p:sp>
      <p:pic>
        <p:nvPicPr>
          <p:cNvPr id="7" name="Obrázok 6" descr="cmake75.png"/>
          <p:cNvPicPr>
            <a:picLocks noChangeAspect="1"/>
          </p:cNvPicPr>
          <p:nvPr/>
        </p:nvPicPr>
        <p:blipFill>
          <a:blip r:embed="rId3" cstate="print">
            <a:grayscl/>
          </a:blip>
          <a:stretch>
            <a:fillRect/>
          </a:stretch>
        </p:blipFill>
        <p:spPr>
          <a:xfrm>
            <a:off x="1475656" y="4057634"/>
            <a:ext cx="2400300" cy="1058333"/>
          </a:xfrm>
          <a:prstGeom prst="rect">
            <a:avLst/>
          </a:prstGeom>
        </p:spPr>
      </p:pic>
      <p:pic>
        <p:nvPicPr>
          <p:cNvPr id="8" name="Obrázok 7" descr="GitHub_Logo.png"/>
          <p:cNvPicPr>
            <a:picLocks noChangeAspect="1"/>
          </p:cNvPicPr>
          <p:nvPr/>
        </p:nvPicPr>
        <p:blipFill>
          <a:blip r:embed="rId4" cstate="print">
            <a:grayscl/>
            <a:lum contrast="-40000"/>
          </a:blip>
          <a:stretch>
            <a:fillRect/>
          </a:stretch>
        </p:blipFill>
        <p:spPr>
          <a:xfrm>
            <a:off x="5940152" y="4217652"/>
            <a:ext cx="1728192" cy="847543"/>
          </a:xfrm>
          <a:prstGeom prst="rect">
            <a:avLst/>
          </a:prstGeom>
        </p:spPr>
      </p:pic>
      <p:pic>
        <p:nvPicPr>
          <p:cNvPr id="9" name="Obrázok 8" descr="qt_logostrap_cmyk.png"/>
          <p:cNvPicPr>
            <a:picLocks noChangeAspect="1"/>
          </p:cNvPicPr>
          <p:nvPr/>
        </p:nvPicPr>
        <p:blipFill>
          <a:blip r:embed="rId5" cstate="print">
            <a:grayscl/>
          </a:blip>
          <a:srcRect r="62624" b="8333"/>
          <a:stretch>
            <a:fillRect/>
          </a:stretch>
        </p:blipFill>
        <p:spPr>
          <a:xfrm>
            <a:off x="1691680" y="937287"/>
            <a:ext cx="1728192" cy="2352842"/>
          </a:xfrm>
          <a:prstGeom prst="rect">
            <a:avLst/>
          </a:prstGeom>
        </p:spPr>
      </p:pic>
      <p:pic>
        <p:nvPicPr>
          <p:cNvPr id="10" name="Obrázok 9" descr="lua.png"/>
          <p:cNvPicPr>
            <a:picLocks noChangeAspect="1"/>
          </p:cNvPicPr>
          <p:nvPr/>
        </p:nvPicPr>
        <p:blipFill>
          <a:blip r:embed="rId6" cstate="print">
            <a:grayscl/>
          </a:blip>
          <a:srcRect l="6949" t="8309"/>
          <a:stretch>
            <a:fillRect/>
          </a:stretch>
        </p:blipFill>
        <p:spPr>
          <a:xfrm>
            <a:off x="5148064" y="1345332"/>
            <a:ext cx="1928454" cy="1886661"/>
          </a:xfrm>
          <a:prstGeom prst="rect">
            <a:avLst/>
          </a:prstGeom>
        </p:spPr>
      </p:pic>
      <p:sp>
        <p:nvSpPr>
          <p:cNvPr id="11" name="BlokTextu 10"/>
          <p:cNvSpPr txBox="1"/>
          <p:nvPr/>
        </p:nvSpPr>
        <p:spPr>
          <a:xfrm>
            <a:off x="827584" y="1497349"/>
            <a:ext cx="576064" cy="276999"/>
          </a:xfrm>
          <a:prstGeom prst="rect">
            <a:avLst/>
          </a:prstGeom>
          <a:noFill/>
        </p:spPr>
        <p:txBody>
          <a:bodyPr wrap="square" rtlCol="0">
            <a:spAutoFit/>
          </a:bodyPr>
          <a:lstStyle/>
          <a:p>
            <a:r>
              <a:rPr lang="sk-SK" sz="1200" b="1" dirty="0" smtClean="0">
                <a:solidFill>
                  <a:schemeClr val="bg1">
                    <a:lumMod val="50000"/>
                  </a:schemeClr>
                </a:solidFill>
              </a:rPr>
              <a:t>C++</a:t>
            </a:r>
            <a:endParaRPr lang="sk-SK" sz="1200" b="1" dirty="0">
              <a:solidFill>
                <a:schemeClr val="bg1">
                  <a:lumMod val="50000"/>
                </a:schemeClr>
              </a:solidFill>
            </a:endParaRPr>
          </a:p>
        </p:txBody>
      </p:sp>
      <p:sp>
        <p:nvSpPr>
          <p:cNvPr id="12" name="BlokTextu 11"/>
          <p:cNvSpPr txBox="1"/>
          <p:nvPr/>
        </p:nvSpPr>
        <p:spPr>
          <a:xfrm>
            <a:off x="7452320" y="3657589"/>
            <a:ext cx="1368152" cy="276999"/>
          </a:xfrm>
          <a:prstGeom prst="rect">
            <a:avLst/>
          </a:prstGeom>
          <a:noFill/>
        </p:spPr>
        <p:txBody>
          <a:bodyPr wrap="square" rtlCol="0">
            <a:spAutoFit/>
          </a:bodyPr>
          <a:lstStyle/>
          <a:p>
            <a:r>
              <a:rPr lang="sk-SK" sz="1200" b="1" dirty="0" smtClean="0">
                <a:solidFill>
                  <a:schemeClr val="bg1">
                    <a:lumMod val="50000"/>
                  </a:schemeClr>
                </a:solidFill>
              </a:rPr>
              <a:t>Redmine</a:t>
            </a:r>
            <a:endParaRPr lang="sk-SK" sz="1200" b="1" dirty="0">
              <a:solidFill>
                <a:schemeClr val="bg1">
                  <a:lumMod val="50000"/>
                </a:schemeClr>
              </a:solidFill>
            </a:endParaRPr>
          </a:p>
        </p:txBody>
      </p:sp>
      <p:sp>
        <p:nvSpPr>
          <p:cNvPr id="13" name="BlokTextu 12"/>
          <p:cNvSpPr txBox="1"/>
          <p:nvPr/>
        </p:nvSpPr>
        <p:spPr>
          <a:xfrm>
            <a:off x="7740352" y="1577358"/>
            <a:ext cx="576064" cy="276999"/>
          </a:xfrm>
          <a:prstGeom prst="rect">
            <a:avLst/>
          </a:prstGeom>
          <a:noFill/>
        </p:spPr>
        <p:txBody>
          <a:bodyPr wrap="square" rtlCol="0">
            <a:spAutoFit/>
          </a:bodyPr>
          <a:lstStyle/>
          <a:p>
            <a:r>
              <a:rPr lang="sk-SK" sz="1200" b="1" dirty="0" smtClean="0">
                <a:solidFill>
                  <a:schemeClr val="bg1">
                    <a:lumMod val="50000"/>
                  </a:schemeClr>
                </a:solidFill>
              </a:rPr>
              <a:t>Lpeg</a:t>
            </a:r>
            <a:endParaRPr lang="sk-SK" sz="1200" b="1" dirty="0">
              <a:solidFill>
                <a:schemeClr val="bg1">
                  <a:lumMod val="50000"/>
                </a:schemeClr>
              </a:solidFill>
            </a:endParaRPr>
          </a:p>
        </p:txBody>
      </p:sp>
      <p:sp>
        <p:nvSpPr>
          <p:cNvPr id="14" name="BlokTextu 13"/>
          <p:cNvSpPr txBox="1"/>
          <p:nvPr/>
        </p:nvSpPr>
        <p:spPr>
          <a:xfrm>
            <a:off x="4211960" y="1177314"/>
            <a:ext cx="576064" cy="276999"/>
          </a:xfrm>
          <a:prstGeom prst="rect">
            <a:avLst/>
          </a:prstGeom>
          <a:noFill/>
        </p:spPr>
        <p:txBody>
          <a:bodyPr wrap="square" rtlCol="0">
            <a:spAutoFit/>
          </a:bodyPr>
          <a:lstStyle/>
          <a:p>
            <a:r>
              <a:rPr lang="sk-SK" sz="1200" b="1" dirty="0" smtClean="0">
                <a:solidFill>
                  <a:schemeClr val="bg1">
                    <a:lumMod val="50000"/>
                  </a:schemeClr>
                </a:solidFill>
              </a:rPr>
              <a:t>LuaJit</a:t>
            </a:r>
            <a:endParaRPr lang="sk-SK" sz="1200" b="1" dirty="0">
              <a:solidFill>
                <a:schemeClr val="bg1">
                  <a:lumMod val="50000"/>
                </a:schemeClr>
              </a:solidFill>
            </a:endParaRPr>
          </a:p>
        </p:txBody>
      </p:sp>
      <p:sp>
        <p:nvSpPr>
          <p:cNvPr id="15" name="BlokTextu 14"/>
          <p:cNvSpPr txBox="1"/>
          <p:nvPr/>
        </p:nvSpPr>
        <p:spPr>
          <a:xfrm>
            <a:off x="395536" y="3737598"/>
            <a:ext cx="576064" cy="276999"/>
          </a:xfrm>
          <a:prstGeom prst="rect">
            <a:avLst/>
          </a:prstGeom>
          <a:noFill/>
        </p:spPr>
        <p:txBody>
          <a:bodyPr wrap="square" rtlCol="0">
            <a:spAutoFit/>
          </a:bodyPr>
          <a:lstStyle/>
          <a:p>
            <a:r>
              <a:rPr lang="sk-SK" sz="1200" b="1" dirty="0" smtClean="0">
                <a:solidFill>
                  <a:schemeClr val="bg1">
                    <a:lumMod val="50000"/>
                  </a:schemeClr>
                </a:solidFill>
              </a:rPr>
              <a:t>Qml</a:t>
            </a:r>
            <a:endParaRPr lang="sk-SK" sz="1200" b="1" dirty="0">
              <a:solidFill>
                <a:schemeClr val="bg1">
                  <a:lumMod val="50000"/>
                </a:schemeClr>
              </a:solidFill>
            </a:endParaRPr>
          </a:p>
        </p:txBody>
      </p:sp>
      <p:sp>
        <p:nvSpPr>
          <p:cNvPr id="16" name="BlokTextu 15"/>
          <p:cNvSpPr txBox="1"/>
          <p:nvPr/>
        </p:nvSpPr>
        <p:spPr>
          <a:xfrm>
            <a:off x="4427984" y="3577581"/>
            <a:ext cx="576064" cy="461665"/>
          </a:xfrm>
          <a:prstGeom prst="rect">
            <a:avLst/>
          </a:prstGeom>
          <a:noFill/>
        </p:spPr>
        <p:txBody>
          <a:bodyPr wrap="square" rtlCol="0">
            <a:spAutoFit/>
          </a:bodyPr>
          <a:lstStyle/>
          <a:p>
            <a:r>
              <a:rPr lang="sk-SK" sz="1200" b="1" dirty="0" smtClean="0">
                <a:solidFill>
                  <a:schemeClr val="bg1">
                    <a:lumMod val="50000"/>
                  </a:schemeClr>
                </a:solidFill>
              </a:rPr>
              <a:t>CSS</a:t>
            </a:r>
          </a:p>
          <a:p>
            <a:endParaRPr lang="sk-SK" sz="1200" b="1" dirty="0">
              <a:solidFill>
                <a:schemeClr val="bg1">
                  <a:lumMod val="50000"/>
                </a:schemeClr>
              </a:solidFill>
            </a:endParaRPr>
          </a:p>
        </p:txBody>
      </p:sp>
      <p:sp>
        <p:nvSpPr>
          <p:cNvPr id="17" name="BlokTextu 16"/>
          <p:cNvSpPr txBox="1"/>
          <p:nvPr/>
        </p:nvSpPr>
        <p:spPr>
          <a:xfrm>
            <a:off x="4499992" y="5017740"/>
            <a:ext cx="714950" cy="276999"/>
          </a:xfrm>
          <a:prstGeom prst="rect">
            <a:avLst/>
          </a:prstGeom>
          <a:noFill/>
        </p:spPr>
        <p:txBody>
          <a:bodyPr wrap="square" rtlCol="0">
            <a:spAutoFit/>
          </a:bodyPr>
          <a:lstStyle/>
          <a:p>
            <a:r>
              <a:rPr lang="sk-SK" sz="1200" b="1" dirty="0" smtClean="0">
                <a:solidFill>
                  <a:schemeClr val="bg1">
                    <a:lumMod val="50000"/>
                  </a:schemeClr>
                </a:solidFill>
              </a:rPr>
              <a:t>CDash</a:t>
            </a:r>
            <a:endParaRPr lang="sk-SK" sz="1200" b="1" dirty="0">
              <a:solidFill>
                <a:schemeClr val="bg1">
                  <a:lumMod val="50000"/>
                </a:schemeClr>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dĺžnik s rovnostranným zaobleným rohom 10"/>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547664" y="-25648"/>
            <a:ext cx="7596336"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Ako to funguje </a:t>
            </a:r>
            <a:endParaRPr lang="sk-SK" sz="2600" b="1" dirty="0">
              <a:latin typeface="Arial" pitchFamily="34" charset="0"/>
              <a:cs typeface="Arial" pitchFamily="34" charset="0"/>
            </a:endParaRPr>
          </a:p>
        </p:txBody>
      </p:sp>
      <p:sp>
        <p:nvSpPr>
          <p:cNvPr id="5" name="BlokTextu 4"/>
          <p:cNvSpPr txBox="1"/>
          <p:nvPr/>
        </p:nvSpPr>
        <p:spPr>
          <a:xfrm>
            <a:off x="0" y="841276"/>
            <a:ext cx="8640960" cy="369332"/>
          </a:xfrm>
          <a:prstGeom prst="rect">
            <a:avLst/>
          </a:prstGeom>
          <a:noFill/>
        </p:spPr>
        <p:txBody>
          <a:bodyPr wrap="square" rtlCol="0">
            <a:spAutoFit/>
          </a:bodyPr>
          <a:lstStyle/>
          <a:p>
            <a:r>
              <a:rPr lang="sk-SK" dirty="0" smtClean="0">
                <a:latin typeface="Arial" pitchFamily="34" charset="0"/>
                <a:cs typeface="Arial" pitchFamily="34" charset="0"/>
              </a:rPr>
              <a:t>     Principiálna </a:t>
            </a:r>
            <a:r>
              <a:rPr lang="sk-SK" dirty="0" smtClean="0">
                <a:latin typeface="Arial" pitchFamily="34" charset="0"/>
                <a:cs typeface="Arial" pitchFamily="34" charset="0"/>
              </a:rPr>
              <a:t>schéma editora</a:t>
            </a:r>
            <a:endParaRPr lang="sk-SK" dirty="0" smtClean="0">
              <a:latin typeface="Arial" pitchFamily="34" charset="0"/>
              <a:cs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395536" y="1345332"/>
            <a:ext cx="8352928" cy="388843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dĺžnik s rovnostranným zaobleným rohom 10"/>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547664" y="-25648"/>
            <a:ext cx="7596336"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Ako to funguje </a:t>
            </a:r>
            <a:endParaRPr lang="sk-SK" sz="2600" b="1" dirty="0">
              <a:latin typeface="Arial" pitchFamily="34" charset="0"/>
              <a:cs typeface="Arial" pitchFamily="34" charset="0"/>
            </a:endParaRPr>
          </a:p>
        </p:txBody>
      </p:sp>
      <p:sp>
        <p:nvSpPr>
          <p:cNvPr id="5" name="BlokTextu 4"/>
          <p:cNvSpPr txBox="1"/>
          <p:nvPr/>
        </p:nvSpPr>
        <p:spPr>
          <a:xfrm>
            <a:off x="323528" y="841276"/>
            <a:ext cx="8640960" cy="369332"/>
          </a:xfrm>
          <a:prstGeom prst="rect">
            <a:avLst/>
          </a:prstGeom>
          <a:noFill/>
        </p:spPr>
        <p:txBody>
          <a:bodyPr wrap="square" rtlCol="0">
            <a:spAutoFit/>
          </a:bodyPr>
          <a:lstStyle/>
          <a:p>
            <a:r>
              <a:rPr lang="sk-SK" dirty="0" smtClean="0">
                <a:latin typeface="Arial" pitchFamily="34" charset="0"/>
                <a:cs typeface="Arial" pitchFamily="34" charset="0"/>
              </a:rPr>
              <a:t>Zobrazenie súboru v editore </a:t>
            </a:r>
            <a:endParaRPr lang="sk-SK" dirty="0" smtClean="0">
              <a:latin typeface="Arial" pitchFamily="34" charset="0"/>
              <a:cs typeface="Arial" pitchFamily="34" charset="0"/>
            </a:endParaRPr>
          </a:p>
        </p:txBody>
      </p:sp>
      <p:pic>
        <p:nvPicPr>
          <p:cNvPr id="10" name="Picture 2" descr="D:\FIIT\ING1-ZS\Timovy Projekt\TrollEdit_GitHub\Documentation\Dokumentacie\Ostatne\Prezentacia\Nahlad_dva_mody.png"/>
          <p:cNvPicPr>
            <a:picLocks noChangeAspect="1" noChangeArrowheads="1"/>
          </p:cNvPicPr>
          <p:nvPr/>
        </p:nvPicPr>
        <p:blipFill>
          <a:blip r:embed="rId3" cstate="print"/>
          <a:srcRect l="1942" t="15782" r="2913" b="8815"/>
          <a:stretch>
            <a:fillRect/>
          </a:stretch>
        </p:blipFill>
        <p:spPr bwMode="auto">
          <a:xfrm>
            <a:off x="395536" y="1417340"/>
            <a:ext cx="8205563" cy="3888432"/>
          </a:xfrm>
          <a:prstGeom prst="rect">
            <a:avLst/>
          </a:prstGeom>
          <a:noFill/>
          <a:effectLst>
            <a:outerShdw blurRad="50800" dist="38100" dir="2700000" algn="tl" rotWithShape="0">
              <a:prstClr val="black">
                <a:alpha val="40000"/>
              </a:prstClr>
            </a:outerShdw>
          </a:effectLst>
        </p:spPr>
      </p:pic>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4067944" y="2057412"/>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d</a:t>
            </a:r>
            <a:r>
              <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rPr>
              <a:t>emo</a:t>
            </a: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dĺžnik s rovnostranným zaobleným rohom 8"/>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907704" y="14635"/>
            <a:ext cx="7056784" cy="538609"/>
          </a:xfrm>
          <a:prstGeom prst="rect">
            <a:avLst/>
          </a:prstGeom>
          <a:noFill/>
        </p:spPr>
        <p:txBody>
          <a:bodyPr wrap="square" bIns="0" rtlCol="0" anchor="b">
            <a:spAutoFit/>
          </a:bodyPr>
          <a:lstStyle/>
          <a:p>
            <a:pPr algn="r"/>
            <a:r>
              <a:rPr lang="sk-SK" sz="3200" b="1" dirty="0" smtClean="0">
                <a:latin typeface="Arial" pitchFamily="34" charset="0"/>
                <a:cs typeface="Arial" pitchFamily="34" charset="0"/>
              </a:rPr>
              <a:t>Čo sa nám podarilo   </a:t>
            </a:r>
            <a:endParaRPr lang="sk-SK" sz="3200" b="1" dirty="0">
              <a:latin typeface="Arial" pitchFamily="34" charset="0"/>
              <a:cs typeface="Arial" pitchFamily="34" charset="0"/>
            </a:endParaRPr>
          </a:p>
        </p:txBody>
      </p:sp>
      <p:sp>
        <p:nvSpPr>
          <p:cNvPr id="7" name="BlokTextu 6"/>
          <p:cNvSpPr txBox="1"/>
          <p:nvPr/>
        </p:nvSpPr>
        <p:spPr>
          <a:xfrm>
            <a:off x="179512" y="1057300"/>
            <a:ext cx="8784976" cy="4062651"/>
          </a:xfrm>
          <a:prstGeom prst="rect">
            <a:avLst/>
          </a:prstGeom>
          <a:noFill/>
        </p:spPr>
        <p:txBody>
          <a:bodyPr wrap="square" rtlCol="0">
            <a:spAutoFit/>
          </a:bodyPr>
          <a:lstStyle/>
          <a:p>
            <a:pPr>
              <a:buFont typeface="Arial" pitchFamily="34" charset="0"/>
              <a:buChar char="•"/>
            </a:pPr>
            <a:r>
              <a:rPr lang="sk-SK" sz="2000" dirty="0" smtClean="0">
                <a:latin typeface="Arial" pitchFamily="34" charset="0"/>
                <a:cs typeface="Arial" pitchFamily="34" charset="0"/>
              </a:rPr>
              <a:t> Modernejšie používateľské prostredie</a:t>
            </a:r>
          </a:p>
          <a:p>
            <a:pPr>
              <a:buFont typeface="Arial" pitchFamily="34" charset="0"/>
              <a:buChar char="•"/>
            </a:pPr>
            <a:endParaRPr lang="sk-SK"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Práca s editorom založená na dvoch módoch (textový a grafický)</a:t>
            </a:r>
          </a:p>
          <a:p>
            <a:endParaRPr lang="sk-SK"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Prenesenie spracovania AST stromu na stranu </a:t>
            </a:r>
            <a:r>
              <a:rPr lang="sk-SK" sz="2000" dirty="0" err="1" smtClean="0">
                <a:latin typeface="Arial" pitchFamily="34" charset="0"/>
                <a:cs typeface="Arial" pitchFamily="34" charset="0"/>
              </a:rPr>
              <a:t>Lua</a:t>
            </a:r>
            <a:endParaRPr lang="sk-SK" sz="2000" dirty="0" smtClean="0">
              <a:latin typeface="Arial" pitchFamily="34" charset="0"/>
              <a:cs typeface="Arial" pitchFamily="34" charset="0"/>
            </a:endParaRPr>
          </a:p>
          <a:p>
            <a:pPr>
              <a:buFont typeface="Arial" pitchFamily="34" charset="0"/>
              <a:buChar char="•"/>
            </a:pPr>
            <a:endParaRPr lang="sk-SK"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Zabudovanie pokročilej práce s textom – </a:t>
            </a:r>
            <a:r>
              <a:rPr lang="sk-SK" sz="2000" dirty="0" err="1" smtClean="0">
                <a:latin typeface="Arial" pitchFamily="34" charset="0"/>
                <a:cs typeface="Arial" pitchFamily="34" charset="0"/>
              </a:rPr>
              <a:t>Undo</a:t>
            </a:r>
            <a:r>
              <a:rPr lang="sk-SK" sz="2000" dirty="0" smtClean="0">
                <a:latin typeface="Arial" pitchFamily="34" charset="0"/>
                <a:cs typeface="Arial" pitchFamily="34" charset="0"/>
              </a:rPr>
              <a:t>, </a:t>
            </a:r>
            <a:r>
              <a:rPr lang="sk-SK" sz="2000" dirty="0" err="1" smtClean="0">
                <a:latin typeface="Arial" pitchFamily="34" charset="0"/>
                <a:cs typeface="Arial" pitchFamily="34" charset="0"/>
              </a:rPr>
              <a:t>Redo</a:t>
            </a:r>
            <a:r>
              <a:rPr lang="sk-SK" sz="2000" dirty="0" smtClean="0">
                <a:latin typeface="Arial" pitchFamily="34" charset="0"/>
                <a:cs typeface="Arial" pitchFamily="34" charset="0"/>
              </a:rPr>
              <a:t>, </a:t>
            </a:r>
            <a:r>
              <a:rPr lang="sk-SK" sz="2000" dirty="0" err="1" smtClean="0">
                <a:latin typeface="Arial" pitchFamily="34" charset="0"/>
                <a:cs typeface="Arial" pitchFamily="34" charset="0"/>
              </a:rPr>
              <a:t>Copy</a:t>
            </a:r>
            <a:r>
              <a:rPr lang="sk-SK" sz="2000" dirty="0" smtClean="0">
                <a:latin typeface="Arial" pitchFamily="34" charset="0"/>
                <a:cs typeface="Arial" pitchFamily="34" charset="0"/>
              </a:rPr>
              <a:t>/Paste </a:t>
            </a:r>
            <a:r>
              <a:rPr lang="sk-SK" sz="2000" dirty="0" err="1" smtClean="0">
                <a:latin typeface="Arial" pitchFamily="34" charset="0"/>
                <a:cs typeface="Arial" pitchFamily="34" charset="0"/>
              </a:rPr>
              <a:t>etc</a:t>
            </a:r>
            <a:r>
              <a:rPr lang="sk-SK" sz="2000" dirty="0" smtClean="0">
                <a:latin typeface="Arial" pitchFamily="34" charset="0"/>
                <a:cs typeface="Arial" pitchFamily="34" charset="0"/>
              </a:rPr>
              <a:t>.</a:t>
            </a:r>
          </a:p>
          <a:p>
            <a:pPr>
              <a:buFont typeface="Arial" pitchFamily="34" charset="0"/>
              <a:buChar char="•"/>
            </a:pPr>
            <a:endParaRPr lang="sk-SK"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Zabudovanie a vytvorenie vlastných </a:t>
            </a:r>
            <a:r>
              <a:rPr lang="sk-SK" sz="2000" dirty="0" err="1" smtClean="0">
                <a:latin typeface="Arial" pitchFamily="34" charset="0"/>
                <a:cs typeface="Arial" pitchFamily="34" charset="0"/>
              </a:rPr>
              <a:t>Shortcuts</a:t>
            </a:r>
            <a:endParaRPr lang="sk-SK" sz="2000" dirty="0" smtClean="0">
              <a:latin typeface="Arial" pitchFamily="34" charset="0"/>
              <a:cs typeface="Arial" pitchFamily="34" charset="0"/>
            </a:endParaRP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Doplnenie editora o ďalšie špecifikované funkcionality</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dĺžnik s rovnostranným zaobleným rohom 8"/>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467544" y="-25648"/>
            <a:ext cx="8676456" cy="538609"/>
          </a:xfrm>
          <a:prstGeom prst="rect">
            <a:avLst/>
          </a:prstGeom>
          <a:noFill/>
        </p:spPr>
        <p:txBody>
          <a:bodyPr wrap="square" bIns="0" rtlCol="0" anchor="b">
            <a:spAutoFit/>
          </a:bodyPr>
          <a:lstStyle/>
          <a:p>
            <a:r>
              <a:rPr lang="sk-SK" sz="2600" b="1" dirty="0" smtClean="0">
                <a:latin typeface="Arial" pitchFamily="34" charset="0"/>
                <a:cs typeface="Arial" pitchFamily="34" charset="0"/>
              </a:rPr>
              <a:t>                                </a:t>
            </a:r>
            <a:r>
              <a:rPr lang="sk-SK" sz="3200" b="1" dirty="0" smtClean="0">
                <a:latin typeface="Arial" pitchFamily="34" charset="0"/>
                <a:cs typeface="Arial" pitchFamily="34" charset="0"/>
              </a:rPr>
              <a:t>Čo by sme chceli dosiahnuť</a:t>
            </a:r>
            <a:endParaRPr lang="sk-SK" sz="2600" b="1" dirty="0">
              <a:latin typeface="Arial" pitchFamily="34" charset="0"/>
              <a:cs typeface="Arial" pitchFamily="34" charset="0"/>
            </a:endParaRPr>
          </a:p>
        </p:txBody>
      </p:sp>
      <p:sp>
        <p:nvSpPr>
          <p:cNvPr id="7" name="BlokTextu 6"/>
          <p:cNvSpPr txBox="1"/>
          <p:nvPr/>
        </p:nvSpPr>
        <p:spPr>
          <a:xfrm>
            <a:off x="179512" y="769268"/>
            <a:ext cx="8964488" cy="4985980"/>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a:t>
            </a:r>
            <a:r>
              <a:rPr lang="sk-SK" dirty="0" smtClean="0">
                <a:latin typeface="Arial" pitchFamily="34" charset="0"/>
                <a:cs typeface="Arial" pitchFamily="34" charset="0"/>
              </a:rPr>
              <a:t>Optimalizovať </a:t>
            </a:r>
            <a:r>
              <a:rPr lang="sk-SK" dirty="0" smtClean="0">
                <a:latin typeface="Arial" pitchFamily="34" charset="0"/>
                <a:cs typeface="Arial" pitchFamily="34" charset="0"/>
              </a:rPr>
              <a:t>funkcionality </a:t>
            </a:r>
            <a:r>
              <a:rPr lang="sk-SK" dirty="0" smtClean="0">
                <a:latin typeface="Arial" pitchFamily="34" charset="0"/>
                <a:cs typeface="Arial" pitchFamily="34" charset="0"/>
              </a:rPr>
              <a:t>pre rýchlejšiu a príjemnejšiu prácu v editore</a:t>
            </a:r>
          </a:p>
          <a:p>
            <a:pPr>
              <a:buFont typeface="Arial" pitchFamily="34" charset="0"/>
              <a:buChar char="•"/>
            </a:pPr>
            <a:endParaRPr lang="sk-SK" sz="2400" dirty="0" smtClean="0">
              <a:latin typeface="Arial" pitchFamily="34" charset="0"/>
              <a:cs typeface="Arial" pitchFamily="34" charset="0"/>
            </a:endParaRPr>
          </a:p>
          <a:p>
            <a:pPr>
              <a:buFont typeface="Arial" pitchFamily="34" charset="0"/>
              <a:buChar char="•"/>
            </a:pPr>
            <a:r>
              <a:rPr lang="sk-SK" dirty="0" smtClean="0">
                <a:latin typeface="Arial" pitchFamily="34" charset="0"/>
                <a:cs typeface="Arial" pitchFamily="34" charset="0"/>
              </a:rPr>
              <a:t>  Vylepšiť analýzu zdrojového kódu pre rôzne jazyky (Java, C#, HTML, PHP a pod.)</a:t>
            </a:r>
          </a:p>
          <a:p>
            <a:pPr>
              <a:buFont typeface="Arial" pitchFamily="34" charset="0"/>
              <a:buChar char="•"/>
            </a:pPr>
            <a:endParaRPr lang="sk-SK" sz="2400" dirty="0" smtClean="0">
              <a:latin typeface="Arial" pitchFamily="34" charset="0"/>
              <a:cs typeface="Arial" pitchFamily="34" charset="0"/>
            </a:endParaRPr>
          </a:p>
          <a:p>
            <a:pPr>
              <a:buFont typeface="Arial" pitchFamily="34" charset="0"/>
              <a:buChar char="•"/>
            </a:pPr>
            <a:r>
              <a:rPr lang="sk-SK" dirty="0" smtClean="0">
                <a:latin typeface="Arial" pitchFamily="34" charset="0"/>
                <a:cs typeface="Arial" pitchFamily="34" charset="0"/>
              </a:rPr>
              <a:t>  </a:t>
            </a:r>
            <a:r>
              <a:rPr lang="sk-SK" dirty="0" smtClean="0">
                <a:latin typeface="Arial" pitchFamily="34" charset="0"/>
                <a:cs typeface="Arial" pitchFamily="34" charset="0"/>
              </a:rPr>
              <a:t>V</a:t>
            </a:r>
            <a:r>
              <a:rPr lang="sk-SK" dirty="0" smtClean="0">
                <a:latin typeface="Arial" pitchFamily="34" charset="0"/>
                <a:cs typeface="Arial" pitchFamily="34" charset="0"/>
              </a:rPr>
              <a:t>ytváranie </a:t>
            </a:r>
            <a:r>
              <a:rPr lang="sk-SK" dirty="0" smtClean="0">
                <a:latin typeface="Arial" pitchFamily="34" charset="0"/>
                <a:cs typeface="Arial" pitchFamily="34" charset="0"/>
              </a:rPr>
              <a:t>dokumentácie </a:t>
            </a:r>
            <a:r>
              <a:rPr lang="sk-SK" dirty="0" smtClean="0">
                <a:latin typeface="Arial" pitchFamily="34" charset="0"/>
                <a:cs typeface="Arial" pitchFamily="34" charset="0"/>
              </a:rPr>
              <a:t>priamo zo zdrojového kódu</a:t>
            </a:r>
            <a:endParaRPr lang="sk-SK" dirty="0" smtClean="0">
              <a:latin typeface="Arial" pitchFamily="34" charset="0"/>
              <a:cs typeface="Arial" pitchFamily="34" charset="0"/>
            </a:endParaRPr>
          </a:p>
          <a:p>
            <a:endParaRPr lang="sk-SK" sz="2400" dirty="0" smtClean="0">
              <a:latin typeface="Arial" pitchFamily="34" charset="0"/>
              <a:cs typeface="Arial" pitchFamily="34" charset="0"/>
            </a:endParaRPr>
          </a:p>
          <a:p>
            <a:pPr>
              <a:buFont typeface="Arial" pitchFamily="34" charset="0"/>
              <a:buChar char="•"/>
            </a:pPr>
            <a:r>
              <a:rPr lang="sk-SK" dirty="0" smtClean="0">
                <a:latin typeface="Arial" pitchFamily="34" charset="0"/>
                <a:cs typeface="Arial" pitchFamily="34" charset="0"/>
              </a:rPr>
              <a:t>  Rozšíriť vstávajúcu funkcionalitu editora (Vyhľadávanie, IntelliSense, Plug-in, </a:t>
            </a:r>
            <a:r>
              <a:rPr lang="sk-SK" dirty="0" smtClean="0">
                <a:latin typeface="Arial" pitchFamily="34" charset="0"/>
                <a:cs typeface="Arial" pitchFamily="34" charset="0"/>
              </a:rPr>
              <a:t>CVS)</a:t>
            </a:r>
            <a:endParaRPr lang="sk-SK" dirty="0" smtClean="0">
              <a:latin typeface="Arial" pitchFamily="34" charset="0"/>
              <a:cs typeface="Arial" pitchFamily="34" charset="0"/>
            </a:endParaRPr>
          </a:p>
          <a:p>
            <a:pPr>
              <a:buFont typeface="Arial" pitchFamily="34" charset="0"/>
              <a:buChar char="•"/>
            </a:pPr>
            <a:endParaRPr lang="sk-SK" sz="2400" dirty="0" smtClean="0">
              <a:latin typeface="Arial" pitchFamily="34" charset="0"/>
              <a:cs typeface="Arial" pitchFamily="34" charset="0"/>
            </a:endParaRPr>
          </a:p>
          <a:p>
            <a:pPr>
              <a:buFont typeface="Arial" pitchFamily="34" charset="0"/>
              <a:buChar char="•"/>
            </a:pPr>
            <a:r>
              <a:rPr lang="sk-SK" dirty="0" smtClean="0">
                <a:latin typeface="Arial" pitchFamily="34" charset="0"/>
                <a:cs typeface="Arial" pitchFamily="34" charset="0"/>
              </a:rPr>
              <a:t>  Vizualizácia softvérových metrík (Cyklomatická zložitosť, CK metriky a pod.)  </a:t>
            </a:r>
          </a:p>
          <a:p>
            <a:pPr>
              <a:buFont typeface="Arial" pitchFamily="34" charset="0"/>
              <a:buChar char="•"/>
            </a:pPr>
            <a:endParaRPr lang="sk-SK" sz="2400" dirty="0" smtClean="0">
              <a:latin typeface="Arial" pitchFamily="34" charset="0"/>
              <a:cs typeface="Arial" pitchFamily="34" charset="0"/>
            </a:endParaRPr>
          </a:p>
          <a:p>
            <a:pPr>
              <a:buFont typeface="Arial" pitchFamily="34" charset="0"/>
              <a:buChar char="•"/>
            </a:pPr>
            <a:r>
              <a:rPr lang="sk-SK" dirty="0" smtClean="0">
                <a:latin typeface="Arial" pitchFamily="34" charset="0"/>
                <a:cs typeface="Arial" pitchFamily="34" charset="0"/>
              </a:rPr>
              <a:t> </a:t>
            </a:r>
            <a:r>
              <a:rPr lang="sk-SK" dirty="0" smtClean="0">
                <a:latin typeface="Arial" pitchFamily="34" charset="0"/>
                <a:cs typeface="Arial" pitchFamily="34" charset="0"/>
              </a:rPr>
              <a:t> </a:t>
            </a:r>
            <a:r>
              <a:rPr lang="sk-SK" dirty="0" smtClean="0">
                <a:latin typeface="Arial" pitchFamily="34" charset="0"/>
                <a:cs typeface="Arial" pitchFamily="34" charset="0"/>
              </a:rPr>
              <a:t>Modulárnosť </a:t>
            </a:r>
          </a:p>
          <a:p>
            <a:pPr>
              <a:buFont typeface="Arial" pitchFamily="34" charset="0"/>
              <a:buChar char="•"/>
            </a:pPr>
            <a:endParaRPr lang="sk-SK" sz="2400" dirty="0" smtClean="0">
              <a:latin typeface="Arial" pitchFamily="34" charset="0"/>
              <a:cs typeface="Arial" pitchFamily="34" charset="0"/>
            </a:endParaRPr>
          </a:p>
          <a:p>
            <a:pPr>
              <a:buFont typeface="Arial" pitchFamily="34" charset="0"/>
              <a:buChar char="•"/>
            </a:pPr>
            <a:r>
              <a:rPr lang="sk-SK" dirty="0" smtClean="0">
                <a:latin typeface="Arial" pitchFamily="34" charset="0"/>
                <a:cs typeface="Arial" pitchFamily="34" charset="0"/>
              </a:rPr>
              <a:t>  Vytvoriť </a:t>
            </a:r>
            <a:r>
              <a:rPr lang="sk-SK" dirty="0" smtClean="0">
                <a:latin typeface="Arial" pitchFamily="34" charset="0"/>
                <a:cs typeface="Arial" pitchFamily="34" charset="0"/>
              </a:rPr>
              <a:t>produkt, ktorý nebude iba „akademickou hračkou“ </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683</Words>
  <Application>Microsoft Office PowerPoint</Application>
  <PresentationFormat>Prezentácia na obrazovke (16:10)</PresentationFormat>
  <Paragraphs>208</Paragraphs>
  <Slides>12</Slides>
  <Notes>10</Notes>
  <HiddenSlides>0</HiddenSlides>
  <MMClips>0</MMClips>
  <ScaleCrop>false</ScaleCrop>
  <HeadingPairs>
    <vt:vector size="4" baseType="variant">
      <vt:variant>
        <vt:lpstr>Motív</vt:lpstr>
      </vt:variant>
      <vt:variant>
        <vt:i4>2</vt:i4>
      </vt:variant>
      <vt:variant>
        <vt:lpstr>Nadpisy snímok</vt:lpstr>
      </vt:variant>
      <vt:variant>
        <vt:i4>12</vt:i4>
      </vt:variant>
    </vt:vector>
  </HeadingPairs>
  <TitlesOfParts>
    <vt:vector size="14"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36</cp:revision>
  <dcterms:created xsi:type="dcterms:W3CDTF">2012-03-04T11:38:14Z</dcterms:created>
  <dcterms:modified xsi:type="dcterms:W3CDTF">2012-03-07T09:17:15Z</dcterms:modified>
</cp:coreProperties>
</file>