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30276800" cy="42802175"/>
  <p:notesSz cx="6858000" cy="9144000"/>
  <p:defaultText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p:clrMru>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štýlu, bez mrie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6358" autoAdjust="0"/>
    <p:restoredTop sz="93323" autoAdjust="0"/>
  </p:normalViewPr>
  <p:slideViewPr>
    <p:cSldViewPr>
      <p:cViewPr>
        <p:scale>
          <a:sx n="100" d="100"/>
          <a:sy n="100" d="100"/>
        </p:scale>
        <p:origin x="6066" y="-144"/>
      </p:cViewPr>
      <p:guideLst>
        <p:guide orient="horz" pos="13481"/>
        <p:guide pos="953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2270761" y="13296448"/>
            <a:ext cx="25735280" cy="9174728"/>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4541521" y="24254566"/>
            <a:ext cx="21193760" cy="10938334"/>
          </a:xfrm>
        </p:spPr>
        <p:txBody>
          <a:bodyPr/>
          <a:lstStyle>
            <a:lvl1pPr marL="0" indent="0" algn="ctr">
              <a:buNone/>
              <a:defRPr>
                <a:solidFill>
                  <a:schemeClr val="tx1">
                    <a:tint val="75000"/>
                  </a:schemeClr>
                </a:solidFill>
              </a:defRPr>
            </a:lvl1pPr>
            <a:lvl2pPr marL="2085691" indent="0" algn="ctr">
              <a:buNone/>
              <a:defRPr>
                <a:solidFill>
                  <a:schemeClr val="tx1">
                    <a:tint val="75000"/>
                  </a:schemeClr>
                </a:solidFill>
              </a:defRPr>
            </a:lvl2pPr>
            <a:lvl3pPr marL="4171382" indent="0" algn="ctr">
              <a:buNone/>
              <a:defRPr>
                <a:solidFill>
                  <a:schemeClr val="tx1">
                    <a:tint val="75000"/>
                  </a:schemeClr>
                </a:solidFill>
              </a:defRPr>
            </a:lvl3pPr>
            <a:lvl4pPr marL="6257068" indent="0" algn="ctr">
              <a:buNone/>
              <a:defRPr>
                <a:solidFill>
                  <a:schemeClr val="tx1">
                    <a:tint val="75000"/>
                  </a:schemeClr>
                </a:solidFill>
              </a:defRPr>
            </a:lvl4pPr>
            <a:lvl5pPr marL="8342749" indent="0" algn="ctr">
              <a:buNone/>
              <a:defRPr>
                <a:solidFill>
                  <a:schemeClr val="tx1">
                    <a:tint val="75000"/>
                  </a:schemeClr>
                </a:solidFill>
              </a:defRPr>
            </a:lvl5pPr>
            <a:lvl6pPr marL="10428440" indent="0" algn="ctr">
              <a:buNone/>
              <a:defRPr>
                <a:solidFill>
                  <a:schemeClr val="tx1">
                    <a:tint val="75000"/>
                  </a:schemeClr>
                </a:solidFill>
              </a:defRPr>
            </a:lvl6pPr>
            <a:lvl7pPr marL="12514137" indent="0" algn="ctr">
              <a:buNone/>
              <a:defRPr>
                <a:solidFill>
                  <a:schemeClr val="tx1">
                    <a:tint val="75000"/>
                  </a:schemeClr>
                </a:solidFill>
              </a:defRPr>
            </a:lvl7pPr>
            <a:lvl8pPr marL="14599827" indent="0" algn="ctr">
              <a:buNone/>
              <a:defRPr>
                <a:solidFill>
                  <a:schemeClr val="tx1">
                    <a:tint val="75000"/>
                  </a:schemeClr>
                </a:solidFill>
              </a:defRPr>
            </a:lvl8pPr>
            <a:lvl9pPr marL="16685519"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24. 4. 2012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24. 4. 2012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72601259" y="10621284"/>
            <a:ext cx="22528883" cy="226237235"/>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5009340" y="10621284"/>
            <a:ext cx="67087290" cy="226237235"/>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24. 4. 2012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24. 4. 2012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2391659" y="27504369"/>
            <a:ext cx="25735280" cy="8500985"/>
          </a:xfrm>
        </p:spPr>
        <p:txBody>
          <a:bodyPr anchor="t"/>
          <a:lstStyle>
            <a:lvl1pPr algn="l">
              <a:defRPr sz="184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2391659" y="18141391"/>
            <a:ext cx="25735280" cy="9362970"/>
          </a:xfrm>
        </p:spPr>
        <p:txBody>
          <a:bodyPr anchor="b"/>
          <a:lstStyle>
            <a:lvl1pPr marL="0" indent="0">
              <a:buNone/>
              <a:defRPr sz="9200">
                <a:solidFill>
                  <a:schemeClr val="tx1">
                    <a:tint val="75000"/>
                  </a:schemeClr>
                </a:solidFill>
              </a:defRPr>
            </a:lvl1pPr>
            <a:lvl2pPr marL="2085691" indent="0">
              <a:buNone/>
              <a:defRPr sz="8100">
                <a:solidFill>
                  <a:schemeClr val="tx1">
                    <a:tint val="75000"/>
                  </a:schemeClr>
                </a:solidFill>
              </a:defRPr>
            </a:lvl2pPr>
            <a:lvl3pPr marL="4171382" indent="0">
              <a:buNone/>
              <a:defRPr sz="7100">
                <a:solidFill>
                  <a:schemeClr val="tx1">
                    <a:tint val="75000"/>
                  </a:schemeClr>
                </a:solidFill>
              </a:defRPr>
            </a:lvl3pPr>
            <a:lvl4pPr marL="6257068" indent="0">
              <a:buNone/>
              <a:defRPr sz="6600">
                <a:solidFill>
                  <a:schemeClr val="tx1">
                    <a:tint val="75000"/>
                  </a:schemeClr>
                </a:solidFill>
              </a:defRPr>
            </a:lvl4pPr>
            <a:lvl5pPr marL="8342749" indent="0">
              <a:buNone/>
              <a:defRPr sz="6600">
                <a:solidFill>
                  <a:schemeClr val="tx1">
                    <a:tint val="75000"/>
                  </a:schemeClr>
                </a:solidFill>
              </a:defRPr>
            </a:lvl5pPr>
            <a:lvl6pPr marL="10428440" indent="0">
              <a:buNone/>
              <a:defRPr sz="6600">
                <a:solidFill>
                  <a:schemeClr val="tx1">
                    <a:tint val="75000"/>
                  </a:schemeClr>
                </a:solidFill>
              </a:defRPr>
            </a:lvl6pPr>
            <a:lvl7pPr marL="12514137" indent="0">
              <a:buNone/>
              <a:defRPr sz="6600">
                <a:solidFill>
                  <a:schemeClr val="tx1">
                    <a:tint val="75000"/>
                  </a:schemeClr>
                </a:solidFill>
              </a:defRPr>
            </a:lvl7pPr>
            <a:lvl8pPr marL="14599827" indent="0">
              <a:buNone/>
              <a:defRPr sz="6600">
                <a:solidFill>
                  <a:schemeClr val="tx1">
                    <a:tint val="75000"/>
                  </a:schemeClr>
                </a:solidFill>
              </a:defRPr>
            </a:lvl8pPr>
            <a:lvl9pPr marL="16685519" indent="0">
              <a:buNone/>
              <a:defRPr sz="66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1D8D854A-19DA-40F4-B9B0-2B2EB915EC68}" type="datetimeFigureOut">
              <a:rPr lang="sk-SK" smtClean="0"/>
              <a:pPr/>
              <a:t>24. 4. 2012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5009340" y="61865029"/>
            <a:ext cx="44805459"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50319420" y="61865029"/>
            <a:ext cx="44810714"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1D8D854A-19DA-40F4-B9B0-2B2EB915EC68}" type="datetimeFigureOut">
              <a:rPr lang="sk-SK" smtClean="0"/>
              <a:pPr/>
              <a:t>24. 4. 2012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1513841" y="1714076"/>
            <a:ext cx="27249120" cy="7133696"/>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0" y="9580959"/>
            <a:ext cx="13377512"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4" name="Zástupný symbol obsahu 3"/>
          <p:cNvSpPr>
            <a:spLocks noGrp="1"/>
          </p:cNvSpPr>
          <p:nvPr>
            <p:ph sz="half" idx="2"/>
          </p:nvPr>
        </p:nvSpPr>
        <p:spPr>
          <a:xfrm>
            <a:off x="1513840" y="13573836"/>
            <a:ext cx="13377512"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15380209" y="9580959"/>
            <a:ext cx="13382766"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6" name="Zástupný symbol obsahu 5"/>
          <p:cNvSpPr>
            <a:spLocks noGrp="1"/>
          </p:cNvSpPr>
          <p:nvPr>
            <p:ph sz="quarter" idx="4"/>
          </p:nvPr>
        </p:nvSpPr>
        <p:spPr>
          <a:xfrm>
            <a:off x="15380209" y="13573836"/>
            <a:ext cx="13382766"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D8D854A-19DA-40F4-B9B0-2B2EB915EC68}" type="datetimeFigureOut">
              <a:rPr lang="sk-SK" smtClean="0"/>
              <a:pPr/>
              <a:t>24. 4. 2012</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1D8D854A-19DA-40F4-B9B0-2B2EB915EC68}" type="datetimeFigureOut">
              <a:rPr lang="sk-SK" smtClean="0"/>
              <a:pPr/>
              <a:t>24. 4. 2012</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D8D854A-19DA-40F4-B9B0-2B2EB915EC68}" type="datetimeFigureOut">
              <a:rPr lang="sk-SK" smtClean="0"/>
              <a:pPr/>
              <a:t>24. 4. 2012</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513855" y="1704185"/>
            <a:ext cx="9960859" cy="7252587"/>
          </a:xfrm>
        </p:spPr>
        <p:txBody>
          <a:bodyPr anchor="b"/>
          <a:lstStyle>
            <a:lvl1pPr algn="l">
              <a:defRPr sz="92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11837388" y="1704195"/>
            <a:ext cx="16925572" cy="36530472"/>
          </a:xfrm>
        </p:spPr>
        <p:txBody>
          <a:bodyPr/>
          <a:lstStyle>
            <a:lvl1pPr>
              <a:defRPr sz="14400"/>
            </a:lvl1pPr>
            <a:lvl2pPr>
              <a:defRPr sz="12800"/>
            </a:lvl2pPr>
            <a:lvl3pPr>
              <a:defRPr sz="10800"/>
            </a:lvl3pPr>
            <a:lvl4pPr>
              <a:defRPr sz="9200"/>
            </a:lvl4pPr>
            <a:lvl5pPr>
              <a:defRPr sz="9200"/>
            </a:lvl5pPr>
            <a:lvl6pPr>
              <a:defRPr sz="9200"/>
            </a:lvl6pPr>
            <a:lvl7pPr>
              <a:defRPr sz="9200"/>
            </a:lvl7pPr>
            <a:lvl8pPr>
              <a:defRPr sz="9200"/>
            </a:lvl8pPr>
            <a:lvl9pPr>
              <a:defRPr sz="92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1513855" y="8956790"/>
            <a:ext cx="9960859" cy="29277878"/>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24. 4. 2012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934464" y="29961553"/>
            <a:ext cx="18166080" cy="3537123"/>
          </a:xfrm>
        </p:spPr>
        <p:txBody>
          <a:bodyPr anchor="b"/>
          <a:lstStyle>
            <a:lvl1pPr algn="l">
              <a:defRPr sz="92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5934464" y="3824452"/>
            <a:ext cx="18166080" cy="25681305"/>
          </a:xfrm>
        </p:spPr>
        <p:txBody>
          <a:bodyPr/>
          <a:lstStyle>
            <a:lvl1pPr marL="0" indent="0">
              <a:buNone/>
              <a:defRPr sz="14400"/>
            </a:lvl1pPr>
            <a:lvl2pPr marL="2085691" indent="0">
              <a:buNone/>
              <a:defRPr sz="12800"/>
            </a:lvl2pPr>
            <a:lvl3pPr marL="4171382" indent="0">
              <a:buNone/>
              <a:defRPr sz="10800"/>
            </a:lvl3pPr>
            <a:lvl4pPr marL="6257068" indent="0">
              <a:buNone/>
              <a:defRPr sz="9200"/>
            </a:lvl4pPr>
            <a:lvl5pPr marL="8342749" indent="0">
              <a:buNone/>
              <a:defRPr sz="9200"/>
            </a:lvl5pPr>
            <a:lvl6pPr marL="10428440" indent="0">
              <a:buNone/>
              <a:defRPr sz="9200"/>
            </a:lvl6pPr>
            <a:lvl7pPr marL="12514137" indent="0">
              <a:buNone/>
              <a:defRPr sz="9200"/>
            </a:lvl7pPr>
            <a:lvl8pPr marL="14599827" indent="0">
              <a:buNone/>
              <a:defRPr sz="9200"/>
            </a:lvl8pPr>
            <a:lvl9pPr marL="16685519" indent="0">
              <a:buNone/>
              <a:defRPr sz="9200"/>
            </a:lvl9pPr>
          </a:lstStyle>
          <a:p>
            <a:endParaRPr lang="sk-SK"/>
          </a:p>
        </p:txBody>
      </p:sp>
      <p:sp>
        <p:nvSpPr>
          <p:cNvPr id="4" name="Zástupný symbol textu 3"/>
          <p:cNvSpPr>
            <a:spLocks noGrp="1"/>
          </p:cNvSpPr>
          <p:nvPr>
            <p:ph type="body" sz="half" idx="2"/>
          </p:nvPr>
        </p:nvSpPr>
        <p:spPr>
          <a:xfrm>
            <a:off x="5934464" y="33498658"/>
            <a:ext cx="18166080" cy="5023312"/>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24. 4. 2012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1513841" y="1714076"/>
            <a:ext cx="27249120" cy="7133696"/>
          </a:xfrm>
          <a:prstGeom prst="rect">
            <a:avLst/>
          </a:prstGeom>
        </p:spPr>
        <p:txBody>
          <a:bodyPr vert="horz" lIns="417132" tIns="208568" rIns="417132" bIns="208568"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1" y="9987183"/>
            <a:ext cx="27249120" cy="28247455"/>
          </a:xfrm>
          <a:prstGeom prst="rect">
            <a:avLst/>
          </a:prstGeom>
        </p:spPr>
        <p:txBody>
          <a:bodyPr vert="horz" lIns="417132" tIns="208568" rIns="417132" bIns="208568"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1513840" y="39671279"/>
            <a:ext cx="7064587" cy="2278822"/>
          </a:xfrm>
          <a:prstGeom prst="rect">
            <a:avLst/>
          </a:prstGeom>
        </p:spPr>
        <p:txBody>
          <a:bodyPr vert="horz" lIns="417132" tIns="208568" rIns="417132" bIns="208568" rtlCol="0" anchor="ctr"/>
          <a:lstStyle>
            <a:lvl1pPr algn="l">
              <a:defRPr sz="5600">
                <a:solidFill>
                  <a:schemeClr val="tx1">
                    <a:tint val="75000"/>
                  </a:schemeClr>
                </a:solidFill>
              </a:defRPr>
            </a:lvl1pPr>
          </a:lstStyle>
          <a:p>
            <a:fld id="{1D8D854A-19DA-40F4-B9B0-2B2EB915EC68}" type="datetimeFigureOut">
              <a:rPr lang="sk-SK" smtClean="0"/>
              <a:pPr/>
              <a:t>24. 4. 2012</a:t>
            </a:fld>
            <a:endParaRPr lang="sk-SK"/>
          </a:p>
        </p:txBody>
      </p:sp>
      <p:sp>
        <p:nvSpPr>
          <p:cNvPr id="5" name="Zástupný symbol päty 4"/>
          <p:cNvSpPr>
            <a:spLocks noGrp="1"/>
          </p:cNvSpPr>
          <p:nvPr>
            <p:ph type="ftr" sz="quarter" idx="3"/>
          </p:nvPr>
        </p:nvSpPr>
        <p:spPr>
          <a:xfrm>
            <a:off x="10344574" y="39671279"/>
            <a:ext cx="9587654" cy="2278822"/>
          </a:xfrm>
          <a:prstGeom prst="rect">
            <a:avLst/>
          </a:prstGeom>
        </p:spPr>
        <p:txBody>
          <a:bodyPr vert="horz" lIns="417132" tIns="208568" rIns="417132" bIns="208568" rtlCol="0" anchor="ctr"/>
          <a:lstStyle>
            <a:lvl1pPr algn="ctr">
              <a:defRPr sz="56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21698373" y="39671279"/>
            <a:ext cx="7064587" cy="2278822"/>
          </a:xfrm>
          <a:prstGeom prst="rect">
            <a:avLst/>
          </a:prstGeom>
        </p:spPr>
        <p:txBody>
          <a:bodyPr vert="horz" lIns="417132" tIns="208568" rIns="417132" bIns="208568" rtlCol="0" anchor="ctr"/>
          <a:lstStyle>
            <a:lvl1pPr algn="r">
              <a:defRPr sz="5600">
                <a:solidFill>
                  <a:schemeClr val="tx1">
                    <a:tint val="75000"/>
                  </a:schemeClr>
                </a:solidFill>
              </a:defRPr>
            </a:lvl1pPr>
          </a:lstStyle>
          <a:p>
            <a:fld id="{BCBED974-A4D2-4BB1-9408-C7C24C9C4713}"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1382" rtl="0" eaLnBrk="1" latinLnBrk="0" hangingPunct="1">
        <a:spcBef>
          <a:spcPct val="0"/>
        </a:spcBef>
        <a:buNone/>
        <a:defRPr sz="20000" kern="1200">
          <a:solidFill>
            <a:schemeClr val="tx1"/>
          </a:solidFill>
          <a:latin typeface="+mj-lt"/>
          <a:ea typeface="+mj-ea"/>
          <a:cs typeface="+mj-cs"/>
        </a:defRPr>
      </a:lvl1pPr>
    </p:titleStyle>
    <p:bodyStyle>
      <a:lvl1pPr marL="1564270" indent="-1564270" algn="l" defTabSz="4171382" rtl="0" eaLnBrk="1" latinLnBrk="0" hangingPunct="1">
        <a:spcBef>
          <a:spcPct val="20000"/>
        </a:spcBef>
        <a:buFont typeface="Arial" pitchFamily="34" charset="0"/>
        <a:buChar char="•"/>
        <a:defRPr sz="14400" kern="1200">
          <a:solidFill>
            <a:schemeClr val="tx1"/>
          </a:solidFill>
          <a:latin typeface="+mn-lt"/>
          <a:ea typeface="+mn-ea"/>
          <a:cs typeface="+mn-cs"/>
        </a:defRPr>
      </a:lvl1pPr>
      <a:lvl2pPr marL="3389243" indent="-1303551" algn="l" defTabSz="4171382"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4231" indent="-1042848" algn="l" defTabSz="4171382" rtl="0" eaLnBrk="1" latinLnBrk="0" hangingPunct="1">
        <a:spcBef>
          <a:spcPct val="20000"/>
        </a:spcBef>
        <a:buFont typeface="Arial" pitchFamily="34" charset="0"/>
        <a:buChar char="•"/>
        <a:defRPr sz="10800" kern="1200">
          <a:solidFill>
            <a:schemeClr val="tx1"/>
          </a:solidFill>
          <a:latin typeface="+mn-lt"/>
          <a:ea typeface="+mn-ea"/>
          <a:cs typeface="+mn-cs"/>
        </a:defRPr>
      </a:lvl3pPr>
      <a:lvl4pPr marL="7299911"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385603"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71288"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5698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4267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28357"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tiff"/><Relationship Id="rId18" Type="http://schemas.openxmlformats.org/officeDocument/2006/relationships/image" Target="../media/image17.tiff"/><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tiff"/><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tiff"/><Relationship Id="rId16" Type="http://schemas.openxmlformats.org/officeDocument/2006/relationships/image" Target="../media/image15.png"/><Relationship Id="rId20" Type="http://schemas.openxmlformats.org/officeDocument/2006/relationships/image" Target="../media/image19.tiff"/><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tiff"/><Relationship Id="rId22" Type="http://schemas.openxmlformats.org/officeDocument/2006/relationships/image" Target="../media/image21.png"/><Relationship Id="rId27"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FIIT\ING1-ZS\Timovy Projekt\TrollEdit_GitHub\Docs_Repo_SmartGit\Dokumentacie\Ostatne\Poster\Screens_TrollEdit\Techonologies1.tif"/>
          <p:cNvPicPr>
            <a:picLocks noChangeAspect="1" noChangeArrowheads="1"/>
          </p:cNvPicPr>
          <p:nvPr/>
        </p:nvPicPr>
        <p:blipFill>
          <a:blip r:embed="rId2"/>
          <a:srcRect/>
          <a:stretch>
            <a:fillRect/>
          </a:stretch>
        </p:blipFill>
        <p:spPr bwMode="auto">
          <a:xfrm>
            <a:off x="0" y="38331893"/>
            <a:ext cx="10718801" cy="2946400"/>
          </a:xfrm>
          <a:prstGeom prst="rect">
            <a:avLst/>
          </a:prstGeom>
          <a:noFill/>
        </p:spPr>
      </p:pic>
      <p:sp>
        <p:nvSpPr>
          <p:cNvPr id="9" name="AutoShape 7"/>
          <p:cNvSpPr>
            <a:spLocks noChangeArrowheads="1"/>
          </p:cNvSpPr>
          <p:nvPr/>
        </p:nvSpPr>
        <p:spPr bwMode="auto">
          <a:xfrm rot="-21600000" flipV="1">
            <a:off x="0" y="40987263"/>
            <a:ext cx="30276800" cy="1814912"/>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10" name="AutoShape 7"/>
          <p:cNvSpPr>
            <a:spLocks noChangeArrowheads="1"/>
          </p:cNvSpPr>
          <p:nvPr/>
        </p:nvSpPr>
        <p:spPr bwMode="auto">
          <a:xfrm rot="-21600000">
            <a:off x="0" y="0"/>
            <a:ext cx="30276800" cy="4695231"/>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7" name="BlokTextu 6"/>
          <p:cNvSpPr txBox="1"/>
          <p:nvPr/>
        </p:nvSpPr>
        <p:spPr>
          <a:xfrm>
            <a:off x="0" y="374751"/>
            <a:ext cx="30276800" cy="3693761"/>
          </a:xfrm>
          <a:prstGeom prst="rect">
            <a:avLst/>
          </a:prstGeom>
          <a:noFill/>
        </p:spPr>
        <p:txBody>
          <a:bodyPr wrap="square" lIns="91879" tIns="45939" rIns="91879" bIns="45939" rtlCol="0">
            <a:spAutoFit/>
          </a:bodyPr>
          <a:lstStyle/>
          <a:p>
            <a:pPr algn="ctr"/>
            <a:r>
              <a:rPr lang="sk-SK" sz="13800" b="1" dirty="0" smtClean="0">
                <a:solidFill>
                  <a:schemeClr val="bg1"/>
                </a:solidFill>
                <a:latin typeface="Arial" pitchFamily="34" charset="0"/>
                <a:ea typeface="Verdana" pitchFamily="34" charset="0"/>
                <a:cs typeface="Arial" pitchFamily="34" charset="0"/>
              </a:rPr>
              <a:t>TrollEdit</a:t>
            </a:r>
            <a:r>
              <a:rPr lang="sk-SK" sz="9600" b="1" dirty="0" smtClean="0">
                <a:solidFill>
                  <a:schemeClr val="bg1"/>
                </a:solidFill>
                <a:latin typeface="Square721 BT" pitchFamily="34" charset="0"/>
              </a:rPr>
              <a:t>  </a:t>
            </a:r>
          </a:p>
          <a:p>
            <a:pPr algn="ctr"/>
            <a:r>
              <a:rPr lang="en-US" sz="880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Different approach</a:t>
            </a:r>
            <a:r>
              <a:rPr lang="sk-SK" sz="880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of</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source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code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editing</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endParaRPr lang="sk-SK" sz="8800" dirty="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endParaRPr>
          </a:p>
        </p:txBody>
      </p:sp>
      <p:sp>
        <p:nvSpPr>
          <p:cNvPr id="12" name="BlokTextu 11"/>
          <p:cNvSpPr txBox="1"/>
          <p:nvPr/>
        </p:nvSpPr>
        <p:spPr>
          <a:xfrm>
            <a:off x="13914264" y="42067383"/>
            <a:ext cx="3096344" cy="400110"/>
          </a:xfrm>
          <a:prstGeom prst="rect">
            <a:avLst/>
          </a:prstGeom>
          <a:noFill/>
        </p:spPr>
        <p:txBody>
          <a:bodyPr wrap="square" rtlCol="0">
            <a:spAutoFit/>
          </a:bodyPr>
          <a:lstStyle/>
          <a:p>
            <a:r>
              <a:rPr lang="sk-SK" sz="2000" dirty="0" smtClean="0">
                <a:solidFill>
                  <a:schemeClr val="bg1"/>
                </a:solidFill>
              </a:rPr>
              <a:t>© 2012 Team Innovators </a:t>
            </a:r>
            <a:endParaRPr lang="en-US" sz="2000" dirty="0">
              <a:solidFill>
                <a:schemeClr val="bg1"/>
              </a:solidFill>
            </a:endParaRPr>
          </a:p>
        </p:txBody>
      </p:sp>
      <p:pic>
        <p:nvPicPr>
          <p:cNvPr id="15" name="Obrázok 14" descr="trolledit_app.png"/>
          <p:cNvPicPr>
            <a:picLocks noChangeAspect="1"/>
          </p:cNvPicPr>
          <p:nvPr/>
        </p:nvPicPr>
        <p:blipFill>
          <a:blip r:embed="rId3" cstate="print"/>
          <a:stretch>
            <a:fillRect/>
          </a:stretch>
        </p:blipFill>
        <p:spPr>
          <a:xfrm>
            <a:off x="922238" y="469753"/>
            <a:ext cx="3787924" cy="2736304"/>
          </a:xfrm>
          <a:prstGeom prst="rect">
            <a:avLst/>
          </a:prstGeom>
        </p:spPr>
      </p:pic>
      <p:cxnSp>
        <p:nvCxnSpPr>
          <p:cNvPr id="22" name="Rovná spojnica 21"/>
          <p:cNvCxnSpPr/>
          <p:nvPr/>
        </p:nvCxnSpPr>
        <p:spPr>
          <a:xfrm>
            <a:off x="0" y="4407199"/>
            <a:ext cx="3027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BlokTextu 39"/>
          <p:cNvSpPr txBox="1"/>
          <p:nvPr/>
        </p:nvSpPr>
        <p:spPr>
          <a:xfrm>
            <a:off x="22123176" y="41419311"/>
            <a:ext cx="7689278" cy="954107"/>
          </a:xfrm>
          <a:prstGeom prst="rect">
            <a:avLst/>
          </a:prstGeom>
          <a:noFill/>
        </p:spPr>
        <p:txBody>
          <a:bodyPr wrap="square" rtlCol="0">
            <a:spAutoFit/>
          </a:bodyPr>
          <a:lstStyle/>
          <a:p>
            <a:pPr algn="r"/>
            <a:r>
              <a:rPr lang="fr-FR" sz="2800" smtClean="0">
                <a:solidFill>
                  <a:schemeClr val="bg1"/>
                </a:solidFill>
              </a:rPr>
              <a:t>http://innovators-team10.github.com</a:t>
            </a:r>
            <a:endParaRPr lang="fr-FR" sz="2800" dirty="0" smtClean="0">
              <a:solidFill>
                <a:schemeClr val="bg1"/>
              </a:solidFill>
            </a:endParaRPr>
          </a:p>
          <a:p>
            <a:pPr algn="r"/>
            <a:r>
              <a:rPr lang="fr-FR" sz="2800" dirty="0" smtClean="0">
                <a:solidFill>
                  <a:schemeClr val="bg1"/>
                </a:solidFill>
              </a:rPr>
              <a:t>tp-team-10@googlegroups.com</a:t>
            </a:r>
            <a:endParaRPr lang="en-US" sz="2800" dirty="0">
              <a:solidFill>
                <a:schemeClr val="bg1"/>
              </a:solidFill>
            </a:endParaRPr>
          </a:p>
        </p:txBody>
      </p:sp>
      <p:sp>
        <p:nvSpPr>
          <p:cNvPr id="41" name="Obdĺžnik s rovnostranným zaobleným rohom 40"/>
          <p:cNvSpPr/>
          <p:nvPr/>
        </p:nvSpPr>
        <p:spPr>
          <a:xfrm rot="16200000">
            <a:off x="21519468" y="32061593"/>
            <a:ext cx="7344816" cy="10169848"/>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9" name="BlokTextu 68"/>
          <p:cNvSpPr txBox="1"/>
          <p:nvPr/>
        </p:nvSpPr>
        <p:spPr>
          <a:xfrm>
            <a:off x="21567820" y="33545547"/>
            <a:ext cx="1571636" cy="769441"/>
          </a:xfrm>
          <a:prstGeom prst="rect">
            <a:avLst/>
          </a:prstGeom>
          <a:noFill/>
        </p:spPr>
        <p:txBody>
          <a:bodyPr wrap="square" rtlCol="0">
            <a:spAutoFit/>
          </a:bodyPr>
          <a:lstStyle/>
          <a:p>
            <a:r>
              <a:rPr lang="sk-SK" sz="4400" b="1" smtClean="0">
                <a:effectLst>
                  <a:outerShdw blurRad="38100" dist="38100" dir="2700000" algn="tl">
                    <a:srgbClr val="000000">
                      <a:alpha val="43137"/>
                    </a:srgbClr>
                  </a:outerShdw>
                </a:effectLst>
              </a:rPr>
              <a:t>Team</a:t>
            </a:r>
            <a:endParaRPr lang="sk-SK" sz="4400" dirty="0"/>
          </a:p>
        </p:txBody>
      </p:sp>
      <p:pic>
        <p:nvPicPr>
          <p:cNvPr id="80" name="Obrázok 79" descr="adrian.png"/>
          <p:cNvPicPr>
            <a:picLocks noChangeAspect="1"/>
          </p:cNvPicPr>
          <p:nvPr/>
        </p:nvPicPr>
        <p:blipFill>
          <a:blip r:embed="rId4" cstate="print"/>
          <a:stretch>
            <a:fillRect/>
          </a:stretch>
        </p:blipFill>
        <p:spPr>
          <a:xfrm>
            <a:off x="24283416" y="38802701"/>
            <a:ext cx="1491428" cy="1800000"/>
          </a:xfrm>
          <a:prstGeom prst="rect">
            <a:avLst/>
          </a:prstGeom>
        </p:spPr>
      </p:pic>
      <p:pic>
        <p:nvPicPr>
          <p:cNvPr id="81" name="Obrázok 80" descr="drahos.png"/>
          <p:cNvPicPr>
            <a:picLocks noChangeAspect="1"/>
          </p:cNvPicPr>
          <p:nvPr/>
        </p:nvPicPr>
        <p:blipFill>
          <a:blip r:embed="rId5" cstate="print"/>
          <a:srcRect r="20870"/>
          <a:stretch>
            <a:fillRect/>
          </a:stretch>
        </p:blipFill>
        <p:spPr>
          <a:xfrm>
            <a:off x="24499440" y="33546117"/>
            <a:ext cx="2232248" cy="2490808"/>
          </a:xfrm>
          <a:prstGeom prst="rect">
            <a:avLst/>
          </a:prstGeom>
        </p:spPr>
      </p:pic>
      <p:pic>
        <p:nvPicPr>
          <p:cNvPr id="85" name="Obrázok 84" descr="marek.png"/>
          <p:cNvPicPr>
            <a:picLocks noChangeAspect="1"/>
          </p:cNvPicPr>
          <p:nvPr/>
        </p:nvPicPr>
        <p:blipFill>
          <a:blip r:embed="rId6" cstate="print"/>
          <a:stretch>
            <a:fillRect/>
          </a:stretch>
        </p:blipFill>
        <p:spPr>
          <a:xfrm>
            <a:off x="26803696" y="38802701"/>
            <a:ext cx="1412572" cy="1800000"/>
          </a:xfrm>
          <a:prstGeom prst="rect">
            <a:avLst/>
          </a:prstGeom>
        </p:spPr>
      </p:pic>
      <p:cxnSp>
        <p:nvCxnSpPr>
          <p:cNvPr id="89" name="Rovná spojnica 88"/>
          <p:cNvCxnSpPr/>
          <p:nvPr/>
        </p:nvCxnSpPr>
        <p:spPr>
          <a:xfrm>
            <a:off x="21835144" y="36282421"/>
            <a:ext cx="6912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Rovná spojnica 93"/>
          <p:cNvCxnSpPr/>
          <p:nvPr/>
        </p:nvCxnSpPr>
        <p:spPr>
          <a:xfrm>
            <a:off x="27451768" y="36282421"/>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Rovná spojnica 95"/>
          <p:cNvCxnSpPr/>
          <p:nvPr/>
        </p:nvCxnSpPr>
        <p:spPr>
          <a:xfrm>
            <a:off x="24931488" y="36282421"/>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Rovná spojnica 96"/>
          <p:cNvCxnSpPr/>
          <p:nvPr/>
        </p:nvCxnSpPr>
        <p:spPr>
          <a:xfrm>
            <a:off x="28747912"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3" name="Obrázok 82" descr="lubos.png"/>
          <p:cNvPicPr>
            <a:picLocks noChangeAspect="1"/>
          </p:cNvPicPr>
          <p:nvPr/>
        </p:nvPicPr>
        <p:blipFill>
          <a:blip r:embed="rId7" cstate="print"/>
          <a:stretch>
            <a:fillRect/>
          </a:stretch>
        </p:blipFill>
        <p:spPr>
          <a:xfrm>
            <a:off x="28027832" y="36570453"/>
            <a:ext cx="1570285" cy="1800000"/>
          </a:xfrm>
          <a:prstGeom prst="rect">
            <a:avLst/>
          </a:prstGeom>
        </p:spPr>
      </p:pic>
      <p:cxnSp>
        <p:nvCxnSpPr>
          <p:cNvPr id="99" name="Rovná spojnica 98"/>
          <p:cNvCxnSpPr/>
          <p:nvPr/>
        </p:nvCxnSpPr>
        <p:spPr>
          <a:xfrm>
            <a:off x="26299640"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6" name="Obrázok 85" descr="maros.png"/>
          <p:cNvPicPr>
            <a:picLocks noChangeAspect="1"/>
          </p:cNvPicPr>
          <p:nvPr/>
        </p:nvPicPr>
        <p:blipFill>
          <a:blip r:embed="rId8" cstate="print"/>
          <a:stretch>
            <a:fillRect/>
          </a:stretch>
        </p:blipFill>
        <p:spPr>
          <a:xfrm>
            <a:off x="25579560" y="36570453"/>
            <a:ext cx="1579375" cy="1800000"/>
          </a:xfrm>
          <a:prstGeom prst="rect">
            <a:avLst/>
          </a:prstGeom>
        </p:spPr>
      </p:pic>
      <p:cxnSp>
        <p:nvCxnSpPr>
          <p:cNvPr id="100" name="Rovná spojnica 99"/>
          <p:cNvCxnSpPr/>
          <p:nvPr/>
        </p:nvCxnSpPr>
        <p:spPr>
          <a:xfrm>
            <a:off x="23995384"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4" name="Obrázok 83" descr="lukas.png"/>
          <p:cNvPicPr>
            <a:picLocks noChangeAspect="1"/>
          </p:cNvPicPr>
          <p:nvPr/>
        </p:nvPicPr>
        <p:blipFill>
          <a:blip r:embed="rId9" cstate="print"/>
          <a:srcRect r="31808"/>
          <a:stretch>
            <a:fillRect/>
          </a:stretch>
        </p:blipFill>
        <p:spPr>
          <a:xfrm>
            <a:off x="23275304" y="36570453"/>
            <a:ext cx="1377094" cy="1800000"/>
          </a:xfrm>
          <a:prstGeom prst="rect">
            <a:avLst/>
          </a:prstGeom>
        </p:spPr>
      </p:pic>
      <p:cxnSp>
        <p:nvCxnSpPr>
          <p:cNvPr id="101" name="Rovná spojnica 100"/>
          <p:cNvCxnSpPr/>
          <p:nvPr/>
        </p:nvCxnSpPr>
        <p:spPr>
          <a:xfrm>
            <a:off x="21835144"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2" name="Obrázok 81" descr="jozef.png"/>
          <p:cNvPicPr>
            <a:picLocks noChangeAspect="1"/>
          </p:cNvPicPr>
          <p:nvPr/>
        </p:nvPicPr>
        <p:blipFill>
          <a:blip r:embed="rId10" cstate="print"/>
          <a:srcRect r="23968"/>
          <a:stretch>
            <a:fillRect/>
          </a:stretch>
        </p:blipFill>
        <p:spPr>
          <a:xfrm>
            <a:off x="21187072" y="36570453"/>
            <a:ext cx="1531685" cy="1800000"/>
          </a:xfrm>
          <a:prstGeom prst="rect">
            <a:avLst/>
          </a:prstGeom>
        </p:spPr>
      </p:pic>
      <p:pic>
        <p:nvPicPr>
          <p:cNvPr id="45" name="Obrázok 44" descr="FIIT_LOGO.png"/>
          <p:cNvPicPr>
            <a:picLocks noChangeAspect="1"/>
          </p:cNvPicPr>
          <p:nvPr/>
        </p:nvPicPr>
        <p:blipFill>
          <a:blip r:embed="rId11" cstate="print"/>
          <a:stretch>
            <a:fillRect/>
          </a:stretch>
        </p:blipFill>
        <p:spPr>
          <a:xfrm>
            <a:off x="448768" y="41419311"/>
            <a:ext cx="2947422" cy="966218"/>
          </a:xfrm>
          <a:prstGeom prst="rect">
            <a:avLst/>
          </a:prstGeom>
        </p:spPr>
      </p:pic>
      <p:pic>
        <p:nvPicPr>
          <p:cNvPr id="65" name="Obrázok 64" descr="Logo innovators.png"/>
          <p:cNvPicPr>
            <a:picLocks noChangeAspect="1"/>
          </p:cNvPicPr>
          <p:nvPr/>
        </p:nvPicPr>
        <p:blipFill>
          <a:blip r:embed="rId12" cstate="print"/>
          <a:stretch>
            <a:fillRect/>
          </a:stretch>
        </p:blipFill>
        <p:spPr>
          <a:xfrm>
            <a:off x="20466992" y="34146503"/>
            <a:ext cx="3642580" cy="843839"/>
          </a:xfrm>
          <a:prstGeom prst="rect">
            <a:avLst/>
          </a:prstGeom>
        </p:spPr>
      </p:pic>
      <p:sp>
        <p:nvSpPr>
          <p:cNvPr id="91" name="Obdĺžnik s rovnostranným zaobleným rohom 90"/>
          <p:cNvSpPr/>
          <p:nvPr/>
        </p:nvSpPr>
        <p:spPr>
          <a:xfrm rot="16200000">
            <a:off x="20017084" y="11200272"/>
            <a:ext cx="11881890" cy="863754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58" name="Obrázok 57" descr="Main1.tif"/>
          <p:cNvPicPr>
            <a:picLocks noChangeAspect="1"/>
          </p:cNvPicPr>
          <p:nvPr/>
        </p:nvPicPr>
        <p:blipFill>
          <a:blip r:embed="rId13" cstate="print"/>
          <a:stretch>
            <a:fillRect/>
          </a:stretch>
        </p:blipFill>
        <p:spPr>
          <a:xfrm>
            <a:off x="26282728" y="22186905"/>
            <a:ext cx="3024335" cy="2160239"/>
          </a:xfrm>
          <a:prstGeom prst="rect">
            <a:avLst/>
          </a:prstGeom>
        </p:spPr>
      </p:pic>
      <p:sp>
        <p:nvSpPr>
          <p:cNvPr id="79" name="BlokTextu 78"/>
          <p:cNvSpPr txBox="1"/>
          <p:nvPr/>
        </p:nvSpPr>
        <p:spPr>
          <a:xfrm>
            <a:off x="21782134" y="10613949"/>
            <a:ext cx="8265990" cy="12280285"/>
          </a:xfrm>
          <a:prstGeom prst="rect">
            <a:avLst/>
          </a:prstGeom>
          <a:noFill/>
        </p:spPr>
        <p:txBody>
          <a:bodyPr wrap="square" rtlCol="0">
            <a:spAutoFit/>
          </a:bodyPr>
          <a:lstStyle/>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Simple</a:t>
            </a:r>
            <a:r>
              <a:rPr lang="sk-SK" sz="3600" dirty="0" smtClean="0">
                <a:solidFill>
                  <a:schemeClr val="tx1">
                    <a:lumMod val="75000"/>
                    <a:lumOff val="25000"/>
                  </a:schemeClr>
                </a:solidFill>
                <a:latin typeface="Buxton Sketch" pitchFamily="66" charset="0"/>
                <a:cs typeface="Aharoni" pitchFamily="2" charset="-79"/>
              </a:rPr>
              <a:t> a</a:t>
            </a:r>
            <a:r>
              <a:rPr lang="en-US" sz="3600" dirty="0" err="1" smtClean="0">
                <a:solidFill>
                  <a:schemeClr val="tx1">
                    <a:lumMod val="75000"/>
                    <a:lumOff val="25000"/>
                  </a:schemeClr>
                </a:solidFill>
                <a:latin typeface="Buxton Sketch" pitchFamily="66" charset="0"/>
                <a:cs typeface="Aharoni" pitchFamily="2" charset="-79"/>
              </a:rPr>
              <a:t>nd</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easy</a:t>
            </a:r>
            <a:r>
              <a:rPr lang="sk-SK" sz="3600" dirty="0" smtClean="0">
                <a:solidFill>
                  <a:schemeClr val="tx1">
                    <a:lumMod val="75000"/>
                    <a:lumOff val="25000"/>
                  </a:schemeClr>
                </a:solidFill>
                <a:latin typeface="Buxton Sketch" pitchFamily="66" charset="0"/>
                <a:cs typeface="Aharoni" pitchFamily="2" charset="-79"/>
              </a:rPr>
              <a:t>  </a:t>
            </a:r>
            <a:r>
              <a:rPr lang="en-US" sz="3600" smtClean="0">
                <a:solidFill>
                  <a:schemeClr val="tx1">
                    <a:lumMod val="75000"/>
                    <a:lumOff val="25000"/>
                  </a:schemeClr>
                </a:solidFill>
                <a:latin typeface="Buxton Sketch" pitchFamily="66" charset="0"/>
                <a:cs typeface="Aharoni" pitchFamily="2" charset="-79"/>
              </a:rPr>
              <a:t>to use multiplatform editor</a:t>
            </a:r>
          </a:p>
          <a:p>
            <a:pPr>
              <a:buFont typeface="Arial" pitchFamily="34" charset="0"/>
              <a:buChar char="•"/>
            </a:pPr>
            <a:endParaRPr lang="en-US" sz="360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en-US" sz="3600" smtClean="0">
                <a:solidFill>
                  <a:schemeClr val="tx1">
                    <a:lumMod val="75000"/>
                    <a:lumOff val="25000"/>
                  </a:schemeClr>
                </a:solidFill>
                <a:latin typeface="Buxton Sketch" pitchFamily="66" charset="0"/>
                <a:cs typeface="Aharoni" pitchFamily="2" charset="-79"/>
              </a:rPr>
              <a:t> Real product</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visualizazion</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as</a:t>
            </a:r>
            <a:r>
              <a:rPr lang="en-US" sz="3600" dirty="0" smtClean="0">
                <a:solidFill>
                  <a:schemeClr val="tx1">
                    <a:lumMod val="75000"/>
                    <a:lumOff val="25000"/>
                  </a:schemeClr>
                </a:solidFill>
                <a:latin typeface="Buxton Sketch" pitchFamily="66" charset="0"/>
                <a:cs typeface="Aharoni" pitchFamily="2" charset="-79"/>
              </a:rPr>
              <a:t> a</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structure</a:t>
            </a:r>
            <a:r>
              <a:rPr lang="en-US" sz="3600" dirty="0" smtClean="0">
                <a:solidFill>
                  <a:schemeClr val="tx1">
                    <a:lumMod val="75000"/>
                    <a:lumOff val="25000"/>
                  </a:schemeClr>
                </a:solidFill>
                <a:latin typeface="Buxton Sketch" pitchFamily="66" charset="0"/>
                <a:cs typeface="Aharoni" pitchFamily="2" charset="-79"/>
              </a:rPr>
              <a:t> of </a:t>
            </a:r>
            <a:r>
              <a:rPr lang="sk-SK" sz="3600" dirty="0" err="1" smtClean="0">
                <a:solidFill>
                  <a:schemeClr val="tx1">
                    <a:lumMod val="75000"/>
                    <a:lumOff val="25000"/>
                  </a:schemeClr>
                </a:solidFill>
                <a:latin typeface="Buxton Sketch" pitchFamily="66" charset="0"/>
                <a:cs typeface="Aharoni" pitchFamily="2" charset="-79"/>
              </a:rPr>
              <a:t>blocks</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More </a:t>
            </a:r>
            <a:r>
              <a:rPr lang="sk-SK" sz="3600" dirty="0" err="1" smtClean="0">
                <a:solidFill>
                  <a:schemeClr val="tx1">
                    <a:lumMod val="75000"/>
                    <a:lumOff val="25000"/>
                  </a:schemeClr>
                </a:solidFill>
                <a:latin typeface="Buxton Sketch" pitchFamily="66" charset="0"/>
                <a:cs typeface="Aharoni" pitchFamily="2" charset="-79"/>
              </a:rPr>
              <a:t>opened</a:t>
            </a:r>
            <a:r>
              <a:rPr lang="en-US" sz="3600" dirty="0" smtClean="0">
                <a:solidFill>
                  <a:schemeClr val="tx1">
                    <a:lumMod val="75000"/>
                    <a:lumOff val="25000"/>
                  </a:schemeClr>
                </a:solidFill>
                <a:latin typeface="Buxton Sketch" pitchFamily="66" charset="0"/>
                <a:cs typeface="Aharoni" pitchFamily="2" charset="-79"/>
              </a:rPr>
              <a:t> f</a:t>
            </a:r>
            <a:r>
              <a:rPr lang="sk-SK" sz="3600" dirty="0" err="1" smtClean="0">
                <a:solidFill>
                  <a:schemeClr val="tx1">
                    <a:lumMod val="75000"/>
                    <a:lumOff val="25000"/>
                  </a:schemeClr>
                </a:solidFill>
                <a:latin typeface="Buxton Sketch" pitchFamily="66" charset="0"/>
                <a:cs typeface="Aharoni" pitchFamily="2" charset="-79"/>
              </a:rPr>
              <a:t>iles</a:t>
            </a:r>
            <a:r>
              <a:rPr lang="sk-SK" sz="3600" dirty="0" smtClean="0">
                <a:solidFill>
                  <a:schemeClr val="tx1">
                    <a:lumMod val="75000"/>
                    <a:lumOff val="25000"/>
                  </a:schemeClr>
                </a:solidFill>
                <a:latin typeface="Buxton Sketch" pitchFamily="66" charset="0"/>
                <a:cs typeface="Aharoni" pitchFamily="2" charset="-79"/>
              </a:rPr>
              <a:t> in </a:t>
            </a:r>
            <a:r>
              <a:rPr lang="en-US" sz="3600" dirty="0" smtClean="0">
                <a:solidFill>
                  <a:schemeClr val="tx1">
                    <a:lumMod val="75000"/>
                    <a:lumOff val="25000"/>
                  </a:schemeClr>
                </a:solidFill>
                <a:latin typeface="Buxton Sketch" pitchFamily="66" charset="0"/>
                <a:cs typeface="Aharoni" pitchFamily="2" charset="-79"/>
              </a:rPr>
              <a:t>single tab -&gt; more tabs</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Select</a:t>
            </a:r>
            <a:r>
              <a:rPr lang="sk-SK" sz="3600" dirty="0" smtClean="0">
                <a:solidFill>
                  <a:schemeClr val="tx1">
                    <a:lumMod val="75000"/>
                    <a:lumOff val="25000"/>
                  </a:schemeClr>
                </a:solidFill>
                <a:latin typeface="Buxton Sketch" pitchFamily="66" charset="0"/>
                <a:cs typeface="Aharoni" pitchFamily="2" charset="-79"/>
              </a:rPr>
              <a:t> and </a:t>
            </a:r>
            <a:r>
              <a:rPr lang="sk-SK" sz="3600" dirty="0" err="1" smtClean="0">
                <a:solidFill>
                  <a:schemeClr val="tx1">
                    <a:lumMod val="75000"/>
                    <a:lumOff val="25000"/>
                  </a:schemeClr>
                </a:solidFill>
                <a:latin typeface="Buxton Sketch" pitchFamily="66" charset="0"/>
                <a:cs typeface="Aharoni" pitchFamily="2" charset="-79"/>
              </a:rPr>
              <a:t>move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files</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in tab</a:t>
            </a:r>
          </a:p>
          <a:p>
            <a:pPr>
              <a:buFont typeface="Arial" pitchFamily="34" charset="0"/>
              <a:buChar char="•"/>
            </a:pP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en-US" sz="3600" dirty="0" smtClean="0">
                <a:solidFill>
                  <a:schemeClr val="tx1">
                    <a:lumMod val="75000"/>
                    <a:lumOff val="25000"/>
                  </a:schemeClr>
                </a:solidFill>
                <a:latin typeface="Buxton Sketch" pitchFamily="66" charset="0"/>
                <a:cs typeface="Aharoni" pitchFamily="2" charset="-79"/>
              </a:rPr>
              <a:t>Drag n drop whole blocks in and between files</a:t>
            </a: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Insert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files</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Img</a:t>
            </a:r>
            <a:r>
              <a:rPr lang="sk-SK" sz="3600" dirty="0" smtClean="0">
                <a:solidFill>
                  <a:schemeClr val="tx1">
                    <a:lumMod val="75000"/>
                    <a:lumOff val="25000"/>
                  </a:schemeClr>
                </a:solidFill>
                <a:latin typeface="Buxton Sketch" pitchFamily="66" charset="0"/>
                <a:cs typeface="Aharoni" pitchFamily="2" charset="-79"/>
              </a:rPr>
              <a:t>.</a:t>
            </a:r>
            <a:r>
              <a:rPr lang="en-US" sz="3600" dirty="0" smtClean="0">
                <a:solidFill>
                  <a:schemeClr val="tx1">
                    <a:lumMod val="75000"/>
                    <a:lumOff val="25000"/>
                  </a:schemeClr>
                </a:solidFill>
                <a:latin typeface="Buxton Sketch" pitchFamily="66" charset="0"/>
                <a:cs typeface="Aharoni" pitchFamily="2" charset="-79"/>
              </a:rPr>
              <a: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Link</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etc</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right </a:t>
            </a:r>
            <a:r>
              <a:rPr lang="sk-SK" sz="3600" dirty="0" err="1" smtClean="0">
                <a:solidFill>
                  <a:schemeClr val="tx1">
                    <a:lumMod val="75000"/>
                    <a:lumOff val="25000"/>
                  </a:schemeClr>
                </a:solidFill>
                <a:latin typeface="Buxton Sketch" pitchFamily="66" charset="0"/>
                <a:cs typeface="Aharoni" pitchFamily="2" charset="-79"/>
              </a:rPr>
              <a:t>into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err="1" smtClean="0">
                <a:solidFill>
                  <a:schemeClr val="tx1">
                    <a:lumMod val="75000"/>
                    <a:lumOff val="25000"/>
                  </a:schemeClr>
                </a:solidFill>
                <a:latin typeface="Buxton Sketch" pitchFamily="66" charset="0"/>
                <a:cs typeface="Aharoni" pitchFamily="2" charset="-79"/>
              </a:rPr>
              <a:t>Write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documentation</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into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r>
              <a:rPr lang="en-US" sz="3600" dirty="0" smtClean="0">
                <a:solidFill>
                  <a:schemeClr val="tx1">
                    <a:lumMod val="75000"/>
                    <a:lumOff val="25000"/>
                  </a:schemeClr>
                </a:solidFill>
                <a:latin typeface="Buxton Sketch" pitchFamily="66" charset="0"/>
                <a:cs typeface="Aharoni" pitchFamily="2" charset="-79"/>
              </a:rPr>
              <a:t> </a:t>
            </a:r>
            <a:r>
              <a:rPr lang="sk-SK" sz="3600" dirty="0" smtClean="0">
                <a:solidFill>
                  <a:schemeClr val="tx1">
                    <a:lumMod val="75000"/>
                    <a:lumOff val="25000"/>
                  </a:schemeClr>
                </a:solidFill>
                <a:latin typeface="Buxton Sketch" pitchFamily="66" charset="0"/>
                <a:cs typeface="Aharoni" pitchFamily="2" charset="-79"/>
              </a:rPr>
              <a:t>(</a:t>
            </a:r>
            <a:r>
              <a:rPr lang="sk-SK" sz="3600" dirty="0" err="1" smtClean="0">
                <a:solidFill>
                  <a:schemeClr val="tx1">
                    <a:lumMod val="75000"/>
                    <a:lumOff val="25000"/>
                  </a:schemeClr>
                </a:solidFill>
                <a:latin typeface="Buxton Sketch" pitchFamily="66" charset="0"/>
                <a:cs typeface="Aharoni" pitchFamily="2" charset="-79"/>
              </a:rPr>
              <a:t>Literate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programming</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by</a:t>
            </a:r>
            <a:r>
              <a:rPr lang="sk-SK" sz="3600" dirty="0" smtClean="0">
                <a:solidFill>
                  <a:schemeClr val="tx1">
                    <a:lumMod val="75000"/>
                    <a:lumOff val="25000"/>
                  </a:schemeClr>
                </a:solidFill>
                <a:latin typeface="Buxton Sketch" pitchFamily="66" charset="0"/>
                <a:cs typeface="Aharoni" pitchFamily="2" charset="-79"/>
              </a:rPr>
              <a:t> D. </a:t>
            </a:r>
            <a:r>
              <a:rPr lang="sk-SK" sz="3600" dirty="0" err="1" smtClean="0">
                <a:solidFill>
                  <a:schemeClr val="tx1">
                    <a:lumMod val="75000"/>
                    <a:lumOff val="25000"/>
                  </a:schemeClr>
                </a:solidFill>
                <a:latin typeface="Buxton Sketch" pitchFamily="66" charset="0"/>
                <a:cs typeface="Aharoni" pitchFamily="2" charset="-79"/>
              </a:rPr>
              <a:t>Knuth</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W</a:t>
            </a:r>
            <a:r>
              <a:rPr lang="sk-SK" sz="3600" dirty="0" err="1" smtClean="0">
                <a:solidFill>
                  <a:schemeClr val="tx1">
                    <a:lumMod val="75000"/>
                    <a:lumOff val="25000"/>
                  </a:schemeClr>
                </a:solidFill>
                <a:latin typeface="Buxton Sketch" pitchFamily="66" charset="0"/>
                <a:cs typeface="Aharoni" pitchFamily="2" charset="-79"/>
              </a:rPr>
              <a:t>ork</a:t>
            </a:r>
            <a:r>
              <a:rPr lang="sk-SK" sz="3600" dirty="0" smtClean="0">
                <a:solidFill>
                  <a:schemeClr val="tx1">
                    <a:lumMod val="75000"/>
                    <a:lumOff val="25000"/>
                  </a:schemeClr>
                </a:solidFill>
                <a:latin typeface="Buxton Sketch" pitchFamily="66" charset="0"/>
                <a:cs typeface="Aharoni" pitchFamily="2" charset="-79"/>
              </a:rPr>
              <a:t>  in  </a:t>
            </a:r>
            <a:r>
              <a:rPr lang="sk-SK" sz="3600" dirty="0" err="1" smtClean="0">
                <a:solidFill>
                  <a:schemeClr val="tx1">
                    <a:lumMod val="75000"/>
                    <a:lumOff val="25000"/>
                  </a:schemeClr>
                </a:solidFill>
                <a:latin typeface="Buxton Sketch" pitchFamily="66" charset="0"/>
                <a:cs typeface="Aharoni" pitchFamily="2" charset="-79"/>
              </a:rPr>
              <a:t>two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modes</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pPr algn="ctr"/>
            <a:r>
              <a:rPr lang="en-US"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as</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simple</a:t>
            </a:r>
            <a:r>
              <a:rPr lang="sk-SK" sz="3600" dirty="0" smtClean="0">
                <a:solidFill>
                  <a:schemeClr val="tx1">
                    <a:lumMod val="75000"/>
                    <a:lumOff val="25000"/>
                  </a:schemeClr>
                </a:solidFill>
                <a:latin typeface="Buxton Sketch" pitchFamily="66" charset="0"/>
                <a:cs typeface="Aharoni" pitchFamily="2" charset="-79"/>
              </a:rPr>
              <a:t>  text  </a:t>
            </a:r>
            <a:r>
              <a:rPr lang="en-US" sz="3600" dirty="0" smtClean="0">
                <a:solidFill>
                  <a:schemeClr val="tx1">
                    <a:lumMod val="75000"/>
                    <a:lumOff val="25000"/>
                  </a:schemeClr>
                </a:solidFill>
                <a:latin typeface="Buxton Sketch" pitchFamily="66" charset="0"/>
                <a:cs typeface="Aharoni" pitchFamily="2" charset="-79"/>
              </a:rPr>
              <a:t>&lt; - &gt;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with</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graphical</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elements</a:t>
            </a:r>
            <a:r>
              <a:rPr lang="sk-SK" sz="3600" dirty="0" smtClean="0">
                <a:solidFill>
                  <a:schemeClr val="tx1">
                    <a:lumMod val="75000"/>
                    <a:lumOff val="25000"/>
                  </a:schemeClr>
                </a:solidFill>
                <a:latin typeface="Buxton Sketch" pitchFamily="66" charset="0"/>
                <a:cs typeface="Aharoni" pitchFamily="2" charset="-79"/>
              </a:rPr>
              <a:t>  </a:t>
            </a:r>
          </a:p>
          <a:p>
            <a:endParaRPr lang="sk-SK" sz="3600" dirty="0" smtClean="0">
              <a:solidFill>
                <a:schemeClr val="tx1">
                  <a:lumMod val="75000"/>
                  <a:lumOff val="25000"/>
                </a:schemeClr>
              </a:solidFill>
              <a:latin typeface="Buxton Sketch" pitchFamily="66" charset="0"/>
              <a:cs typeface="Aharoni" pitchFamily="2" charset="-79"/>
            </a:endParaRPr>
          </a:p>
          <a:p>
            <a:endParaRPr lang="sk-SK" sz="3600" dirty="0" smtClean="0">
              <a:solidFill>
                <a:schemeClr val="tx1">
                  <a:lumMod val="75000"/>
                  <a:lumOff val="25000"/>
                </a:schemeClr>
              </a:solidFill>
              <a:latin typeface="Buxton Sketch" pitchFamily="66" charset="0"/>
              <a:cs typeface="Aharoni" pitchFamily="2" charset="-79"/>
            </a:endParaRPr>
          </a:p>
          <a:p>
            <a:endParaRPr lang="sk-SK" sz="3600" dirty="0" smtClean="0">
              <a:solidFill>
                <a:schemeClr val="tx1">
                  <a:lumMod val="75000"/>
                  <a:lumOff val="25000"/>
                </a:schemeClr>
              </a:solidFill>
              <a:latin typeface="Buxton Sketch" pitchFamily="66" charset="0"/>
              <a:cs typeface="Aharoni" pitchFamily="2" charset="-79"/>
            </a:endParaRPr>
          </a:p>
        </p:txBody>
      </p:sp>
      <p:sp>
        <p:nvSpPr>
          <p:cNvPr id="102" name="BlokTextu 101"/>
          <p:cNvSpPr txBox="1"/>
          <p:nvPr/>
        </p:nvSpPr>
        <p:spPr>
          <a:xfrm>
            <a:off x="22567952" y="9663783"/>
            <a:ext cx="6952643" cy="1015663"/>
          </a:xfrm>
          <a:prstGeom prst="rect">
            <a:avLst/>
          </a:prstGeom>
          <a:noFill/>
        </p:spPr>
        <p:txBody>
          <a:bodyPr wrap="square" rtlCol="0">
            <a:spAutoFit/>
          </a:bodyPr>
          <a:lstStyle/>
          <a:p>
            <a:r>
              <a:rPr lang="sk-SK" sz="6000" b="1" err="1" smtClean="0">
                <a:solidFill>
                  <a:schemeClr val="tx1">
                    <a:lumMod val="75000"/>
                    <a:lumOff val="25000"/>
                  </a:schemeClr>
                </a:solidFill>
                <a:latin typeface="Buxton Sketch" pitchFamily="66" charset="0"/>
                <a:cs typeface="Aharoni" pitchFamily="2" charset="-79"/>
              </a:rPr>
              <a:t>Why</a:t>
            </a:r>
            <a:r>
              <a:rPr lang="sk-SK" sz="6000" b="1" smtClean="0">
                <a:solidFill>
                  <a:schemeClr val="tx1">
                    <a:lumMod val="75000"/>
                    <a:lumOff val="25000"/>
                  </a:schemeClr>
                </a:solidFill>
                <a:latin typeface="Buxton Sketch" pitchFamily="66" charset="0"/>
                <a:cs typeface="Aharoni" pitchFamily="2" charset="-79"/>
              </a:rPr>
              <a:t> </a:t>
            </a:r>
            <a:r>
              <a:rPr lang="en-US" sz="6000" b="1" smtClean="0">
                <a:solidFill>
                  <a:schemeClr val="tx1">
                    <a:lumMod val="75000"/>
                    <a:lumOff val="25000"/>
                  </a:schemeClr>
                </a:solidFill>
                <a:latin typeface="Buxton Sketch" pitchFamily="66" charset="0"/>
                <a:cs typeface="Aharoni" pitchFamily="2" charset="-79"/>
              </a:rPr>
              <a:t> </a:t>
            </a:r>
            <a:r>
              <a:rPr lang="sk-SK" sz="6000" b="1" smtClean="0">
                <a:solidFill>
                  <a:schemeClr val="tx1">
                    <a:lumMod val="75000"/>
                    <a:lumOff val="25000"/>
                  </a:schemeClr>
                </a:solidFill>
                <a:latin typeface="Buxton Sketch" pitchFamily="66" charset="0"/>
                <a:cs typeface="Aharoni" pitchFamily="2" charset="-79"/>
              </a:rPr>
              <a:t>to </a:t>
            </a:r>
            <a:r>
              <a:rPr lang="en-US" sz="6000" b="1" smtClean="0">
                <a:solidFill>
                  <a:schemeClr val="tx1">
                    <a:lumMod val="75000"/>
                    <a:lumOff val="25000"/>
                  </a:schemeClr>
                </a:solidFill>
                <a:latin typeface="Buxton Sketch" pitchFamily="66" charset="0"/>
                <a:cs typeface="Aharoni" pitchFamily="2" charset="-79"/>
              </a:rPr>
              <a:t> </a:t>
            </a:r>
            <a:r>
              <a:rPr lang="sk-SK" sz="6000" b="1" smtClean="0">
                <a:solidFill>
                  <a:schemeClr val="tx1">
                    <a:lumMod val="75000"/>
                    <a:lumOff val="25000"/>
                  </a:schemeClr>
                </a:solidFill>
                <a:latin typeface="Buxton Sketch" pitchFamily="66" charset="0"/>
                <a:cs typeface="Aharoni" pitchFamily="2" charset="-79"/>
              </a:rPr>
              <a:t>use </a:t>
            </a:r>
            <a:r>
              <a:rPr lang="en-US" sz="6000" b="1" smtClean="0">
                <a:solidFill>
                  <a:schemeClr val="tx1">
                    <a:lumMod val="75000"/>
                    <a:lumOff val="25000"/>
                  </a:schemeClr>
                </a:solidFill>
                <a:latin typeface="Buxton Sketch" pitchFamily="66" charset="0"/>
                <a:cs typeface="Aharoni" pitchFamily="2" charset="-79"/>
              </a:rPr>
              <a:t> </a:t>
            </a:r>
            <a:r>
              <a:rPr lang="sk-SK" sz="6000" b="1" smtClean="0">
                <a:solidFill>
                  <a:schemeClr val="tx1">
                    <a:lumMod val="75000"/>
                    <a:lumOff val="25000"/>
                  </a:schemeClr>
                </a:solidFill>
                <a:latin typeface="Buxton Sketch" pitchFamily="66" charset="0"/>
                <a:cs typeface="Aharoni" pitchFamily="2" charset="-79"/>
              </a:rPr>
              <a:t>TrollEdit</a:t>
            </a:r>
            <a:r>
              <a:rPr lang="sk-SK" sz="6000" b="1" dirty="0" smtClean="0">
                <a:solidFill>
                  <a:schemeClr val="tx1">
                    <a:lumMod val="75000"/>
                    <a:lumOff val="25000"/>
                  </a:schemeClr>
                </a:solidFill>
                <a:latin typeface="Buxton Sketch" pitchFamily="66" charset="0"/>
                <a:cs typeface="Aharoni" pitchFamily="2" charset="-79"/>
              </a:rPr>
              <a:t>?</a:t>
            </a:r>
          </a:p>
        </p:txBody>
      </p:sp>
      <p:pic>
        <p:nvPicPr>
          <p:cNvPr id="106" name="Obrázok 105" descr="Main2_4.tif"/>
          <p:cNvPicPr>
            <a:picLocks noChangeAspect="1"/>
          </p:cNvPicPr>
          <p:nvPr/>
        </p:nvPicPr>
        <p:blipFill>
          <a:blip r:embed="rId14" cstate="print"/>
          <a:stretch>
            <a:fillRect/>
          </a:stretch>
        </p:blipFill>
        <p:spPr>
          <a:xfrm>
            <a:off x="22034256" y="22258913"/>
            <a:ext cx="3180892" cy="2071702"/>
          </a:xfrm>
          <a:prstGeom prst="rect">
            <a:avLst/>
          </a:prstGeom>
        </p:spPr>
      </p:pic>
      <p:pic>
        <p:nvPicPr>
          <p:cNvPr id="108" name="Obrázok 107" descr="trollEdit-start_page.png"/>
          <p:cNvPicPr>
            <a:picLocks noChangeAspect="1"/>
          </p:cNvPicPr>
          <p:nvPr/>
        </p:nvPicPr>
        <p:blipFill>
          <a:blip r:embed="rId15" cstate="print">
            <a:duotone>
              <a:schemeClr val="bg2">
                <a:shade val="45000"/>
                <a:satMod val="135000"/>
              </a:schemeClr>
              <a:prstClr val="white"/>
            </a:duotone>
          </a:blip>
          <a:stretch>
            <a:fillRect/>
          </a:stretch>
        </p:blipFill>
        <p:spPr>
          <a:xfrm rot="14633392" flipH="1">
            <a:off x="23049495" y="21369769"/>
            <a:ext cx="1081107" cy="314620"/>
          </a:xfrm>
          <a:prstGeom prst="rect">
            <a:avLst/>
          </a:prstGeom>
        </p:spPr>
      </p:pic>
      <p:pic>
        <p:nvPicPr>
          <p:cNvPr id="109" name="Obrázok 108" descr="trollEdit-start_page.png"/>
          <p:cNvPicPr>
            <a:picLocks noChangeAspect="1"/>
          </p:cNvPicPr>
          <p:nvPr/>
        </p:nvPicPr>
        <p:blipFill>
          <a:blip r:embed="rId15" cstate="print">
            <a:duotone>
              <a:schemeClr val="bg2">
                <a:shade val="45000"/>
                <a:satMod val="135000"/>
              </a:schemeClr>
              <a:prstClr val="white"/>
            </a:duotone>
          </a:blip>
          <a:stretch>
            <a:fillRect/>
          </a:stretch>
        </p:blipFill>
        <p:spPr>
          <a:xfrm rot="13091555" flipH="1">
            <a:off x="26621487" y="21344190"/>
            <a:ext cx="1080170" cy="314348"/>
          </a:xfrm>
          <a:prstGeom prst="rect">
            <a:avLst/>
          </a:prstGeom>
        </p:spPr>
      </p:pic>
      <p:pic>
        <p:nvPicPr>
          <p:cNvPr id="50" name="Obrázok 49" descr="img.php.png"/>
          <p:cNvPicPr>
            <a:picLocks noChangeAspect="1"/>
          </p:cNvPicPr>
          <p:nvPr/>
        </p:nvPicPr>
        <p:blipFill>
          <a:blip r:embed="rId16" cstate="print"/>
          <a:stretch>
            <a:fillRect/>
          </a:stretch>
        </p:blipFill>
        <p:spPr>
          <a:xfrm>
            <a:off x="14130288" y="37890919"/>
            <a:ext cx="2667000" cy="2667000"/>
          </a:xfrm>
          <a:prstGeom prst="rect">
            <a:avLst/>
          </a:prstGeom>
        </p:spPr>
      </p:pic>
      <p:grpSp>
        <p:nvGrpSpPr>
          <p:cNvPr id="105" name="Skupina 104"/>
          <p:cNvGrpSpPr/>
          <p:nvPr/>
        </p:nvGrpSpPr>
        <p:grpSpPr>
          <a:xfrm>
            <a:off x="0" y="31473845"/>
            <a:ext cx="12906152" cy="6432530"/>
            <a:chOff x="0" y="30834135"/>
            <a:chExt cx="12906152" cy="6432530"/>
          </a:xfrm>
        </p:grpSpPr>
        <p:sp>
          <p:nvSpPr>
            <p:cNvPr id="119" name="Obdĺžnik s rovnostranným zaobleným rohom 118"/>
            <p:cNvSpPr/>
            <p:nvPr/>
          </p:nvSpPr>
          <p:spPr>
            <a:xfrm rot="5400000" flipH="1">
              <a:off x="3500748" y="27333387"/>
              <a:ext cx="5904656" cy="1290615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49" name="BlokTextu 48"/>
            <p:cNvSpPr txBox="1"/>
            <p:nvPr/>
          </p:nvSpPr>
          <p:spPr>
            <a:xfrm>
              <a:off x="232744" y="30834135"/>
              <a:ext cx="12512672" cy="6432530"/>
            </a:xfrm>
            <a:prstGeom prst="roundRect">
              <a:avLst>
                <a:gd name="adj" fmla="val 1362"/>
              </a:avLst>
            </a:prstGeom>
            <a:noFill/>
            <a:ln>
              <a:noFill/>
            </a:ln>
          </p:spPr>
          <p:txBody>
            <a:bodyPr wrap="square" rtlCol="0">
              <a:spAutoFit/>
            </a:bodyPr>
            <a:lstStyle/>
            <a:p>
              <a:pPr algn="just"/>
              <a:r>
                <a:rPr lang="sk-SK" sz="3200" b="1" smtClean="0"/>
                <a:t> Conclusion </a:t>
              </a:r>
              <a:endParaRPr lang="sk-SK" sz="3200" b="1" dirty="0" smtClean="0"/>
            </a:p>
            <a:p>
              <a:pPr algn="just"/>
              <a:endParaRPr lang="en-US" sz="1400" dirty="0" smtClean="0"/>
            </a:p>
            <a:p>
              <a:pPr algn="just"/>
              <a:r>
                <a:rPr lang="en-US" sz="2800" dirty="0" smtClean="0"/>
                <a:t>Our main goal to achieve is to create a real product, which will be </a:t>
              </a:r>
              <a:r>
                <a:rPr lang="en-US" sz="2800" smtClean="0"/>
                <a:t>a helpful </a:t>
              </a:r>
              <a:r>
                <a:rPr lang="en-US" sz="2800" dirty="0" smtClean="0"/>
                <a:t>alternative to common text editors on market. We want to ensure that TrollEdit will be an original and very practical editor designated with extensibility, efficiency and flexibility in mind. </a:t>
              </a:r>
            </a:p>
            <a:p>
              <a:pPr algn="just"/>
              <a:endParaRPr lang="en-US" sz="1000" dirty="0" smtClean="0"/>
            </a:p>
            <a:p>
              <a:pPr algn="just"/>
              <a:r>
                <a:rPr lang="en-US" sz="2800" dirty="0" err="1" smtClean="0"/>
                <a:t>ToDo</a:t>
              </a:r>
              <a:r>
                <a:rPr lang="en-US" sz="2800" dirty="0" smtClean="0"/>
                <a:t> list management, File trees, shortcuts configuration, parallelized run of text analysis and new appealing user interface are just some of the features witch were recently implemented into editor and it's still not over. We can always add new grammar for support of new languages without any invasion to editor, or create module to extend its core functionalities even more.</a:t>
              </a:r>
            </a:p>
            <a:p>
              <a:pPr algn="just"/>
              <a:endParaRPr lang="en-US" sz="1050" dirty="0" smtClean="0"/>
            </a:p>
            <a:p>
              <a:pPr algn="just"/>
              <a:r>
                <a:rPr lang="en-US" sz="2800" dirty="0" smtClean="0"/>
                <a:t>Despite the facts work on editor is still in progress so feel free to contribute so we can create even better TrollEdit.</a:t>
              </a:r>
            </a:p>
            <a:p>
              <a:pPr algn="just">
                <a:tabLst>
                  <a:tab pos="9963150" algn="l"/>
                </a:tabLst>
              </a:pPr>
              <a:r>
                <a:rPr lang="sk-SK" sz="2400" dirty="0" smtClean="0"/>
                <a:t>                                                                                                                                           </a:t>
              </a:r>
              <a:endParaRPr lang="sk-SK" sz="2800" dirty="0" smtClean="0"/>
            </a:p>
          </p:txBody>
        </p:sp>
      </p:grpSp>
      <p:sp>
        <p:nvSpPr>
          <p:cNvPr id="118" name="BlokTextu 117"/>
          <p:cNvSpPr txBox="1"/>
          <p:nvPr/>
        </p:nvSpPr>
        <p:spPr>
          <a:xfrm>
            <a:off x="1565180" y="29973647"/>
            <a:ext cx="2031846"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endParaRPr lang="sk-SK" sz="3200" b="1" dirty="0" smtClean="0">
              <a:solidFill>
                <a:schemeClr val="bg1">
                  <a:lumMod val="50000"/>
                </a:schemeClr>
              </a:solidFill>
              <a:latin typeface="Buxton Sketch" pitchFamily="66" charset="0"/>
              <a:cs typeface="Aharoni" pitchFamily="2" charset="-79"/>
            </a:endParaRPr>
          </a:p>
        </p:txBody>
      </p:sp>
      <p:sp>
        <p:nvSpPr>
          <p:cNvPr id="128" name="Obdĺžnik s rovnostranným zaobleným rohom 127"/>
          <p:cNvSpPr/>
          <p:nvPr/>
        </p:nvSpPr>
        <p:spPr>
          <a:xfrm rot="5400000" flipH="1">
            <a:off x="4837169" y="4741874"/>
            <a:ext cx="11393416" cy="21067754"/>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2" name="Picture 2"/>
          <p:cNvPicPr>
            <a:picLocks noChangeAspect="1" noChangeArrowheads="1"/>
          </p:cNvPicPr>
          <p:nvPr/>
        </p:nvPicPr>
        <p:blipFill>
          <a:blip r:embed="rId17" cstate="print"/>
          <a:srcRect/>
          <a:stretch>
            <a:fillRect/>
          </a:stretch>
        </p:blipFill>
        <p:spPr bwMode="auto">
          <a:xfrm>
            <a:off x="779362" y="12114147"/>
            <a:ext cx="7643866" cy="6072230"/>
          </a:xfrm>
          <a:prstGeom prst="rect">
            <a:avLst/>
          </a:prstGeom>
          <a:noFill/>
          <a:ln w="9525">
            <a:noFill/>
            <a:miter lim="800000"/>
            <a:headEnd/>
            <a:tailEnd/>
          </a:ln>
        </p:spPr>
      </p:pic>
      <p:sp>
        <p:nvSpPr>
          <p:cNvPr id="74" name="BlokTextu 73"/>
          <p:cNvSpPr txBox="1"/>
          <p:nvPr/>
        </p:nvSpPr>
        <p:spPr>
          <a:xfrm>
            <a:off x="0" y="9866532"/>
            <a:ext cx="9145016" cy="1938992"/>
          </a:xfrm>
          <a:prstGeom prst="rect">
            <a:avLst/>
          </a:prstGeom>
          <a:noFill/>
        </p:spPr>
        <p:txBody>
          <a:bodyPr wrap="square" rtlCol="0">
            <a:spAutoFit/>
          </a:bodyPr>
          <a:lstStyle/>
          <a:p>
            <a:pPr algn="ctr"/>
            <a:r>
              <a:rPr lang="en-US" sz="6000" b="1" smtClean="0">
                <a:solidFill>
                  <a:schemeClr val="tx1">
                    <a:lumMod val="75000"/>
                    <a:lumOff val="25000"/>
                  </a:schemeClr>
                </a:solidFill>
                <a:latin typeface="+mj-lt"/>
                <a:cs typeface="Arial" pitchFamily="34" charset="0"/>
              </a:rPr>
              <a:t>How classical text</a:t>
            </a:r>
            <a:r>
              <a:rPr lang="sk-SK" sz="6000" b="1" smtClean="0">
                <a:solidFill>
                  <a:schemeClr val="tx1">
                    <a:lumMod val="75000"/>
                    <a:lumOff val="25000"/>
                  </a:schemeClr>
                </a:solidFill>
                <a:latin typeface="+mj-lt"/>
                <a:cs typeface="Arial" pitchFamily="34" charset="0"/>
              </a:rPr>
              <a:t> </a:t>
            </a:r>
            <a:r>
              <a:rPr lang="en-US" sz="6000" b="1" smtClean="0">
                <a:solidFill>
                  <a:schemeClr val="tx1">
                    <a:lumMod val="75000"/>
                    <a:lumOff val="25000"/>
                  </a:schemeClr>
                </a:solidFill>
                <a:latin typeface="+mj-lt"/>
                <a:cs typeface="Arial" pitchFamily="34" charset="0"/>
              </a:rPr>
              <a:t>editor </a:t>
            </a:r>
          </a:p>
          <a:p>
            <a:pPr algn="ctr"/>
            <a:r>
              <a:rPr lang="en-US" sz="6000" b="1" smtClean="0">
                <a:solidFill>
                  <a:schemeClr val="tx1">
                    <a:lumMod val="75000"/>
                    <a:lumOff val="25000"/>
                  </a:schemeClr>
                </a:solidFill>
                <a:latin typeface="+mj-lt"/>
                <a:cs typeface="Arial" pitchFamily="34" charset="0"/>
              </a:rPr>
              <a:t>see source code</a:t>
            </a:r>
            <a:endParaRPr lang="sk-SK" sz="6000" b="1" dirty="0">
              <a:solidFill>
                <a:schemeClr val="tx1">
                  <a:lumMod val="75000"/>
                  <a:lumOff val="25000"/>
                </a:schemeClr>
              </a:solidFill>
              <a:latin typeface="+mj-lt"/>
              <a:cs typeface="Arial" pitchFamily="34" charset="0"/>
            </a:endParaRPr>
          </a:p>
        </p:txBody>
      </p:sp>
      <p:sp>
        <p:nvSpPr>
          <p:cNvPr id="77" name="BlokTextu 76"/>
          <p:cNvSpPr txBox="1"/>
          <p:nvPr/>
        </p:nvSpPr>
        <p:spPr>
          <a:xfrm>
            <a:off x="1136552" y="18615005"/>
            <a:ext cx="6696744" cy="1015663"/>
          </a:xfrm>
          <a:prstGeom prst="rect">
            <a:avLst/>
          </a:prstGeom>
          <a:noFill/>
        </p:spPr>
        <p:txBody>
          <a:bodyPr wrap="square" rtlCol="0">
            <a:spAutoFit/>
          </a:bodyPr>
          <a:lstStyle/>
          <a:p>
            <a:r>
              <a:rPr lang="en-US" sz="6000" dirty="0" smtClean="0">
                <a:solidFill>
                  <a:schemeClr val="tx1">
                    <a:lumMod val="75000"/>
                    <a:lumOff val="25000"/>
                  </a:schemeClr>
                </a:solidFill>
                <a:latin typeface="Buxton Sketch" pitchFamily="66" charset="0"/>
                <a:cs typeface="Aharoni" pitchFamily="2" charset="-79"/>
              </a:rPr>
              <a:t>Can it be seen better</a:t>
            </a:r>
            <a:r>
              <a:rPr lang="sk-SK" sz="6000" dirty="0" smtClean="0">
                <a:solidFill>
                  <a:schemeClr val="tx1">
                    <a:lumMod val="75000"/>
                    <a:lumOff val="25000"/>
                  </a:schemeClr>
                </a:solidFill>
                <a:latin typeface="Buxton Sketch" pitchFamily="66" charset="0"/>
                <a:cs typeface="Aharoni" pitchFamily="2" charset="-79"/>
              </a:rPr>
              <a:t>?</a:t>
            </a:r>
          </a:p>
        </p:txBody>
      </p:sp>
      <p:sp>
        <p:nvSpPr>
          <p:cNvPr id="103" name="BlokTextu 102"/>
          <p:cNvSpPr txBox="1"/>
          <p:nvPr/>
        </p:nvSpPr>
        <p:spPr>
          <a:xfrm>
            <a:off x="1928640" y="19695125"/>
            <a:ext cx="5503194" cy="769441"/>
          </a:xfrm>
          <a:prstGeom prst="rect">
            <a:avLst/>
          </a:prstGeom>
          <a:noFill/>
        </p:spPr>
        <p:txBody>
          <a:bodyPr wrap="square" rtlCol="0">
            <a:spAutoFit/>
          </a:bodyPr>
          <a:lstStyle/>
          <a:p>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Yes</a:t>
            </a:r>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answer</a:t>
            </a:r>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is</a:t>
            </a:r>
            <a:r>
              <a:rPr lang="sk-SK" sz="4400" dirty="0" smtClean="0">
                <a:solidFill>
                  <a:schemeClr val="tx1">
                    <a:lumMod val="75000"/>
                    <a:lumOff val="25000"/>
                  </a:schemeClr>
                </a:solidFill>
                <a:latin typeface="Buxton Sketch" pitchFamily="66" charset="0"/>
                <a:cs typeface="Aharoni" pitchFamily="2" charset="-79"/>
              </a:rPr>
              <a:t> TrollEdit</a:t>
            </a:r>
          </a:p>
        </p:txBody>
      </p:sp>
      <p:sp>
        <p:nvSpPr>
          <p:cNvPr id="90" name="BlokTextu 89"/>
          <p:cNvSpPr txBox="1"/>
          <p:nvPr/>
        </p:nvSpPr>
        <p:spPr>
          <a:xfrm>
            <a:off x="9377760" y="10328197"/>
            <a:ext cx="11287204" cy="1015663"/>
          </a:xfrm>
          <a:prstGeom prst="rect">
            <a:avLst/>
          </a:prstGeom>
          <a:noFill/>
        </p:spPr>
        <p:txBody>
          <a:bodyPr wrap="square" rtlCol="0">
            <a:spAutoFit/>
          </a:bodyPr>
          <a:lstStyle/>
          <a:p>
            <a:pPr algn="ctr"/>
            <a:r>
              <a:rPr lang="en-US" sz="6000" b="1" dirty="0" smtClean="0">
                <a:solidFill>
                  <a:schemeClr val="tx1">
                    <a:lumMod val="75000"/>
                    <a:lumOff val="25000"/>
                  </a:schemeClr>
                </a:solidFill>
                <a:latin typeface="+mj-lt"/>
                <a:cs typeface="Arial" pitchFamily="34" charset="0"/>
              </a:rPr>
              <a:t>How </a:t>
            </a:r>
            <a:r>
              <a:rPr lang="en-US" sz="6000" b="1" smtClean="0">
                <a:solidFill>
                  <a:schemeClr val="tx1">
                    <a:lumMod val="75000"/>
                    <a:lumOff val="25000"/>
                  </a:schemeClr>
                </a:solidFill>
                <a:latin typeface="+mj-lt"/>
                <a:cs typeface="Arial" pitchFamily="34" charset="0"/>
              </a:rPr>
              <a:t>TrollEdit see source </a:t>
            </a:r>
            <a:r>
              <a:rPr lang="en-US" sz="6000" b="1" dirty="0" smtClean="0">
                <a:solidFill>
                  <a:schemeClr val="tx1">
                    <a:lumMod val="75000"/>
                    <a:lumOff val="25000"/>
                  </a:schemeClr>
                </a:solidFill>
                <a:latin typeface="+mj-lt"/>
                <a:cs typeface="Arial" pitchFamily="34" charset="0"/>
              </a:rPr>
              <a:t>code</a:t>
            </a:r>
            <a:endParaRPr lang="sk-SK" sz="6000" b="1" dirty="0">
              <a:solidFill>
                <a:schemeClr val="tx1">
                  <a:lumMod val="75000"/>
                  <a:lumOff val="25000"/>
                </a:schemeClr>
              </a:solidFill>
              <a:latin typeface="+mj-lt"/>
              <a:cs typeface="Arial" pitchFamily="34" charset="0"/>
            </a:endParaRPr>
          </a:p>
        </p:txBody>
      </p:sp>
      <p:pic>
        <p:nvPicPr>
          <p:cNvPr id="4" name="Picture 3" descr="D:\FIIT\ING1-ZS\Timovy Projekt\TrollEdit_GitHub\Docs_Repo_SmartGit\Dokumentacie\Ostatne\Poster\Screens_TrollEdit\Main_window_bigger.tif"/>
          <p:cNvPicPr>
            <a:picLocks noChangeAspect="1" noChangeArrowheads="1"/>
          </p:cNvPicPr>
          <p:nvPr/>
        </p:nvPicPr>
        <p:blipFill>
          <a:blip r:embed="rId18" cstate="print"/>
          <a:srcRect/>
          <a:stretch>
            <a:fillRect/>
          </a:stretch>
        </p:blipFill>
        <p:spPr bwMode="auto">
          <a:xfrm>
            <a:off x="9377760" y="11752015"/>
            <a:ext cx="11260226" cy="7904537"/>
          </a:xfrm>
          <a:prstGeom prst="rect">
            <a:avLst/>
          </a:prstGeom>
          <a:noFill/>
        </p:spPr>
      </p:pic>
      <p:pic>
        <p:nvPicPr>
          <p:cNvPr id="95" name="Obrázok 94" descr="trollEdit-start_page.png"/>
          <p:cNvPicPr>
            <a:picLocks noChangeAspect="1"/>
          </p:cNvPicPr>
          <p:nvPr/>
        </p:nvPicPr>
        <p:blipFill>
          <a:blip r:embed="rId19" cstate="print">
            <a:duotone>
              <a:schemeClr val="bg2">
                <a:shade val="45000"/>
                <a:satMod val="135000"/>
              </a:schemeClr>
              <a:prstClr val="white"/>
            </a:duotone>
          </a:blip>
          <a:stretch>
            <a:fillRect/>
          </a:stretch>
        </p:blipFill>
        <p:spPr>
          <a:xfrm rot="21393266">
            <a:off x="6877473" y="19369010"/>
            <a:ext cx="1890462" cy="722166"/>
          </a:xfrm>
          <a:prstGeom prst="rect">
            <a:avLst/>
          </a:prstGeom>
        </p:spPr>
      </p:pic>
      <p:pic>
        <p:nvPicPr>
          <p:cNvPr id="1028" name="Picture 4" descr="D:\FIIT\ING1-ZS\Timovy Projekt\TrollEdit_GitHub\Docs_Repo_SmartGit\Dokumentacie\Ostatne\Poster\Screens_TrollEdit\Main2_2_big.tif"/>
          <p:cNvPicPr>
            <a:picLocks noChangeAspect="1" noChangeArrowheads="1"/>
          </p:cNvPicPr>
          <p:nvPr/>
        </p:nvPicPr>
        <p:blipFill>
          <a:blip r:embed="rId20" cstate="print"/>
          <a:srcRect/>
          <a:stretch>
            <a:fillRect/>
          </a:stretch>
        </p:blipFill>
        <p:spPr bwMode="auto">
          <a:xfrm>
            <a:off x="9593784" y="12976151"/>
            <a:ext cx="6580845" cy="5681410"/>
          </a:xfrm>
          <a:prstGeom prst="rect">
            <a:avLst/>
          </a:prstGeom>
          <a:noFill/>
        </p:spPr>
      </p:pic>
      <p:pic>
        <p:nvPicPr>
          <p:cNvPr id="1029" name="Picture 5" descr="D:\FIIT\ING1-ZS\Timovy Projekt\TrollEdit_GitHub\Docs_Repo_SmartGit\Dokumentacie\Ostatne\Poster\Screens_TrollEdit\Main1_hover_big.tif"/>
          <p:cNvPicPr>
            <a:picLocks noChangeAspect="1" noChangeArrowheads="1"/>
          </p:cNvPicPr>
          <p:nvPr/>
        </p:nvPicPr>
        <p:blipFill>
          <a:blip r:embed="rId21" cstate="print"/>
          <a:srcRect/>
          <a:stretch>
            <a:fillRect/>
          </a:stretch>
        </p:blipFill>
        <p:spPr bwMode="auto">
          <a:xfrm>
            <a:off x="16352846" y="12971403"/>
            <a:ext cx="4104456" cy="3065448"/>
          </a:xfrm>
          <a:prstGeom prst="rect">
            <a:avLst/>
          </a:prstGeom>
          <a:noFill/>
        </p:spPr>
      </p:pic>
      <p:sp>
        <p:nvSpPr>
          <p:cNvPr id="104" name="BlokTextu 103"/>
          <p:cNvSpPr txBox="1"/>
          <p:nvPr/>
        </p:nvSpPr>
        <p:spPr>
          <a:xfrm rot="21436224">
            <a:off x="2936376" y="39997517"/>
            <a:ext cx="5256584" cy="769441"/>
          </a:xfrm>
          <a:prstGeom prst="rect">
            <a:avLst/>
          </a:prstGeom>
          <a:noFill/>
        </p:spPr>
        <p:txBody>
          <a:bodyPr wrap="square" rtlCol="0">
            <a:spAutoFit/>
          </a:bodyPr>
          <a:lstStyle/>
          <a:p>
            <a:r>
              <a:rPr lang="sk-SK" sz="4000" b="1" i="1" dirty="0" smtClean="0">
                <a:effectLst>
                  <a:outerShdw blurRad="38100" dist="38100" dir="2700000" algn="tl">
                    <a:srgbClr val="000000">
                      <a:alpha val="43137"/>
                    </a:srgbClr>
                  </a:outerShdw>
                </a:effectLst>
              </a:rPr>
              <a:t> </a:t>
            </a:r>
            <a:r>
              <a:rPr lang="sk-SK" sz="4000" b="1" i="1" dirty="0" err="1" smtClean="0">
                <a:effectLst>
                  <a:outerShdw blurRad="38100" dist="38100" dir="2700000" algn="tl">
                    <a:srgbClr val="000000">
                      <a:alpha val="43137"/>
                    </a:srgbClr>
                  </a:outerShdw>
                </a:effectLst>
              </a:rPr>
              <a:t>Used</a:t>
            </a:r>
            <a:r>
              <a:rPr lang="sk-SK" sz="4000" b="1" i="1" dirty="0" smtClean="0">
                <a:effectLst>
                  <a:outerShdw blurRad="38100" dist="38100" dir="2700000" algn="tl">
                    <a:srgbClr val="000000">
                      <a:alpha val="43137"/>
                    </a:srgbClr>
                  </a:outerShdw>
                </a:effectLst>
              </a:rPr>
              <a:t> </a:t>
            </a:r>
            <a:r>
              <a:rPr lang="sk-SK" sz="4400" b="1" i="1" dirty="0" err="1" smtClean="0">
                <a:effectLst>
                  <a:outerShdw blurRad="38100" dist="38100" dir="2700000" algn="tl">
                    <a:srgbClr val="000000">
                      <a:alpha val="43137"/>
                    </a:srgbClr>
                  </a:outerShdw>
                </a:effectLst>
              </a:rPr>
              <a:t>technology</a:t>
            </a:r>
            <a:r>
              <a:rPr lang="sk-SK" sz="4000" b="1" i="1" dirty="0" smtClean="0">
                <a:effectLst>
                  <a:outerShdw blurRad="38100" dist="38100" dir="2700000" algn="tl">
                    <a:srgbClr val="000000">
                      <a:alpha val="43137"/>
                    </a:srgbClr>
                  </a:outerShdw>
                </a:effectLst>
              </a:rPr>
              <a:t> </a:t>
            </a:r>
            <a:r>
              <a:rPr lang="sk-SK" sz="2800" b="1" i="1" dirty="0" smtClean="0">
                <a:effectLst>
                  <a:outerShdw blurRad="38100" dist="38100" dir="2700000" algn="tl">
                    <a:srgbClr val="000000">
                      <a:alpha val="43137"/>
                    </a:srgbClr>
                  </a:outerShdw>
                </a:effectLst>
              </a:rPr>
              <a:t> </a:t>
            </a:r>
            <a:r>
              <a:rPr lang="sk-SK" sz="2800" i="1" dirty="0" smtClean="0"/>
              <a:t> </a:t>
            </a:r>
            <a:endParaRPr lang="sk-SK" sz="2800" i="1" dirty="0"/>
          </a:p>
        </p:txBody>
      </p:sp>
      <p:grpSp>
        <p:nvGrpSpPr>
          <p:cNvPr id="111" name="Skupina 110"/>
          <p:cNvGrpSpPr/>
          <p:nvPr/>
        </p:nvGrpSpPr>
        <p:grpSpPr>
          <a:xfrm>
            <a:off x="47153" y="5170605"/>
            <a:ext cx="10157607" cy="4236489"/>
            <a:chOff x="422172" y="5113223"/>
            <a:chExt cx="9782588" cy="4236489"/>
          </a:xfrm>
        </p:grpSpPr>
        <p:sp>
          <p:nvSpPr>
            <p:cNvPr id="87" name="Obdĺžnik s rovnostranným zaobleným rohom 86"/>
            <p:cNvSpPr/>
            <p:nvPr/>
          </p:nvSpPr>
          <p:spPr>
            <a:xfrm rot="5400000">
              <a:off x="3260728" y="2274667"/>
              <a:ext cx="4032000" cy="970911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3" name="BlokTextu 72"/>
            <p:cNvSpPr txBox="1"/>
            <p:nvPr/>
          </p:nvSpPr>
          <p:spPr>
            <a:xfrm>
              <a:off x="576944" y="5127279"/>
              <a:ext cx="9627816" cy="4222433"/>
            </a:xfrm>
            <a:prstGeom prst="roundRect">
              <a:avLst/>
            </a:prstGeom>
            <a:noFill/>
            <a:ln>
              <a:noFill/>
            </a:ln>
          </p:spPr>
          <p:txBody>
            <a:bodyPr wrap="square" rtlCol="0">
              <a:spAutoFit/>
            </a:bodyPr>
            <a:lstStyle/>
            <a:p>
              <a:pPr algn="just"/>
              <a:r>
                <a:rPr lang="sk-SK" sz="3200" b="1" smtClean="0"/>
                <a:t>Introduction</a:t>
              </a:r>
              <a:endParaRPr lang="sk-SK" sz="3200" b="1" dirty="0" smtClean="0"/>
            </a:p>
            <a:p>
              <a:pPr algn="just"/>
              <a:endParaRPr lang="sk-SK" sz="1400" b="1" dirty="0" smtClean="0"/>
            </a:p>
            <a:p>
              <a:pPr algn="just"/>
              <a:r>
                <a:rPr lang="en-US" sz="2800" dirty="0" smtClean="0">
                  <a:cs typeface="Arial" pitchFamily="34" charset="0"/>
                </a:rPr>
                <a:t>Today editors usually use simple color highlighting without any sign of graphic enrichment features. However enriching the source code with graphic elements can be beneficial for the understanding of the structure of given code and thus lead to better understanding of its structure and meaning for the programmer.  This basic observation is the driving idea behind TrollEdit.</a:t>
              </a:r>
              <a:endParaRPr lang="sk-SK" sz="2800" dirty="0" err="1" smtClean="0">
                <a:solidFill>
                  <a:schemeClr val="dk1"/>
                </a:solidFill>
                <a:cs typeface="Arial" pitchFamily="34" charset="0"/>
              </a:endParaRPr>
            </a:p>
          </p:txBody>
        </p:sp>
      </p:grpSp>
      <p:sp>
        <p:nvSpPr>
          <p:cNvPr id="76" name="BlokTextu 75"/>
          <p:cNvSpPr txBox="1"/>
          <p:nvPr/>
        </p:nvSpPr>
        <p:spPr>
          <a:xfrm>
            <a:off x="10385872" y="5177633"/>
            <a:ext cx="9937104" cy="4032000"/>
          </a:xfrm>
          <a:prstGeom prst="roundRect">
            <a:avLst/>
          </a:prstGeom>
          <a:solidFill>
            <a:schemeClr val="bg1">
              <a:lumMod val="95000"/>
            </a:schemeClr>
          </a:solidFill>
          <a:ln>
            <a:noFill/>
          </a:ln>
        </p:spPr>
        <p:txBody>
          <a:bodyPr wrap="square" rtlCol="0">
            <a:spAutoFit/>
          </a:bodyPr>
          <a:lstStyle/>
          <a:p>
            <a:pPr algn="just"/>
            <a:r>
              <a:rPr lang="sk-SK" sz="3200" b="1" smtClean="0"/>
              <a:t>Ap</a:t>
            </a:r>
            <a:r>
              <a:rPr lang="en-US" sz="3200" b="1" dirty="0" smtClean="0"/>
              <a:t>p</a:t>
            </a:r>
            <a:r>
              <a:rPr lang="sk-SK" sz="3200" b="1" dirty="0" err="1" smtClean="0"/>
              <a:t>roach</a:t>
            </a:r>
            <a:r>
              <a:rPr lang="sk-SK" sz="3200" b="1" dirty="0" smtClean="0"/>
              <a:t> </a:t>
            </a:r>
          </a:p>
          <a:p>
            <a:pPr algn="just"/>
            <a:endParaRPr lang="sk-SK" sz="1400" b="1" dirty="0" smtClean="0"/>
          </a:p>
          <a:p>
            <a:pPr algn="just"/>
            <a:r>
              <a:rPr lang="en-US" sz="2800" dirty="0" smtClean="0"/>
              <a:t>The core functionality of TrollEdit is based on the use of </a:t>
            </a:r>
            <a:r>
              <a:rPr lang="en-US" sz="2800" dirty="0" err="1" smtClean="0"/>
              <a:t>LPeg</a:t>
            </a:r>
            <a:r>
              <a:rPr lang="en-US" sz="2800" dirty="0" smtClean="0"/>
              <a:t> pattern matching library. Using this library we are able to parse source code according to its grammar into an abstract syntactic tree (AST). This data is then used to enhance the text visualization and so we are able to parse the content on any open file assuming that we have a matching language grammar.</a:t>
            </a:r>
            <a:endParaRPr lang="sk-SK" sz="2800" dirty="0" err="1" smtClean="0">
              <a:solidFill>
                <a:schemeClr val="dk1"/>
              </a:solidFill>
            </a:endParaRPr>
          </a:p>
        </p:txBody>
      </p:sp>
      <p:grpSp>
        <p:nvGrpSpPr>
          <p:cNvPr id="71" name="Skupina 70"/>
          <p:cNvGrpSpPr/>
          <p:nvPr/>
        </p:nvGrpSpPr>
        <p:grpSpPr>
          <a:xfrm>
            <a:off x="20567689" y="5148942"/>
            <a:ext cx="9702363" cy="4089382"/>
            <a:chOff x="20567688" y="5127279"/>
            <a:chExt cx="9280484" cy="4089382"/>
          </a:xfrm>
        </p:grpSpPr>
        <p:sp>
          <p:nvSpPr>
            <p:cNvPr id="70" name="Obdĺžnik s rovnostranným zaobleným rohom 69"/>
            <p:cNvSpPr/>
            <p:nvPr/>
          </p:nvSpPr>
          <p:spPr>
            <a:xfrm rot="16200000">
              <a:off x="23191930" y="2560419"/>
              <a:ext cx="4032000" cy="9280484"/>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8" name="BlokTextu 77"/>
            <p:cNvSpPr txBox="1"/>
            <p:nvPr/>
          </p:nvSpPr>
          <p:spPr>
            <a:xfrm>
              <a:off x="20627728" y="5127279"/>
              <a:ext cx="8891417" cy="4032000"/>
            </a:xfrm>
            <a:prstGeom prst="roundRect">
              <a:avLst/>
            </a:prstGeom>
            <a:noFill/>
            <a:ln>
              <a:noFill/>
            </a:ln>
          </p:spPr>
          <p:txBody>
            <a:bodyPr wrap="square" rtlCol="0">
              <a:spAutoFit/>
            </a:bodyPr>
            <a:lstStyle/>
            <a:p>
              <a:pPr algn="just">
                <a:tabLst>
                  <a:tab pos="2971800" algn="l"/>
                </a:tabLst>
              </a:pPr>
              <a:r>
                <a:rPr lang="sk-SK" sz="3200" b="1" smtClean="0"/>
                <a:t>Application</a:t>
              </a:r>
              <a:endParaRPr lang="sk-SK" sz="3200" b="1" dirty="0" smtClean="0"/>
            </a:p>
            <a:p>
              <a:pPr algn="just">
                <a:tabLst>
                  <a:tab pos="2971800" algn="l"/>
                </a:tabLst>
              </a:pPr>
              <a:endParaRPr lang="sk-SK" sz="1400" b="1" dirty="0" smtClean="0"/>
            </a:p>
            <a:p>
              <a:pPr algn="just"/>
              <a:r>
                <a:rPr lang="en-US" sz="2800" dirty="0" err="1" smtClean="0"/>
                <a:t>Trolledit</a:t>
              </a:r>
              <a:r>
                <a:rPr lang="en-US" sz="2800" dirty="0" smtClean="0"/>
                <a:t> is </a:t>
              </a:r>
              <a:r>
                <a:rPr lang="en-US" sz="2800" smtClean="0"/>
                <a:t>a desktop application </a:t>
              </a:r>
              <a:r>
                <a:rPr lang="en-US" sz="2800" dirty="0" smtClean="0"/>
                <a:t>based on </a:t>
              </a:r>
              <a:r>
                <a:rPr lang="en-US" sz="2800" smtClean="0"/>
                <a:t>multiplatform </a:t>
              </a:r>
              <a:r>
                <a:rPr lang="en-US" sz="2800" smtClean="0"/>
                <a:t>Qt framework. </a:t>
              </a:r>
              <a:r>
                <a:rPr lang="en-US" sz="2800" dirty="0" smtClean="0"/>
                <a:t>Basically TrollEdit is an enhanced text editor developed as a real market product. It's strongest feature is based on graphical text enrichment based on semantically analyzed file content.</a:t>
              </a:r>
              <a:endParaRPr lang="sk-SK" sz="2800" dirty="0" smtClean="0"/>
            </a:p>
            <a:p>
              <a:pPr algn="just"/>
              <a:endParaRPr lang="sk-SK" sz="2000" dirty="0" smtClean="0">
                <a:solidFill>
                  <a:schemeClr val="dk1"/>
                </a:solidFill>
              </a:endParaRPr>
            </a:p>
            <a:p>
              <a:pPr algn="just"/>
              <a:endParaRPr lang="sk-SK" sz="1600" dirty="0" smtClean="0">
                <a:solidFill>
                  <a:schemeClr val="dk1"/>
                </a:solidFill>
              </a:endParaRPr>
            </a:p>
          </p:txBody>
        </p:sp>
      </p:grpSp>
      <p:grpSp>
        <p:nvGrpSpPr>
          <p:cNvPr id="98" name="Skupina 97"/>
          <p:cNvGrpSpPr/>
          <p:nvPr/>
        </p:nvGrpSpPr>
        <p:grpSpPr>
          <a:xfrm>
            <a:off x="1207990" y="21615401"/>
            <a:ext cx="27903951" cy="12255201"/>
            <a:chOff x="664793" y="21113055"/>
            <a:chExt cx="28947215" cy="13186175"/>
          </a:xfrm>
        </p:grpSpPr>
        <p:pic>
          <p:nvPicPr>
            <p:cNvPr id="8" name="Obrázok 7" descr="trolledit_logo.png"/>
            <p:cNvPicPr>
              <a:picLocks noChangeAspect="1"/>
            </p:cNvPicPr>
            <p:nvPr/>
          </p:nvPicPr>
          <p:blipFill>
            <a:blip r:embed="rId22" cstate="print"/>
            <a:stretch>
              <a:fillRect/>
            </a:stretch>
          </p:blipFill>
          <p:spPr>
            <a:xfrm>
              <a:off x="4208386" y="23972855"/>
              <a:ext cx="20648527" cy="6624736"/>
            </a:xfrm>
            <a:prstGeom prst="rect">
              <a:avLst/>
            </a:prstGeom>
          </p:spPr>
        </p:pic>
        <p:pic>
          <p:nvPicPr>
            <p:cNvPr id="110" name="Obrázok 109" descr="trollEdit-start_page.png"/>
            <p:cNvPicPr>
              <a:picLocks noChangeAspect="1"/>
            </p:cNvPicPr>
            <p:nvPr/>
          </p:nvPicPr>
          <p:blipFill>
            <a:blip r:embed="rId23" cstate="print"/>
            <a:stretch>
              <a:fillRect/>
            </a:stretch>
          </p:blipFill>
          <p:spPr>
            <a:xfrm rot="6665784">
              <a:off x="14736684" y="23893866"/>
              <a:ext cx="1413998" cy="571999"/>
            </a:xfrm>
            <a:prstGeom prst="rect">
              <a:avLst/>
            </a:prstGeom>
          </p:spPr>
        </p:pic>
        <p:grpSp>
          <p:nvGrpSpPr>
            <p:cNvPr id="125" name="Skupina 124"/>
            <p:cNvGrpSpPr/>
            <p:nvPr/>
          </p:nvGrpSpPr>
          <p:grpSpPr>
            <a:xfrm>
              <a:off x="24787472" y="25505543"/>
              <a:ext cx="4824536" cy="4464496"/>
              <a:chOff x="25075504" y="23345303"/>
              <a:chExt cx="4772256" cy="5109666"/>
            </a:xfrm>
          </p:grpSpPr>
          <p:pic>
            <p:nvPicPr>
              <p:cNvPr id="114" name="Obrázok 113" descr="code.png"/>
              <p:cNvPicPr>
                <a:picLocks noChangeAspect="1"/>
              </p:cNvPicPr>
              <p:nvPr/>
            </p:nvPicPr>
            <p:blipFill>
              <a:blip r:embed="rId24" cstate="print"/>
              <a:stretch>
                <a:fillRect/>
              </a:stretch>
            </p:blipFill>
            <p:spPr>
              <a:xfrm>
                <a:off x="26083616" y="23345303"/>
                <a:ext cx="3764144" cy="3960440"/>
              </a:xfrm>
              <a:prstGeom prst="rect">
                <a:avLst/>
              </a:prstGeom>
            </p:spPr>
          </p:pic>
          <p:sp>
            <p:nvSpPr>
              <p:cNvPr id="115" name="BlokTextu 114"/>
              <p:cNvSpPr txBox="1"/>
              <p:nvPr/>
            </p:nvSpPr>
            <p:spPr>
              <a:xfrm>
                <a:off x="25075504" y="27377751"/>
                <a:ext cx="4680520" cy="1077218"/>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with</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graphical</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enhancements</a:t>
                </a:r>
                <a:endParaRPr lang="sk-SK" sz="3200" b="1" dirty="0" smtClean="0">
                  <a:solidFill>
                    <a:schemeClr val="bg1">
                      <a:lumMod val="50000"/>
                    </a:schemeClr>
                  </a:solidFill>
                  <a:latin typeface="Buxton Sketch" pitchFamily="66" charset="0"/>
                  <a:cs typeface="Aharoni" pitchFamily="2" charset="-79"/>
                </a:endParaRPr>
              </a:p>
            </p:txBody>
          </p:sp>
        </p:grpSp>
        <p:pic>
          <p:nvPicPr>
            <p:cNvPr id="117" name="Obrázok 116" descr="trollEdit-start_page.png"/>
            <p:cNvPicPr>
              <a:picLocks noChangeAspect="1"/>
            </p:cNvPicPr>
            <p:nvPr/>
          </p:nvPicPr>
          <p:blipFill>
            <a:blip r:embed="rId23" cstate="print"/>
            <a:stretch>
              <a:fillRect/>
            </a:stretch>
          </p:blipFill>
          <p:spPr>
            <a:xfrm rot="17391665">
              <a:off x="14724561" y="30806191"/>
              <a:ext cx="1413998" cy="571999"/>
            </a:xfrm>
            <a:prstGeom prst="rect">
              <a:avLst/>
            </a:prstGeom>
          </p:spPr>
        </p:pic>
        <p:grpSp>
          <p:nvGrpSpPr>
            <p:cNvPr id="124" name="Skupina 123"/>
            <p:cNvGrpSpPr/>
            <p:nvPr/>
          </p:nvGrpSpPr>
          <p:grpSpPr>
            <a:xfrm>
              <a:off x="13626232" y="31122167"/>
              <a:ext cx="3645062" cy="3177063"/>
              <a:chOff x="14202296" y="28601887"/>
              <a:chExt cx="3645062" cy="3177063"/>
            </a:xfrm>
          </p:grpSpPr>
          <p:pic>
            <p:nvPicPr>
              <p:cNvPr id="121" name="Obrázok 120" descr="ast.png"/>
              <p:cNvPicPr>
                <a:picLocks noChangeAspect="1"/>
              </p:cNvPicPr>
              <p:nvPr/>
            </p:nvPicPr>
            <p:blipFill>
              <a:blip r:embed="rId25" cstate="print"/>
              <a:stretch>
                <a:fillRect/>
              </a:stretch>
            </p:blipFill>
            <p:spPr>
              <a:xfrm>
                <a:off x="14202296" y="28601887"/>
                <a:ext cx="3645062" cy="2500098"/>
              </a:xfrm>
              <a:prstGeom prst="rect">
                <a:avLst/>
              </a:prstGeom>
            </p:spPr>
          </p:pic>
          <p:sp>
            <p:nvSpPr>
              <p:cNvPr id="122" name="BlokTextu 121"/>
              <p:cNvSpPr txBox="1"/>
              <p:nvPr/>
            </p:nvSpPr>
            <p:spPr>
              <a:xfrm>
                <a:off x="14922376" y="31194175"/>
                <a:ext cx="2232248" cy="584775"/>
              </a:xfrm>
              <a:prstGeom prst="rect">
                <a:avLst/>
              </a:prstGeom>
              <a:noFill/>
            </p:spPr>
            <p:txBody>
              <a:bodyPr wrap="square" rtlCol="0">
                <a:spAutoFit/>
              </a:bodyPr>
              <a:lstStyle/>
              <a:p>
                <a:pPr algn="ctr"/>
                <a:r>
                  <a:rPr lang="sk-SK" sz="3200" b="1" dirty="0" smtClean="0">
                    <a:solidFill>
                      <a:schemeClr val="bg1">
                        <a:lumMod val="50000"/>
                      </a:schemeClr>
                    </a:solidFill>
                    <a:latin typeface="Buxton Sketch" pitchFamily="66" charset="0"/>
                    <a:cs typeface="Aharoni" pitchFamily="2" charset="-79"/>
                  </a:rPr>
                  <a:t>AST</a:t>
                </a:r>
              </a:p>
            </p:txBody>
          </p:sp>
        </p:grpSp>
        <p:grpSp>
          <p:nvGrpSpPr>
            <p:cNvPr id="127" name="Skupina 126"/>
            <p:cNvGrpSpPr/>
            <p:nvPr/>
          </p:nvGrpSpPr>
          <p:grpSpPr>
            <a:xfrm>
              <a:off x="12762136" y="21113055"/>
              <a:ext cx="4696614" cy="2448272"/>
              <a:chOff x="12906152" y="18448759"/>
              <a:chExt cx="4696614" cy="2448272"/>
            </a:xfrm>
          </p:grpSpPr>
          <p:pic>
            <p:nvPicPr>
              <p:cNvPr id="120" name="Obrázok 119" descr="grammar.png"/>
              <p:cNvPicPr>
                <a:picLocks noChangeAspect="1"/>
              </p:cNvPicPr>
              <p:nvPr/>
            </p:nvPicPr>
            <p:blipFill>
              <a:blip r:embed="rId26" cstate="print"/>
              <a:stretch>
                <a:fillRect/>
              </a:stretch>
            </p:blipFill>
            <p:spPr>
              <a:xfrm>
                <a:off x="12906152" y="19024823"/>
                <a:ext cx="4696614" cy="1872208"/>
              </a:xfrm>
              <a:prstGeom prst="rect">
                <a:avLst/>
              </a:prstGeom>
            </p:spPr>
          </p:pic>
          <p:sp>
            <p:nvSpPr>
              <p:cNvPr id="123" name="BlokTextu 122"/>
              <p:cNvSpPr txBox="1"/>
              <p:nvPr/>
            </p:nvSpPr>
            <p:spPr>
              <a:xfrm>
                <a:off x="14346312" y="18448759"/>
                <a:ext cx="2232248"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Grammars</a:t>
                </a:r>
                <a:endParaRPr lang="sk-SK" sz="3200" b="1" dirty="0" smtClean="0">
                  <a:solidFill>
                    <a:schemeClr val="bg1">
                      <a:lumMod val="50000"/>
                    </a:schemeClr>
                  </a:solidFill>
                  <a:latin typeface="Buxton Sketch" pitchFamily="66" charset="0"/>
                  <a:cs typeface="Aharoni" pitchFamily="2" charset="-79"/>
                </a:endParaRPr>
              </a:p>
            </p:txBody>
          </p:sp>
        </p:grpSp>
        <p:pic>
          <p:nvPicPr>
            <p:cNvPr id="88" name="Obrázok 87" descr="ff.png"/>
            <p:cNvPicPr>
              <a:picLocks noChangeAspect="1"/>
            </p:cNvPicPr>
            <p:nvPr/>
          </p:nvPicPr>
          <p:blipFill>
            <a:blip r:embed="rId27" cstate="print"/>
            <a:stretch>
              <a:fillRect/>
            </a:stretch>
          </p:blipFill>
          <p:spPr>
            <a:xfrm>
              <a:off x="664793" y="25217511"/>
              <a:ext cx="3960440" cy="4420577"/>
            </a:xfrm>
            <a:prstGeom prst="rect">
              <a:avLst/>
            </a:prstGeom>
          </p:spPr>
        </p:pic>
        <p:pic>
          <p:nvPicPr>
            <p:cNvPr id="92" name="Obrázok 91" descr="ss.png"/>
            <p:cNvPicPr>
              <a:picLocks noChangeAspect="1"/>
            </p:cNvPicPr>
            <p:nvPr/>
          </p:nvPicPr>
          <p:blipFill>
            <a:blip r:embed="rId28" cstate="print"/>
            <a:stretch>
              <a:fillRect/>
            </a:stretch>
          </p:blipFill>
          <p:spPr>
            <a:xfrm>
              <a:off x="24499440" y="27737791"/>
              <a:ext cx="1469875" cy="288032"/>
            </a:xfrm>
            <a:prstGeom prst="rect">
              <a:avLst/>
            </a:prstGeom>
          </p:spPr>
        </p:pic>
        <p:pic>
          <p:nvPicPr>
            <p:cNvPr id="93" name="Obrázok 92" descr="trollEdit-start_page.png"/>
            <p:cNvPicPr>
              <a:picLocks noChangeAspect="1"/>
            </p:cNvPicPr>
            <p:nvPr/>
          </p:nvPicPr>
          <p:blipFill>
            <a:blip r:embed="rId29" cstate="print"/>
            <a:stretch>
              <a:fillRect/>
            </a:stretch>
          </p:blipFill>
          <p:spPr>
            <a:xfrm>
              <a:off x="4697240" y="27161727"/>
              <a:ext cx="1082865" cy="1080120"/>
            </a:xfrm>
            <a:prstGeom prst="rect">
              <a:avLst/>
            </a:prstGeom>
          </p:spPr>
        </p:pic>
      </p:grpSp>
      <p:pic>
        <p:nvPicPr>
          <p:cNvPr id="3" name="Picture 2" descr="D:\FIIT\ING1-ZS\Timovy Projekt\TrollEdit_GitHub\Docs_Repo_SmartGit\Dokumentacie\Ostatne\Poster\Screens_TrollEdit\Main1_hover_big.tif"/>
          <p:cNvPicPr>
            <a:picLocks noChangeAspect="1" noChangeArrowheads="1"/>
          </p:cNvPicPr>
          <p:nvPr/>
        </p:nvPicPr>
        <p:blipFill>
          <a:blip r:embed="rId21"/>
          <a:srcRect/>
          <a:stretch>
            <a:fillRect/>
          </a:stretch>
        </p:blipFill>
        <p:spPr bwMode="auto">
          <a:xfrm>
            <a:off x="14852648" y="16896965"/>
            <a:ext cx="5601749" cy="256414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838</TotalTime>
  <Words>465</Words>
  <Application>Microsoft Office PowerPoint</Application>
  <PresentationFormat>Vlastná</PresentationFormat>
  <Paragraphs>56</Paragraphs>
  <Slides>1</Slides>
  <Notes>0</Notes>
  <HiddenSlides>0</HiddenSlides>
  <MMClips>0</MMClips>
  <ScaleCrop>false</ScaleCrop>
  <HeadingPairs>
    <vt:vector size="4" baseType="variant">
      <vt:variant>
        <vt:lpstr>Motív</vt:lpstr>
      </vt:variant>
      <vt:variant>
        <vt:i4>1</vt:i4>
      </vt:variant>
      <vt:variant>
        <vt:lpstr>Nadpisy snímok</vt:lpstr>
      </vt:variant>
      <vt:variant>
        <vt:i4>1</vt:i4>
      </vt:variant>
    </vt:vector>
  </HeadingPairs>
  <TitlesOfParts>
    <vt:vector size="2" baseType="lpstr">
      <vt:lpstr>Motív Office</vt:lpstr>
      <vt:lpstr>Snímka 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Jozef89</dc:creator>
  <cp:lastModifiedBy>Lukas</cp:lastModifiedBy>
  <cp:revision>113</cp:revision>
  <dcterms:created xsi:type="dcterms:W3CDTF">2012-04-15T20:35:20Z</dcterms:created>
  <dcterms:modified xsi:type="dcterms:W3CDTF">2012-04-24T05:15:08Z</dcterms:modified>
</cp:coreProperties>
</file>