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7" r:id="rId5"/>
    <p:sldId id="260" r:id="rId6"/>
    <p:sldId id="258" r:id="rId7"/>
    <p:sldId id="257" r:id="rId8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81667" autoAdjust="0"/>
  </p:normalViewPr>
  <p:slideViewPr>
    <p:cSldViewPr>
      <p:cViewPr>
        <p:scale>
          <a:sx n="80" d="100"/>
          <a:sy n="80" d="100"/>
        </p:scale>
        <p:origin x="-960" y="6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slajdov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 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ktorych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rozsahu 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max. zhrnie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akym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sposobom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vyuziva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softverovy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nastroj na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manazment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uloh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 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Nasledovat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bude cca. 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minutova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ukazka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 ktorej bude zrejme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pouzivanie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nastroja pri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riadeni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Náš tím sa rozhodol ísť iteratívnym a inkrementálnym spôsobom vývoja.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tvorbe úloh sa využíva nástroj na sledovanie úloh 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radom open-source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ktorý je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hostovaný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univerzitnom serveri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využívame  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tak 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ďalej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Každá úloha [ Bug, </a:t>
            </a:r>
            <a:r>
              <a:rPr lang="sk-SK" dirty="0" err="1" smtClean="0"/>
              <a:t>features</a:t>
            </a:r>
            <a:r>
              <a:rPr lang="sk-SK" dirty="0" smtClean="0"/>
              <a:t>,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task</a:t>
            </a:r>
            <a:r>
              <a:rPr lang="sk-SK" baseline="0" dirty="0" smtClean="0"/>
              <a:t>, idea , CR ] </a:t>
            </a:r>
            <a:r>
              <a:rPr lang="sk-SK" dirty="0" smtClean="0"/>
              <a:t>má svoj životný cyklus prezentovaný stavovým diagramom na obrázku</a:t>
            </a:r>
          </a:p>
          <a:p>
            <a:r>
              <a:rPr lang="sk-SK" baseline="0" dirty="0" smtClean="0"/>
              <a:t>Úloha sa môže nachádzať v celkovo 6 rôznych stavoch</a:t>
            </a:r>
          </a:p>
          <a:p>
            <a:r>
              <a:rPr lang="sk-SK" baseline="0" dirty="0" smtClean="0"/>
              <a:t>STAV :  New ; </a:t>
            </a:r>
            <a:r>
              <a:rPr lang="sk-SK" baseline="0" dirty="0" err="1" smtClean="0"/>
              <a:t>assigned</a:t>
            </a:r>
            <a:r>
              <a:rPr lang="sk-SK" baseline="0" dirty="0" smtClean="0"/>
              <a:t> ; </a:t>
            </a:r>
            <a:r>
              <a:rPr lang="sk-SK" baseline="0" dirty="0" err="1" smtClean="0"/>
              <a:t>resolved</a:t>
            </a:r>
            <a:r>
              <a:rPr lang="sk-SK" baseline="0" dirty="0" smtClean="0"/>
              <a:t>; </a:t>
            </a:r>
            <a:r>
              <a:rPr lang="sk-SK" baseline="0" dirty="0" err="1" smtClean="0"/>
              <a:t>closed</a:t>
            </a:r>
            <a:r>
              <a:rPr lang="sk-SK" baseline="0" dirty="0" smtClean="0"/>
              <a:t>; </a:t>
            </a:r>
            <a:r>
              <a:rPr lang="sk-SK" baseline="0" dirty="0" err="1" smtClean="0"/>
              <a:t>rejected</a:t>
            </a:r>
            <a:r>
              <a:rPr lang="sk-SK" baseline="0" dirty="0" smtClean="0"/>
              <a:t>, in </a:t>
            </a:r>
            <a:r>
              <a:rPr lang="sk-SK" baseline="0" dirty="0" err="1" smtClean="0"/>
              <a:t>progress</a:t>
            </a:r>
            <a:r>
              <a:rPr lang="sk-SK" baseline="0" dirty="0" smtClean="0"/>
              <a:t>  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New – vznikne požiadavka na vytvorenie úlohy. </a:t>
            </a:r>
            <a:r>
              <a:rPr lang="sk-SK" baseline="0" dirty="0" err="1" smtClean="0"/>
              <a:t>Planovač</a:t>
            </a:r>
            <a:r>
              <a:rPr lang="sk-SK" baseline="0" dirty="0" smtClean="0"/>
              <a:t> vyplní údaje o úlohe  v </a:t>
            </a:r>
            <a:r>
              <a:rPr lang="sk-SK" baseline="0" dirty="0" err="1" smtClean="0"/>
              <a:t>Redmine</a:t>
            </a:r>
            <a:r>
              <a:rPr lang="sk-SK" baseline="0" dirty="0" smtClean="0"/>
              <a:t> a po kliknutí na </a:t>
            </a:r>
            <a:r>
              <a:rPr lang="sk-SK" baseline="0" dirty="0" err="1" smtClean="0"/>
              <a:t>Save</a:t>
            </a:r>
            <a:r>
              <a:rPr lang="sk-SK" baseline="0" dirty="0" smtClean="0"/>
              <a:t> zadá novú úlohu do systému. Úloha sa dostane do stavu New.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Assigned</a:t>
            </a:r>
            <a:r>
              <a:rPr lang="sk-SK" baseline="0" dirty="0" smtClean="0"/>
              <a:t> – priradenie úlohy konkrétnemu pracovníkovi na základe vzájomnej dohode členov tímu. </a:t>
            </a:r>
          </a:p>
          <a:p>
            <a:endParaRPr lang="sk-SK" baseline="0" dirty="0" smtClean="0"/>
          </a:p>
          <a:p>
            <a:r>
              <a:rPr lang="sk-SK" baseline="0" dirty="0" smtClean="0"/>
              <a:t>In </a:t>
            </a:r>
            <a:r>
              <a:rPr lang="sk-SK" baseline="0" dirty="0" err="1" smtClean="0"/>
              <a:t>progress</a:t>
            </a:r>
            <a:r>
              <a:rPr lang="sk-SK" baseline="0" dirty="0" smtClean="0"/>
              <a:t> – úloha sa do tohto stavu dostane z predchádzajúceho stavu  </a:t>
            </a:r>
            <a:r>
              <a:rPr lang="sk-SK" baseline="0" dirty="0" err="1" smtClean="0"/>
              <a:t>Assigned</a:t>
            </a:r>
            <a:r>
              <a:rPr lang="sk-SK" baseline="0" dirty="0" smtClean="0"/>
              <a:t> , </a:t>
            </a:r>
          </a:p>
          <a:p>
            <a:r>
              <a:rPr lang="sk-SK" baseline="0" dirty="0" smtClean="0"/>
              <a:t>keď si jej zadanie používateľ prečítal alebo zo stavu </a:t>
            </a:r>
            <a:r>
              <a:rPr lang="sk-SK" baseline="0" dirty="0" err="1" smtClean="0"/>
              <a:t>Rejected</a:t>
            </a:r>
            <a:r>
              <a:rPr lang="sk-SK" baseline="0" dirty="0" smtClean="0"/>
              <a:t>, kedy bola práca na </a:t>
            </a:r>
          </a:p>
          <a:p>
            <a:r>
              <a:rPr lang="sk-SK" baseline="0" dirty="0" smtClean="0"/>
              <a:t>úlohe pozastavená, no opätovne sa na nej začalo pracovať. Týmto stavom je </a:t>
            </a:r>
          </a:p>
          <a:p>
            <a:r>
              <a:rPr lang="sk-SK" baseline="0" dirty="0" smtClean="0"/>
              <a:t>vyjadrené, že používateľ začal aktívne pracovať na danej úlohe. Označením tohto </a:t>
            </a:r>
          </a:p>
          <a:p>
            <a:r>
              <a:rPr lang="sk-SK" baseline="0" dirty="0" smtClean="0"/>
              <a:t>stavu vzniká prehľad úloh, na ktorých sa aktuálne pracuje.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Resolved</a:t>
            </a:r>
            <a:r>
              <a:rPr lang="sk-SK" baseline="0" dirty="0" smtClean="0"/>
              <a:t> – do tohto stavu sa úloha dostáva v prípade, že je činnosť na nej </a:t>
            </a:r>
          </a:p>
          <a:p>
            <a:r>
              <a:rPr lang="sk-SK" baseline="0" dirty="0" smtClean="0"/>
              <a:t>ukončená. Vyjadruje vyriešenie danej úlohy. Úloha môže byť vyriešená úspešne </a:t>
            </a:r>
          </a:p>
          <a:p>
            <a:r>
              <a:rPr lang="sk-SK" baseline="0" dirty="0" smtClean="0"/>
              <a:t>alebo neúspešne.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Rejected</a:t>
            </a:r>
            <a:r>
              <a:rPr lang="sk-SK" baseline="0" dirty="0" smtClean="0"/>
              <a:t>– tomuto stavu úlohy predchádza rozhodnutie, že daná úloha sa stala </a:t>
            </a:r>
          </a:p>
          <a:p>
            <a:r>
              <a:rPr lang="sk-SK" baseline="0" dirty="0" smtClean="0"/>
              <a:t>nepotrebnou. Prípadne bolo rozhodnuté, že sa na danej úlohe ďalej nebude </a:t>
            </a:r>
          </a:p>
          <a:p>
            <a:r>
              <a:rPr lang="sk-SK" baseline="0" dirty="0" smtClean="0"/>
              <a:t>pokračovať z rozličných dôvodov a práca na úlohe sa stala zbytočnou.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Closed</a:t>
            </a:r>
            <a:r>
              <a:rPr lang="sk-SK" baseline="0" dirty="0" smtClean="0"/>
              <a:t> – ak sa rozhodlo, že práce na úlohe sú úplne ukončené, je možné úlohu </a:t>
            </a:r>
          </a:p>
          <a:p>
            <a:r>
              <a:rPr lang="sk-SK" baseline="0" dirty="0" smtClean="0"/>
              <a:t>uzavrieť. V tomto prípade sa úloha dostáva do stavu </a:t>
            </a:r>
            <a:r>
              <a:rPr lang="sk-SK" baseline="0" dirty="0" err="1" smtClean="0"/>
              <a:t>Closed</a:t>
            </a:r>
            <a:r>
              <a:rPr lang="sk-SK" baseline="0" dirty="0" smtClean="0"/>
              <a:t>. Vyjadruje ukončenie </a:t>
            </a:r>
          </a:p>
          <a:p>
            <a:r>
              <a:rPr lang="sk-SK" baseline="0" dirty="0" smtClean="0"/>
              <a:t>úlohy a predstavuje konečný cieľ v životnom cykle úlohy.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4945732"/>
            <a:ext cx="2633434" cy="5760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6372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Manažment úloh v tíme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323528" y="2713484"/>
            <a:ext cx="4464496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2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Textový editor obohatený o</a:t>
            </a:r>
            <a:r>
              <a:rPr kumimoji="0" lang="sk-SK" sz="12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grafické prvky </a:t>
            </a: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cs-CZ" sz="1200" b="0" i="0" u="none" strike="noStrike" kern="1200" cap="none" spc="0" normalizeH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TrollEdit</a:t>
            </a:r>
            <a:endParaRPr kumimoji="0" lang="cs-CZ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defTabSz="914363">
              <a:lnSpc>
                <a:spcPct val="90000"/>
              </a:lnSpc>
            </a:pPr>
            <a:r>
              <a:rPr lang="sk-SK" sz="1050" dirty="0" smtClean="0">
                <a:solidFill>
                  <a:prstClr val="white"/>
                </a:solidFill>
              </a:rPr>
              <a:t>tp-team-10@googlegroups.com</a:t>
            </a:r>
            <a:endParaRPr kumimoji="0" lang="cs-CZ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/>
            </a:r>
            <a:b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Nástroj pre manažment úloh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3" name="Picture 3"/>
          <p:cNvPicPr>
            <a:picLocks noChangeArrowheads="1"/>
          </p:cNvPicPr>
          <p:nvPr/>
        </p:nvPicPr>
        <p:blipFill>
          <a:blip r:embed="rId3" cstate="print"/>
          <a:srcRect l="803" r="1199" b="1852"/>
          <a:stretch>
            <a:fillRect/>
          </a:stretch>
        </p:blipFill>
        <p:spPr bwMode="auto">
          <a:xfrm>
            <a:off x="0" y="1057300"/>
            <a:ext cx="91440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 Same Side Corner Rectangle 15"/>
          <p:cNvSpPr/>
          <p:nvPr/>
        </p:nvSpPr>
        <p:spPr bwMode="auto">
          <a:xfrm rot="5400000">
            <a:off x="2502024" y="-1300708"/>
            <a:ext cx="3528392" cy="8532440"/>
          </a:xfrm>
          <a:prstGeom prst="round2SameRect">
            <a:avLst/>
          </a:prstGeom>
          <a:solidFill>
            <a:srgbClr val="000000">
              <a:alpha val="83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5076056" y="3433564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Redmine</a:t>
            </a:r>
            <a:r>
              <a:rPr lang="sk-SK" dirty="0" smtClean="0"/>
              <a:t> </a:t>
            </a:r>
          </a:p>
        </p:txBody>
      </p:sp>
      <p:pic>
        <p:nvPicPr>
          <p:cNvPr id="17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9348"/>
            <a:ext cx="1262063" cy="3017837"/>
          </a:xfrm>
          <a:prstGeom prst="rect">
            <a:avLst/>
          </a:prstGeom>
          <a:noFill/>
        </p:spPr>
      </p:pic>
      <p:pic>
        <p:nvPicPr>
          <p:cNvPr id="18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561356"/>
            <a:ext cx="1262063" cy="3017837"/>
          </a:xfrm>
          <a:prstGeom prst="rect">
            <a:avLst/>
          </a:prstGeom>
          <a:noFill/>
        </p:spPr>
      </p:pic>
      <p:pic>
        <p:nvPicPr>
          <p:cNvPr id="19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61356"/>
            <a:ext cx="1262063" cy="3017837"/>
          </a:xfrm>
          <a:prstGeom prst="rect">
            <a:avLst/>
          </a:prstGeom>
          <a:noFill/>
        </p:spPr>
      </p:pic>
      <p:cxnSp>
        <p:nvCxnSpPr>
          <p:cNvPr id="21" name="Rovná spojnica 20"/>
          <p:cNvCxnSpPr/>
          <p:nvPr/>
        </p:nvCxnSpPr>
        <p:spPr>
          <a:xfrm>
            <a:off x="4644008" y="4225652"/>
            <a:ext cx="316835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7"/>
          <p:cNvSpPr txBox="1"/>
          <p:nvPr/>
        </p:nvSpPr>
        <p:spPr>
          <a:xfrm>
            <a:off x="6012160" y="4225652"/>
            <a:ext cx="2304256" cy="2385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Flexible  </a:t>
            </a:r>
            <a:r>
              <a:rPr lang="sk-SK" sz="1100" i="1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</a:t>
            </a:r>
            <a:r>
              <a:rPr kumimoji="0" lang="sk-SK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roject</a:t>
            </a:r>
            <a:r>
              <a:rPr kumimoji="0" lang="sk-SK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 </a:t>
            </a:r>
            <a:r>
              <a:rPr lang="sk-SK" sz="1100" i="1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m</a:t>
            </a:r>
            <a:r>
              <a:rPr kumimoji="0" lang="sk-SK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anagement</a:t>
            </a:r>
            <a:r>
              <a:rPr kumimoji="0" lang="sk-SK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5400000">
            <a:off x="2826060" y="-1336712"/>
            <a:ext cx="3096344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907704" y="2281436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zaznamenávanie úloh, chýb, požiadaviek, nápadov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699792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Načo všetko používame </a:t>
            </a:r>
            <a:r>
              <a:rPr lang="sk-SK" sz="3200" b="1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Redmine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?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907704" y="2857500"/>
            <a:ext cx="7092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sledovanie stavu vykonávania jednotlivých činností 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907704" y="3361556"/>
            <a:ext cx="64087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generovanie reportov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1907704" y="3865612"/>
            <a:ext cx="4648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wiki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, zdieľanie súborov 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61356"/>
            <a:ext cx="1204553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10800000">
            <a:off x="755576" y="1273324"/>
            <a:ext cx="6768752" cy="936104"/>
          </a:xfrm>
          <a:prstGeom prst="round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2699792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Životný cyklus úlohy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4139952" y="1345332"/>
            <a:ext cx="1584176" cy="774607"/>
            <a:chOff x="467544" y="481236"/>
            <a:chExt cx="1863736" cy="978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1" name="Picture 3" descr="C:\Users\Jozef89\Pictures\PNG icon\business_man_blu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6405" y="481236"/>
              <a:ext cx="872087" cy="71352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BlokTextu 42"/>
            <p:cNvSpPr txBox="1"/>
            <p:nvPr/>
          </p:nvSpPr>
          <p:spPr>
            <a:xfrm>
              <a:off x="467544" y="1129309"/>
              <a:ext cx="1863736" cy="33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solidFill>
                    <a:schemeClr val="bg1"/>
                  </a:solidFill>
                </a:rPr>
                <a:t>Manažér plánovania</a:t>
              </a:r>
              <a:endParaRPr lang="sk-SK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Skupina 22"/>
          <p:cNvGrpSpPr/>
          <p:nvPr/>
        </p:nvGrpSpPr>
        <p:grpSpPr>
          <a:xfrm>
            <a:off x="755576" y="1345332"/>
            <a:ext cx="1368152" cy="787147"/>
            <a:chOff x="7372732" y="1057300"/>
            <a:chExt cx="1512168" cy="9755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Skupina 22"/>
            <p:cNvGrpSpPr/>
            <p:nvPr/>
          </p:nvGrpSpPr>
          <p:grpSpPr>
            <a:xfrm>
              <a:off x="7524328" y="1057300"/>
              <a:ext cx="1118019" cy="826561"/>
              <a:chOff x="7812360" y="1921396"/>
              <a:chExt cx="1118019" cy="826561"/>
            </a:xfrm>
          </p:grpSpPr>
          <p:pic>
            <p:nvPicPr>
              <p:cNvPr id="21" name="Picture 3" descr="C:\Users\Jozef89\Pictures\PNG icon\business_man_blu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8028384" y="1921396"/>
                <a:ext cx="792088" cy="64807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Picture 3" descr="C:\Users\Jozef89\Pictures\PNG icon\business_man_blu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812360" y="1921396"/>
                <a:ext cx="792088" cy="64807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" name="Picture 3" descr="C:\Users\Jozef89\Pictures\PNG icon\business_man_blu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8138291" y="2099885"/>
                <a:ext cx="792088" cy="64807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4" name="BlokTextu 23"/>
            <p:cNvSpPr txBox="1"/>
            <p:nvPr/>
          </p:nvSpPr>
          <p:spPr>
            <a:xfrm>
              <a:off x="7372732" y="1771256"/>
              <a:ext cx="1512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solidFill>
                    <a:schemeClr val="bg1"/>
                  </a:solidFill>
                </a:rPr>
                <a:t>        členovia tímu</a:t>
              </a:r>
              <a:endParaRPr lang="sk-SK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Rovná spojovacia šípka 26"/>
          <p:cNvCxnSpPr/>
          <p:nvPr/>
        </p:nvCxnSpPr>
        <p:spPr>
          <a:xfrm>
            <a:off x="4427984" y="913284"/>
            <a:ext cx="0" cy="36004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Vývojový diagram: spojnica 9"/>
          <p:cNvSpPr/>
          <p:nvPr/>
        </p:nvSpPr>
        <p:spPr>
          <a:xfrm>
            <a:off x="4283968" y="769268"/>
            <a:ext cx="288032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C:\Users\Jozef89\Pictures\PNG icon\ide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769268"/>
            <a:ext cx="465584" cy="465584"/>
          </a:xfrm>
          <a:prstGeom prst="rect">
            <a:avLst/>
          </a:prstGeom>
          <a:noFill/>
        </p:spPr>
      </p:pic>
      <p:sp>
        <p:nvSpPr>
          <p:cNvPr id="36" name="Pruhovaná šípka vpravo 35"/>
          <p:cNvSpPr/>
          <p:nvPr/>
        </p:nvSpPr>
        <p:spPr>
          <a:xfrm>
            <a:off x="2339752" y="1633364"/>
            <a:ext cx="1656184" cy="36004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Zaoblený obdĺžnik 36"/>
          <p:cNvSpPr/>
          <p:nvPr/>
        </p:nvSpPr>
        <p:spPr>
          <a:xfrm>
            <a:off x="4211960" y="2497460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/>
              <a:t>New </a:t>
            </a:r>
            <a:endParaRPr lang="sk-SK" sz="1400" dirty="0"/>
          </a:p>
        </p:txBody>
      </p:sp>
      <p:sp>
        <p:nvSpPr>
          <p:cNvPr id="26" name="Zaoblený obdĺžnik 25"/>
          <p:cNvSpPr/>
          <p:nvPr/>
        </p:nvSpPr>
        <p:spPr>
          <a:xfrm>
            <a:off x="4211960" y="3073524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Assigned</a:t>
            </a:r>
            <a:endParaRPr lang="sk-SK" sz="1400" dirty="0"/>
          </a:p>
        </p:txBody>
      </p:sp>
      <p:sp>
        <p:nvSpPr>
          <p:cNvPr id="28" name="Zaoblený obdĺžnik 27"/>
          <p:cNvSpPr/>
          <p:nvPr/>
        </p:nvSpPr>
        <p:spPr>
          <a:xfrm>
            <a:off x="4211960" y="4657700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Closed</a:t>
            </a:r>
            <a:r>
              <a:rPr lang="sk-SK" sz="1400" dirty="0" smtClean="0"/>
              <a:t> </a:t>
            </a:r>
            <a:endParaRPr lang="sk-SK" sz="1400" dirty="0"/>
          </a:p>
        </p:txBody>
      </p:sp>
      <p:sp>
        <p:nvSpPr>
          <p:cNvPr id="29" name="Zaoblený obdĺžnik 28"/>
          <p:cNvSpPr/>
          <p:nvPr/>
        </p:nvSpPr>
        <p:spPr>
          <a:xfrm>
            <a:off x="1619672" y="3649588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Rejected</a:t>
            </a:r>
            <a:r>
              <a:rPr lang="sk-SK" sz="1400" dirty="0" smtClean="0"/>
              <a:t> </a:t>
            </a:r>
            <a:endParaRPr lang="sk-SK" sz="1400" dirty="0"/>
          </a:p>
        </p:txBody>
      </p:sp>
      <p:sp>
        <p:nvSpPr>
          <p:cNvPr id="30" name="Zaoblený obdĺžnik 29"/>
          <p:cNvSpPr/>
          <p:nvPr/>
        </p:nvSpPr>
        <p:spPr>
          <a:xfrm>
            <a:off x="4211960" y="4153644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Resolved</a:t>
            </a:r>
            <a:r>
              <a:rPr lang="sk-SK" sz="1400" dirty="0" smtClean="0"/>
              <a:t> </a:t>
            </a:r>
            <a:endParaRPr lang="sk-SK" sz="1400" dirty="0"/>
          </a:p>
        </p:txBody>
      </p:sp>
      <p:sp>
        <p:nvSpPr>
          <p:cNvPr id="31" name="Zaoblený obdĺžnik 30"/>
          <p:cNvSpPr/>
          <p:nvPr/>
        </p:nvSpPr>
        <p:spPr>
          <a:xfrm>
            <a:off x="4211960" y="3649588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/>
              <a:t>In </a:t>
            </a:r>
            <a:r>
              <a:rPr lang="sk-SK" sz="1400" dirty="0" err="1" smtClean="0"/>
              <a:t>progress</a:t>
            </a:r>
            <a:endParaRPr lang="sk-SK" sz="1400" dirty="0"/>
          </a:p>
        </p:txBody>
      </p:sp>
      <p:cxnSp>
        <p:nvCxnSpPr>
          <p:cNvPr id="39" name="Rovná spojovacia šípka 38"/>
          <p:cNvCxnSpPr/>
          <p:nvPr/>
        </p:nvCxnSpPr>
        <p:spPr>
          <a:xfrm>
            <a:off x="4788024" y="2137420"/>
            <a:ext cx="0" cy="36004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ovacia šípka 45"/>
          <p:cNvCxnSpPr/>
          <p:nvPr/>
        </p:nvCxnSpPr>
        <p:spPr>
          <a:xfrm>
            <a:off x="4788024" y="2785492"/>
            <a:ext cx="0" cy="288032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Vývojový diagram: spojnica 49"/>
          <p:cNvSpPr/>
          <p:nvPr/>
        </p:nvSpPr>
        <p:spPr>
          <a:xfrm>
            <a:off x="4716016" y="5161756"/>
            <a:ext cx="216024" cy="21602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1" name="Rovná spojovacia šípka 50"/>
          <p:cNvCxnSpPr/>
          <p:nvPr/>
        </p:nvCxnSpPr>
        <p:spPr>
          <a:xfrm>
            <a:off x="4788024" y="4945732"/>
            <a:ext cx="0" cy="216024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ovacia šípka 52"/>
          <p:cNvCxnSpPr/>
          <p:nvPr/>
        </p:nvCxnSpPr>
        <p:spPr>
          <a:xfrm>
            <a:off x="4788024" y="3361556"/>
            <a:ext cx="0" cy="288032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ovacia šípka 55"/>
          <p:cNvCxnSpPr/>
          <p:nvPr/>
        </p:nvCxnSpPr>
        <p:spPr>
          <a:xfrm>
            <a:off x="4788024" y="3937620"/>
            <a:ext cx="0" cy="216024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ovacia šípka 57"/>
          <p:cNvCxnSpPr/>
          <p:nvPr/>
        </p:nvCxnSpPr>
        <p:spPr>
          <a:xfrm>
            <a:off x="4788024" y="4441676"/>
            <a:ext cx="0" cy="216024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ovacia šípka 60"/>
          <p:cNvCxnSpPr>
            <a:stCxn id="31" idx="1"/>
            <a:endCxn id="29" idx="3"/>
          </p:cNvCxnSpPr>
          <p:nvPr/>
        </p:nvCxnSpPr>
        <p:spPr>
          <a:xfrm flipH="1">
            <a:off x="2843808" y="3793604"/>
            <a:ext cx="1368152" cy="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>
            <a:off x="2195736" y="2641476"/>
            <a:ext cx="0" cy="100811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ovacia šípka 69"/>
          <p:cNvCxnSpPr/>
          <p:nvPr/>
        </p:nvCxnSpPr>
        <p:spPr>
          <a:xfrm>
            <a:off x="2195736" y="2641476"/>
            <a:ext cx="2016224" cy="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lokTextu 73"/>
          <p:cNvSpPr txBox="1"/>
          <p:nvPr/>
        </p:nvSpPr>
        <p:spPr>
          <a:xfrm>
            <a:off x="5220072" y="444167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Zatvorenie úlohy 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5" name="BlokTextu 74"/>
          <p:cNvSpPr txBox="1"/>
          <p:nvPr/>
        </p:nvSpPr>
        <p:spPr>
          <a:xfrm>
            <a:off x="5076056" y="220942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Vytvorenie úlohy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6" name="BlokTextu 75"/>
          <p:cNvSpPr txBox="1"/>
          <p:nvPr/>
        </p:nvSpPr>
        <p:spPr>
          <a:xfrm>
            <a:off x="5076056" y="278549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Priradenie úlohy členovi tímu 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7" name="BlokTextu 76"/>
          <p:cNvSpPr txBox="1"/>
          <p:nvPr/>
        </p:nvSpPr>
        <p:spPr>
          <a:xfrm>
            <a:off x="5148064" y="336155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Začatie práce na úlohe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8" name="BlokTextu 77"/>
          <p:cNvSpPr txBox="1"/>
          <p:nvPr/>
        </p:nvSpPr>
        <p:spPr>
          <a:xfrm>
            <a:off x="5148064" y="393762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Vyriešenie úlohy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9" name="BlokTextu 78"/>
          <p:cNvSpPr txBox="1"/>
          <p:nvPr/>
        </p:nvSpPr>
        <p:spPr>
          <a:xfrm>
            <a:off x="2627784" y="3433564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Úloha sa stala nepotrebnou 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80" name="BlokTextu 79"/>
          <p:cNvSpPr txBox="1"/>
          <p:nvPr/>
        </p:nvSpPr>
        <p:spPr>
          <a:xfrm>
            <a:off x="2411760" y="2353444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Úloha sa stala potrebnou </a:t>
            </a:r>
            <a:endParaRPr lang="sk-SK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627784" y="1345332"/>
            <a:ext cx="6264696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90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nstantia" pitchFamily="18" charset="0"/>
              </a:rPr>
              <a:t>d</a:t>
            </a:r>
            <a:r>
              <a:rPr kumimoji="0" lang="sk-SK" sz="19000" b="0" i="0" u="none" strike="noStrike" kern="0" cap="none" spc="-30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emo</a:t>
            </a:r>
            <a:r>
              <a:rPr kumimoji="0" lang="sk-SK" sz="115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 </a:t>
            </a:r>
            <a:endParaRPr kumimoji="0" lang="en-US" sz="11500" b="0" i="0" u="none" strike="noStrike" kern="0" cap="none" spc="-3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153644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využitia nástroja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195736" y="1849388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Otázky?</a:t>
            </a:r>
            <a:endParaRPr kumimoji="0" lang="en-US" sz="15800" b="0" i="0" u="none" strike="noStrike" kern="0" cap="none" spc="-3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81636"/>
            <a:ext cx="3816424" cy="98944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432</Words>
  <Application>Microsoft Office PowerPoint</Application>
  <PresentationFormat>Prezentácia na obrazovke (16:10)</PresentationFormat>
  <Paragraphs>71</Paragraphs>
  <Slides>7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Jozef89</cp:lastModifiedBy>
  <cp:revision>46</cp:revision>
  <dcterms:created xsi:type="dcterms:W3CDTF">2011-11-09T23:54:18Z</dcterms:created>
  <dcterms:modified xsi:type="dcterms:W3CDTF">2011-11-28T21:16:24Z</dcterms:modified>
</cp:coreProperties>
</file>