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57" r:id="rId4"/>
    <p:sldId id="260" r:id="rId5"/>
    <p:sldId id="259" r:id="rId6"/>
    <p:sldId id="265" r:id="rId7"/>
    <p:sldId id="261" r:id="rId8"/>
    <p:sldId id="264" r:id="rId9"/>
    <p:sldId id="258" r:id="rId10"/>
    <p:sldId id="262" r:id="rId11"/>
    <p:sldId id="263" r:id="rId12"/>
  </p:sldIdLst>
  <p:sldSz cx="9144000" cy="5715000" type="screen16x1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0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autoAdjust="0"/>
    <p:restoredTop sz="89030" autoAdjust="0"/>
  </p:normalViewPr>
  <p:slideViewPr>
    <p:cSldViewPr>
      <p:cViewPr>
        <p:scale>
          <a:sx n="80" d="100"/>
          <a:sy n="80" d="100"/>
        </p:scale>
        <p:origin x="-936" y="-156"/>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5. 3. 2012</a:t>
            </a:fld>
            <a:endParaRPr lang="sk-SK" dirty="0"/>
          </a:p>
        </p:txBody>
      </p:sp>
      <p:sp>
        <p:nvSpPr>
          <p:cNvPr id="4" name="Zástupný symbol obrazu snímky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Klasická práca s textom obohatená o grafické prvky ( práca s blokmi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1200" b="1" kern="1200" dirty="0" smtClean="0">
                <a:solidFill>
                  <a:schemeClr val="tx1"/>
                </a:solidFill>
                <a:latin typeface="+mn-lt"/>
                <a:ea typeface="+mn-ea"/>
                <a:cs typeface="+mn-cs"/>
              </a:rPr>
              <a:t>Prehľad riešenia projektu  </a:t>
            </a: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Lua</a:t>
            </a:r>
            <a:r>
              <a:rPr lang="sk-SK" sz="1200" kern="1200" dirty="0" smtClean="0">
                <a:solidFill>
                  <a:schemeClr val="tx1"/>
                </a:solidFill>
                <a:latin typeface="+mn-lt"/>
                <a:ea typeface="+mn-ea"/>
                <a:cs typeface="+mn-cs"/>
              </a:rPr>
              <a:t>.</a:t>
            </a:r>
          </a:p>
          <a:p>
            <a:r>
              <a:rPr lang="sk-SK" sz="1200" kern="1200" dirty="0" smtClean="0">
                <a:solidFill>
                  <a:schemeClr val="tx1"/>
                </a:solidFill>
                <a:latin typeface="+mn-lt"/>
                <a:ea typeface="+mn-ea"/>
                <a:cs typeface="+mn-cs"/>
              </a:rPr>
              <a:t>Základná funkcionalita aplikácie a práca s blokmi sú implementované. Funkcionality vytvorenia vlastných klávesových skratiek a pokročilej práce s textom </a:t>
            </a:r>
            <a:r>
              <a:rPr lang="sk-SK" sz="1200" i="1" kern="1200" dirty="0" smtClean="0">
                <a:solidFill>
                  <a:schemeClr val="tx1"/>
                </a:solidFill>
                <a:latin typeface="+mn-lt"/>
                <a:ea typeface="+mn-ea"/>
                <a:cs typeface="+mn-cs"/>
              </a:rPr>
              <a:t>Undo/Redo</a:t>
            </a:r>
            <a:r>
              <a:rPr lang="sk-SK" sz="1200" kern="1200" dirty="0" smtClean="0">
                <a:solidFill>
                  <a:schemeClr val="tx1"/>
                </a:solidFill>
                <a:latin typeface="+mn-lt"/>
                <a:ea typeface="+mn-ea"/>
                <a:cs typeface="+mn-cs"/>
              </a:rPr>
              <a:t> sú v ďalšej fáze implementácie. Editor bude podporovať paralelizovanie výpočtovo náročných operácií akou je napr. paralelizované spracovanie syntaktickej analýzy, ktorá už beží v pozadí. Pri práci v </a:t>
            </a:r>
            <a:r>
              <a:rPr lang="sk-SK" sz="1200" i="1" kern="1200" dirty="0" smtClean="0">
                <a:solidFill>
                  <a:schemeClr val="tx1"/>
                </a:solidFill>
                <a:latin typeface="+mn-lt"/>
                <a:ea typeface="+mn-ea"/>
                <a:cs typeface="+mn-cs"/>
              </a:rPr>
              <a:t>TrollEdit-e</a:t>
            </a:r>
            <a:r>
              <a:rPr lang="sk-SK" sz="1200" kern="1200" dirty="0" smtClean="0">
                <a:solidFill>
                  <a:schemeClr val="tx1"/>
                </a:solidFill>
                <a:latin typeface="+mn-lt"/>
                <a:ea typeface="+mn-ea"/>
                <a:cs typeface="+mn-cs"/>
              </a:rPr>
              <a:t> je </a:t>
            </a:r>
          </a:p>
          <a:p>
            <a:r>
              <a:rPr lang="sk-SK" sz="1200" kern="1200" dirty="0" smtClean="0">
                <a:solidFill>
                  <a:schemeClr val="tx1"/>
                </a:solidFill>
                <a:latin typeface="+mn-lt"/>
                <a:ea typeface="+mn-ea"/>
                <a:cs typeface="+mn-cs"/>
              </a:rPr>
              <a:t>možné oddeliť od seba textový a grafický mód, pričom sa vieme medzi nimi kedykoľvek prepnúť </a:t>
            </a:r>
          </a:p>
          <a:p>
            <a:pPr>
              <a:lnSpc>
                <a:spcPct val="200000"/>
              </a:lnSpc>
              <a:buFont typeface="Arial" pitchFamily="34" charset="0"/>
              <a:buChar char="•"/>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smtClean="0"/>
              <a:t>Tu</a:t>
            </a:r>
            <a:r>
              <a:rPr lang="sk-SK" baseline="0" smtClean="0"/>
              <a:t> by to chcelo nejake zhrnutie / výhody - Lukas</a:t>
            </a:r>
            <a:endParaRPr lang="sk-SK"/>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10</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5"/>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71979"/>
            <a:ext cx="2057400" cy="3656542"/>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71979"/>
            <a:ext cx="6019800" cy="3656542"/>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6"/>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9"/>
            <a:ext cx="7772400" cy="1135063"/>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27542"/>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28866"/>
            <a:ext cx="2057400" cy="4876271"/>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28866"/>
            <a:ext cx="6019800" cy="4876271"/>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8"/>
            <a:ext cx="7772400" cy="1135062"/>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28866"/>
            <a:ext cx="8229600" cy="95250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2" y="227541"/>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5. 3. 2012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5. 3. 2012</a:t>
            </a:fld>
            <a:endParaRPr lang="sk-SK" dirty="0"/>
          </a:p>
        </p:txBody>
      </p:sp>
      <p:sp>
        <p:nvSpPr>
          <p:cNvPr id="5" name="Zástupný symbol päty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5. 3. 2012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innovators-team10.github.com/" TargetMode="External"/><Relationship Id="rId2" Type="http://schemas.openxmlformats.org/officeDocument/2006/relationships/hyperlink" Target="https://github.com/Innovators-Team10/TrollEdit" TargetMode="External"/><Relationship Id="rId1" Type="http://schemas.openxmlformats.org/officeDocument/2006/relationships/slideLayout" Target="../slideLayouts/slideLayout18.xml"/><Relationship Id="rId4" Type="http://schemas.openxmlformats.org/officeDocument/2006/relationships/hyperlink" Target="http://labss2.fiit.stuba.sk/TeamProject/2011/team10is-si/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ĺžnik 13"/>
          <p:cNvSpPr/>
          <p:nvPr/>
        </p:nvSpPr>
        <p:spPr>
          <a:xfrm>
            <a:off x="0" y="3433565"/>
            <a:ext cx="9144000" cy="1440159"/>
          </a:xfrm>
          <a:prstGeom prst="rect">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BlokTextu 2"/>
          <p:cNvSpPr txBox="1"/>
          <p:nvPr/>
        </p:nvSpPr>
        <p:spPr>
          <a:xfrm>
            <a:off x="5471592" y="3017519"/>
            <a:ext cx="3672408" cy="307777"/>
          </a:xfrm>
          <a:prstGeom prst="rect">
            <a:avLst/>
          </a:prstGeom>
          <a:noFill/>
        </p:spPr>
        <p:txBody>
          <a:bodyPr wrap="square" rtlCol="0">
            <a:spAutoFit/>
          </a:bodyPr>
          <a:lstStyle/>
          <a:p>
            <a:r>
              <a:rPr lang="sk-SK" sz="14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200" dirty="0" smtClean="0">
                <a:effectLst/>
                <a:latin typeface="Square721 BT" pitchFamily="34" charset="0"/>
                <a:cs typeface="Arial" pitchFamily="34" charset="0"/>
              </a:rPr>
              <a:t>Textový </a:t>
            </a:r>
            <a:r>
              <a:rPr lang="sk-SK" sz="1200" dirty="0">
                <a:effectLst/>
                <a:latin typeface="Square721 BT" pitchFamily="34" charset="0"/>
                <a:cs typeface="Arial" pitchFamily="34" charset="0"/>
              </a:rPr>
              <a:t>editor obohatený o grafické prvky </a:t>
            </a:r>
            <a:endParaRPr lang="sk-SK" sz="900" dirty="0">
              <a:effectLst/>
              <a:latin typeface="Square721 BT" pitchFamily="34" charset="0"/>
            </a:endParaRPr>
          </a:p>
        </p:txBody>
      </p:sp>
      <p:sp>
        <p:nvSpPr>
          <p:cNvPr id="16" name="Podnadpis 2"/>
          <p:cNvSpPr txBox="1">
            <a:spLocks/>
          </p:cNvSpPr>
          <p:nvPr/>
        </p:nvSpPr>
        <p:spPr>
          <a:xfrm>
            <a:off x="0" y="5161756"/>
            <a:ext cx="2808312" cy="382860"/>
          </a:xfrm>
          <a:prstGeom prst="rect">
            <a:avLst/>
          </a:prstGeom>
        </p:spPr>
        <p:txBody>
          <a:bodyPr vert="horz" lIns="0" tIns="0" rIns="0" bIns="0" rtlCol="0">
            <a:noAutofit/>
          </a:bodyPr>
          <a:lstStyle/>
          <a:p>
            <a:pPr defTabSz="914363">
              <a:lnSpc>
                <a:spcPct val="90000"/>
              </a:lnSpc>
              <a:defRPr/>
            </a:pPr>
            <a:r>
              <a:rPr lang="sk-SK" sz="1200" dirty="0">
                <a:solidFill>
                  <a:prstClr val="white">
                    <a:lumMod val="50000"/>
                  </a:prstClr>
                </a:solidFill>
                <a:latin typeface="Arial" pitchFamily="34" charset="0"/>
                <a:cs typeface="Arial" pitchFamily="34" charset="0"/>
              </a:rPr>
              <a:t>  </a:t>
            </a:r>
            <a:r>
              <a:rPr lang="sk-SK" sz="1200" dirty="0">
                <a:latin typeface="Arial" pitchFamily="34" charset="0"/>
                <a:cs typeface="Arial" pitchFamily="34" charset="0"/>
              </a:rPr>
              <a:t>Tímový projekt 2011/12</a:t>
            </a:r>
            <a:endParaRPr lang="cs-CZ" sz="1100" dirty="0">
              <a:latin typeface="Arial" pitchFamily="34" charset="0"/>
              <a:cs typeface="Arial" pitchFamily="34" charset="0"/>
            </a:endParaRPr>
          </a:p>
          <a:p>
            <a:pPr defTabSz="914363">
              <a:lnSpc>
                <a:spcPct val="90000"/>
              </a:lnSpc>
              <a:defRPr/>
            </a:pPr>
            <a:r>
              <a:rPr lang="cs-CZ" sz="400" dirty="0">
                <a:latin typeface="Arial" pitchFamily="34" charset="0"/>
                <a:cs typeface="Arial" pitchFamily="34" charset="0"/>
              </a:rPr>
              <a:t> </a:t>
            </a:r>
          </a:p>
          <a:p>
            <a:pPr defTabSz="914363">
              <a:lnSpc>
                <a:spcPct val="90000"/>
              </a:lnSpc>
            </a:pPr>
            <a:r>
              <a:rPr lang="sk-SK" sz="1050" dirty="0">
                <a:latin typeface="Arial" pitchFamily="34" charset="0"/>
                <a:cs typeface="Arial" pitchFamily="34" charset="0"/>
              </a:rPr>
              <a:t>   tp-team-10@googlegroups.com</a:t>
            </a:r>
            <a:endParaRPr lang="cs-CZ" sz="2800" dirty="0">
              <a:latin typeface="Arial" pitchFamily="34" charset="0"/>
              <a:cs typeface="Arial" pitchFamily="34" charset="0"/>
            </a:endParaRPr>
          </a:p>
        </p:txBody>
      </p:sp>
      <p:grpSp>
        <p:nvGrpSpPr>
          <p:cNvPr id="12" name="Skupina 11"/>
          <p:cNvGrpSpPr/>
          <p:nvPr/>
        </p:nvGrpSpPr>
        <p:grpSpPr>
          <a:xfrm>
            <a:off x="3995936" y="3361556"/>
            <a:ext cx="4972943" cy="1447800"/>
            <a:chOff x="304800" y="2495550"/>
            <a:chExt cx="4972943" cy="1447800"/>
          </a:xfrm>
        </p:grpSpPr>
        <p:sp>
          <p:nvSpPr>
            <p:cNvPr id="13" name="BlokTextu 12"/>
            <p:cNvSpPr txBox="1"/>
            <p:nvPr/>
          </p:nvSpPr>
          <p:spPr>
            <a:xfrm>
              <a:off x="381000" y="2495550"/>
              <a:ext cx="4038600" cy="1446550"/>
            </a:xfrm>
            <a:prstGeom prst="rect">
              <a:avLst/>
            </a:prstGeom>
            <a:noFill/>
          </p:spPr>
          <p:txBody>
            <a:bodyPr wrap="square" rtlCol="0">
              <a:spAutoFit/>
            </a:bodyPr>
            <a:lstStyle/>
            <a:p>
              <a:r>
                <a:rPr lang="sk-SK" sz="8800" b="1" spc="-300" dirty="0" smtClean="0">
                  <a:effectLst>
                    <a:outerShdw blurRad="50800" dist="38100" dir="18900000" algn="bl" rotWithShape="0">
                      <a:prstClr val="black">
                        <a:alpha val="40000"/>
                      </a:prstClr>
                    </a:outerShdw>
                  </a:effectLst>
                  <a:latin typeface="Aharoni" pitchFamily="2" charset="-79"/>
                  <a:cs typeface="Aharoni" pitchFamily="2" charset="-79"/>
                </a:rPr>
                <a:t>  </a:t>
              </a:r>
              <a:r>
                <a:rPr lang="sk-SK" sz="8800" b="1" spc="-300" dirty="0" smtClean="0">
                  <a:solidFill>
                    <a:schemeClr val="tx1">
                      <a:lumMod val="95000"/>
                      <a:lumOff val="5000"/>
                    </a:schemeClr>
                  </a:solidFill>
                  <a:effectLst>
                    <a:outerShdw blurRad="50800" dist="38100" dir="18900000" algn="bl" rotWithShape="0">
                      <a:prstClr val="black">
                        <a:alpha val="40000"/>
                      </a:prstClr>
                    </a:outerShdw>
                  </a:effectLst>
                  <a:latin typeface="Trebuchet MS" pitchFamily="34" charset="0"/>
                  <a:cs typeface="Aharoni" pitchFamily="2" charset="-79"/>
                </a:rPr>
                <a:t>roll</a:t>
              </a:r>
              <a:r>
                <a:rPr lang="sk-SK" sz="7500" spc="-300" dirty="0" smtClean="0">
                  <a:solidFill>
                    <a:srgbClr val="972C29"/>
                  </a:solidFill>
                  <a:effectLst>
                    <a:outerShdw blurRad="50800" dist="38100" dir="5400000" algn="t" rotWithShape="0">
                      <a:prstClr val="black">
                        <a:alpha val="40000"/>
                      </a:prstClr>
                    </a:outerShdw>
                  </a:effectLst>
                  <a:latin typeface="HandelGotD" pitchFamily="34" charset="0"/>
                  <a:cs typeface="Aharoni" pitchFamily="2" charset="-79"/>
                </a:rPr>
                <a:t>Edit</a:t>
              </a:r>
              <a:r>
                <a:rPr lang="sk-SK" sz="8000" b="1" dirty="0" smtClean="0">
                  <a:latin typeface="Arial" pitchFamily="34" charset="0"/>
                  <a:cs typeface="Arial" pitchFamily="34" charset="0"/>
                </a:rPr>
                <a:t> </a:t>
              </a:r>
              <a:endParaRPr lang="sk-SK" sz="8000" b="1" dirty="0">
                <a:latin typeface="Arial" pitchFamily="34" charset="0"/>
                <a:cs typeface="Arial" pitchFamily="34" charset="0"/>
              </a:endParaRPr>
            </a:p>
          </p:txBody>
        </p:sp>
        <p:sp>
          <p:nvSpPr>
            <p:cNvPr id="15" name="BlokTextu 14"/>
            <p:cNvSpPr txBox="1"/>
            <p:nvPr/>
          </p:nvSpPr>
          <p:spPr>
            <a:xfrm>
              <a:off x="1371600" y="3638550"/>
              <a:ext cx="3048000" cy="233619"/>
            </a:xfrm>
            <a:prstGeom prst="rect">
              <a:avLst/>
            </a:prstGeom>
            <a:noFill/>
          </p:spPr>
          <p:txBody>
            <a:bodyPr wrap="square" tIns="18000" rtlCol="0" anchor="t">
              <a:spAutoFit/>
            </a:bodyPr>
            <a:lstStyle/>
            <a:p>
              <a:r>
                <a:rPr lang="sk-SK" sz="1100" dirty="0" smtClean="0">
                  <a:solidFill>
                    <a:srgbClr val="8A0000"/>
                  </a:solidFill>
                  <a:effectLst>
                    <a:outerShdw blurRad="50800" dist="38100" dir="16200000" rotWithShape="0">
                      <a:prstClr val="black">
                        <a:alpha val="40000"/>
                      </a:prstClr>
                    </a:outerShdw>
                  </a:effectLst>
                </a:rPr>
                <a:t>               </a:t>
              </a:r>
              <a:r>
                <a:rPr lang="en-US" sz="1050" dirty="0" smtClean="0">
                  <a:solidFill>
                    <a:schemeClr val="tx1">
                      <a:lumMod val="75000"/>
                      <a:lumOff val="25000"/>
                    </a:schemeClr>
                  </a:solidFill>
                  <a:effectLst>
                    <a:innerShdw blurRad="63500" dist="50800" dir="5400000">
                      <a:prstClr val="black">
                        <a:alpha val="50000"/>
                      </a:prstClr>
                    </a:innerShdw>
                  </a:effectLst>
                </a:rPr>
                <a:t>text editor with graphical enhancements</a:t>
              </a:r>
              <a:endParaRPr lang="sk-SK" sz="1100" dirty="0">
                <a:solidFill>
                  <a:schemeClr val="tx1">
                    <a:lumMod val="75000"/>
                    <a:lumOff val="25000"/>
                  </a:schemeClr>
                </a:solidFill>
                <a:effectLst>
                  <a:innerShdw blurRad="63500" dist="50800" dir="5400000">
                    <a:prstClr val="black">
                      <a:alpha val="50000"/>
                    </a:prstClr>
                  </a:innerShdw>
                </a:effectLst>
              </a:endParaRPr>
            </a:p>
          </p:txBody>
        </p:sp>
        <p:sp>
          <p:nvSpPr>
            <p:cNvPr id="17" name="Mesiac 16"/>
            <p:cNvSpPr/>
            <p:nvPr/>
          </p:nvSpPr>
          <p:spPr>
            <a:xfrm rot="10800000">
              <a:off x="3657600" y="2647950"/>
              <a:ext cx="1452810" cy="1295400"/>
            </a:xfrm>
            <a:prstGeom prst="moon">
              <a:avLst>
                <a:gd name="adj" fmla="val 24071"/>
              </a:avLst>
            </a:prstGeom>
            <a:gradFill>
              <a:gsLst>
                <a:gs pos="0">
                  <a:schemeClr val="accent2">
                    <a:shade val="51000"/>
                    <a:satMod val="130000"/>
                  </a:schemeClr>
                </a:gs>
                <a:gs pos="80000">
                  <a:srgbClr val="972C29"/>
                </a:gs>
                <a:gs pos="100000">
                  <a:srgbClr val="C00000"/>
                </a:gs>
              </a:gsLst>
            </a:gradFill>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18" name="Rovná spojnica 17"/>
            <p:cNvCxnSpPr/>
            <p:nvPr/>
          </p:nvCxnSpPr>
          <p:spPr>
            <a:xfrm>
              <a:off x="1752600" y="3638550"/>
              <a:ext cx="2438400" cy="0"/>
            </a:xfrm>
            <a:prstGeom prst="line">
              <a:avLst/>
            </a:prstGeom>
            <a:ln w="3175">
              <a:solidFill>
                <a:schemeClr val="tx1">
                  <a:lumMod val="95000"/>
                  <a:lumOff val="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4"/>
            <p:cNvPicPr>
              <a:picLocks noChangeAspect="1" noChangeArrowheads="1"/>
            </p:cNvPicPr>
            <p:nvPr/>
          </p:nvPicPr>
          <p:blipFill>
            <a:blip r:embed="rId3" cstate="print"/>
            <a:srcRect/>
            <a:stretch>
              <a:fillRect/>
            </a:stretch>
          </p:blipFill>
          <p:spPr bwMode="auto">
            <a:xfrm>
              <a:off x="304800" y="2647950"/>
              <a:ext cx="1066800" cy="10668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7" name="Mesiac 26"/>
            <p:cNvSpPr/>
            <p:nvPr/>
          </p:nvSpPr>
          <p:spPr>
            <a:xfrm rot="10984194">
              <a:off x="4896742" y="2962411"/>
              <a:ext cx="381001" cy="754930"/>
            </a:xfrm>
            <a:prstGeom prst="moon">
              <a:avLst>
                <a:gd name="adj" fmla="val 21657"/>
              </a:avLst>
            </a:prstGeom>
            <a:gradFill>
              <a:gsLst>
                <a:gs pos="0">
                  <a:schemeClr val="accent2">
                    <a:shade val="51000"/>
                    <a:satMod val="130000"/>
                  </a:schemeClr>
                </a:gs>
                <a:gs pos="80000">
                  <a:srgbClr val="972C29"/>
                </a:gs>
                <a:gs pos="100000">
                  <a:srgbClr val="C00000"/>
                </a:gs>
              </a:gsLst>
            </a:gradFill>
            <a:ln>
              <a:noFill/>
            </a:ln>
            <a:effectLst>
              <a:outerShdw blurRad="76200" dir="13500000" sy="23000" kx="1200000" algn="b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sk-SK">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ok 3" descr="TrollEdit_logo.png"/>
          <p:cNvPicPr>
            <a:picLocks noChangeAspect="1"/>
          </p:cNvPicPr>
          <p:nvPr/>
        </p:nvPicPr>
        <p:blipFill>
          <a:blip r:embed="rId3" cstate="print"/>
          <a:stretch>
            <a:fillRect/>
          </a:stretch>
        </p:blipFill>
        <p:spPr>
          <a:xfrm>
            <a:off x="3203848" y="4153644"/>
            <a:ext cx="2871871" cy="1137582"/>
          </a:xfrm>
          <a:prstGeom prst="rect">
            <a:avLst/>
          </a:prstGeom>
        </p:spPr>
      </p:pic>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2" name="Obdĺžnik s rovnostranným zaobleným rohom 1"/>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Genéza projektu</a:t>
            </a:r>
            <a:endParaRPr lang="sk-SK" sz="2400" b="1" dirty="0">
              <a:latin typeface="Arial" pitchFamily="34" charset="0"/>
              <a:cs typeface="Arial" pitchFamily="34" charset="0"/>
            </a:endParaRPr>
          </a:p>
        </p:txBody>
      </p:sp>
      <p:sp>
        <p:nvSpPr>
          <p:cNvPr id="5" name="BlokTextu 4"/>
          <p:cNvSpPr txBox="1"/>
          <p:nvPr/>
        </p:nvSpPr>
        <p:spPr>
          <a:xfrm>
            <a:off x="323528" y="2137421"/>
            <a:ext cx="3600400" cy="584775"/>
          </a:xfrm>
          <a:prstGeom prst="rect">
            <a:avLst/>
          </a:prstGeom>
          <a:noFill/>
        </p:spPr>
        <p:txBody>
          <a:bodyPr wrap="square" rtlCol="0">
            <a:spAutoFit/>
          </a:bodyPr>
          <a:lstStyle/>
          <a:p>
            <a:r>
              <a:rPr lang="sk-SK" dirty="0" smtClean="0">
                <a:latin typeface="Arial" pitchFamily="34" charset="0"/>
                <a:cs typeface="Arial" pitchFamily="34" charset="0"/>
              </a:rPr>
              <a:t>Projekt vznikol v roku 2009/10 </a:t>
            </a:r>
          </a:p>
          <a:p>
            <a:endParaRPr lang="sk-SK" sz="1400" dirty="0" smtClean="0">
              <a:latin typeface="Arial" pitchFamily="34" charset="0"/>
              <a:cs typeface="Arial" pitchFamily="34" charset="0"/>
            </a:endParaRPr>
          </a:p>
        </p:txBody>
      </p:sp>
      <p:pic>
        <p:nvPicPr>
          <p:cNvPr id="8" name="Obrázok 7" descr="qt.png"/>
          <p:cNvPicPr>
            <a:picLocks noChangeAspect="1"/>
          </p:cNvPicPr>
          <p:nvPr/>
        </p:nvPicPr>
        <p:blipFill>
          <a:blip r:embed="rId2" cstate="print"/>
          <a:stretch>
            <a:fillRect/>
          </a:stretch>
        </p:blipFill>
        <p:spPr>
          <a:xfrm>
            <a:off x="5220072" y="3017518"/>
            <a:ext cx="2962614" cy="800089"/>
          </a:xfrm>
          <a:prstGeom prst="rect">
            <a:avLst/>
          </a:prstGeom>
          <a:effectLst/>
        </p:spPr>
      </p:pic>
      <p:pic>
        <p:nvPicPr>
          <p:cNvPr id="1027" name="Picture 3"/>
          <p:cNvPicPr>
            <a:picLocks noChangeAspect="1" noChangeArrowheads="1"/>
          </p:cNvPicPr>
          <p:nvPr/>
        </p:nvPicPr>
        <p:blipFill>
          <a:blip r:embed="rId3" cstate="print"/>
          <a:srcRect/>
          <a:stretch>
            <a:fillRect/>
          </a:stretch>
        </p:blipFill>
        <p:spPr bwMode="auto">
          <a:xfrm>
            <a:off x="755576" y="2777492"/>
            <a:ext cx="2160240" cy="1193588"/>
          </a:xfrm>
          <a:prstGeom prst="rect">
            <a:avLst/>
          </a:prstGeom>
          <a:noFill/>
          <a:ln w="9525">
            <a:noFill/>
            <a:miter lim="800000"/>
            <a:headEnd/>
            <a:tailEnd/>
          </a:ln>
          <a:effectLst/>
        </p:spPr>
      </p:pic>
      <p:pic>
        <p:nvPicPr>
          <p:cNvPr id="12" name="Obrázok 11" descr="tim.png"/>
          <p:cNvPicPr>
            <a:picLocks noChangeAspect="1"/>
          </p:cNvPicPr>
          <p:nvPr/>
        </p:nvPicPr>
        <p:blipFill>
          <a:blip r:embed="rId4" cstate="print"/>
          <a:stretch>
            <a:fillRect/>
          </a:stretch>
        </p:blipFill>
        <p:spPr>
          <a:xfrm>
            <a:off x="0" y="2857500"/>
            <a:ext cx="9144000" cy="2041278"/>
          </a:xfrm>
          <a:prstGeom prst="rect">
            <a:avLst/>
          </a:prstGeom>
        </p:spPr>
      </p:pic>
      <p:sp>
        <p:nvSpPr>
          <p:cNvPr id="13" name="BlokTextu 12"/>
          <p:cNvSpPr txBox="1"/>
          <p:nvPr/>
        </p:nvSpPr>
        <p:spPr>
          <a:xfrm>
            <a:off x="5004048" y="2137421"/>
            <a:ext cx="3923928" cy="584775"/>
          </a:xfrm>
          <a:prstGeom prst="rect">
            <a:avLst/>
          </a:prstGeom>
          <a:noFill/>
        </p:spPr>
        <p:txBody>
          <a:bodyPr wrap="square" rtlCol="0">
            <a:spAutoFit/>
          </a:bodyPr>
          <a:lstStyle/>
          <a:p>
            <a:r>
              <a:rPr lang="sk-SK" dirty="0" smtClean="0">
                <a:latin typeface="Arial" pitchFamily="34" charset="0"/>
                <a:cs typeface="Arial" pitchFamily="34" charset="0"/>
              </a:rPr>
              <a:t>Pokračovanie na projekte 2011/12</a:t>
            </a:r>
          </a:p>
          <a:p>
            <a:endParaRPr lang="sk-SK" sz="1400" dirty="0" smtClean="0">
              <a:latin typeface="Arial" pitchFamily="34" charset="0"/>
              <a:cs typeface="Arial" pitchFamily="34" charset="0"/>
            </a:endParaRPr>
          </a:p>
        </p:txBody>
      </p:sp>
      <p:pic>
        <p:nvPicPr>
          <p:cNvPr id="15" name="Obrázok 14" descr="qt.png"/>
          <p:cNvPicPr>
            <a:picLocks noChangeAspect="1"/>
          </p:cNvPicPr>
          <p:nvPr/>
        </p:nvPicPr>
        <p:blipFill>
          <a:blip r:embed="rId2" cstate="print"/>
          <a:stretch>
            <a:fillRect/>
          </a:stretch>
        </p:blipFill>
        <p:spPr>
          <a:xfrm>
            <a:off x="2699792" y="1129308"/>
            <a:ext cx="3620972" cy="880098"/>
          </a:xfrm>
          <a:prstGeom prst="rect">
            <a:avLst/>
          </a:prstGeom>
          <a:effectLst/>
        </p:spPr>
      </p:pic>
      <p:sp>
        <p:nvSpPr>
          <p:cNvPr id="16" name="BlokTextu 15"/>
          <p:cNvSpPr txBox="1"/>
          <p:nvPr/>
        </p:nvSpPr>
        <p:spPr>
          <a:xfrm>
            <a:off x="2627784" y="5097750"/>
            <a:ext cx="2376264" cy="307777"/>
          </a:xfrm>
          <a:prstGeom prst="rect">
            <a:avLst/>
          </a:prstGeom>
          <a:noFill/>
        </p:spPr>
        <p:txBody>
          <a:bodyPr wrap="square" rtlCol="0">
            <a:spAutoFit/>
          </a:bodyPr>
          <a:lstStyle/>
          <a:p>
            <a:r>
              <a:rPr lang="sk-SK" sz="1400" dirty="0" smtClean="0">
                <a:solidFill>
                  <a:schemeClr val="bg1">
                    <a:lumMod val="50000"/>
                  </a:schemeClr>
                </a:solidFill>
                <a:latin typeface="Arial" pitchFamily="34" charset="0"/>
                <a:cs typeface="Arial" pitchFamily="34" charset="0"/>
              </a:rPr>
              <a:t>Vedúci projektu </a:t>
            </a:r>
            <a:endParaRPr lang="sk-SK" sz="1400" dirty="0">
              <a:solidFill>
                <a:schemeClr val="bg1">
                  <a:lumMod val="50000"/>
                </a:schemeClr>
              </a:solidFill>
              <a:latin typeface="Arial" pitchFamily="34" charset="0"/>
              <a:cs typeface="Arial" pitchFamily="34" charset="0"/>
            </a:endParaRPr>
          </a:p>
        </p:txBody>
      </p:sp>
      <p:cxnSp>
        <p:nvCxnSpPr>
          <p:cNvPr id="20" name="Rovná spojovacia šípka 19"/>
          <p:cNvCxnSpPr/>
          <p:nvPr/>
        </p:nvCxnSpPr>
        <p:spPr>
          <a:xfrm flipV="1">
            <a:off x="755576" y="4937731"/>
            <a:ext cx="0" cy="32003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Rovná spojnica 22"/>
          <p:cNvCxnSpPr/>
          <p:nvPr/>
        </p:nvCxnSpPr>
        <p:spPr>
          <a:xfrm>
            <a:off x="755576" y="5257767"/>
            <a:ext cx="187220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xit" presetSubtype="0" fill="hold" nodeType="clickEffect">
                                  <p:stCondLst>
                                    <p:cond delay="0"/>
                                  </p:stCondLst>
                                  <p:childTnLst>
                                    <p:anim calcmode="lin" valueType="num">
                                      <p:cBhvr>
                                        <p:cTn id="6" dur="1000"/>
                                        <p:tgtEl>
                                          <p:spTgt spid="1027"/>
                                        </p:tgtEl>
                                        <p:attrNameLst>
                                          <p:attrName>ppt_x</p:attrName>
                                        </p:attrNameLst>
                                      </p:cBhvr>
                                      <p:tavLst>
                                        <p:tav tm="0">
                                          <p:val>
                                            <p:strVal val="ppt_x"/>
                                          </p:val>
                                        </p:tav>
                                        <p:tav tm="100000">
                                          <p:val>
                                            <p:strVal val="ppt_x-.2"/>
                                          </p:val>
                                        </p:tav>
                                      </p:tavLst>
                                    </p:anim>
                                    <p:anim calcmode="lin" valueType="num">
                                      <p:cBhvr>
                                        <p:cTn id="7" dur="1000"/>
                                        <p:tgtEl>
                                          <p:spTgt spid="1027"/>
                                        </p:tgtEl>
                                        <p:attrNameLst>
                                          <p:attrName>ppt_y</p:attrName>
                                        </p:attrNameLst>
                                      </p:cBhvr>
                                      <p:tavLst>
                                        <p:tav tm="0">
                                          <p:val>
                                            <p:strVal val="ppt_y"/>
                                          </p:val>
                                        </p:tav>
                                        <p:tav tm="100000">
                                          <p:val>
                                            <p:strVal val="ppt_y"/>
                                          </p:val>
                                        </p:tav>
                                      </p:tavLst>
                                    </p:anim>
                                    <p:animEffect transition="out" filter="fade">
                                      <p:cBhvr>
                                        <p:cTn id="8" dur="1000"/>
                                        <p:tgtEl>
                                          <p:spTgt spid="1027"/>
                                        </p:tgtEl>
                                      </p:cBhvr>
                                    </p:animEffect>
                                    <p:set>
                                      <p:cBhvr>
                                        <p:cTn id="9" dur="1" fill="hold">
                                          <p:stCondLst>
                                            <p:cond delay="999"/>
                                          </p:stCondLst>
                                        </p:cTn>
                                        <p:tgtEl>
                                          <p:spTgt spid="1027"/>
                                        </p:tgtEl>
                                        <p:attrNameLst>
                                          <p:attrName>style.visibility</p:attrName>
                                        </p:attrNameLst>
                                      </p:cBhvr>
                                      <p:to>
                                        <p:strVal val="hidden"/>
                                      </p:to>
                                    </p:set>
                                  </p:childTnLst>
                                </p:cTn>
                              </p:par>
                              <p:par>
                                <p:cTn id="10" presetID="29" presetClass="exit" presetSubtype="0" fill="hold" grpId="0" nodeType="withEffect">
                                  <p:stCondLst>
                                    <p:cond delay="0"/>
                                  </p:stCondLst>
                                  <p:childTnLst>
                                    <p:anim calcmode="lin" valueType="num">
                                      <p:cBhvr>
                                        <p:cTn id="11" dur="1000"/>
                                        <p:tgtEl>
                                          <p:spTgt spid="5"/>
                                        </p:tgtEl>
                                        <p:attrNameLst>
                                          <p:attrName>ppt_x</p:attrName>
                                        </p:attrNameLst>
                                      </p:cBhvr>
                                      <p:tavLst>
                                        <p:tav tm="0">
                                          <p:val>
                                            <p:strVal val="ppt_x"/>
                                          </p:val>
                                        </p:tav>
                                        <p:tav tm="100000">
                                          <p:val>
                                            <p:strVal val="ppt_x-.2"/>
                                          </p:val>
                                        </p:tav>
                                      </p:tavLst>
                                    </p:anim>
                                    <p:anim calcmode="lin" valueType="num">
                                      <p:cBhvr>
                                        <p:cTn id="12" dur="1000"/>
                                        <p:tgtEl>
                                          <p:spTgt spid="5"/>
                                        </p:tgtEl>
                                        <p:attrNameLst>
                                          <p:attrName>ppt_y</p:attrName>
                                        </p:attrNameLst>
                                      </p:cBhvr>
                                      <p:tavLst>
                                        <p:tav tm="0">
                                          <p:val>
                                            <p:strVal val="ppt_y"/>
                                          </p:val>
                                        </p:tav>
                                        <p:tav tm="100000">
                                          <p:val>
                                            <p:strVal val="ppt_y"/>
                                          </p:val>
                                        </p:tav>
                                      </p:tavLst>
                                    </p:anim>
                                    <p:animEffect transition="out" filter="fade">
                                      <p:cBhvr>
                                        <p:cTn id="13" dur="1000"/>
                                        <p:tgtEl>
                                          <p:spTgt spid="5"/>
                                        </p:tgtEl>
                                      </p:cBhvr>
                                    </p:animEffect>
                                    <p:set>
                                      <p:cBhvr>
                                        <p:cTn id="14" dur="1" fill="hold">
                                          <p:stCondLst>
                                            <p:cond delay="999"/>
                                          </p:stCondLst>
                                        </p:cTn>
                                        <p:tgtEl>
                                          <p:spTgt spid="5"/>
                                        </p:tgtEl>
                                        <p:attrNameLst>
                                          <p:attrName>style.visibility</p:attrName>
                                        </p:attrNameLst>
                                      </p:cBhvr>
                                      <p:to>
                                        <p:strVal val="hidden"/>
                                      </p:to>
                                    </p:set>
                                  </p:childTnLst>
                                </p:cTn>
                              </p:par>
                              <p:par>
                                <p:cTn id="15" presetID="29" presetClass="exit" presetSubtype="0" fill="hold" grpId="0" nodeType="withEffect">
                                  <p:stCondLst>
                                    <p:cond delay="0"/>
                                  </p:stCondLst>
                                  <p:childTnLst>
                                    <p:anim calcmode="lin" valueType="num">
                                      <p:cBhvr>
                                        <p:cTn id="16" dur="1000"/>
                                        <p:tgtEl>
                                          <p:spTgt spid="13"/>
                                        </p:tgtEl>
                                        <p:attrNameLst>
                                          <p:attrName>ppt_x</p:attrName>
                                        </p:attrNameLst>
                                      </p:cBhvr>
                                      <p:tavLst>
                                        <p:tav tm="0">
                                          <p:val>
                                            <p:strVal val="ppt_x"/>
                                          </p:val>
                                        </p:tav>
                                        <p:tav tm="100000">
                                          <p:val>
                                            <p:strVal val="ppt_x-.2"/>
                                          </p:val>
                                        </p:tav>
                                      </p:tavLst>
                                    </p:anim>
                                    <p:anim calcmode="lin" valueType="num">
                                      <p:cBhvr>
                                        <p:cTn id="17" dur="1000"/>
                                        <p:tgtEl>
                                          <p:spTgt spid="13"/>
                                        </p:tgtEl>
                                        <p:attrNameLst>
                                          <p:attrName>ppt_y</p:attrName>
                                        </p:attrNameLst>
                                      </p:cBhvr>
                                      <p:tavLst>
                                        <p:tav tm="0">
                                          <p:val>
                                            <p:strVal val="ppt_y"/>
                                          </p:val>
                                        </p:tav>
                                        <p:tav tm="100000">
                                          <p:val>
                                            <p:strVal val="ppt_y"/>
                                          </p:val>
                                        </p:tav>
                                      </p:tavLst>
                                    </p:anim>
                                    <p:animEffect transition="out" filter="fade">
                                      <p:cBhvr>
                                        <p:cTn id="18" dur="1000"/>
                                        <p:tgtEl>
                                          <p:spTgt spid="13"/>
                                        </p:tgtEl>
                                      </p:cBhvr>
                                    </p:animEffect>
                                    <p:set>
                                      <p:cBhvr>
                                        <p:cTn id="19" dur="1" fill="hold">
                                          <p:stCondLst>
                                            <p:cond delay="999"/>
                                          </p:stCondLst>
                                        </p:cTn>
                                        <p:tgtEl>
                                          <p:spTgt spid="13"/>
                                        </p:tgtEl>
                                        <p:attrNameLst>
                                          <p:attrName>style.visibility</p:attrName>
                                        </p:attrNameLst>
                                      </p:cBhvr>
                                      <p:to>
                                        <p:strVal val="hidden"/>
                                      </p:to>
                                    </p:set>
                                  </p:childTnLst>
                                </p:cTn>
                              </p:par>
                              <p:par>
                                <p:cTn id="20" presetID="29" presetClass="exit" presetSubtype="0" fill="hold" nodeType="withEffect">
                                  <p:stCondLst>
                                    <p:cond delay="0"/>
                                  </p:stCondLst>
                                  <p:childTnLst>
                                    <p:anim calcmode="lin" valueType="num">
                                      <p:cBhvr>
                                        <p:cTn id="21" dur="1000"/>
                                        <p:tgtEl>
                                          <p:spTgt spid="8"/>
                                        </p:tgtEl>
                                        <p:attrNameLst>
                                          <p:attrName>ppt_x</p:attrName>
                                        </p:attrNameLst>
                                      </p:cBhvr>
                                      <p:tavLst>
                                        <p:tav tm="0">
                                          <p:val>
                                            <p:strVal val="ppt_x"/>
                                          </p:val>
                                        </p:tav>
                                        <p:tav tm="100000">
                                          <p:val>
                                            <p:strVal val="ppt_x-.2"/>
                                          </p:val>
                                        </p:tav>
                                      </p:tavLst>
                                    </p:anim>
                                    <p:anim calcmode="lin" valueType="num">
                                      <p:cBhvr>
                                        <p:cTn id="22" dur="1000"/>
                                        <p:tgtEl>
                                          <p:spTgt spid="8"/>
                                        </p:tgtEl>
                                        <p:attrNameLst>
                                          <p:attrName>ppt_y</p:attrName>
                                        </p:attrNameLst>
                                      </p:cBhvr>
                                      <p:tavLst>
                                        <p:tav tm="0">
                                          <p:val>
                                            <p:strVal val="ppt_y"/>
                                          </p:val>
                                        </p:tav>
                                        <p:tav tm="100000">
                                          <p:val>
                                            <p:strVal val="ppt_y"/>
                                          </p:val>
                                        </p:tav>
                                      </p:tavLst>
                                    </p:anim>
                                    <p:animEffect transition="out" filter="fade">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par>
                          <p:cTn id="25" fill="hold">
                            <p:stCondLst>
                              <p:cond delay="1000"/>
                            </p:stCondLst>
                            <p:childTnLst>
                              <p:par>
                                <p:cTn id="26" presetID="1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slide(fromLeft)">
                                      <p:cBhvr>
                                        <p:cTn id="28" dur="1000"/>
                                        <p:tgtEl>
                                          <p:spTgt spid="15"/>
                                        </p:tgtEl>
                                      </p:cBhvr>
                                    </p:animEffect>
                                  </p:childTnLst>
                                </p:cTn>
                              </p:par>
                            </p:childTnLst>
                          </p:cTn>
                        </p:par>
                        <p:par>
                          <p:cTn id="29" fill="hold">
                            <p:stCondLst>
                              <p:cond delay="2000"/>
                            </p:stCondLst>
                            <p:childTnLst>
                              <p:par>
                                <p:cTn id="30" presetID="12" presetClass="entr" presetSubtype="8"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Left)">
                                      <p:cBhvr>
                                        <p:cTn id="32" dur="1000"/>
                                        <p:tgtEl>
                                          <p:spTgt spid="12"/>
                                        </p:tgtEl>
                                      </p:cBhvr>
                                    </p:animEffect>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slide(fromLeft)">
                                      <p:cBhvr>
                                        <p:cTn id="36" dur="500"/>
                                        <p:tgtEl>
                                          <p:spTgt spid="20"/>
                                        </p:tgtEl>
                                      </p:cBhvr>
                                    </p:animEffect>
                                  </p:childTnLst>
                                </p:cTn>
                              </p:par>
                            </p:childTnLst>
                          </p:cTn>
                        </p:par>
                        <p:par>
                          <p:cTn id="37" fill="hold">
                            <p:stCondLst>
                              <p:cond delay="3500"/>
                            </p:stCondLst>
                            <p:childTnLst>
                              <p:par>
                                <p:cTn id="38" presetID="12" presetClass="entr" presetSubtype="8"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lide(fromLeft)">
                                      <p:cBhvr>
                                        <p:cTn id="40" dur="500"/>
                                        <p:tgtEl>
                                          <p:spTgt spid="23"/>
                                        </p:tgtEl>
                                      </p:cBhvr>
                                    </p:animEffect>
                                  </p:childTnLst>
                                </p:cTn>
                              </p:par>
                            </p:childTnLst>
                          </p:cTn>
                        </p:par>
                        <p:par>
                          <p:cTn id="41" fill="hold">
                            <p:stCondLst>
                              <p:cond delay="4000"/>
                            </p:stCondLst>
                            <p:childTnLst>
                              <p:par>
                                <p:cTn id="42" presetID="1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slide(fromLeft)">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O čom vlastne ten projekt je ?</a:t>
            </a:r>
            <a:endParaRPr lang="sk-SK" sz="2400" b="1" dirty="0">
              <a:latin typeface="Arial" pitchFamily="34" charset="0"/>
              <a:cs typeface="Arial" pitchFamily="34" charset="0"/>
            </a:endParaRPr>
          </a:p>
        </p:txBody>
      </p:sp>
      <p:sp>
        <p:nvSpPr>
          <p:cNvPr id="5" name="BlokTextu 4"/>
          <p:cNvSpPr txBox="1"/>
          <p:nvPr/>
        </p:nvSpPr>
        <p:spPr>
          <a:xfrm>
            <a:off x="179512" y="1737376"/>
            <a:ext cx="8640960" cy="2277547"/>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Multiplatformový textový editor </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Nový prístup k úprave zdrojového kódu s využitým grafických prvkov</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Umožniť písať plnohodnotnú dokumentáciu priamo do zdrojových súborov a tak podporiť  </a:t>
            </a:r>
          </a:p>
          <a:p>
            <a:r>
              <a:rPr lang="sk-SK" sz="1600" dirty="0" smtClean="0">
                <a:latin typeface="Arial" pitchFamily="34" charset="0"/>
                <a:cs typeface="Arial" pitchFamily="34" charset="0"/>
              </a:rPr>
              <a:t>    myšlienku dokumentačného programovania </a:t>
            </a:r>
            <a:r>
              <a:rPr lang="sk-SK" sz="1600" i="1" dirty="0" smtClean="0">
                <a:latin typeface="Arial" pitchFamily="34" charset="0"/>
                <a:cs typeface="Arial" pitchFamily="34" charset="0"/>
              </a:rPr>
              <a:t>literate programming </a:t>
            </a:r>
            <a:r>
              <a:rPr lang="sk-SK" sz="1600" dirty="0" smtClean="0">
                <a:latin typeface="Arial" pitchFamily="34" charset="0"/>
                <a:cs typeface="Arial" pitchFamily="34" charset="0"/>
              </a:rPr>
              <a:t>pána </a:t>
            </a:r>
          </a:p>
          <a:p>
            <a:r>
              <a:rPr lang="sk-SK" sz="1600" i="1" dirty="0" smtClean="0">
                <a:latin typeface="Arial" pitchFamily="34" charset="0"/>
                <a:cs typeface="Arial" pitchFamily="34" charset="0"/>
              </a:rPr>
              <a:t>      </a:t>
            </a:r>
          </a:p>
          <a:p>
            <a:r>
              <a:rPr lang="sk-SK" sz="1600" i="1" dirty="0" smtClean="0">
                <a:latin typeface="Arial" pitchFamily="34" charset="0"/>
                <a:cs typeface="Arial" pitchFamily="34" charset="0"/>
              </a:rPr>
              <a:t>                                                                                                                    Donalda Knutha</a:t>
            </a: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18" name="Obdĺžnik s rovnostranným zaobleným rohom 17"/>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Použité technológie </a:t>
            </a:r>
            <a:endParaRPr lang="sk-SK" sz="2400" b="1" dirty="0">
              <a:latin typeface="Arial" pitchFamily="34" charset="0"/>
              <a:cs typeface="Arial" pitchFamily="34" charset="0"/>
            </a:endParaRPr>
          </a:p>
        </p:txBody>
      </p:sp>
      <p:pic>
        <p:nvPicPr>
          <p:cNvPr id="7" name="Obrázok 6" descr="cmake75.png"/>
          <p:cNvPicPr>
            <a:picLocks noChangeAspect="1"/>
          </p:cNvPicPr>
          <p:nvPr/>
        </p:nvPicPr>
        <p:blipFill>
          <a:blip r:embed="rId3" cstate="print">
            <a:grayscl/>
          </a:blip>
          <a:stretch>
            <a:fillRect/>
          </a:stretch>
        </p:blipFill>
        <p:spPr>
          <a:xfrm>
            <a:off x="1475656" y="4057634"/>
            <a:ext cx="2400300" cy="1058333"/>
          </a:xfrm>
          <a:prstGeom prst="rect">
            <a:avLst/>
          </a:prstGeom>
        </p:spPr>
      </p:pic>
      <p:pic>
        <p:nvPicPr>
          <p:cNvPr id="8" name="Obrázok 7" descr="GitHub_Logo.png"/>
          <p:cNvPicPr>
            <a:picLocks noChangeAspect="1"/>
          </p:cNvPicPr>
          <p:nvPr/>
        </p:nvPicPr>
        <p:blipFill>
          <a:blip r:embed="rId4" cstate="print">
            <a:grayscl/>
            <a:lum contrast="-40000"/>
          </a:blip>
          <a:stretch>
            <a:fillRect/>
          </a:stretch>
        </p:blipFill>
        <p:spPr>
          <a:xfrm>
            <a:off x="5940152" y="4217652"/>
            <a:ext cx="1728192" cy="847543"/>
          </a:xfrm>
          <a:prstGeom prst="rect">
            <a:avLst/>
          </a:prstGeom>
        </p:spPr>
      </p:pic>
      <p:pic>
        <p:nvPicPr>
          <p:cNvPr id="9" name="Obrázok 8" descr="qt_logostrap_cmyk.png"/>
          <p:cNvPicPr>
            <a:picLocks noChangeAspect="1"/>
          </p:cNvPicPr>
          <p:nvPr/>
        </p:nvPicPr>
        <p:blipFill>
          <a:blip r:embed="rId5" cstate="print">
            <a:grayscl/>
          </a:blip>
          <a:srcRect r="62624" b="8333"/>
          <a:stretch>
            <a:fillRect/>
          </a:stretch>
        </p:blipFill>
        <p:spPr>
          <a:xfrm>
            <a:off x="1691680" y="937287"/>
            <a:ext cx="1728192" cy="2352842"/>
          </a:xfrm>
          <a:prstGeom prst="rect">
            <a:avLst/>
          </a:prstGeom>
        </p:spPr>
      </p:pic>
      <p:pic>
        <p:nvPicPr>
          <p:cNvPr id="10" name="Obrázok 9" descr="lua.png"/>
          <p:cNvPicPr>
            <a:picLocks noChangeAspect="1"/>
          </p:cNvPicPr>
          <p:nvPr/>
        </p:nvPicPr>
        <p:blipFill>
          <a:blip r:embed="rId6" cstate="print">
            <a:grayscl/>
          </a:blip>
          <a:stretch>
            <a:fillRect/>
          </a:stretch>
        </p:blipFill>
        <p:spPr>
          <a:xfrm>
            <a:off x="5004049" y="1017296"/>
            <a:ext cx="2072469" cy="2214697"/>
          </a:xfrm>
          <a:prstGeom prst="rect">
            <a:avLst/>
          </a:prstGeom>
        </p:spPr>
      </p:pic>
      <p:sp>
        <p:nvSpPr>
          <p:cNvPr id="11" name="BlokTextu 10"/>
          <p:cNvSpPr txBox="1"/>
          <p:nvPr/>
        </p:nvSpPr>
        <p:spPr>
          <a:xfrm>
            <a:off x="827584" y="1497349"/>
            <a:ext cx="576064" cy="276999"/>
          </a:xfrm>
          <a:prstGeom prst="rect">
            <a:avLst/>
          </a:prstGeom>
          <a:noFill/>
        </p:spPr>
        <p:txBody>
          <a:bodyPr wrap="square" rtlCol="0">
            <a:spAutoFit/>
          </a:bodyPr>
          <a:lstStyle/>
          <a:p>
            <a:r>
              <a:rPr lang="sk-SK" sz="1200" b="1" dirty="0" smtClean="0">
                <a:solidFill>
                  <a:schemeClr val="bg1">
                    <a:lumMod val="50000"/>
                  </a:schemeClr>
                </a:solidFill>
              </a:rPr>
              <a:t>C++</a:t>
            </a:r>
            <a:endParaRPr lang="sk-SK" sz="1200" b="1" dirty="0">
              <a:solidFill>
                <a:schemeClr val="bg1">
                  <a:lumMod val="50000"/>
                </a:schemeClr>
              </a:solidFill>
            </a:endParaRPr>
          </a:p>
        </p:txBody>
      </p:sp>
      <p:sp>
        <p:nvSpPr>
          <p:cNvPr id="12" name="BlokTextu 11"/>
          <p:cNvSpPr txBox="1"/>
          <p:nvPr/>
        </p:nvSpPr>
        <p:spPr>
          <a:xfrm>
            <a:off x="7452320" y="3657589"/>
            <a:ext cx="1368152" cy="276999"/>
          </a:xfrm>
          <a:prstGeom prst="rect">
            <a:avLst/>
          </a:prstGeom>
          <a:noFill/>
        </p:spPr>
        <p:txBody>
          <a:bodyPr wrap="square" rtlCol="0">
            <a:spAutoFit/>
          </a:bodyPr>
          <a:lstStyle/>
          <a:p>
            <a:r>
              <a:rPr lang="sk-SK" sz="1200" b="1" dirty="0" smtClean="0">
                <a:solidFill>
                  <a:schemeClr val="bg1">
                    <a:lumMod val="50000"/>
                  </a:schemeClr>
                </a:solidFill>
              </a:rPr>
              <a:t>Redmine</a:t>
            </a:r>
            <a:endParaRPr lang="sk-SK" sz="1200" b="1" dirty="0">
              <a:solidFill>
                <a:schemeClr val="bg1">
                  <a:lumMod val="50000"/>
                </a:schemeClr>
              </a:solidFill>
            </a:endParaRPr>
          </a:p>
        </p:txBody>
      </p:sp>
      <p:sp>
        <p:nvSpPr>
          <p:cNvPr id="13" name="BlokTextu 12"/>
          <p:cNvSpPr txBox="1"/>
          <p:nvPr/>
        </p:nvSpPr>
        <p:spPr>
          <a:xfrm>
            <a:off x="7740352" y="1577358"/>
            <a:ext cx="576064" cy="276999"/>
          </a:xfrm>
          <a:prstGeom prst="rect">
            <a:avLst/>
          </a:prstGeom>
          <a:noFill/>
        </p:spPr>
        <p:txBody>
          <a:bodyPr wrap="square" rtlCol="0">
            <a:spAutoFit/>
          </a:bodyPr>
          <a:lstStyle/>
          <a:p>
            <a:r>
              <a:rPr lang="sk-SK" sz="1200" b="1" dirty="0" smtClean="0">
                <a:solidFill>
                  <a:schemeClr val="bg1">
                    <a:lumMod val="50000"/>
                  </a:schemeClr>
                </a:solidFill>
              </a:rPr>
              <a:t>Lpeg</a:t>
            </a:r>
            <a:endParaRPr lang="sk-SK" sz="1200" b="1" dirty="0">
              <a:solidFill>
                <a:schemeClr val="bg1">
                  <a:lumMod val="50000"/>
                </a:schemeClr>
              </a:solidFill>
            </a:endParaRPr>
          </a:p>
        </p:txBody>
      </p:sp>
      <p:sp>
        <p:nvSpPr>
          <p:cNvPr id="14" name="BlokTextu 13"/>
          <p:cNvSpPr txBox="1"/>
          <p:nvPr/>
        </p:nvSpPr>
        <p:spPr>
          <a:xfrm>
            <a:off x="4211960" y="1177314"/>
            <a:ext cx="576064" cy="276999"/>
          </a:xfrm>
          <a:prstGeom prst="rect">
            <a:avLst/>
          </a:prstGeom>
          <a:noFill/>
        </p:spPr>
        <p:txBody>
          <a:bodyPr wrap="square" rtlCol="0">
            <a:spAutoFit/>
          </a:bodyPr>
          <a:lstStyle/>
          <a:p>
            <a:r>
              <a:rPr lang="sk-SK" sz="1200" b="1" dirty="0" smtClean="0">
                <a:solidFill>
                  <a:schemeClr val="bg1">
                    <a:lumMod val="50000"/>
                  </a:schemeClr>
                </a:solidFill>
              </a:rPr>
              <a:t>LuaJit</a:t>
            </a:r>
            <a:endParaRPr lang="sk-SK" sz="1200" b="1" dirty="0">
              <a:solidFill>
                <a:schemeClr val="bg1">
                  <a:lumMod val="50000"/>
                </a:schemeClr>
              </a:solidFill>
            </a:endParaRPr>
          </a:p>
        </p:txBody>
      </p:sp>
      <p:sp>
        <p:nvSpPr>
          <p:cNvPr id="15" name="BlokTextu 14"/>
          <p:cNvSpPr txBox="1"/>
          <p:nvPr/>
        </p:nvSpPr>
        <p:spPr>
          <a:xfrm>
            <a:off x="395536" y="3737598"/>
            <a:ext cx="576064" cy="276999"/>
          </a:xfrm>
          <a:prstGeom prst="rect">
            <a:avLst/>
          </a:prstGeom>
          <a:noFill/>
        </p:spPr>
        <p:txBody>
          <a:bodyPr wrap="square" rtlCol="0">
            <a:spAutoFit/>
          </a:bodyPr>
          <a:lstStyle/>
          <a:p>
            <a:r>
              <a:rPr lang="sk-SK" sz="1200" b="1" dirty="0" smtClean="0">
                <a:solidFill>
                  <a:schemeClr val="bg1">
                    <a:lumMod val="50000"/>
                  </a:schemeClr>
                </a:solidFill>
              </a:rPr>
              <a:t>Qml</a:t>
            </a:r>
            <a:endParaRPr lang="sk-SK" sz="1200" b="1" dirty="0">
              <a:solidFill>
                <a:schemeClr val="bg1">
                  <a:lumMod val="50000"/>
                </a:schemeClr>
              </a:solidFill>
            </a:endParaRPr>
          </a:p>
        </p:txBody>
      </p:sp>
      <p:sp>
        <p:nvSpPr>
          <p:cNvPr id="16" name="BlokTextu 15"/>
          <p:cNvSpPr txBox="1"/>
          <p:nvPr/>
        </p:nvSpPr>
        <p:spPr>
          <a:xfrm>
            <a:off x="4427984" y="3577581"/>
            <a:ext cx="576064" cy="461665"/>
          </a:xfrm>
          <a:prstGeom prst="rect">
            <a:avLst/>
          </a:prstGeom>
          <a:noFill/>
        </p:spPr>
        <p:txBody>
          <a:bodyPr wrap="square" rtlCol="0">
            <a:spAutoFit/>
          </a:bodyPr>
          <a:lstStyle/>
          <a:p>
            <a:r>
              <a:rPr lang="sk-SK" sz="1200" b="1" dirty="0" smtClean="0">
                <a:solidFill>
                  <a:schemeClr val="bg1">
                    <a:lumMod val="50000"/>
                  </a:schemeClr>
                </a:solidFill>
              </a:rPr>
              <a:t>CSS</a:t>
            </a:r>
          </a:p>
          <a:p>
            <a:endParaRPr lang="sk-SK" sz="1200" b="1" dirty="0">
              <a:solidFill>
                <a:schemeClr val="bg1">
                  <a:lumMod val="50000"/>
                </a:schemeClr>
              </a:solidFill>
            </a:endParaRPr>
          </a:p>
        </p:txBody>
      </p:sp>
      <p:sp>
        <p:nvSpPr>
          <p:cNvPr id="17" name="BlokTextu 16"/>
          <p:cNvSpPr txBox="1"/>
          <p:nvPr/>
        </p:nvSpPr>
        <p:spPr>
          <a:xfrm>
            <a:off x="4499992" y="5017740"/>
            <a:ext cx="714950" cy="276999"/>
          </a:xfrm>
          <a:prstGeom prst="rect">
            <a:avLst/>
          </a:prstGeom>
          <a:noFill/>
        </p:spPr>
        <p:txBody>
          <a:bodyPr wrap="square" rtlCol="0">
            <a:spAutoFit/>
          </a:bodyPr>
          <a:lstStyle/>
          <a:p>
            <a:r>
              <a:rPr lang="sk-SK" sz="1200" b="1" dirty="0" smtClean="0">
                <a:solidFill>
                  <a:schemeClr val="bg1">
                    <a:lumMod val="50000"/>
                  </a:schemeClr>
                </a:solidFill>
              </a:rPr>
              <a:t>CDash</a:t>
            </a:r>
            <a:endParaRPr lang="sk-SK" sz="1200" b="1" dirty="0">
              <a:solidFill>
                <a:schemeClr val="bg1">
                  <a:lumMod val="50000"/>
                </a:schemeClr>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10" name="Obdĺžnik s rovnostranným zaobleným rohom 9"/>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Ako to funguje </a:t>
            </a:r>
            <a:endParaRPr lang="sk-SK" sz="2400" b="1" dirty="0">
              <a:latin typeface="Arial" pitchFamily="34" charset="0"/>
              <a:cs typeface="Arial" pitchFamily="34" charset="0"/>
            </a:endParaRPr>
          </a:p>
        </p:txBody>
      </p:sp>
      <p:sp>
        <p:nvSpPr>
          <p:cNvPr id="5" name="BlokTextu 4"/>
          <p:cNvSpPr txBox="1"/>
          <p:nvPr/>
        </p:nvSpPr>
        <p:spPr>
          <a:xfrm>
            <a:off x="179512" y="937287"/>
            <a:ext cx="8640960" cy="1169551"/>
          </a:xfrm>
          <a:prstGeom prst="rect">
            <a:avLst/>
          </a:prstGeom>
          <a:noFill/>
        </p:spPr>
        <p:txBody>
          <a:bodyPr wrap="square" rtlCol="0">
            <a:spAutoFit/>
          </a:bodyPr>
          <a:lstStyle/>
          <a:p>
            <a:r>
              <a:rPr lang="sk-SK" sz="1400" dirty="0" smtClean="0">
                <a:latin typeface="Arial" pitchFamily="34" charset="0"/>
                <a:cs typeface="Arial" pitchFamily="34" charset="0"/>
              </a:rPr>
              <a:t>//Spracovanie AST stromu </a:t>
            </a:r>
          </a:p>
          <a:p>
            <a:r>
              <a:rPr lang="sk-SK" sz="1400" dirty="0" smtClean="0">
                <a:latin typeface="Arial" pitchFamily="34" charset="0"/>
                <a:cs typeface="Arial" pitchFamily="34" charset="0"/>
              </a:rPr>
              <a:t>Abstract Syntax Tree – stromová reprezentácia štruktúry zdrojového kódu</a:t>
            </a:r>
          </a:p>
          <a:p>
            <a:r>
              <a:rPr lang="sk-SK" sz="1400" dirty="0" smtClean="0">
                <a:latin typeface="Arial" pitchFamily="34" charset="0"/>
                <a:cs typeface="Arial" pitchFamily="34" charset="0"/>
              </a:rPr>
              <a:t>Abstraktný = neviaže sa na konkrétny programovací jazyk</a:t>
            </a:r>
          </a:p>
          <a:p>
            <a:r>
              <a:rPr lang="sk-SK" sz="1400" dirty="0" smtClean="0">
                <a:latin typeface="Arial" pitchFamily="34" charset="0"/>
                <a:cs typeface="Arial" pitchFamily="34" charset="0"/>
              </a:rPr>
              <a:t>//  popisat ako pracuje editor ako sa vytvara  AST strom a podobne  </a:t>
            </a:r>
          </a:p>
          <a:p>
            <a:endParaRPr lang="sk-SK" sz="1400" dirty="0" smtClean="0">
              <a:latin typeface="Arial" pitchFamily="34" charset="0"/>
              <a:cs typeface="Arial" pitchFamily="34" charset="0"/>
            </a:endParaRPr>
          </a:p>
        </p:txBody>
      </p:sp>
      <p:grpSp>
        <p:nvGrpSpPr>
          <p:cNvPr id="9" name="Skupina 8"/>
          <p:cNvGrpSpPr/>
          <p:nvPr/>
        </p:nvGrpSpPr>
        <p:grpSpPr>
          <a:xfrm>
            <a:off x="1547664" y="2137420"/>
            <a:ext cx="5688632" cy="3040338"/>
            <a:chOff x="1187624" y="1923678"/>
            <a:chExt cx="6192688" cy="3005760"/>
          </a:xfrm>
          <a:effectLst>
            <a:outerShdw blurRad="50800" dist="38100" dir="2700000" algn="tl" rotWithShape="0">
              <a:prstClr val="black">
                <a:alpha val="40000"/>
              </a:prstClr>
            </a:outerShdw>
          </a:effectLst>
        </p:grpSpPr>
        <p:sp>
          <p:nvSpPr>
            <p:cNvPr id="8" name="Obdĺžnik 7"/>
            <p:cNvSpPr/>
            <p:nvPr/>
          </p:nvSpPr>
          <p:spPr>
            <a:xfrm>
              <a:off x="1187624" y="1923678"/>
              <a:ext cx="6192688" cy="300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solidFill>
                  <a:schemeClr val="bg1"/>
                </a:solidFill>
              </a:endParaRPr>
            </a:p>
          </p:txBody>
        </p:sp>
        <p:pic>
          <p:nvPicPr>
            <p:cNvPr id="7"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47664" y="2211710"/>
              <a:ext cx="5401419" cy="25051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4067944" y="2057412"/>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d</a:t>
            </a:r>
            <a:r>
              <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rPr>
              <a:t>emo</a:t>
            </a:r>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8" name="Obdĺžnik s rovnostranným zaobleným rohom 7"/>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pPr algn="r"/>
            <a:r>
              <a:rPr lang="sk-SK" sz="2400" b="1" smtClean="0">
                <a:latin typeface="Arial" pitchFamily="34" charset="0"/>
                <a:cs typeface="Arial" pitchFamily="34" charset="0"/>
              </a:rPr>
              <a:t>Čo by sme chceli dosiahnuť</a:t>
            </a:r>
            <a:endParaRPr lang="sk-SK" sz="2400" b="1" dirty="0">
              <a:latin typeface="Arial" pitchFamily="34" charset="0"/>
              <a:cs typeface="Arial" pitchFamily="34" charset="0"/>
            </a:endParaRPr>
          </a:p>
        </p:txBody>
      </p:sp>
      <p:sp>
        <p:nvSpPr>
          <p:cNvPr id="7" name="BlokTextu 6"/>
          <p:cNvSpPr txBox="1"/>
          <p:nvPr/>
        </p:nvSpPr>
        <p:spPr>
          <a:xfrm>
            <a:off x="251520" y="1177315"/>
            <a:ext cx="8784976" cy="3816429"/>
          </a:xfrm>
          <a:prstGeom prst="rect">
            <a:avLst/>
          </a:prstGeom>
          <a:noFill/>
        </p:spPr>
        <p:txBody>
          <a:bodyPr wrap="square" rtlCol="0">
            <a:spAutoFit/>
          </a:bodyPr>
          <a:lstStyle/>
          <a:p>
            <a:pPr>
              <a:buFont typeface="Arial" pitchFamily="34" charset="0"/>
              <a:buChar char="•"/>
            </a:pPr>
            <a:r>
              <a:rPr lang="sk-SK" sz="1600" smtClean="0">
                <a:latin typeface="Arial" pitchFamily="34" charset="0"/>
                <a:cs typeface="Arial" pitchFamily="34" charset="0"/>
              </a:rPr>
              <a:t>  Optimalizovať </a:t>
            </a:r>
            <a:r>
              <a:rPr lang="sk-SK" sz="1600" dirty="0" smtClean="0">
                <a:latin typeface="Arial" pitchFamily="34" charset="0"/>
                <a:cs typeface="Arial" pitchFamily="34" charset="0"/>
              </a:rPr>
              <a:t>už implementované funkcionality pre rýchlejšiu a príjemnejšiu prácu v editore</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Vylepšiť analýzu zdrojového kódu pre rôzne jazyky (Java, C#, HTML, PHP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Zabudovanie pokročilého dokumentačného bloku pre vytváranie dokumentácie z kódu</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Rozšíriť vstávajúcu funkcionalitu editora (Vyhľadávanie, IntelliSense, Plug-in, CVS a pod.)</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Vizualizácia softvérových metrík (Cyklomatická zložitosť, CK metriky a pod.)  </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1600" dirty="0" smtClean="0">
                <a:latin typeface="Arial" pitchFamily="34" charset="0"/>
                <a:cs typeface="Arial" pitchFamily="34" charset="0"/>
              </a:rPr>
              <a:t>  Vytvoriť produkt, ktorý nebude iba „akademickou hračkou“ ale by oslovil širšie spektrum  </a:t>
            </a:r>
          </a:p>
          <a:p>
            <a:r>
              <a:rPr lang="sk-SK" sz="1600" dirty="0" smtClean="0">
                <a:latin typeface="Arial" pitchFamily="34" charset="0"/>
                <a:cs typeface="Arial" pitchFamily="34" charset="0"/>
              </a:rPr>
              <a:t>    vývojárov, ktorí by sa aj zapojili do ďalšieho vývoja editora    </a:t>
            </a: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97463"/>
            <a:ext cx="7056784" cy="415498"/>
          </a:xfrm>
          <a:prstGeom prst="rect">
            <a:avLst/>
          </a:prstGeom>
          <a:noFill/>
        </p:spPr>
        <p:txBody>
          <a:bodyPr wrap="square" bIns="0" rtlCol="0" anchor="b">
            <a:spAutoFit/>
          </a:bodyPr>
          <a:lstStyle/>
          <a:p>
            <a:r>
              <a:rPr lang="sk-SK" sz="2400" b="1" dirty="0" smtClean="0">
                <a:latin typeface="Arial" pitchFamily="34" charset="0"/>
                <a:cs typeface="Arial" pitchFamily="34" charset="0"/>
              </a:rPr>
              <a:t>                                                Kde nás nájdete ? </a:t>
            </a:r>
            <a:endParaRPr lang="sk-SK" sz="2400" b="1" dirty="0">
              <a:latin typeface="Arial" pitchFamily="34" charset="0"/>
              <a:cs typeface="Arial" pitchFamily="34" charset="0"/>
            </a:endParaRPr>
          </a:p>
        </p:txBody>
      </p:sp>
      <p:sp>
        <p:nvSpPr>
          <p:cNvPr id="5" name="BlokTextu 4"/>
          <p:cNvSpPr txBox="1"/>
          <p:nvPr/>
        </p:nvSpPr>
        <p:spPr>
          <a:xfrm>
            <a:off x="395536" y="1257323"/>
            <a:ext cx="8461448" cy="2893100"/>
          </a:xfrm>
          <a:prstGeom prst="rect">
            <a:avLst/>
          </a:prstGeom>
          <a:noFill/>
        </p:spPr>
        <p:txBody>
          <a:bodyPr wrap="square" rtlCol="0">
            <a:spAutoFit/>
          </a:bodyPr>
          <a:lstStyle/>
          <a:p>
            <a:r>
              <a:rPr lang="sk-SK" b="1" dirty="0" smtClean="0">
                <a:latin typeface="Arial" pitchFamily="34" charset="0"/>
                <a:cs typeface="Arial" pitchFamily="34" charset="0"/>
              </a:rPr>
              <a:t>Repozitár projektu</a:t>
            </a:r>
            <a:r>
              <a:rPr lang="sk-SK" sz="1600" dirty="0" smtClean="0">
                <a:latin typeface="Arial" pitchFamily="34" charset="0"/>
                <a:cs typeface="Arial" pitchFamily="34" charset="0"/>
              </a:rPr>
              <a:t> </a:t>
            </a:r>
          </a:p>
          <a:p>
            <a:r>
              <a:rPr lang="sk-SK" sz="1400" u="sng" dirty="0" smtClean="0">
                <a:latin typeface="Arial" pitchFamily="34" charset="0"/>
                <a:cs typeface="Arial" pitchFamily="34" charset="0"/>
                <a:hlinkClick r:id="rId2"/>
              </a:rPr>
              <a:t>https://github.com/Innovators-Team10/TrollEdit  </a:t>
            </a:r>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r>
              <a:rPr lang="sk-SK" b="1" dirty="0" smtClean="0">
                <a:latin typeface="Arial" pitchFamily="34" charset="0"/>
                <a:cs typeface="Arial" pitchFamily="34" charset="0"/>
              </a:rPr>
              <a:t>Stránka projektu  </a:t>
            </a:r>
            <a:r>
              <a:rPr lang="sk-SK" sz="1400" dirty="0" smtClean="0">
                <a:latin typeface="Arial" pitchFamily="34" charset="0"/>
                <a:cs typeface="Arial" pitchFamily="34" charset="0"/>
              </a:rPr>
              <a:t>(dočasné, možno bude .org)</a:t>
            </a:r>
            <a:endParaRPr lang="sk-SK" dirty="0" smtClean="0">
              <a:latin typeface="Arial" pitchFamily="34" charset="0"/>
              <a:cs typeface="Arial" pitchFamily="34" charset="0"/>
            </a:endParaRPr>
          </a:p>
          <a:p>
            <a:r>
              <a:rPr lang="sk-SK" sz="1400" u="sng" dirty="0" smtClean="0">
                <a:latin typeface="Arial" pitchFamily="34" charset="0"/>
                <a:cs typeface="Arial" pitchFamily="34" charset="0"/>
                <a:hlinkClick r:id="rId3"/>
              </a:rPr>
              <a:t>http://innovators-team10.github.com</a:t>
            </a:r>
            <a:endParaRPr lang="sk-SK" sz="1400" u="sng" dirty="0" smtClean="0">
              <a:latin typeface="Arial" pitchFamily="34" charset="0"/>
              <a:cs typeface="Arial" pitchFamily="34" charset="0"/>
            </a:endParaRPr>
          </a:p>
          <a:p>
            <a:endParaRPr lang="sk-SK" sz="1400" dirty="0" smtClean="0">
              <a:latin typeface="Arial" pitchFamily="34" charset="0"/>
              <a:cs typeface="Arial" pitchFamily="34" charset="0"/>
            </a:endParaRPr>
          </a:p>
          <a:p>
            <a:endParaRPr lang="sk-SK" sz="1400" dirty="0" smtClean="0">
              <a:latin typeface="Arial" pitchFamily="34" charset="0"/>
              <a:cs typeface="Arial" pitchFamily="34" charset="0"/>
            </a:endParaRPr>
          </a:p>
          <a:p>
            <a:r>
              <a:rPr lang="sk-SK" b="1" dirty="0" smtClean="0">
                <a:latin typeface="Arial" pitchFamily="34" charset="0"/>
                <a:cs typeface="Arial" pitchFamily="34" charset="0"/>
              </a:rPr>
              <a:t>Stránka tímu </a:t>
            </a:r>
          </a:p>
          <a:p>
            <a:r>
              <a:rPr lang="sk-SK" sz="1400" u="sng" dirty="0" smtClean="0">
                <a:latin typeface="Arial" pitchFamily="34" charset="0"/>
                <a:cs typeface="Arial" pitchFamily="34" charset="0"/>
                <a:hlinkClick r:id="rId4"/>
              </a:rPr>
              <a:t>http://labss2.fiit.stuba.sk/TeamProject/2011/team10is-si/index.html</a:t>
            </a:r>
            <a:endParaRPr lang="sk-SK" sz="1400" u="sng" dirty="0" smtClean="0">
              <a:latin typeface="Arial" pitchFamily="34" charset="0"/>
              <a:cs typeface="Arial" pitchFamily="34" charset="0"/>
            </a:endParaRPr>
          </a:p>
          <a:p>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2195736" y="2137421"/>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Otázky ?</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342</Words>
  <Application>Microsoft Office PowerPoint</Application>
  <PresentationFormat>Prezentácia na obrazovke (16:10)</PresentationFormat>
  <Paragraphs>112</Paragraphs>
  <Slides>10</Slides>
  <Notes>6</Notes>
  <HiddenSlides>0</HiddenSlides>
  <MMClips>0</MMClips>
  <ScaleCrop>false</ScaleCrop>
  <HeadingPairs>
    <vt:vector size="4" baseType="variant">
      <vt:variant>
        <vt:lpstr>Motív</vt:lpstr>
      </vt:variant>
      <vt:variant>
        <vt:i4>2</vt:i4>
      </vt:variant>
      <vt:variant>
        <vt:lpstr>Nadpisy snímok</vt:lpstr>
      </vt:variant>
      <vt:variant>
        <vt:i4>10</vt:i4>
      </vt:variant>
    </vt:vector>
  </HeadingPairs>
  <TitlesOfParts>
    <vt:vector size="12"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26</cp:revision>
  <dcterms:created xsi:type="dcterms:W3CDTF">2012-03-04T11:38:14Z</dcterms:created>
  <dcterms:modified xsi:type="dcterms:W3CDTF">2012-03-05T11:36:16Z</dcterms:modified>
</cp:coreProperties>
</file>