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30276800" cy="42802175"/>
  <p:notesSz cx="6858000" cy="9144000"/>
  <p:defaultTextStyle>
    <a:defPPr>
      <a:defRPr lang="sk-SK"/>
    </a:defPPr>
    <a:lvl1pPr marL="0" algn="l" defTabSz="4171382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1pPr>
    <a:lvl2pPr marL="2085691" algn="l" defTabSz="4171382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2pPr>
    <a:lvl3pPr marL="4171382" algn="l" defTabSz="4171382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3pPr>
    <a:lvl4pPr marL="6257068" algn="l" defTabSz="4171382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4pPr>
    <a:lvl5pPr marL="8342749" algn="l" defTabSz="4171382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5pPr>
    <a:lvl6pPr marL="10428440" algn="l" defTabSz="4171382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6pPr>
    <a:lvl7pPr marL="12514137" algn="l" defTabSz="4171382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7pPr>
    <a:lvl8pPr marL="14599827" algn="l" defTabSz="4171382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8pPr>
    <a:lvl9pPr marL="16685519" algn="l" defTabSz="4171382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48" autoAdjust="0"/>
    <p:restoredTop sz="94595" autoAdjust="0"/>
  </p:normalViewPr>
  <p:slideViewPr>
    <p:cSldViewPr>
      <p:cViewPr varScale="1">
        <p:scale>
          <a:sx n="11" d="100"/>
          <a:sy n="11" d="100"/>
        </p:scale>
        <p:origin x="-2304" y="-156"/>
      </p:cViewPr>
      <p:guideLst>
        <p:guide orient="horz" pos="13481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270761" y="13296448"/>
            <a:ext cx="25735280" cy="9174728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541521" y="24254566"/>
            <a:ext cx="21193760" cy="1093833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5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1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57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42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28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141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599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685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854A-19DA-40F4-B9B0-2B2EB915EC68}" type="datetimeFigureOut">
              <a:rPr lang="sk-SK" smtClean="0"/>
              <a:pPr/>
              <a:t>20. 4. 2012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D974-A4D2-4BB1-9408-C7C24C9C471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854A-19DA-40F4-B9B0-2B2EB915EC68}" type="datetimeFigureOut">
              <a:rPr lang="sk-SK" smtClean="0"/>
              <a:pPr/>
              <a:t>20. 4. 2012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D974-A4D2-4BB1-9408-C7C24C9C471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72601259" y="10621284"/>
            <a:ext cx="22528883" cy="22623723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009340" y="10621284"/>
            <a:ext cx="67087290" cy="22623723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854A-19DA-40F4-B9B0-2B2EB915EC68}" type="datetimeFigureOut">
              <a:rPr lang="sk-SK" smtClean="0"/>
              <a:pPr/>
              <a:t>20. 4. 2012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D974-A4D2-4BB1-9408-C7C24C9C471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854A-19DA-40F4-B9B0-2B2EB915EC68}" type="datetimeFigureOut">
              <a:rPr lang="sk-SK" smtClean="0"/>
              <a:pPr/>
              <a:t>20. 4. 2012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D974-A4D2-4BB1-9408-C7C24C9C471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91659" y="27504369"/>
            <a:ext cx="25735280" cy="8500985"/>
          </a:xfrm>
        </p:spPr>
        <p:txBody>
          <a:bodyPr anchor="t"/>
          <a:lstStyle>
            <a:lvl1pPr algn="l">
              <a:defRPr sz="184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391659" y="18141391"/>
            <a:ext cx="25735280" cy="9362970"/>
          </a:xfrm>
        </p:spPr>
        <p:txBody>
          <a:bodyPr anchor="b"/>
          <a:lstStyle>
            <a:lvl1pPr marL="0" indent="0">
              <a:buNone/>
              <a:defRPr sz="9200">
                <a:solidFill>
                  <a:schemeClr val="tx1">
                    <a:tint val="75000"/>
                  </a:schemeClr>
                </a:solidFill>
              </a:defRPr>
            </a:lvl1pPr>
            <a:lvl2pPr marL="2085691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2pPr>
            <a:lvl3pPr marL="4171382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3pPr>
            <a:lvl4pPr marL="625706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342749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42844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51413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459982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6685519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854A-19DA-40F4-B9B0-2B2EB915EC68}" type="datetimeFigureOut">
              <a:rPr lang="sk-SK" smtClean="0"/>
              <a:pPr/>
              <a:t>20. 4. 2012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D974-A4D2-4BB1-9408-C7C24C9C471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5009340" y="61865029"/>
            <a:ext cx="44805459" cy="174993524"/>
          </a:xfrm>
        </p:spPr>
        <p:txBody>
          <a:bodyPr/>
          <a:lstStyle>
            <a:lvl1pPr>
              <a:defRPr sz="12800"/>
            </a:lvl1pPr>
            <a:lvl2pPr>
              <a:defRPr sz="10800"/>
            </a:lvl2pPr>
            <a:lvl3pPr>
              <a:defRPr sz="92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0319420" y="61865029"/>
            <a:ext cx="44810714" cy="174993524"/>
          </a:xfrm>
        </p:spPr>
        <p:txBody>
          <a:bodyPr/>
          <a:lstStyle>
            <a:lvl1pPr>
              <a:defRPr sz="12800"/>
            </a:lvl1pPr>
            <a:lvl2pPr>
              <a:defRPr sz="10800"/>
            </a:lvl2pPr>
            <a:lvl3pPr>
              <a:defRPr sz="92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854A-19DA-40F4-B9B0-2B2EB915EC68}" type="datetimeFigureOut">
              <a:rPr lang="sk-SK" smtClean="0"/>
              <a:pPr/>
              <a:t>20. 4. 2012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D974-A4D2-4BB1-9408-C7C24C9C471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13841" y="1714076"/>
            <a:ext cx="27249120" cy="7133696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513840" y="9580959"/>
            <a:ext cx="13377512" cy="3992881"/>
          </a:xfrm>
        </p:spPr>
        <p:txBody>
          <a:bodyPr anchor="b"/>
          <a:lstStyle>
            <a:lvl1pPr marL="0" indent="0">
              <a:buNone/>
              <a:defRPr sz="10800" b="1"/>
            </a:lvl1pPr>
            <a:lvl2pPr marL="2085691" indent="0">
              <a:buNone/>
              <a:defRPr sz="9200" b="1"/>
            </a:lvl2pPr>
            <a:lvl3pPr marL="4171382" indent="0">
              <a:buNone/>
              <a:defRPr sz="8100" b="1"/>
            </a:lvl3pPr>
            <a:lvl4pPr marL="6257068" indent="0">
              <a:buNone/>
              <a:defRPr sz="7100" b="1"/>
            </a:lvl4pPr>
            <a:lvl5pPr marL="8342749" indent="0">
              <a:buNone/>
              <a:defRPr sz="7100" b="1"/>
            </a:lvl5pPr>
            <a:lvl6pPr marL="10428440" indent="0">
              <a:buNone/>
              <a:defRPr sz="7100" b="1"/>
            </a:lvl6pPr>
            <a:lvl7pPr marL="12514137" indent="0">
              <a:buNone/>
              <a:defRPr sz="7100" b="1"/>
            </a:lvl7pPr>
            <a:lvl8pPr marL="14599827" indent="0">
              <a:buNone/>
              <a:defRPr sz="7100" b="1"/>
            </a:lvl8pPr>
            <a:lvl9pPr marL="16685519" indent="0">
              <a:buNone/>
              <a:defRPr sz="71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1513840" y="13573836"/>
            <a:ext cx="13377512" cy="24660793"/>
          </a:xfrm>
        </p:spPr>
        <p:txBody>
          <a:bodyPr/>
          <a:lstStyle>
            <a:lvl1pPr>
              <a:defRPr sz="10800"/>
            </a:lvl1pPr>
            <a:lvl2pPr>
              <a:defRPr sz="9200"/>
            </a:lvl2pPr>
            <a:lvl3pPr>
              <a:defRPr sz="81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15380209" y="9580959"/>
            <a:ext cx="13382766" cy="3992881"/>
          </a:xfrm>
        </p:spPr>
        <p:txBody>
          <a:bodyPr anchor="b"/>
          <a:lstStyle>
            <a:lvl1pPr marL="0" indent="0">
              <a:buNone/>
              <a:defRPr sz="10800" b="1"/>
            </a:lvl1pPr>
            <a:lvl2pPr marL="2085691" indent="0">
              <a:buNone/>
              <a:defRPr sz="9200" b="1"/>
            </a:lvl2pPr>
            <a:lvl3pPr marL="4171382" indent="0">
              <a:buNone/>
              <a:defRPr sz="8100" b="1"/>
            </a:lvl3pPr>
            <a:lvl4pPr marL="6257068" indent="0">
              <a:buNone/>
              <a:defRPr sz="7100" b="1"/>
            </a:lvl4pPr>
            <a:lvl5pPr marL="8342749" indent="0">
              <a:buNone/>
              <a:defRPr sz="7100" b="1"/>
            </a:lvl5pPr>
            <a:lvl6pPr marL="10428440" indent="0">
              <a:buNone/>
              <a:defRPr sz="7100" b="1"/>
            </a:lvl6pPr>
            <a:lvl7pPr marL="12514137" indent="0">
              <a:buNone/>
              <a:defRPr sz="7100" b="1"/>
            </a:lvl7pPr>
            <a:lvl8pPr marL="14599827" indent="0">
              <a:buNone/>
              <a:defRPr sz="7100" b="1"/>
            </a:lvl8pPr>
            <a:lvl9pPr marL="16685519" indent="0">
              <a:buNone/>
              <a:defRPr sz="71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15380209" y="13573836"/>
            <a:ext cx="13382766" cy="24660793"/>
          </a:xfrm>
        </p:spPr>
        <p:txBody>
          <a:bodyPr/>
          <a:lstStyle>
            <a:lvl1pPr>
              <a:defRPr sz="10800"/>
            </a:lvl1pPr>
            <a:lvl2pPr>
              <a:defRPr sz="9200"/>
            </a:lvl2pPr>
            <a:lvl3pPr>
              <a:defRPr sz="81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854A-19DA-40F4-B9B0-2B2EB915EC68}" type="datetimeFigureOut">
              <a:rPr lang="sk-SK" smtClean="0"/>
              <a:pPr/>
              <a:t>20. 4. 2012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D974-A4D2-4BB1-9408-C7C24C9C471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854A-19DA-40F4-B9B0-2B2EB915EC68}" type="datetimeFigureOut">
              <a:rPr lang="sk-SK" smtClean="0"/>
              <a:pPr/>
              <a:t>20. 4. 2012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D974-A4D2-4BB1-9408-C7C24C9C471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854A-19DA-40F4-B9B0-2B2EB915EC68}" type="datetimeFigureOut">
              <a:rPr lang="sk-SK" smtClean="0"/>
              <a:pPr/>
              <a:t>20. 4. 2012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D974-A4D2-4BB1-9408-C7C24C9C471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13855" y="1704185"/>
            <a:ext cx="9960859" cy="7252587"/>
          </a:xfrm>
        </p:spPr>
        <p:txBody>
          <a:bodyPr anchor="b"/>
          <a:lstStyle>
            <a:lvl1pPr algn="l">
              <a:defRPr sz="92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837388" y="1704195"/>
            <a:ext cx="16925572" cy="36530472"/>
          </a:xfrm>
        </p:spPr>
        <p:txBody>
          <a:bodyPr/>
          <a:lstStyle>
            <a:lvl1pPr>
              <a:defRPr sz="14400"/>
            </a:lvl1pPr>
            <a:lvl2pPr>
              <a:defRPr sz="12800"/>
            </a:lvl2pPr>
            <a:lvl3pPr>
              <a:defRPr sz="10800"/>
            </a:lvl3pPr>
            <a:lvl4pPr>
              <a:defRPr sz="9200"/>
            </a:lvl4pPr>
            <a:lvl5pPr>
              <a:defRPr sz="9200"/>
            </a:lvl5pPr>
            <a:lvl6pPr>
              <a:defRPr sz="9200"/>
            </a:lvl6pPr>
            <a:lvl7pPr>
              <a:defRPr sz="9200"/>
            </a:lvl7pPr>
            <a:lvl8pPr>
              <a:defRPr sz="9200"/>
            </a:lvl8pPr>
            <a:lvl9pPr>
              <a:defRPr sz="92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513855" y="8956790"/>
            <a:ext cx="9960859" cy="29277878"/>
          </a:xfrm>
        </p:spPr>
        <p:txBody>
          <a:bodyPr/>
          <a:lstStyle>
            <a:lvl1pPr marL="0" indent="0">
              <a:buNone/>
              <a:defRPr sz="6600"/>
            </a:lvl1pPr>
            <a:lvl2pPr marL="2085691" indent="0">
              <a:buNone/>
              <a:defRPr sz="5600"/>
            </a:lvl2pPr>
            <a:lvl3pPr marL="4171382" indent="0">
              <a:buNone/>
              <a:defRPr sz="4600"/>
            </a:lvl3pPr>
            <a:lvl4pPr marL="6257068" indent="0">
              <a:buNone/>
              <a:defRPr sz="4100"/>
            </a:lvl4pPr>
            <a:lvl5pPr marL="8342749" indent="0">
              <a:buNone/>
              <a:defRPr sz="4100"/>
            </a:lvl5pPr>
            <a:lvl6pPr marL="10428440" indent="0">
              <a:buNone/>
              <a:defRPr sz="4100"/>
            </a:lvl6pPr>
            <a:lvl7pPr marL="12514137" indent="0">
              <a:buNone/>
              <a:defRPr sz="4100"/>
            </a:lvl7pPr>
            <a:lvl8pPr marL="14599827" indent="0">
              <a:buNone/>
              <a:defRPr sz="4100"/>
            </a:lvl8pPr>
            <a:lvl9pPr marL="16685519" indent="0">
              <a:buNone/>
              <a:defRPr sz="41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854A-19DA-40F4-B9B0-2B2EB915EC68}" type="datetimeFigureOut">
              <a:rPr lang="sk-SK" smtClean="0"/>
              <a:pPr/>
              <a:t>20. 4. 2012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D974-A4D2-4BB1-9408-C7C24C9C471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934464" y="29961553"/>
            <a:ext cx="18166080" cy="3537123"/>
          </a:xfrm>
        </p:spPr>
        <p:txBody>
          <a:bodyPr anchor="b"/>
          <a:lstStyle>
            <a:lvl1pPr algn="l">
              <a:defRPr sz="92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934464" y="3824452"/>
            <a:ext cx="18166080" cy="25681305"/>
          </a:xfrm>
        </p:spPr>
        <p:txBody>
          <a:bodyPr/>
          <a:lstStyle>
            <a:lvl1pPr marL="0" indent="0">
              <a:buNone/>
              <a:defRPr sz="14400"/>
            </a:lvl1pPr>
            <a:lvl2pPr marL="2085691" indent="0">
              <a:buNone/>
              <a:defRPr sz="12800"/>
            </a:lvl2pPr>
            <a:lvl3pPr marL="4171382" indent="0">
              <a:buNone/>
              <a:defRPr sz="10800"/>
            </a:lvl3pPr>
            <a:lvl4pPr marL="6257068" indent="0">
              <a:buNone/>
              <a:defRPr sz="9200"/>
            </a:lvl4pPr>
            <a:lvl5pPr marL="8342749" indent="0">
              <a:buNone/>
              <a:defRPr sz="9200"/>
            </a:lvl5pPr>
            <a:lvl6pPr marL="10428440" indent="0">
              <a:buNone/>
              <a:defRPr sz="9200"/>
            </a:lvl6pPr>
            <a:lvl7pPr marL="12514137" indent="0">
              <a:buNone/>
              <a:defRPr sz="9200"/>
            </a:lvl7pPr>
            <a:lvl8pPr marL="14599827" indent="0">
              <a:buNone/>
              <a:defRPr sz="9200"/>
            </a:lvl8pPr>
            <a:lvl9pPr marL="16685519" indent="0">
              <a:buNone/>
              <a:defRPr sz="92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934464" y="33498658"/>
            <a:ext cx="18166080" cy="5023312"/>
          </a:xfrm>
        </p:spPr>
        <p:txBody>
          <a:bodyPr/>
          <a:lstStyle>
            <a:lvl1pPr marL="0" indent="0">
              <a:buNone/>
              <a:defRPr sz="6600"/>
            </a:lvl1pPr>
            <a:lvl2pPr marL="2085691" indent="0">
              <a:buNone/>
              <a:defRPr sz="5600"/>
            </a:lvl2pPr>
            <a:lvl3pPr marL="4171382" indent="0">
              <a:buNone/>
              <a:defRPr sz="4600"/>
            </a:lvl3pPr>
            <a:lvl4pPr marL="6257068" indent="0">
              <a:buNone/>
              <a:defRPr sz="4100"/>
            </a:lvl4pPr>
            <a:lvl5pPr marL="8342749" indent="0">
              <a:buNone/>
              <a:defRPr sz="4100"/>
            </a:lvl5pPr>
            <a:lvl6pPr marL="10428440" indent="0">
              <a:buNone/>
              <a:defRPr sz="4100"/>
            </a:lvl6pPr>
            <a:lvl7pPr marL="12514137" indent="0">
              <a:buNone/>
              <a:defRPr sz="4100"/>
            </a:lvl7pPr>
            <a:lvl8pPr marL="14599827" indent="0">
              <a:buNone/>
              <a:defRPr sz="4100"/>
            </a:lvl8pPr>
            <a:lvl9pPr marL="16685519" indent="0">
              <a:buNone/>
              <a:defRPr sz="41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854A-19DA-40F4-B9B0-2B2EB915EC68}" type="datetimeFigureOut">
              <a:rPr lang="sk-SK" smtClean="0"/>
              <a:pPr/>
              <a:t>20. 4. 2012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D974-A4D2-4BB1-9408-C7C24C9C471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1513841" y="1714076"/>
            <a:ext cx="27249120" cy="7133696"/>
          </a:xfrm>
          <a:prstGeom prst="rect">
            <a:avLst/>
          </a:prstGeom>
        </p:spPr>
        <p:txBody>
          <a:bodyPr vert="horz" lIns="417132" tIns="208568" rIns="417132" bIns="208568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513841" y="9987183"/>
            <a:ext cx="27249120" cy="28247455"/>
          </a:xfrm>
          <a:prstGeom prst="rect">
            <a:avLst/>
          </a:prstGeom>
        </p:spPr>
        <p:txBody>
          <a:bodyPr vert="horz" lIns="417132" tIns="208568" rIns="417132" bIns="208568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1513840" y="39671279"/>
            <a:ext cx="7064587" cy="2278822"/>
          </a:xfrm>
          <a:prstGeom prst="rect">
            <a:avLst/>
          </a:prstGeom>
        </p:spPr>
        <p:txBody>
          <a:bodyPr vert="horz" lIns="417132" tIns="208568" rIns="417132" bIns="208568" rtlCol="0" anchor="ctr"/>
          <a:lstStyle>
            <a:lvl1pPr algn="l">
              <a:defRPr sz="5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D854A-19DA-40F4-B9B0-2B2EB915EC68}" type="datetimeFigureOut">
              <a:rPr lang="sk-SK" smtClean="0"/>
              <a:pPr/>
              <a:t>20. 4. 2012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10344574" y="39671279"/>
            <a:ext cx="9587654" cy="2278822"/>
          </a:xfrm>
          <a:prstGeom prst="rect">
            <a:avLst/>
          </a:prstGeom>
        </p:spPr>
        <p:txBody>
          <a:bodyPr vert="horz" lIns="417132" tIns="208568" rIns="417132" bIns="208568" rtlCol="0" anchor="ctr"/>
          <a:lstStyle>
            <a:lvl1pPr algn="ctr">
              <a:defRPr sz="5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21698373" y="39671279"/>
            <a:ext cx="7064587" cy="2278822"/>
          </a:xfrm>
          <a:prstGeom prst="rect">
            <a:avLst/>
          </a:prstGeom>
        </p:spPr>
        <p:txBody>
          <a:bodyPr vert="horz" lIns="417132" tIns="208568" rIns="417132" bIns="208568" rtlCol="0" anchor="ctr"/>
          <a:lstStyle>
            <a:lvl1pPr algn="r">
              <a:defRPr sz="5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ED974-A4D2-4BB1-9408-C7C24C9C4713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1382" rtl="0" eaLnBrk="1" latinLnBrk="0" hangingPunct="1">
        <a:spcBef>
          <a:spcPct val="0"/>
        </a:spcBef>
        <a:buNone/>
        <a:defRPr sz="20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4270" indent="-1564270" algn="l" defTabSz="4171382" rtl="0" eaLnBrk="1" latinLnBrk="0" hangingPunct="1">
        <a:spcBef>
          <a:spcPct val="20000"/>
        </a:spcBef>
        <a:buFont typeface="Arial" pitchFamily="34" charset="0"/>
        <a:buChar char="•"/>
        <a:defRPr sz="14400" kern="1200">
          <a:solidFill>
            <a:schemeClr val="tx1"/>
          </a:solidFill>
          <a:latin typeface="+mn-lt"/>
          <a:ea typeface="+mn-ea"/>
          <a:cs typeface="+mn-cs"/>
        </a:defRPr>
      </a:lvl1pPr>
      <a:lvl2pPr marL="3389243" indent="-1303551" algn="l" defTabSz="4171382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4231" indent="-1042848" algn="l" defTabSz="4171382" rtl="0" eaLnBrk="1" latinLnBrk="0" hangingPunct="1">
        <a:spcBef>
          <a:spcPct val="20000"/>
        </a:spcBef>
        <a:buFont typeface="Arial" pitchFamily="34" charset="0"/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3pPr>
      <a:lvl4pPr marL="7299911" indent="-1042848" algn="l" defTabSz="4171382" rtl="0" eaLnBrk="1" latinLnBrk="0" hangingPunct="1">
        <a:spcBef>
          <a:spcPct val="20000"/>
        </a:spcBef>
        <a:buFont typeface="Arial" pitchFamily="34" charset="0"/>
        <a:buChar char="–"/>
        <a:defRPr sz="9200" kern="1200">
          <a:solidFill>
            <a:schemeClr val="tx1"/>
          </a:solidFill>
          <a:latin typeface="+mn-lt"/>
          <a:ea typeface="+mn-ea"/>
          <a:cs typeface="+mn-cs"/>
        </a:defRPr>
      </a:lvl4pPr>
      <a:lvl5pPr marL="9385603" indent="-1042848" algn="l" defTabSz="4171382" rtl="0" eaLnBrk="1" latinLnBrk="0" hangingPunct="1">
        <a:spcBef>
          <a:spcPct val="20000"/>
        </a:spcBef>
        <a:buFont typeface="Arial" pitchFamily="34" charset="0"/>
        <a:buChar char="»"/>
        <a:defRPr sz="9200" kern="1200">
          <a:solidFill>
            <a:schemeClr val="tx1"/>
          </a:solidFill>
          <a:latin typeface="+mn-lt"/>
          <a:ea typeface="+mn-ea"/>
          <a:cs typeface="+mn-cs"/>
        </a:defRPr>
      </a:lvl5pPr>
      <a:lvl6pPr marL="11471288" indent="-1042848" algn="l" defTabSz="4171382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6pPr>
      <a:lvl7pPr marL="13556980" indent="-1042848" algn="l" defTabSz="4171382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7pPr>
      <a:lvl8pPr marL="15642670" indent="-1042848" algn="l" defTabSz="4171382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8pPr>
      <a:lvl9pPr marL="17728357" indent="-1042848" algn="l" defTabSz="4171382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4171382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1pPr>
      <a:lvl2pPr marL="2085691" algn="l" defTabSz="4171382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2pPr>
      <a:lvl3pPr marL="4171382" algn="l" defTabSz="4171382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6257068" algn="l" defTabSz="4171382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8342749" algn="l" defTabSz="4171382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10428440" algn="l" defTabSz="4171382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2514137" algn="l" defTabSz="4171382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4599827" algn="l" defTabSz="4171382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6685519" algn="l" defTabSz="4171382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7"/>
          <p:cNvSpPr>
            <a:spLocks noChangeArrowheads="1"/>
          </p:cNvSpPr>
          <p:nvPr/>
        </p:nvSpPr>
        <p:spPr bwMode="auto">
          <a:xfrm rot="-21600000" flipV="1">
            <a:off x="1" y="40987263"/>
            <a:ext cx="30276800" cy="1814912"/>
          </a:xfrm>
          <a:prstGeom prst="rect">
            <a:avLst/>
          </a:prstGeom>
          <a:gradFill flip="none" rotWithShape="1">
            <a:gsLst>
              <a:gs pos="0">
                <a:srgbClr val="760000">
                  <a:shade val="30000"/>
                  <a:satMod val="115000"/>
                </a:srgbClr>
              </a:gs>
              <a:gs pos="50000">
                <a:srgbClr val="760000">
                  <a:shade val="67500"/>
                  <a:satMod val="115000"/>
                </a:srgbClr>
              </a:gs>
              <a:gs pos="100000">
                <a:srgbClr val="76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91778" tIns="45894" rIns="91778" bIns="45894" numCol="1" anchor="t" anchorCtr="0" compatLnSpc="1">
            <a:prstTxWarp prst="textNoShape">
              <a:avLst/>
            </a:prstTxWarp>
          </a:bodyPr>
          <a:lstStyle/>
          <a:p>
            <a:pPr algn="ctr" defTabSz="917808" fontAlgn="base">
              <a:spcBef>
                <a:spcPct val="0"/>
              </a:spcBef>
              <a:spcAft>
                <a:spcPts val="1003"/>
              </a:spcAft>
            </a:pPr>
            <a:r>
              <a:rPr lang="sk-SK" sz="1500" b="1" dirty="0" smtClean="0">
                <a:latin typeface="Calibri" pitchFamily="34" charset="0"/>
                <a:cs typeface="Arial" pitchFamily="34" charset="0"/>
              </a:rPr>
              <a:t> </a:t>
            </a:r>
            <a:endParaRPr lang="sk-SK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 rot="-21600000">
            <a:off x="0" y="0"/>
            <a:ext cx="30276800" cy="4695231"/>
          </a:xfrm>
          <a:prstGeom prst="rect">
            <a:avLst/>
          </a:prstGeom>
          <a:gradFill flip="none" rotWithShape="1">
            <a:gsLst>
              <a:gs pos="0">
                <a:srgbClr val="760000">
                  <a:shade val="30000"/>
                  <a:satMod val="115000"/>
                </a:srgbClr>
              </a:gs>
              <a:gs pos="50000">
                <a:srgbClr val="760000">
                  <a:shade val="67500"/>
                  <a:satMod val="115000"/>
                </a:srgbClr>
              </a:gs>
              <a:gs pos="100000">
                <a:srgbClr val="76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91778" tIns="45894" rIns="91778" bIns="45894" numCol="1" anchor="t" anchorCtr="0" compatLnSpc="1">
            <a:prstTxWarp prst="textNoShape">
              <a:avLst/>
            </a:prstTxWarp>
          </a:bodyPr>
          <a:lstStyle/>
          <a:p>
            <a:pPr algn="ctr" defTabSz="917808" fontAlgn="base">
              <a:spcBef>
                <a:spcPct val="0"/>
              </a:spcBef>
              <a:spcAft>
                <a:spcPts val="1003"/>
              </a:spcAft>
            </a:pPr>
            <a:r>
              <a:rPr lang="sk-SK" sz="1500" b="1" dirty="0" smtClean="0">
                <a:latin typeface="Calibri" pitchFamily="34" charset="0"/>
                <a:cs typeface="Arial" pitchFamily="34" charset="0"/>
              </a:rPr>
              <a:t> </a:t>
            </a:r>
            <a:endParaRPr lang="sk-SK" sz="20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Obrázok 7" descr="trolledit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45312" y="21041047"/>
            <a:ext cx="18804038" cy="5256584"/>
          </a:xfrm>
          <a:prstGeom prst="rect">
            <a:avLst/>
          </a:prstGeom>
        </p:spPr>
      </p:pic>
      <p:pic>
        <p:nvPicPr>
          <p:cNvPr id="6" name="Obrázok 5" descr="fiit 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1099435"/>
            <a:ext cx="2392984" cy="1702740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0" y="374751"/>
            <a:ext cx="30276800" cy="3693761"/>
          </a:xfrm>
          <a:prstGeom prst="rect">
            <a:avLst/>
          </a:prstGeom>
          <a:noFill/>
        </p:spPr>
        <p:txBody>
          <a:bodyPr wrap="square" lIns="91879" tIns="45939" rIns="91879" bIns="45939" rtlCol="0">
            <a:spAutoFit/>
          </a:bodyPr>
          <a:lstStyle/>
          <a:p>
            <a:pPr algn="ctr"/>
            <a:r>
              <a:rPr lang="sk-SK" sz="13800" b="1" dirty="0" smtClean="0">
                <a:solidFill>
                  <a:schemeClr val="bg1"/>
                </a:solidFill>
                <a:latin typeface="Square721 BT" pitchFamily="34" charset="0"/>
              </a:rPr>
              <a:t>TrollEdit</a:t>
            </a:r>
            <a:r>
              <a:rPr lang="sk-SK" sz="9600" b="1" dirty="0" smtClean="0">
                <a:solidFill>
                  <a:schemeClr val="bg1"/>
                </a:solidFill>
                <a:latin typeface="Square721 BT" pitchFamily="34" charset="0"/>
              </a:rPr>
              <a:t>  </a:t>
            </a:r>
          </a:p>
          <a:p>
            <a:pPr algn="ctr"/>
            <a:r>
              <a:rPr lang="sk-SK" sz="8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Square721 BT" pitchFamily="34" charset="0"/>
              </a:rPr>
              <a:t>New </a:t>
            </a:r>
            <a:r>
              <a:rPr lang="sk-SK" sz="8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Square721 BT" pitchFamily="34" charset="0"/>
              </a:rPr>
              <a:t>way</a:t>
            </a:r>
            <a:r>
              <a:rPr lang="sk-SK" sz="8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Square721 BT" pitchFamily="34" charset="0"/>
              </a:rPr>
              <a:t> </a:t>
            </a:r>
            <a:r>
              <a:rPr lang="sk-SK" sz="8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Square721 BT" pitchFamily="34" charset="0"/>
              </a:rPr>
              <a:t>of</a:t>
            </a:r>
            <a:r>
              <a:rPr lang="sk-SK" sz="8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Square721 BT" pitchFamily="34" charset="0"/>
              </a:rPr>
              <a:t> </a:t>
            </a:r>
            <a:r>
              <a:rPr lang="sk-SK" sz="8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Square721 BT" pitchFamily="34" charset="0"/>
              </a:rPr>
              <a:t>source</a:t>
            </a:r>
            <a:r>
              <a:rPr lang="sk-SK" sz="8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Square721 BT" pitchFamily="34" charset="0"/>
              </a:rPr>
              <a:t> </a:t>
            </a:r>
            <a:r>
              <a:rPr lang="sk-SK" sz="8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Square721 BT" pitchFamily="34" charset="0"/>
              </a:rPr>
              <a:t>code</a:t>
            </a:r>
            <a:r>
              <a:rPr lang="sk-SK" sz="8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Square721 BT" pitchFamily="34" charset="0"/>
              </a:rPr>
              <a:t> </a:t>
            </a:r>
            <a:r>
              <a:rPr lang="sk-SK" sz="8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Square721 BT" pitchFamily="34" charset="0"/>
              </a:rPr>
              <a:t>editing</a:t>
            </a:r>
            <a:r>
              <a:rPr lang="sk-SK" sz="8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Square721 BT" pitchFamily="34" charset="0"/>
              </a:rPr>
              <a:t> </a:t>
            </a:r>
            <a:endParaRPr lang="sk-SK" sz="8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Square721 BT" pitchFamily="34" charset="0"/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2248968" y="41419311"/>
            <a:ext cx="9793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SLOVAK UNIVERSITY OF TECHNOLOGY IN BRATISLAVA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Faculty of Informatics an</a:t>
            </a:r>
            <a:r>
              <a:rPr lang="sk-SK" sz="2400" dirty="0" smtClean="0">
                <a:solidFill>
                  <a:schemeClr val="bg1"/>
                </a:solidFill>
              </a:rPr>
              <a:t>d</a:t>
            </a:r>
            <a:r>
              <a:rPr lang="en-US" sz="2400" dirty="0" smtClean="0">
                <a:solidFill>
                  <a:schemeClr val="bg1"/>
                </a:solidFill>
              </a:rPr>
              <a:t> Information Technologies 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5" name="Obrázok 14" descr="trolledit_ap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6840" y="806799"/>
            <a:ext cx="3787924" cy="2736304"/>
          </a:xfrm>
          <a:prstGeom prst="rect">
            <a:avLst/>
          </a:prstGeom>
        </p:spPr>
      </p:pic>
      <p:cxnSp>
        <p:nvCxnSpPr>
          <p:cNvPr id="22" name="Rovná spojnica 21"/>
          <p:cNvCxnSpPr/>
          <p:nvPr/>
        </p:nvCxnSpPr>
        <p:spPr>
          <a:xfrm>
            <a:off x="0" y="4407199"/>
            <a:ext cx="3027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BlokTextu 23"/>
          <p:cNvSpPr txBox="1"/>
          <p:nvPr/>
        </p:nvSpPr>
        <p:spPr>
          <a:xfrm>
            <a:off x="592784" y="5271295"/>
            <a:ext cx="7344816" cy="125369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sk-SK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r>
              <a:rPr lang="sk-SK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just"/>
            <a:endParaRPr lang="sk-SK" sz="2400" dirty="0" smtClean="0"/>
          </a:p>
          <a:p>
            <a:pPr algn="just"/>
            <a:r>
              <a:rPr lang="en-US" sz="2800" dirty="0" smtClean="0"/>
              <a:t>Today  </a:t>
            </a:r>
            <a:r>
              <a:rPr lang="en-US" sz="2800" dirty="0" smtClean="0"/>
              <a:t>programmers  use  editors  and  IDEs  that  usually  use  simple  color  highlighting  without  any </a:t>
            </a:r>
            <a:r>
              <a:rPr lang="en-US" sz="2800" dirty="0" smtClean="0"/>
              <a:t>sign </a:t>
            </a:r>
            <a:r>
              <a:rPr lang="en-US" sz="2800" dirty="0" smtClean="0"/>
              <a:t>of graphic enrichment features. However enriching the source code with graphic elements can </a:t>
            </a:r>
            <a:r>
              <a:rPr lang="en-US" sz="2800" dirty="0" smtClean="0"/>
              <a:t>be  </a:t>
            </a:r>
            <a:r>
              <a:rPr lang="en-US" sz="2800" dirty="0" smtClean="0"/>
              <a:t>beneficial  for  the  understanding  of  the  structure  of  given  code  and  thus  lead  to  better </a:t>
            </a:r>
            <a:r>
              <a:rPr lang="en-US" sz="2800" dirty="0" smtClean="0"/>
              <a:t>understanding  </a:t>
            </a:r>
            <a:r>
              <a:rPr lang="en-US" sz="2800" dirty="0" smtClean="0"/>
              <a:t>of  its  structure  and  meaning  for  the  programmer.  This  basic  observation  is  the </a:t>
            </a:r>
          </a:p>
          <a:p>
            <a:pPr algn="just"/>
            <a:r>
              <a:rPr lang="en-US" sz="2800" dirty="0" smtClean="0"/>
              <a:t>driving idea behind TrollEdit.  </a:t>
            </a:r>
          </a:p>
          <a:p>
            <a:pPr algn="just"/>
            <a:endParaRPr lang="sk-SK" sz="2800" dirty="0" smtClean="0"/>
          </a:p>
          <a:p>
            <a:pPr algn="just"/>
            <a:r>
              <a:rPr lang="en-US" sz="2800" dirty="0" smtClean="0"/>
              <a:t>TrollEdit </a:t>
            </a:r>
            <a:r>
              <a:rPr lang="en-US" sz="2800" dirty="0" smtClean="0"/>
              <a:t>is  an  experimental  editor  that  tries  to  enrich  source  code  with  graphical  elements </a:t>
            </a:r>
            <a:r>
              <a:rPr lang="en-US" sz="2800" dirty="0" smtClean="0"/>
              <a:t>for </a:t>
            </a:r>
            <a:r>
              <a:rPr lang="en-US" sz="2800" dirty="0" smtClean="0"/>
              <a:t>easier  manipulation. Source code editing can sometimes be very problematic </a:t>
            </a:r>
            <a:r>
              <a:rPr lang="en-US" sz="2800" dirty="0" smtClean="0"/>
              <a:t>especially</a:t>
            </a:r>
            <a:r>
              <a:rPr lang="sk-SK" sz="2800" dirty="0" smtClean="0"/>
              <a:t> </a:t>
            </a:r>
            <a:r>
              <a:rPr lang="en-US" sz="2800" dirty="0" smtClean="0"/>
              <a:t>when</a:t>
            </a:r>
            <a:r>
              <a:rPr lang="sk-SK" sz="2800" dirty="0" smtClean="0"/>
              <a:t> </a:t>
            </a:r>
            <a:r>
              <a:rPr lang="en-US" sz="2800" dirty="0" smtClean="0"/>
              <a:t>reviewing </a:t>
            </a:r>
            <a:r>
              <a:rPr lang="en-US" sz="2800" dirty="0" smtClean="0"/>
              <a:t>unknown code that the programmer is not familiar with. Most of the time programmers </a:t>
            </a:r>
            <a:r>
              <a:rPr lang="en-US" sz="2800" dirty="0" smtClean="0"/>
              <a:t>are </a:t>
            </a:r>
            <a:r>
              <a:rPr lang="en-US" sz="2800" dirty="0" smtClean="0"/>
              <a:t>trying to familiarize themselves with the syntax of the source and only then follow to analyze </a:t>
            </a:r>
            <a:r>
              <a:rPr lang="en-US" sz="2800" dirty="0" smtClean="0"/>
              <a:t>its </a:t>
            </a:r>
            <a:r>
              <a:rPr lang="en-US" sz="2800" dirty="0" smtClean="0"/>
              <a:t>semantic meaning. TrollEdit tries to address both of these steps by enriching the text editor with </a:t>
            </a:r>
            <a:r>
              <a:rPr lang="en-US" sz="2800" dirty="0" smtClean="0"/>
              <a:t>graphical </a:t>
            </a:r>
            <a:r>
              <a:rPr lang="en-US" sz="2800" dirty="0" smtClean="0"/>
              <a:t>elements instead of relying on colorized text</a:t>
            </a:r>
            <a:endParaRPr lang="sk-SK" sz="2800" dirty="0"/>
          </a:p>
        </p:txBody>
      </p:sp>
      <p:pic>
        <p:nvPicPr>
          <p:cNvPr id="32" name="Obrázok 31" descr="GitHub_Logo.png"/>
          <p:cNvPicPr>
            <a:picLocks noChangeAspect="1"/>
          </p:cNvPicPr>
          <p:nvPr/>
        </p:nvPicPr>
        <p:blipFill>
          <a:blip r:embed="rId5" cstate="print">
            <a:grayscl/>
            <a:lum contrast="-40000"/>
          </a:blip>
          <a:stretch>
            <a:fillRect/>
          </a:stretch>
        </p:blipFill>
        <p:spPr>
          <a:xfrm>
            <a:off x="4985272" y="39403087"/>
            <a:ext cx="2644766" cy="1174777"/>
          </a:xfrm>
          <a:prstGeom prst="rect">
            <a:avLst/>
          </a:prstGeom>
        </p:spPr>
      </p:pic>
      <p:pic>
        <p:nvPicPr>
          <p:cNvPr id="33" name="Obrázok 32" descr="cmake75.png"/>
          <p:cNvPicPr>
            <a:picLocks noChangeAspect="1"/>
          </p:cNvPicPr>
          <p:nvPr/>
        </p:nvPicPr>
        <p:blipFill>
          <a:blip r:embed="rId6" cstate="print">
            <a:grayscl/>
          </a:blip>
          <a:stretch>
            <a:fillRect/>
          </a:stretch>
        </p:blipFill>
        <p:spPr>
          <a:xfrm>
            <a:off x="8081616" y="39115055"/>
            <a:ext cx="3618109" cy="1444897"/>
          </a:xfrm>
          <a:prstGeom prst="rect">
            <a:avLst/>
          </a:prstGeom>
        </p:spPr>
      </p:pic>
      <p:pic>
        <p:nvPicPr>
          <p:cNvPr id="1026" name="Picture 2" descr="C:\Users\Jozef89\Desktop\Nejaka_grafika\Nejaka_grafika\lua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20976" y="38683007"/>
            <a:ext cx="2088232" cy="2043236"/>
          </a:xfrm>
          <a:prstGeom prst="rect">
            <a:avLst/>
          </a:prstGeom>
          <a:noFill/>
        </p:spPr>
      </p:pic>
      <p:pic>
        <p:nvPicPr>
          <p:cNvPr id="1027" name="Picture 3" descr="C:\Users\Jozef89\Desktop\Nejaka_grafika\Nejaka_grafika\qt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38610999"/>
            <a:ext cx="1944216" cy="2148850"/>
          </a:xfrm>
          <a:prstGeom prst="rect">
            <a:avLst/>
          </a:prstGeom>
          <a:noFill/>
        </p:spPr>
      </p:pic>
      <p:pic>
        <p:nvPicPr>
          <p:cNvPr id="1028" name="Picture 4" descr="C:\Users\Jozef89\Desktop\Nejaka_grafika\Nejaka_grafika\Icons_for-StartPage\person (2)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64792" y="21689119"/>
            <a:ext cx="4156109" cy="4968552"/>
          </a:xfrm>
          <a:prstGeom prst="rect">
            <a:avLst/>
          </a:prstGeom>
          <a:noFill/>
        </p:spPr>
      </p:pic>
      <p:pic>
        <p:nvPicPr>
          <p:cNvPr id="34" name="Obrázok 33" descr="+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913264" y="22697231"/>
            <a:ext cx="1457568" cy="1366470"/>
          </a:xfrm>
          <a:prstGeom prst="rect">
            <a:avLst/>
          </a:prstGeom>
        </p:spPr>
      </p:pic>
      <p:pic>
        <p:nvPicPr>
          <p:cNvPr id="35" name="Obrázok 34" descr="rovnasa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3923376" y="23705343"/>
            <a:ext cx="2448272" cy="560447"/>
          </a:xfrm>
          <a:prstGeom prst="rect">
            <a:avLst/>
          </a:prstGeom>
        </p:spPr>
      </p:pic>
      <p:pic>
        <p:nvPicPr>
          <p:cNvPr id="36" name="Obrázok 35" descr="finalSource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4067392" y="21977151"/>
            <a:ext cx="6890468" cy="4295286"/>
          </a:xfrm>
          <a:prstGeom prst="rect">
            <a:avLst/>
          </a:prstGeom>
        </p:spPr>
      </p:pic>
      <p:pic>
        <p:nvPicPr>
          <p:cNvPr id="1029" name="Picture 5" descr="C:\Users\Jozef89\FIIT\Predmety\1st year\1st semster\Timovy projekt\Poster\grammar (2)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2834144" y="17368639"/>
            <a:ext cx="4669358" cy="2513126"/>
          </a:xfrm>
          <a:prstGeom prst="rect">
            <a:avLst/>
          </a:prstGeom>
          <a:noFill/>
        </p:spPr>
      </p:pic>
      <p:pic>
        <p:nvPicPr>
          <p:cNvPr id="1030" name="Picture 6" descr="C:\Users\Jozef89\FIIT\Predmety\1st year\1st semster\Timovy projekt\Poster\ast (2)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3194184" y="28025823"/>
            <a:ext cx="4320480" cy="3509806"/>
          </a:xfrm>
          <a:prstGeom prst="rect">
            <a:avLst/>
          </a:prstGeom>
          <a:noFill/>
        </p:spPr>
      </p:pic>
      <p:pic>
        <p:nvPicPr>
          <p:cNvPr id="1031" name="Picture 7" descr="C:\Users\Jozef89\FIIT\Predmety\1st year\1st semster\Timovy projekt\Poster\sipka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 rot="4305821" flipV="1">
            <a:off x="14476088" y="20092372"/>
            <a:ext cx="1707429" cy="720000"/>
          </a:xfrm>
          <a:prstGeom prst="rect">
            <a:avLst/>
          </a:prstGeom>
          <a:noFill/>
        </p:spPr>
      </p:pic>
      <p:pic>
        <p:nvPicPr>
          <p:cNvPr id="39" name="Picture 7" descr="C:\Users\Jozef89\FIIT\Predmety\1st year\1st semster\Timovy projekt\Poster\sipka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 rot="17294179">
            <a:off x="14689650" y="27141502"/>
            <a:ext cx="1711959" cy="721910"/>
          </a:xfrm>
          <a:prstGeom prst="rect">
            <a:avLst/>
          </a:prstGeom>
          <a:noFill/>
        </p:spPr>
      </p:pic>
      <p:sp>
        <p:nvSpPr>
          <p:cNvPr id="40" name="BlokTextu 39"/>
          <p:cNvSpPr txBox="1"/>
          <p:nvPr/>
        </p:nvSpPr>
        <p:spPr>
          <a:xfrm>
            <a:off x="24859480" y="41707343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solidFill>
                  <a:schemeClr val="bg1"/>
                </a:solidFill>
              </a:rPr>
              <a:t>tp-team-10@googlegroups.com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1" name="Obdĺžnik s rovnostranným zaobleným rohom 40"/>
          <p:cNvSpPr/>
          <p:nvPr/>
        </p:nvSpPr>
        <p:spPr>
          <a:xfrm rot="16200000">
            <a:off x="21843504" y="31689871"/>
            <a:ext cx="7344816" cy="9521776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63" name="Obrázok 62" descr="02.png"/>
          <p:cNvPicPr>
            <a:picLocks noChangeAspect="1"/>
          </p:cNvPicPr>
          <p:nvPr/>
        </p:nvPicPr>
        <p:blipFill>
          <a:blip r:embed="rId16" cstate="print"/>
          <a:srcRect r="74727" b="81628"/>
          <a:stretch>
            <a:fillRect/>
          </a:stretch>
        </p:blipFill>
        <p:spPr>
          <a:xfrm rot="200077">
            <a:off x="20570210" y="15624975"/>
            <a:ext cx="1976803" cy="1130656"/>
          </a:xfrm>
          <a:prstGeom prst="rect">
            <a:avLst/>
          </a:prstGeom>
        </p:spPr>
      </p:pic>
      <p:sp>
        <p:nvSpPr>
          <p:cNvPr id="69" name="BlokTextu 68"/>
          <p:cNvSpPr txBox="1"/>
          <p:nvPr/>
        </p:nvSpPr>
        <p:spPr>
          <a:xfrm>
            <a:off x="21691128" y="32850359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Autors</a:t>
            </a:r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2800" dirty="0" smtClean="0"/>
              <a:t> </a:t>
            </a:r>
            <a:endParaRPr lang="sk-SK" sz="2800" dirty="0"/>
          </a:p>
        </p:txBody>
      </p:sp>
      <p:pic>
        <p:nvPicPr>
          <p:cNvPr id="80" name="Obrázok 79" descr="adrian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4283416" y="38106943"/>
            <a:ext cx="1491428" cy="1800000"/>
          </a:xfrm>
          <a:prstGeom prst="rect">
            <a:avLst/>
          </a:prstGeom>
        </p:spPr>
      </p:pic>
      <p:pic>
        <p:nvPicPr>
          <p:cNvPr id="81" name="Obrázok 80" descr="drahos.png"/>
          <p:cNvPicPr>
            <a:picLocks noChangeAspect="1"/>
          </p:cNvPicPr>
          <p:nvPr/>
        </p:nvPicPr>
        <p:blipFill>
          <a:blip r:embed="rId18" cstate="print"/>
          <a:srcRect r="20870"/>
          <a:stretch>
            <a:fillRect/>
          </a:stretch>
        </p:blipFill>
        <p:spPr>
          <a:xfrm>
            <a:off x="24499440" y="32850359"/>
            <a:ext cx="2232248" cy="2490808"/>
          </a:xfrm>
          <a:prstGeom prst="rect">
            <a:avLst/>
          </a:prstGeom>
        </p:spPr>
      </p:pic>
      <p:pic>
        <p:nvPicPr>
          <p:cNvPr id="85" name="Obrázok 84" descr="marek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6803696" y="38106943"/>
            <a:ext cx="1412572" cy="1800000"/>
          </a:xfrm>
          <a:prstGeom prst="rect">
            <a:avLst/>
          </a:prstGeom>
        </p:spPr>
      </p:pic>
      <p:sp>
        <p:nvSpPr>
          <p:cNvPr id="87" name="BlokTextu 86"/>
          <p:cNvSpPr txBox="1"/>
          <p:nvPr/>
        </p:nvSpPr>
        <p:spPr>
          <a:xfrm>
            <a:off x="21259080" y="33498431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Team Innovators</a:t>
            </a:r>
            <a:r>
              <a:rPr lang="sk-SK" sz="2400" dirty="0" smtClean="0"/>
              <a:t> </a:t>
            </a:r>
            <a:endParaRPr lang="sk-SK" sz="2400" dirty="0"/>
          </a:p>
        </p:txBody>
      </p:sp>
      <p:cxnSp>
        <p:nvCxnSpPr>
          <p:cNvPr id="89" name="Rovná spojnica 88"/>
          <p:cNvCxnSpPr/>
          <p:nvPr/>
        </p:nvCxnSpPr>
        <p:spPr>
          <a:xfrm>
            <a:off x="21835144" y="35586663"/>
            <a:ext cx="69127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Rovná spojnica 93"/>
          <p:cNvCxnSpPr/>
          <p:nvPr/>
        </p:nvCxnSpPr>
        <p:spPr>
          <a:xfrm>
            <a:off x="27451768" y="35586663"/>
            <a:ext cx="0" cy="252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Rovná spojnica 95"/>
          <p:cNvCxnSpPr/>
          <p:nvPr/>
        </p:nvCxnSpPr>
        <p:spPr>
          <a:xfrm>
            <a:off x="24931488" y="35586663"/>
            <a:ext cx="0" cy="252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Rovná spojnica 96"/>
          <p:cNvCxnSpPr/>
          <p:nvPr/>
        </p:nvCxnSpPr>
        <p:spPr>
          <a:xfrm>
            <a:off x="28747912" y="35586663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Obrázok 82" descr="lubos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8027832" y="35874695"/>
            <a:ext cx="1570285" cy="1800000"/>
          </a:xfrm>
          <a:prstGeom prst="rect">
            <a:avLst/>
          </a:prstGeom>
        </p:spPr>
      </p:pic>
      <p:cxnSp>
        <p:nvCxnSpPr>
          <p:cNvPr id="99" name="Rovná spojnica 98"/>
          <p:cNvCxnSpPr/>
          <p:nvPr/>
        </p:nvCxnSpPr>
        <p:spPr>
          <a:xfrm>
            <a:off x="26299640" y="35586663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Obrázok 85" descr="maros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5579560" y="35874695"/>
            <a:ext cx="1579377" cy="1800000"/>
          </a:xfrm>
          <a:prstGeom prst="rect">
            <a:avLst/>
          </a:prstGeom>
        </p:spPr>
      </p:pic>
      <p:cxnSp>
        <p:nvCxnSpPr>
          <p:cNvPr id="100" name="Rovná spojnica 99"/>
          <p:cNvCxnSpPr/>
          <p:nvPr/>
        </p:nvCxnSpPr>
        <p:spPr>
          <a:xfrm>
            <a:off x="23995384" y="35586663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Obrázok 83" descr="lukas.png"/>
          <p:cNvPicPr>
            <a:picLocks noChangeAspect="1"/>
          </p:cNvPicPr>
          <p:nvPr/>
        </p:nvPicPr>
        <p:blipFill>
          <a:blip r:embed="rId22" cstate="print"/>
          <a:srcRect r="31808"/>
          <a:stretch>
            <a:fillRect/>
          </a:stretch>
        </p:blipFill>
        <p:spPr>
          <a:xfrm>
            <a:off x="23275304" y="35874695"/>
            <a:ext cx="1377094" cy="1800000"/>
          </a:xfrm>
          <a:prstGeom prst="rect">
            <a:avLst/>
          </a:prstGeom>
        </p:spPr>
      </p:pic>
      <p:cxnSp>
        <p:nvCxnSpPr>
          <p:cNvPr id="101" name="Rovná spojnica 100"/>
          <p:cNvCxnSpPr/>
          <p:nvPr/>
        </p:nvCxnSpPr>
        <p:spPr>
          <a:xfrm>
            <a:off x="21835144" y="35586663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Obrázok 81" descr="jozef.png"/>
          <p:cNvPicPr>
            <a:picLocks noChangeAspect="1"/>
          </p:cNvPicPr>
          <p:nvPr/>
        </p:nvPicPr>
        <p:blipFill>
          <a:blip r:embed="rId23" cstate="print"/>
          <a:srcRect r="23968"/>
          <a:stretch>
            <a:fillRect/>
          </a:stretch>
        </p:blipFill>
        <p:spPr>
          <a:xfrm>
            <a:off x="21187072" y="35874695"/>
            <a:ext cx="1531685" cy="1800000"/>
          </a:xfrm>
          <a:prstGeom prst="rect">
            <a:avLst/>
          </a:prstGeom>
        </p:spPr>
      </p:pic>
      <p:sp>
        <p:nvSpPr>
          <p:cNvPr id="104" name="BlokTextu 103"/>
          <p:cNvSpPr txBox="1"/>
          <p:nvPr/>
        </p:nvSpPr>
        <p:spPr>
          <a:xfrm>
            <a:off x="448768" y="37890919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</a:t>
            </a:r>
            <a:r>
              <a:rPr lang="sk-SK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technology</a:t>
            </a:r>
            <a:r>
              <a:rPr lang="sk-SK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2800" dirty="0" smtClean="0"/>
              <a:t> </a:t>
            </a:r>
            <a:endParaRPr lang="sk-SK" sz="2800" dirty="0"/>
          </a:p>
        </p:txBody>
      </p:sp>
      <p:sp>
        <p:nvSpPr>
          <p:cNvPr id="111" name="BlokTextu 110"/>
          <p:cNvSpPr txBox="1"/>
          <p:nvPr/>
        </p:nvSpPr>
        <p:spPr>
          <a:xfrm>
            <a:off x="19314864" y="5271295"/>
            <a:ext cx="10441160" cy="548235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sk-SK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</a:t>
            </a:r>
            <a:r>
              <a:rPr lang="sk-SK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</a:t>
            </a:r>
            <a:r>
              <a:rPr lang="sk-SK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Works </a:t>
            </a:r>
          </a:p>
          <a:p>
            <a:pPr algn="just"/>
            <a:endParaRPr lang="sk-SK" sz="2400" dirty="0" smtClean="0"/>
          </a:p>
          <a:p>
            <a:pPr algn="just"/>
            <a:r>
              <a:rPr lang="en-US" sz="2800" dirty="0" smtClean="0"/>
              <a:t>Today  </a:t>
            </a:r>
            <a:r>
              <a:rPr lang="en-US" sz="2800" dirty="0" smtClean="0"/>
              <a:t>programmers  use  editors  and  IDEs  that  usually  use  simple  color  highlighting  without  any </a:t>
            </a:r>
            <a:r>
              <a:rPr lang="en-US" sz="2800" dirty="0" smtClean="0"/>
              <a:t>sign </a:t>
            </a:r>
            <a:r>
              <a:rPr lang="en-US" sz="2800" dirty="0" smtClean="0"/>
              <a:t>of graphic enrichment features. However enriching the source code with graphic elements can </a:t>
            </a:r>
            <a:r>
              <a:rPr lang="en-US" sz="2800" dirty="0" smtClean="0"/>
              <a:t>be  </a:t>
            </a:r>
            <a:r>
              <a:rPr lang="en-US" sz="2800" dirty="0" smtClean="0"/>
              <a:t>beneficial  for  the  understanding  of  the  structure  of  given  code  and  thus  lead  to  better </a:t>
            </a:r>
            <a:r>
              <a:rPr lang="en-US" sz="2800" dirty="0" smtClean="0"/>
              <a:t>understanding  </a:t>
            </a:r>
            <a:r>
              <a:rPr lang="en-US" sz="2800" dirty="0" smtClean="0"/>
              <a:t>of  its  structure  and  meaning  for  the  programmer.  This  basic  observation  is  the </a:t>
            </a:r>
          </a:p>
          <a:p>
            <a:pPr algn="just"/>
            <a:r>
              <a:rPr lang="en-US" sz="2800" dirty="0" smtClean="0"/>
              <a:t>driving idea behind TrollEdit.  </a:t>
            </a:r>
            <a:r>
              <a:rPr lang="sk-SK" sz="2800" dirty="0" smtClean="0"/>
              <a:t>// </a:t>
            </a:r>
            <a:r>
              <a:rPr lang="sk-SK" sz="2800" dirty="0" err="1" smtClean="0"/>
              <a:t>dopisat</a:t>
            </a:r>
            <a:r>
              <a:rPr lang="sk-SK" sz="2800" dirty="0" smtClean="0"/>
              <a:t> a </a:t>
            </a:r>
            <a:r>
              <a:rPr lang="sk-SK" sz="2800" dirty="0" err="1" smtClean="0"/>
              <a:t>pridat</a:t>
            </a:r>
            <a:r>
              <a:rPr lang="sk-SK" sz="2800" dirty="0" smtClean="0"/>
              <a:t> </a:t>
            </a:r>
            <a:r>
              <a:rPr lang="sk-SK" sz="2800" dirty="0" err="1" smtClean="0"/>
              <a:t>obr</a:t>
            </a:r>
            <a:r>
              <a:rPr lang="sk-SK" sz="2800" dirty="0" smtClean="0"/>
              <a:t> </a:t>
            </a:r>
          </a:p>
          <a:p>
            <a:pPr algn="just"/>
            <a:r>
              <a:rPr lang="sk-SK" sz="2800" dirty="0" smtClean="0"/>
              <a:t> </a:t>
            </a:r>
            <a:endParaRPr lang="sk-SK" sz="2800" dirty="0"/>
          </a:p>
        </p:txBody>
      </p:sp>
      <p:cxnSp>
        <p:nvCxnSpPr>
          <p:cNvPr id="113" name="Rovná spojnica 112"/>
          <p:cNvCxnSpPr/>
          <p:nvPr/>
        </p:nvCxnSpPr>
        <p:spPr>
          <a:xfrm>
            <a:off x="24787472" y="11103943"/>
            <a:ext cx="0" cy="1080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Rovná spojnica 115"/>
          <p:cNvCxnSpPr/>
          <p:nvPr/>
        </p:nvCxnSpPr>
        <p:spPr>
          <a:xfrm>
            <a:off x="22555224" y="21905143"/>
            <a:ext cx="223224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Rovná spojnica 120"/>
          <p:cNvCxnSpPr/>
          <p:nvPr/>
        </p:nvCxnSpPr>
        <p:spPr>
          <a:xfrm>
            <a:off x="3041056" y="17944703"/>
            <a:ext cx="0" cy="7920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Rovná spojnica 123"/>
          <p:cNvCxnSpPr/>
          <p:nvPr/>
        </p:nvCxnSpPr>
        <p:spPr>
          <a:xfrm>
            <a:off x="2969048" y="18736791"/>
            <a:ext cx="46085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ovná spojnica 124"/>
          <p:cNvCxnSpPr/>
          <p:nvPr/>
        </p:nvCxnSpPr>
        <p:spPr>
          <a:xfrm flipV="1">
            <a:off x="7649568" y="18736791"/>
            <a:ext cx="0" cy="1800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BlokTextu 128"/>
          <p:cNvSpPr txBox="1"/>
          <p:nvPr/>
        </p:nvSpPr>
        <p:spPr>
          <a:xfrm>
            <a:off x="8513664" y="6351415"/>
            <a:ext cx="10225136" cy="548235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sk-SK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</a:t>
            </a:r>
            <a:r>
              <a:rPr lang="sk-SK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</a:t>
            </a:r>
            <a:r>
              <a:rPr lang="sk-SK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Works </a:t>
            </a:r>
          </a:p>
          <a:p>
            <a:pPr algn="just"/>
            <a:endParaRPr lang="sk-SK" sz="2400" dirty="0" smtClean="0"/>
          </a:p>
          <a:p>
            <a:pPr algn="just"/>
            <a:r>
              <a:rPr lang="en-US" sz="2800" dirty="0" smtClean="0"/>
              <a:t>Today  </a:t>
            </a:r>
            <a:r>
              <a:rPr lang="en-US" sz="2800" dirty="0" smtClean="0"/>
              <a:t>programmers  use  editors  and  IDEs  that  usually  use  simple  color  highlighting  without  any </a:t>
            </a:r>
            <a:r>
              <a:rPr lang="en-US" sz="2800" dirty="0" smtClean="0"/>
              <a:t>sign </a:t>
            </a:r>
            <a:r>
              <a:rPr lang="en-US" sz="2800" dirty="0" smtClean="0"/>
              <a:t>of graphic enrichment features. However enriching the source code with graphic elements can </a:t>
            </a:r>
            <a:r>
              <a:rPr lang="en-US" sz="2800" dirty="0" smtClean="0"/>
              <a:t>be  </a:t>
            </a:r>
            <a:r>
              <a:rPr lang="en-US" sz="2800" dirty="0" smtClean="0"/>
              <a:t>beneficial  for  the  understanding  of  the  structure  of  given  code  and  thus  lead  to  better </a:t>
            </a:r>
            <a:r>
              <a:rPr lang="en-US" sz="2800" dirty="0" smtClean="0"/>
              <a:t>understanding  </a:t>
            </a:r>
            <a:r>
              <a:rPr lang="en-US" sz="2800" dirty="0" smtClean="0"/>
              <a:t>of  its  structure  and  meaning  for  the  programmer.  This  basic  observation  is  the </a:t>
            </a:r>
          </a:p>
          <a:p>
            <a:pPr algn="just"/>
            <a:r>
              <a:rPr lang="en-US" sz="2800" dirty="0" smtClean="0"/>
              <a:t>driving idea behind TrollEdit.  </a:t>
            </a:r>
            <a:r>
              <a:rPr lang="sk-SK" sz="2800" dirty="0" smtClean="0"/>
              <a:t>// </a:t>
            </a:r>
            <a:r>
              <a:rPr lang="sk-SK" sz="2800" dirty="0" err="1" smtClean="0"/>
              <a:t>dopisat</a:t>
            </a:r>
            <a:r>
              <a:rPr lang="sk-SK" sz="2800" dirty="0" smtClean="0"/>
              <a:t> a </a:t>
            </a:r>
            <a:r>
              <a:rPr lang="sk-SK" sz="2800" dirty="0" err="1" smtClean="0"/>
              <a:t>pridat</a:t>
            </a:r>
            <a:r>
              <a:rPr lang="sk-SK" sz="2800" dirty="0" smtClean="0"/>
              <a:t> </a:t>
            </a:r>
            <a:r>
              <a:rPr lang="sk-SK" sz="2800" dirty="0" err="1" smtClean="0"/>
              <a:t>obr</a:t>
            </a:r>
            <a:r>
              <a:rPr lang="sk-SK" sz="2800" dirty="0" smtClean="0"/>
              <a:t> </a:t>
            </a:r>
          </a:p>
          <a:p>
            <a:pPr algn="just"/>
            <a:r>
              <a:rPr lang="sk-SK" sz="2800" dirty="0" smtClean="0"/>
              <a:t> </a:t>
            </a:r>
            <a:endParaRPr lang="sk-SK" sz="2800" dirty="0"/>
          </a:p>
        </p:txBody>
      </p:sp>
      <p:sp>
        <p:nvSpPr>
          <p:cNvPr id="130" name="BlokTextu 129"/>
          <p:cNvSpPr txBox="1"/>
          <p:nvPr/>
        </p:nvSpPr>
        <p:spPr>
          <a:xfrm>
            <a:off x="1096840" y="30546103"/>
            <a:ext cx="10225136" cy="548235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sk-SK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</a:t>
            </a:r>
            <a:r>
              <a:rPr lang="sk-SK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</a:t>
            </a:r>
            <a:r>
              <a:rPr lang="sk-SK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Works </a:t>
            </a:r>
          </a:p>
          <a:p>
            <a:pPr algn="just"/>
            <a:endParaRPr lang="sk-SK" sz="2400" dirty="0" smtClean="0"/>
          </a:p>
          <a:p>
            <a:pPr algn="just"/>
            <a:r>
              <a:rPr lang="en-US" sz="2800" dirty="0" smtClean="0"/>
              <a:t>Today  </a:t>
            </a:r>
            <a:r>
              <a:rPr lang="en-US" sz="2800" dirty="0" smtClean="0"/>
              <a:t>programmers  use  editors  and  IDEs  that  usually  use  simple  color  highlighting  without  any </a:t>
            </a:r>
            <a:r>
              <a:rPr lang="en-US" sz="2800" dirty="0" smtClean="0"/>
              <a:t>sign </a:t>
            </a:r>
            <a:r>
              <a:rPr lang="en-US" sz="2800" dirty="0" smtClean="0"/>
              <a:t>of graphic enrichment features. However enriching the source code with graphic elements can </a:t>
            </a:r>
            <a:r>
              <a:rPr lang="en-US" sz="2800" dirty="0" smtClean="0"/>
              <a:t>be  </a:t>
            </a:r>
            <a:r>
              <a:rPr lang="en-US" sz="2800" dirty="0" smtClean="0"/>
              <a:t>beneficial  for  the  understanding  of  the  structure  of  given  code  and  thus  lead  to  better </a:t>
            </a:r>
            <a:r>
              <a:rPr lang="en-US" sz="2800" dirty="0" smtClean="0"/>
              <a:t>understanding  </a:t>
            </a:r>
            <a:r>
              <a:rPr lang="en-US" sz="2800" dirty="0" smtClean="0"/>
              <a:t>of  its  structure  and  meaning  for  the  programmer.  This  basic  observation  is  the </a:t>
            </a:r>
          </a:p>
          <a:p>
            <a:pPr algn="just"/>
            <a:r>
              <a:rPr lang="en-US" sz="2800" dirty="0" smtClean="0"/>
              <a:t>driving idea behind TrollEdit.  </a:t>
            </a:r>
            <a:r>
              <a:rPr lang="sk-SK" sz="2800" dirty="0" smtClean="0"/>
              <a:t>// </a:t>
            </a:r>
            <a:r>
              <a:rPr lang="sk-SK" sz="2800" dirty="0" err="1" smtClean="0"/>
              <a:t>dopisat</a:t>
            </a:r>
            <a:r>
              <a:rPr lang="sk-SK" sz="2800" dirty="0" smtClean="0"/>
              <a:t> a </a:t>
            </a:r>
            <a:r>
              <a:rPr lang="sk-SK" sz="2800" dirty="0" err="1" smtClean="0"/>
              <a:t>pridat</a:t>
            </a:r>
            <a:r>
              <a:rPr lang="sk-SK" sz="2800" dirty="0" smtClean="0"/>
              <a:t> </a:t>
            </a:r>
            <a:r>
              <a:rPr lang="sk-SK" sz="2800" dirty="0" err="1" smtClean="0"/>
              <a:t>obr</a:t>
            </a:r>
            <a:r>
              <a:rPr lang="sk-SK" sz="2800" dirty="0" smtClean="0"/>
              <a:t> </a:t>
            </a:r>
          </a:p>
          <a:p>
            <a:pPr algn="just"/>
            <a:r>
              <a:rPr lang="sk-SK" sz="2800" dirty="0" smtClean="0"/>
              <a:t> </a:t>
            </a:r>
            <a:endParaRPr lang="sk-SK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404</Words>
  <Application>Microsoft Office PowerPoint</Application>
  <PresentationFormat>Vlastná</PresentationFormat>
  <Paragraphs>31</Paragraphs>
  <Slides>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2" baseType="lpstr">
      <vt:lpstr>Motív Office</vt:lpstr>
      <vt:lpstr>Snímka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Jozef89</dc:creator>
  <cp:lastModifiedBy>Jozef89</cp:lastModifiedBy>
  <cp:revision>20</cp:revision>
  <dcterms:created xsi:type="dcterms:W3CDTF">2012-04-15T20:35:20Z</dcterms:created>
  <dcterms:modified xsi:type="dcterms:W3CDTF">2012-04-20T14:53:30Z</dcterms:modified>
</cp:coreProperties>
</file>