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73" r:id="rId4"/>
    <p:sldId id="257" r:id="rId5"/>
    <p:sldId id="260" r:id="rId6"/>
    <p:sldId id="271" r:id="rId7"/>
    <p:sldId id="259" r:id="rId8"/>
    <p:sldId id="265" r:id="rId9"/>
    <p:sldId id="274" r:id="rId10"/>
    <p:sldId id="270" r:id="rId11"/>
    <p:sldId id="261" r:id="rId12"/>
    <p:sldId id="264" r:id="rId13"/>
    <p:sldId id="266" r:id="rId14"/>
    <p:sldId id="258" r:id="rId15"/>
    <p:sldId id="262" r:id="rId16"/>
    <p:sldId id="263" r:id="rId17"/>
  </p:sldIdLst>
  <p:sldSz cx="9144000" cy="5143500" type="screen16x9"/>
  <p:notesSz cx="6858000" cy="9144000"/>
  <p:defaultText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606"/>
    <a:srgbClr val="000000"/>
    <a:srgbClr val="404040"/>
    <a:srgbClr val="BFBFB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771" autoAdjust="0"/>
    <p:restoredTop sz="93959" autoAdjust="0"/>
  </p:normalViewPr>
  <p:slideViewPr>
    <p:cSldViewPr>
      <p:cViewPr varScale="1">
        <p:scale>
          <a:sx n="99" d="100"/>
          <a:sy n="99" d="100"/>
        </p:scale>
        <p:origin x="-540"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hlavičky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k-SK" dirty="0"/>
          </a:p>
        </p:txBody>
      </p:sp>
      <p:sp>
        <p:nvSpPr>
          <p:cNvPr id="3" name="Zástupný symbol dátum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7BABF7-0521-4687-9D2B-807B4AABA4E6}" type="datetimeFigureOut">
              <a:rPr lang="sk-SK" smtClean="0"/>
              <a:pPr/>
              <a:t>13. 6. 2012</a:t>
            </a:fld>
            <a:endParaRPr lang="sk-SK" dirty="0"/>
          </a:p>
        </p:txBody>
      </p:sp>
      <p:sp>
        <p:nvSpPr>
          <p:cNvPr id="4" name="Zástupný symbol obrazu snímky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sk-SK" dirty="0"/>
          </a:p>
        </p:txBody>
      </p:sp>
      <p:sp>
        <p:nvSpPr>
          <p:cNvPr id="5" name="Zástupný symbol poznámok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6" name="Zástupný symbol päty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k-SK" dirty="0"/>
          </a:p>
        </p:txBody>
      </p:sp>
      <p:sp>
        <p:nvSpPr>
          <p:cNvPr id="7" name="Zástupný symbol čísla snímky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D1DA62-001F-4525-B5C7-5BA4A19F932D}" type="slidenum">
              <a:rPr lang="sk-SK" smtClean="0"/>
              <a:pPr/>
              <a:t>‹#›</a:t>
            </a:fld>
            <a:endParaRPr lang="sk-SK"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TrollEdit  (názov odvodený od spoločnosti </a:t>
            </a:r>
            <a:r>
              <a:rPr lang="sk-SK" dirty="0" err="1" smtClean="0"/>
              <a:t>TrollTech</a:t>
            </a:r>
            <a:r>
              <a:rPr lang="sk-SK" dirty="0" smtClean="0"/>
              <a:t>,  ktorá  vyvíjala  </a:t>
            </a:r>
            <a:r>
              <a:rPr lang="sk-SK" dirty="0" err="1" smtClean="0"/>
              <a:t>Qt</a:t>
            </a:r>
            <a:r>
              <a:rPr lang="sk-SK" dirty="0" smtClean="0"/>
              <a:t> )</a:t>
            </a:r>
          </a:p>
          <a:p>
            <a:r>
              <a:rPr lang="sk-SK" dirty="0" smtClean="0"/>
              <a:t>...</a:t>
            </a:r>
          </a:p>
          <a:p>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a:t>
            </a:fld>
            <a:endParaRPr lang="sk-SK"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None/>
            </a:pPr>
            <a:r>
              <a:rPr lang="sk-SK" sz="1200" dirty="0" smtClean="0">
                <a:latin typeface="Arial" pitchFamily="34" charset="0"/>
                <a:cs typeface="Arial" pitchFamily="34" charset="0"/>
              </a:rPr>
              <a:t> -Optimalizovať funkcionality pre rýchlejšiu a príjemnejšiu prácu v editore</a:t>
            </a:r>
          </a:p>
          <a:p>
            <a:pPr>
              <a:buFont typeface="Arial" pitchFamily="34" charset="0"/>
              <a:buNone/>
            </a:pPr>
            <a:r>
              <a:rPr lang="sk-SK" sz="1200" dirty="0" smtClean="0">
                <a:latin typeface="Arial" pitchFamily="34" charset="0"/>
                <a:cs typeface="Arial" pitchFamily="34" charset="0"/>
              </a:rPr>
              <a:t>-Vylepšiť analýzu zdrojového kódu pre rôzne jazyky (</a:t>
            </a:r>
            <a:r>
              <a:rPr lang="sk-SK" sz="1200" dirty="0" err="1" smtClean="0">
                <a:latin typeface="Arial" pitchFamily="34" charset="0"/>
                <a:cs typeface="Arial" pitchFamily="34" charset="0"/>
              </a:rPr>
              <a:t>Java</a:t>
            </a:r>
            <a:r>
              <a:rPr lang="sk-SK" sz="1200" dirty="0" smtClean="0">
                <a:latin typeface="Arial" pitchFamily="34" charset="0"/>
                <a:cs typeface="Arial" pitchFamily="34" charset="0"/>
              </a:rPr>
              <a:t>, C#, HTML, PHP a pod.)</a:t>
            </a:r>
          </a:p>
          <a:p>
            <a:pPr>
              <a:buFont typeface="Arial" pitchFamily="34" charset="0"/>
              <a:buChar char="•"/>
            </a:pPr>
            <a:r>
              <a:rPr lang="sk-SK" sz="1200" dirty="0" smtClean="0">
                <a:latin typeface="Arial" pitchFamily="34" charset="0"/>
                <a:cs typeface="Arial" pitchFamily="34" charset="0"/>
              </a:rPr>
              <a:t>  Rozšíriť vstávajúcu funkcionalitu editora (Vyhľadávanie, </a:t>
            </a:r>
            <a:r>
              <a:rPr lang="sk-SK" sz="1200" dirty="0" err="1" smtClean="0">
                <a:latin typeface="Arial" pitchFamily="34" charset="0"/>
                <a:cs typeface="Arial" pitchFamily="34" charset="0"/>
              </a:rPr>
              <a:t>IntelliSense</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Plug-in</a:t>
            </a:r>
            <a:r>
              <a:rPr lang="sk-SK" sz="1200" dirty="0" smtClean="0">
                <a:latin typeface="Arial" pitchFamily="34" charset="0"/>
                <a:cs typeface="Arial" pitchFamily="34" charset="0"/>
              </a:rPr>
              <a:t>, CVS)</a:t>
            </a:r>
          </a:p>
          <a:p>
            <a:pPr>
              <a:buFont typeface="Arial" pitchFamily="34" charset="0"/>
              <a:buChar char="•"/>
            </a:pPr>
            <a:r>
              <a:rPr lang="sk-SK" sz="1200" dirty="0" smtClean="0">
                <a:latin typeface="Arial" pitchFamily="34" charset="0"/>
                <a:cs typeface="Arial" pitchFamily="34" charset="0"/>
              </a:rPr>
              <a:t>  Vizualizácia softvérových metrík (</a:t>
            </a:r>
            <a:r>
              <a:rPr lang="sk-SK" sz="1200" dirty="0" err="1" smtClean="0">
                <a:latin typeface="Arial" pitchFamily="34" charset="0"/>
                <a:cs typeface="Arial" pitchFamily="34" charset="0"/>
              </a:rPr>
              <a:t>Cyklomatická</a:t>
            </a:r>
            <a:r>
              <a:rPr lang="sk-SK" sz="1200" dirty="0" smtClean="0">
                <a:latin typeface="Arial" pitchFamily="34" charset="0"/>
                <a:cs typeface="Arial" pitchFamily="34" charset="0"/>
              </a:rPr>
              <a:t> zložitosť, CK metriky a pod.)  </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latin typeface="Arial" pitchFamily="34" charset="0"/>
                <a:cs typeface="Arial" pitchFamily="34" charset="0"/>
              </a:rPr>
              <a:t>ale by oslovil širšie spektrum vývojárov, ktorí by sa aj zapojili do ďalšieho vývoja editora </a:t>
            </a:r>
          </a:p>
          <a:p>
            <a:r>
              <a:rPr lang="sk-SK" sz="1200" dirty="0" smtClean="0">
                <a:latin typeface="Arial" pitchFamily="34" charset="0"/>
                <a:cs typeface="Arial" pitchFamily="34" charset="0"/>
              </a:rPr>
              <a:t>Paralelizovanie výpočtovo náročných operácií - </a:t>
            </a:r>
            <a:r>
              <a:rPr lang="pl-PL" sz="1200" dirty="0" smtClean="0">
                <a:latin typeface="Arial" pitchFamily="34" charset="0"/>
                <a:cs typeface="Arial" pitchFamily="34" charset="0"/>
              </a:rPr>
              <a:t>spracovanie syntaktickej analýzy na pozadí</a:t>
            </a:r>
            <a:endParaRPr lang="sk-SK" dirty="0" smtClean="0">
              <a:latin typeface="Arial" pitchFamily="34" charset="0"/>
              <a:cs typeface="Arial" pitchFamily="34" charset="0"/>
            </a:endParaRPr>
          </a:p>
          <a:p>
            <a:endParaRPr lang="sk-SK" dirty="0" smtClean="0">
              <a:latin typeface="Arial" pitchFamily="34" charset="0"/>
              <a:cs typeface="Arial" pitchFamily="34" charset="0"/>
            </a:endParaRPr>
          </a:p>
          <a:p>
            <a:r>
              <a:rPr lang="sk-SK" dirty="0" smtClean="0"/>
              <a:t>Prebiehajú  experimenty  s používateľským  rozhraním a pohrávame sa s myšlienkou grafickej vizualizácie zdrojového kódu pre rôzne aspekty ako napr. </a:t>
            </a:r>
          </a:p>
          <a:p>
            <a:r>
              <a:rPr lang="sk-SK" dirty="0" smtClean="0"/>
              <a:t>vizualizáciu softvérových metrík.</a:t>
            </a:r>
          </a:p>
          <a:p>
            <a:endParaRPr lang="sk-SK" dirty="0" smtClean="0"/>
          </a:p>
          <a:p>
            <a:r>
              <a:rPr lang="sk-SK" dirty="0" smtClean="0"/>
              <a:t>tvorba dokumentácie – umožniť písanie dokumentácie priamo do zdrojového kódu, a poskytnúť: </a:t>
            </a:r>
          </a:p>
          <a:p>
            <a:r>
              <a:rPr lang="sk-SK" dirty="0" smtClean="0"/>
              <a:t>o  priame formátovanie textu </a:t>
            </a:r>
          </a:p>
          <a:p>
            <a:r>
              <a:rPr lang="sk-SK" dirty="0" smtClean="0"/>
              <a:t>o  samostatný aj kombinovaný výstup pre kompilovateľný program a dokumentáciu</a:t>
            </a:r>
          </a:p>
          <a:p>
            <a:endParaRPr lang="sk-SK" dirty="0" smtClean="0"/>
          </a:p>
          <a:p>
            <a:r>
              <a:rPr lang="sk-SK" dirty="0" smtClean="0"/>
              <a:t>hlbšia analýza zdrojového kódu za účelom hľadania pachov kódu (</a:t>
            </a:r>
            <a:r>
              <a:rPr lang="sk-SK" dirty="0" err="1" smtClean="0"/>
              <a:t>code</a:t>
            </a:r>
            <a:r>
              <a:rPr lang="sk-SK" dirty="0" smtClean="0"/>
              <a:t> </a:t>
            </a:r>
            <a:r>
              <a:rPr lang="sk-SK" dirty="0" err="1" smtClean="0"/>
              <a:t>smells</a:t>
            </a:r>
            <a:r>
              <a:rPr lang="sk-SK" dirty="0" smtClean="0"/>
              <a:t>), </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11</a:t>
            </a:fld>
            <a:endParaRPr lang="sk-SK"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buFont typeface="Arial" pitchFamily="34" charset="0"/>
              <a:buChar char="•"/>
            </a:pPr>
            <a:r>
              <a:rPr lang="sk-SK" sz="1200" dirty="0" smtClean="0">
                <a:latin typeface="Arial" pitchFamily="34" charset="0"/>
                <a:cs typeface="Arial" pitchFamily="34" charset="0"/>
              </a:rPr>
              <a:t>Modernejšie používateľské prostredie</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Práca s editorom založená na dvoch módoch (textový a grafický)</a:t>
            </a:r>
          </a:p>
          <a:p>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Prenesenie spracovania AST stromu na stranu </a:t>
            </a:r>
            <a:r>
              <a:rPr lang="sk-SK" sz="1200" dirty="0" err="1" smtClean="0">
                <a:latin typeface="Arial" pitchFamily="34" charset="0"/>
                <a:cs typeface="Arial" pitchFamily="34" charset="0"/>
              </a:rPr>
              <a:t>Lua</a:t>
            </a:r>
            <a:endParaRPr lang="sk-SK" sz="1200" dirty="0" smtClean="0">
              <a:latin typeface="Arial" pitchFamily="34" charset="0"/>
              <a:cs typeface="Arial" pitchFamily="34" charset="0"/>
            </a:endParaRPr>
          </a:p>
          <a:p>
            <a:endParaRPr lang="sk-SK" sz="12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Doplnenie editora o ďalšie špecifikované funkcionality</a:t>
            </a:r>
            <a:endParaRPr lang="sk-SK" sz="20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Char char="•"/>
            </a:pPr>
            <a:r>
              <a:rPr lang="sk-SK" sz="1200" dirty="0" smtClean="0">
                <a:latin typeface="Arial" pitchFamily="34" charset="0"/>
                <a:cs typeface="Arial" pitchFamily="34" charset="0"/>
              </a:rPr>
              <a:t> Zabudovanie pokročilej práce s textom – </a:t>
            </a:r>
            <a:r>
              <a:rPr lang="sk-SK" sz="1200" dirty="0" err="1" smtClean="0">
                <a:latin typeface="Arial" pitchFamily="34" charset="0"/>
                <a:cs typeface="Arial" pitchFamily="34" charset="0"/>
              </a:rPr>
              <a:t>Undo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Redo</a:t>
            </a:r>
            <a:r>
              <a:rPr lang="sk-SK" sz="1200" dirty="0" smtClean="0">
                <a:latin typeface="Arial" pitchFamily="34" charset="0"/>
                <a:cs typeface="Arial" pitchFamily="34" charset="0"/>
              </a:rPr>
              <a:t>, </a:t>
            </a:r>
            <a:r>
              <a:rPr lang="sk-SK" sz="1200" dirty="0" err="1" smtClean="0">
                <a:latin typeface="Arial" pitchFamily="34" charset="0"/>
                <a:cs typeface="Arial" pitchFamily="34" charset="0"/>
              </a:rPr>
              <a:t>Copy</a:t>
            </a:r>
            <a:r>
              <a:rPr lang="sk-SK" sz="1200" dirty="0" smtClean="0">
                <a:latin typeface="Arial" pitchFamily="34" charset="0"/>
                <a:cs typeface="Arial" pitchFamily="34" charset="0"/>
              </a:rPr>
              <a:t>/Paste </a:t>
            </a:r>
            <a:r>
              <a:rPr lang="sk-SK" sz="1200" dirty="0" err="1" smtClean="0">
                <a:latin typeface="Arial" pitchFamily="34" charset="0"/>
                <a:cs typeface="Arial" pitchFamily="34" charset="0"/>
              </a:rPr>
              <a:t>etc</a:t>
            </a:r>
            <a:r>
              <a:rPr lang="sk-SK" sz="1200" dirty="0" smtClean="0">
                <a:latin typeface="Arial" pitchFamily="34" charset="0"/>
                <a:cs typeface="Arial" pitchFamily="34" charset="0"/>
              </a:rPr>
              <a:t>.</a:t>
            </a:r>
          </a:p>
          <a:p>
            <a:pPr>
              <a:buFont typeface="Arial" pitchFamily="34" charset="0"/>
              <a:buChar char="•"/>
            </a:pPr>
            <a:endParaRPr lang="sk-SK" sz="1100" dirty="0" smtClean="0">
              <a:latin typeface="Arial" pitchFamily="34" charset="0"/>
              <a:cs typeface="Arial" pitchFamily="34" charset="0"/>
            </a:endParaRPr>
          </a:p>
          <a:p>
            <a:pPr>
              <a:buFont typeface="Arial" pitchFamily="34" charset="0"/>
              <a:buChar char="•"/>
            </a:pPr>
            <a:r>
              <a:rPr lang="sk-SK" sz="1200" dirty="0" smtClean="0">
                <a:latin typeface="Arial" pitchFamily="34" charset="0"/>
                <a:cs typeface="Arial" pitchFamily="34" charset="0"/>
              </a:rPr>
              <a:t> Zabudovanie a vytvorenie vlastných </a:t>
            </a:r>
            <a:r>
              <a:rPr lang="sk-SK" sz="1200" dirty="0" err="1" smtClean="0">
                <a:latin typeface="Arial" pitchFamily="34" charset="0"/>
                <a:cs typeface="Arial" pitchFamily="34" charset="0"/>
              </a:rPr>
              <a:t>Shortcuts</a:t>
            </a:r>
            <a:endParaRPr lang="sk-SK" sz="1200" dirty="0" smtClean="0">
              <a:latin typeface="Arial" pitchFamily="34" charset="0"/>
              <a:cs typeface="Arial" pitchFamily="34"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Zabudovanie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Shortcuts</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 rozšírenie existujúcich skratiek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Úprava editora za použitia CSS štýlov</a:t>
            </a:r>
            <a:endParaRPr lang="sk-SK" dirty="0" smtClean="0"/>
          </a:p>
          <a:p>
            <a:pPr>
              <a:buFont typeface="Arial" pitchFamily="34" charset="0"/>
              <a:buChar char="•"/>
            </a:pPr>
            <a:r>
              <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Držanie AST stromu na strane Lua – dopytovanie na strom z Qt</a:t>
            </a:r>
          </a:p>
          <a:p>
            <a:pPr>
              <a:buFont typeface="Arial" pitchFamily="34" charset="0"/>
              <a:buChar char="•"/>
            </a:pP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buFont typeface="Arial" pitchFamily="34" charset="0"/>
              <a:buNone/>
            </a:pPr>
            <a:r>
              <a:rPr lang="sk-SK" dirty="0" smtClean="0"/>
              <a:t>V súčasnom stave editora je implementovaná zakladaná funkcionalita, ktorú sa  postupne snažíme </a:t>
            </a:r>
          </a:p>
          <a:p>
            <a:pPr>
              <a:buFont typeface="Arial" pitchFamily="34" charset="0"/>
              <a:buNone/>
            </a:pPr>
            <a:r>
              <a:rPr lang="sk-SK" dirty="0" smtClean="0"/>
              <a:t>zefektívniť. V súčasnej verzie  projektu  experimentujeme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12</a:t>
            </a:fld>
            <a:endParaRPr lang="sk-SK"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15</a:t>
            </a:fld>
            <a:endParaRPr lang="sk-SK"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dirty="0" smtClean="0"/>
              <a:t> kedy vznikol projekt,</a:t>
            </a:r>
            <a:r>
              <a:rPr lang="sk-SK" baseline="0" dirty="0" smtClean="0"/>
              <a:t> a kto na </a:t>
            </a:r>
            <a:r>
              <a:rPr lang="sk-SK" baseline="0" dirty="0" err="1" smtClean="0"/>
              <a:t>nom</a:t>
            </a:r>
            <a:r>
              <a:rPr lang="sk-SK" baseline="0" dirty="0" smtClean="0"/>
              <a:t> pracoval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3</a:t>
            </a:fld>
            <a:endParaRPr lang="sk-SK"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O čom je náš projekt?</a:t>
            </a:r>
            <a:r>
              <a:rPr lang="sk-SK" sz="900" b="1" kern="1200" dirty="0" smtClean="0">
                <a:solidFill>
                  <a:schemeClr val="tx1"/>
                </a:solidFill>
                <a:latin typeface="+mn-lt"/>
                <a:ea typeface="+mn-ea"/>
                <a:cs typeface="+mn-cs"/>
              </a:rPr>
              <a:t> </a:t>
            </a:r>
            <a:endParaRPr lang="sk-SK" sz="900" kern="1200" dirty="0" smtClean="0">
              <a:solidFill>
                <a:schemeClr val="tx1"/>
              </a:solidFill>
              <a:latin typeface="+mn-lt"/>
              <a:ea typeface="+mn-ea"/>
              <a:cs typeface="+mn-cs"/>
            </a:endParaRPr>
          </a:p>
          <a:p>
            <a:r>
              <a:rPr lang="sk-SK" sz="900" kern="1200" dirty="0" smtClean="0">
                <a:solidFill>
                  <a:schemeClr val="tx1"/>
                </a:solidFill>
                <a:latin typeface="+mn-lt"/>
                <a:ea typeface="+mn-ea"/>
                <a:cs typeface="+mn-cs"/>
              </a:rPr>
              <a:t>Každý z nás používa textový editor pravidelne pri tvorbe zdrojového kódu programov či na iné úpravy textových súborov. Súčasné dostupné </a:t>
            </a:r>
            <a:r>
              <a:rPr lang="sk-SK" sz="800" kern="1200" dirty="0" smtClean="0">
                <a:solidFill>
                  <a:schemeClr val="tx1"/>
                </a:solidFill>
                <a:latin typeface="+mn-lt"/>
                <a:ea typeface="+mn-ea"/>
                <a:cs typeface="+mn-cs"/>
              </a:rPr>
              <a:t>editory </a:t>
            </a:r>
            <a:r>
              <a:rPr lang="sk-SK" sz="900" kern="1200" dirty="0" smtClean="0">
                <a:solidFill>
                  <a:schemeClr val="tx1"/>
                </a:solidFill>
                <a:latin typeface="+mn-lt"/>
                <a:ea typeface="+mn-ea"/>
                <a:cs typeface="+mn-cs"/>
              </a:rPr>
              <a:t>zdrojových kódov obvykle nevyužívajú žiadne grafické obohatenia textu okrem jednoduchého zvýraznenia syntaxe farbou </a:t>
            </a:r>
            <a:r>
              <a:rPr lang="en-US" sz="1200" kern="1200" dirty="0" smtClean="0">
                <a:solidFill>
                  <a:schemeClr val="tx1"/>
                </a:solidFill>
                <a:latin typeface="+mn-lt"/>
                <a:ea typeface="+mn-ea"/>
                <a:cs typeface="+mn-cs"/>
              </a:rPr>
              <a:t>highlighting</a:t>
            </a:r>
            <a:r>
              <a:rPr lang="sk-SK" sz="1200" kern="1200" dirty="0" smtClean="0">
                <a:solidFill>
                  <a:schemeClr val="tx1"/>
                </a:solidFill>
                <a:latin typeface="+mn-lt"/>
                <a:ea typeface="+mn-ea"/>
                <a:cs typeface="+mn-cs"/>
              </a:rPr>
              <a:t>. </a:t>
            </a:r>
            <a:r>
              <a:rPr lang="sk-SK" sz="900" kern="1200" dirty="0" smtClean="0">
                <a:solidFill>
                  <a:schemeClr val="tx1"/>
                </a:solidFill>
                <a:latin typeface="+mn-lt"/>
                <a:ea typeface="+mn-ea"/>
                <a:cs typeface="+mn-cs"/>
              </a:rPr>
              <a:t>, čo je veľká škoda vzhľadom na to, že práve obohatenie editorov o grafické prvky by mohlo nielen sprehľadniť zdrojový kód, ale aj zjednodušiť a zefektívniť jeho tvorbu, údržbu a prezentáciu, a taktiež priniesť možnosť nového pohľadu na integráciu dokumentácie so zdrojovým kódom. Tento dôvod nás motivoval k vytvoreniu niečoho, čo dosiaľ neexistuje a čo by mohlo priniesť nový inovatívny prístup do vybranej oblasti.</a:t>
            </a:r>
          </a:p>
          <a:p>
            <a:endParaRPr lang="sk-SK" sz="900" kern="1200" dirty="0" smtClean="0">
              <a:solidFill>
                <a:schemeClr val="tx1"/>
              </a:solidFill>
              <a:latin typeface="+mn-lt"/>
              <a:ea typeface="+mn-ea"/>
              <a:cs typeface="+mn-cs"/>
            </a:endParaRPr>
          </a:p>
          <a:p>
            <a:r>
              <a:rPr lang="sk-SK" sz="900" dirty="0" smtClean="0">
                <a:latin typeface="Arial" pitchFamily="34" charset="0"/>
                <a:cs typeface="Arial" pitchFamily="34" charset="0"/>
              </a:rPr>
              <a:t>Našim zameraním je rozšírenie stávajúcej funkcionality editora  do podoby vhodnej pre reálne nasadenie editora do praxe</a:t>
            </a:r>
            <a:endParaRPr lang="sk-SK" sz="900" kern="1200" dirty="0" smtClean="0">
              <a:solidFill>
                <a:schemeClr val="tx1"/>
              </a:solidFill>
              <a:latin typeface="+mn-lt"/>
              <a:ea typeface="+mn-ea"/>
              <a:cs typeface="+mn-cs"/>
            </a:endParaRPr>
          </a:p>
          <a:p>
            <a:pPr>
              <a:lnSpc>
                <a:spcPct val="200000"/>
              </a:lnSpc>
              <a:buFont typeface="Arial" pitchFamily="34" charset="0"/>
              <a:buChar char="•"/>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výsledkom nemá byť vývojové prostredie poskytujúce obrovské množstvo funkcií, ale jednoduchý editor ilustrujúci výhody zaobalenia logických blokov textu do grafických prvkov</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Chceme tiež poukázať na dosiaľ málo preskúmané možnosti využitia vizuálnych elementov pri písaní programov (mimo vizuálneho programovania)</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Je dôležité nemýliť si náš editor s vizuálnym programovaním typu </a:t>
            </a:r>
            <a:r>
              <a:rPr lang="sk-SK" dirty="0" err="1" smtClean="0"/>
              <a:t>Simulink</a:t>
            </a:r>
            <a:r>
              <a:rPr lang="sk-SK" dirty="0" smtClean="0"/>
              <a:t> v </a:t>
            </a:r>
            <a:r>
              <a:rPr lang="sk-SK" dirty="0" err="1" smtClean="0"/>
              <a:t>Matlabe</a:t>
            </a:r>
            <a:r>
              <a:rPr lang="sk-SK" dirty="0" smtClean="0"/>
              <a:t>. Nejde </a:t>
            </a:r>
          </a:p>
          <a:p>
            <a:pPr>
              <a:lnSpc>
                <a:spcPct val="200000"/>
              </a:lnSpc>
              <a:buFont typeface="Arial" pitchFamily="34" charset="0"/>
              <a:buNone/>
              <a:defRPr/>
            </a:pPr>
            <a:r>
              <a:rPr lang="sk-SK" dirty="0" smtClean="0"/>
              <a:t>o programovanie pomocou grafických elementov, ale o sprehľadnenie a umožnenie iného pohľadu na zdrojový kód.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dirty="0" smtClean="0"/>
              <a:t>Za významnú tiež považujeme podporu hlavnej myšlienky </a:t>
            </a:r>
            <a:r>
              <a:rPr lang="sk-SK" dirty="0" err="1" smtClean="0"/>
              <a:t>literate</a:t>
            </a:r>
            <a:r>
              <a:rPr lang="sk-SK" dirty="0" smtClean="0"/>
              <a:t> </a:t>
            </a:r>
            <a:r>
              <a:rPr lang="sk-SK" dirty="0" err="1" smtClean="0"/>
              <a:t>programming-u</a:t>
            </a:r>
            <a:r>
              <a:rPr lang="sk-SK" dirty="0" smtClean="0"/>
              <a:t>, že kód </a:t>
            </a:r>
          </a:p>
          <a:p>
            <a:pPr>
              <a:lnSpc>
                <a:spcPct val="200000"/>
              </a:lnSpc>
              <a:buFont typeface="Arial" pitchFamily="34" charset="0"/>
              <a:buNone/>
              <a:defRPr/>
            </a:pPr>
            <a:r>
              <a:rPr lang="sk-SK" dirty="0" smtClean="0"/>
              <a:t>samotný  je  dokumentáciou,  toto  nepodporuje  žiadny  z dostupných  editorov.  Bude umožňovať vkladanie obrázkov (najčastejšie asi UML diagramy) priamo do okna zdrojového kódu</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Pre tvorbu zdrojových kódov existuje množstvo editorov. Veľa z nich podporuje skrývanie častí kódu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(napríklad funkcií), dokonca </a:t>
            </a:r>
            <a:r>
              <a:rPr lang="sk-SK" sz="1200" kern="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Notepad</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poskytuje možnosť vytvorenia vlastného bloku kódu, ktorý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bude možné skryť. Žiadny z editorov však plne nevyužíva možnosti, ktoré poskytuje sémantická </a:t>
            </a:r>
          </a:p>
          <a:p>
            <a:pPr>
              <a:lnSpc>
                <a:spcPct val="200000"/>
              </a:lnSpc>
              <a:buFont typeface="Arial" pitchFamily="34" charset="0"/>
              <a:buNone/>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a syntaktická analýza. </a:t>
            </a:r>
          </a:p>
          <a:p>
            <a:pPr>
              <a:lnSpc>
                <a:spcPct val="200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Ciele projektu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Plne sa sústrediť na rozšírenie problematických častí editora</a:t>
            </a:r>
          </a:p>
          <a:p>
            <a:pPr>
              <a:lnSpc>
                <a:spcPct val="200000"/>
              </a:lnSpc>
              <a:buFont typeface="Arial" pitchFamily="34" charset="0"/>
              <a:buChar char="•"/>
              <a:defRPr/>
            </a:pPr>
            <a:r>
              <a:rPr kumimoji="0" lang="en-US"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D</a:t>
            </a:r>
            <a:r>
              <a:rPr kumimoji="0" lang="sk-SK" sz="1200" u="none" strike="noStrike" kern="0" cap="none" normalizeH="0" baseline="0" noProof="0" dirty="0" err="1"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oplnenie</a:t>
            </a:r>
            <a:r>
              <a:rPr kumimoji="0" lang="sk-SK" sz="12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editora o ďalšie</a:t>
            </a:r>
            <a:r>
              <a:rPr kumimoji="0" lang="sk-SK" sz="1200" u="none" strike="noStrike" kern="0" cap="none" normalizeH="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 špecifikované funkcionality</a:t>
            </a:r>
          </a:p>
          <a:p>
            <a:pPr>
              <a:lnSpc>
                <a:spcPct val="200000"/>
              </a:lnSpc>
              <a:buFont typeface="Arial" pitchFamily="34" charset="0"/>
              <a:buChar char="•"/>
              <a:defRPr/>
            </a:pPr>
            <a:r>
              <a:rPr lang="en-US"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a:t>
            </a:r>
            <a:r>
              <a:rPr lang="en-US" sz="1200" kern="0" baseline="0" dirty="0" err="1"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odern</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é</a:t>
            </a: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používateľské rozhranie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Zefektívnenie výpočtovo náročných operácií</a:t>
            </a:r>
          </a:p>
          <a:p>
            <a:pPr>
              <a:lnSpc>
                <a:spcPct val="200000"/>
              </a:lnSpc>
              <a:buFont typeface="Arial" pitchFamily="34" charset="0"/>
              <a:buChar char="•"/>
              <a:defRPr/>
            </a:pPr>
            <a:r>
              <a:rPr lang="en-US"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4</a:t>
            </a:fld>
            <a:endParaRPr lang="sk-SK"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85000" lnSpcReduction="10000"/>
          </a:bodyPr>
          <a:lstStyle/>
          <a:p>
            <a:r>
              <a:rPr lang="sk-SK" sz="900" b="1" kern="1200" cap="small" dirty="0" smtClean="0">
                <a:solidFill>
                  <a:schemeClr val="tx1"/>
                </a:solidFill>
                <a:latin typeface="+mn-lt"/>
                <a:ea typeface="+mn-ea"/>
                <a:cs typeface="+mn-cs"/>
              </a:rPr>
              <a:t> </a:t>
            </a:r>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Trolledit</a:t>
            </a:r>
            <a:r>
              <a:rPr lang="sk-SK" sz="1200" kern="1200" dirty="0" smtClean="0">
                <a:solidFill>
                  <a:schemeClr val="tx1"/>
                </a:solidFill>
                <a:latin typeface="+mn-lt"/>
                <a:ea typeface="+mn-ea"/>
                <a:cs typeface="+mn-cs"/>
              </a:rPr>
              <a:t> je projekt,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ktory</a:t>
            </a:r>
            <a:r>
              <a:rPr lang="sk-SK" sz="1200" kern="1200" baseline="0" dirty="0" smtClean="0">
                <a:solidFill>
                  <a:schemeClr val="tx1"/>
                </a:solidFill>
                <a:latin typeface="+mn-lt"/>
                <a:ea typeface="+mn-ea"/>
                <a:cs typeface="+mn-cs"/>
              </a:rPr>
              <a:t> sa </a:t>
            </a:r>
            <a:r>
              <a:rPr lang="sk-SK" sz="1200" kern="1200" baseline="0" dirty="0" err="1" smtClean="0">
                <a:solidFill>
                  <a:schemeClr val="tx1"/>
                </a:solidFill>
                <a:latin typeface="+mn-lt"/>
                <a:ea typeface="+mn-ea"/>
                <a:cs typeface="+mn-cs"/>
              </a:rPr>
              <a:t>pozera</a:t>
            </a:r>
            <a:r>
              <a:rPr lang="sk-SK" sz="1200" kern="1200" baseline="0" dirty="0" smtClean="0">
                <a:solidFill>
                  <a:schemeClr val="tx1"/>
                </a:solidFill>
                <a:latin typeface="+mn-lt"/>
                <a:ea typeface="+mn-ea"/>
                <a:cs typeface="+mn-cs"/>
              </a:rPr>
              <a:t> na </a:t>
            </a:r>
            <a:r>
              <a:rPr lang="sk-SK" sz="1200" kern="1200" baseline="0" dirty="0" err="1" smtClean="0">
                <a:solidFill>
                  <a:schemeClr val="tx1"/>
                </a:solidFill>
                <a:latin typeface="+mn-lt"/>
                <a:ea typeface="+mn-ea"/>
                <a:cs typeface="+mn-cs"/>
              </a:rPr>
              <a:t>upravau</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vizualizaciu</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 z inej </a:t>
            </a:r>
            <a:r>
              <a:rPr lang="sk-SK" sz="1200" kern="1200" baseline="0" dirty="0" err="1" smtClean="0">
                <a:solidFill>
                  <a:schemeClr val="tx1"/>
                </a:solidFill>
                <a:latin typeface="+mn-lt"/>
                <a:ea typeface="+mn-ea"/>
                <a:cs typeface="+mn-cs"/>
              </a:rPr>
              <a:t>perspektivy</a:t>
            </a:r>
            <a:r>
              <a:rPr lang="sk-SK" sz="1200" kern="1200" baseline="0" dirty="0" smtClean="0">
                <a:solidFill>
                  <a:schemeClr val="tx1"/>
                </a:solidFill>
                <a:latin typeface="+mn-lt"/>
                <a:ea typeface="+mn-ea"/>
                <a:cs typeface="+mn-cs"/>
              </a:rPr>
              <a:t>. </a:t>
            </a:r>
            <a:endParaRPr lang="sk-SK" sz="1200" kern="1200" dirty="0" smtClean="0">
              <a:solidFill>
                <a:schemeClr val="tx1"/>
              </a:solidFill>
              <a:latin typeface="+mn-lt"/>
              <a:ea typeface="+mn-ea"/>
              <a:cs typeface="+mn-cs"/>
            </a:endParaRP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Každy</a:t>
            </a:r>
            <a:r>
              <a:rPr lang="sk-SK" sz="1200" kern="1200" dirty="0" smtClean="0">
                <a:solidFill>
                  <a:schemeClr val="tx1"/>
                </a:solidFill>
                <a:latin typeface="+mn-lt"/>
                <a:ea typeface="+mn-ea"/>
                <a:cs typeface="+mn-cs"/>
              </a:rPr>
              <a:t> z </a:t>
            </a:r>
            <a:r>
              <a:rPr lang="sk-SK" sz="1200" kern="1200" dirty="0" err="1" smtClean="0">
                <a:solidFill>
                  <a:schemeClr val="tx1"/>
                </a:solidFill>
                <a:latin typeface="+mn-lt"/>
                <a:ea typeface="+mn-ea"/>
                <a:cs typeface="+mn-cs"/>
              </a:rPr>
              <a:t>nas</a:t>
            </a:r>
            <a:r>
              <a:rPr lang="sk-SK" sz="1200" kern="1200" dirty="0" smtClean="0">
                <a:solidFill>
                  <a:schemeClr val="tx1"/>
                </a:solidFill>
                <a:latin typeface="+mn-lt"/>
                <a:ea typeface="+mn-ea"/>
                <a:cs typeface="+mn-cs"/>
              </a:rPr>
              <a:t> určite používa textový editor pri  </a:t>
            </a:r>
            <a:r>
              <a:rPr lang="sk-SK" sz="1200" kern="1200" dirty="0" err="1" smtClean="0">
                <a:solidFill>
                  <a:schemeClr val="tx1"/>
                </a:solidFill>
                <a:latin typeface="+mn-lt"/>
                <a:ea typeface="+mn-ea"/>
                <a:cs typeface="+mn-cs"/>
              </a:rPr>
              <a:t>uprave</a:t>
            </a:r>
            <a:r>
              <a:rPr lang="sk-SK" sz="1200" kern="1200" dirty="0" smtClean="0">
                <a:solidFill>
                  <a:schemeClr val="tx1"/>
                </a:solidFill>
                <a:latin typeface="+mn-lt"/>
                <a:ea typeface="+mn-ea"/>
                <a:cs typeface="+mn-cs"/>
              </a:rPr>
              <a:t> zdroj. kódu programov či na iné úpravy textových súborov.</a:t>
            </a:r>
          </a:p>
          <a:p>
            <a:r>
              <a:rPr lang="sk-SK" sz="1200" kern="1200" dirty="0" smtClean="0">
                <a:solidFill>
                  <a:schemeClr val="tx1"/>
                </a:solidFill>
                <a:latin typeface="+mn-lt"/>
                <a:ea typeface="+mn-ea"/>
                <a:cs typeface="+mn-cs"/>
              </a:rPr>
              <a:t> Avšak</a:t>
            </a:r>
            <a:r>
              <a:rPr lang="sk-SK" sz="1200" kern="1200" baseline="0" dirty="0" smtClean="0">
                <a:solidFill>
                  <a:schemeClr val="tx1"/>
                </a:solidFill>
                <a:latin typeface="+mn-lt"/>
                <a:ea typeface="+mn-ea"/>
                <a:cs typeface="+mn-cs"/>
              </a:rPr>
              <a:t> súčasne editori (ako napr. </a:t>
            </a:r>
            <a:r>
              <a:rPr lang="sk-SK" sz="1200" kern="1200" baseline="0" dirty="0" err="1" smtClean="0">
                <a:solidFill>
                  <a:schemeClr val="tx1"/>
                </a:solidFill>
                <a:latin typeface="+mn-lt"/>
                <a:ea typeface="+mn-ea"/>
                <a:cs typeface="+mn-cs"/>
              </a:rPr>
              <a:t>notepad</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nevyuživaju</a:t>
            </a:r>
            <a:r>
              <a:rPr lang="sk-SK" sz="1200" kern="1200" baseline="0" dirty="0" smtClean="0">
                <a:solidFill>
                  <a:schemeClr val="tx1"/>
                </a:solidFill>
                <a:latin typeface="+mn-lt"/>
                <a:ea typeface="+mn-ea"/>
                <a:cs typeface="+mn-cs"/>
              </a:rPr>
              <a:t> žiadne </a:t>
            </a:r>
            <a:r>
              <a:rPr lang="sk-SK" sz="1200" kern="1200" baseline="0" dirty="0" err="1" smtClean="0">
                <a:solidFill>
                  <a:schemeClr val="tx1"/>
                </a:solidFill>
                <a:latin typeface="+mn-lt"/>
                <a:ea typeface="+mn-ea"/>
                <a:cs typeface="+mn-cs"/>
              </a:rPr>
              <a:t>graficke</a:t>
            </a:r>
            <a:r>
              <a:rPr lang="sk-SK" sz="1200" kern="1200" baseline="0" dirty="0" smtClean="0">
                <a:solidFill>
                  <a:schemeClr val="tx1"/>
                </a:solidFill>
                <a:latin typeface="+mn-lt"/>
                <a:ea typeface="+mn-ea"/>
                <a:cs typeface="+mn-cs"/>
              </a:rPr>
              <a:t> obohatenie textu okrem syntax </a:t>
            </a:r>
            <a:r>
              <a:rPr lang="sk-SK" sz="1200" kern="1200" baseline="0" dirty="0" err="1" smtClean="0">
                <a:solidFill>
                  <a:schemeClr val="tx1"/>
                </a:solidFill>
                <a:latin typeface="+mn-lt"/>
                <a:ea typeface="+mn-ea"/>
                <a:cs typeface="+mn-cs"/>
              </a:rPr>
              <a:t>highlinting-u</a:t>
            </a:r>
            <a:r>
              <a:rPr lang="sk-SK" sz="1200" kern="1200" baseline="0" dirty="0" smtClean="0">
                <a:solidFill>
                  <a:schemeClr val="tx1"/>
                </a:solidFill>
                <a:latin typeface="+mn-lt"/>
                <a:ea typeface="+mn-ea"/>
                <a:cs typeface="+mn-cs"/>
              </a:rPr>
              <a:t>, čo je škoda.</a:t>
            </a:r>
          </a:p>
          <a:p>
            <a:endParaRPr lang="sk-SK" sz="1200"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a:t>
            </a:r>
            <a:r>
              <a:rPr lang="sk-SK" sz="1200" kern="1200" dirty="0" err="1" smtClean="0">
                <a:solidFill>
                  <a:schemeClr val="tx1"/>
                </a:solidFill>
                <a:latin typeface="+mn-lt"/>
                <a:ea typeface="+mn-ea"/>
                <a:cs typeface="+mn-cs"/>
              </a:rPr>
              <a:t>Prave</a:t>
            </a:r>
            <a:r>
              <a:rPr lang="sk-SK" sz="1200" kern="1200" dirty="0" smtClean="0">
                <a:solidFill>
                  <a:schemeClr val="tx1"/>
                </a:solidFill>
                <a:latin typeface="+mn-lt"/>
                <a:ea typeface="+mn-ea"/>
                <a:cs typeface="+mn-cs"/>
              </a:rPr>
              <a:t> na to je</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zamerany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naš</a:t>
            </a:r>
            <a:r>
              <a:rPr lang="sk-SK" sz="1200" kern="1200" baseline="0" dirty="0" smtClean="0">
                <a:solidFill>
                  <a:schemeClr val="tx1"/>
                </a:solidFill>
                <a:latin typeface="+mn-lt"/>
                <a:ea typeface="+mn-ea"/>
                <a:cs typeface="+mn-cs"/>
              </a:rPr>
              <a:t> projekt, </a:t>
            </a:r>
            <a:r>
              <a:rPr lang="sk-SK" sz="1200" kern="1200" baseline="0" dirty="0" err="1" smtClean="0">
                <a:solidFill>
                  <a:schemeClr val="tx1"/>
                </a:solidFill>
                <a:latin typeface="+mn-lt"/>
                <a:ea typeface="+mn-ea"/>
                <a:cs typeface="+mn-cs"/>
              </a:rPr>
              <a:t>ukazat</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iny</a:t>
            </a:r>
            <a:r>
              <a:rPr lang="sk-SK" sz="1200" kern="1200" baseline="0" dirty="0" smtClean="0">
                <a:solidFill>
                  <a:schemeClr val="tx1"/>
                </a:solidFill>
                <a:latin typeface="+mn-lt"/>
                <a:ea typeface="+mn-ea"/>
                <a:cs typeface="+mn-cs"/>
              </a:rPr>
              <a:t> </a:t>
            </a:r>
            <a:r>
              <a:rPr lang="sk-SK" sz="1200" kern="1200" baseline="0" dirty="0" err="1" smtClean="0">
                <a:solidFill>
                  <a:schemeClr val="tx1"/>
                </a:solidFill>
                <a:latin typeface="+mn-lt"/>
                <a:ea typeface="+mn-ea"/>
                <a:cs typeface="+mn-cs"/>
              </a:rPr>
              <a:t>pristup</a:t>
            </a:r>
            <a:r>
              <a:rPr lang="sk-SK" sz="1200" kern="1200" baseline="0" dirty="0" smtClean="0">
                <a:solidFill>
                  <a:schemeClr val="tx1"/>
                </a:solidFill>
                <a:latin typeface="+mn-lt"/>
                <a:ea typeface="+mn-ea"/>
                <a:cs typeface="+mn-cs"/>
              </a:rPr>
              <a:t> k </a:t>
            </a:r>
            <a:r>
              <a:rPr lang="sk-SK" sz="1200" kern="1200" baseline="0" dirty="0" err="1" smtClean="0">
                <a:solidFill>
                  <a:schemeClr val="tx1"/>
                </a:solidFill>
                <a:latin typeface="+mn-lt"/>
                <a:ea typeface="+mn-ea"/>
                <a:cs typeface="+mn-cs"/>
              </a:rPr>
              <a:t>vizualizacii</a:t>
            </a:r>
            <a:r>
              <a:rPr lang="sk-SK" sz="1200" kern="1200" baseline="0" dirty="0" smtClean="0">
                <a:solidFill>
                  <a:schemeClr val="tx1"/>
                </a:solidFill>
                <a:latin typeface="+mn-lt"/>
                <a:ea typeface="+mn-ea"/>
                <a:cs typeface="+mn-cs"/>
              </a:rPr>
              <a:t> resp. </a:t>
            </a:r>
            <a:r>
              <a:rPr lang="sk-SK" sz="1200" kern="1200" baseline="0" dirty="0" err="1" smtClean="0">
                <a:solidFill>
                  <a:schemeClr val="tx1"/>
                </a:solidFill>
                <a:latin typeface="+mn-lt"/>
                <a:ea typeface="+mn-ea"/>
                <a:cs typeface="+mn-cs"/>
              </a:rPr>
              <a:t>uprave</a:t>
            </a:r>
            <a:r>
              <a:rPr lang="sk-SK" sz="1200" kern="1200" baseline="0" dirty="0" smtClean="0">
                <a:solidFill>
                  <a:schemeClr val="tx1"/>
                </a:solidFill>
                <a:latin typeface="+mn-lt"/>
                <a:ea typeface="+mn-ea"/>
                <a:cs typeface="+mn-cs"/>
              </a:rPr>
              <a:t> zdroj. </a:t>
            </a:r>
            <a:r>
              <a:rPr lang="sk-SK" sz="1200" kern="1200" baseline="0" dirty="0" err="1" smtClean="0">
                <a:solidFill>
                  <a:schemeClr val="tx1"/>
                </a:solidFill>
                <a:latin typeface="+mn-lt"/>
                <a:ea typeface="+mn-ea"/>
                <a:cs typeface="+mn-cs"/>
              </a:rPr>
              <a:t>Kodu</a:t>
            </a:r>
            <a:r>
              <a:rPr lang="sk-SK" sz="1200" kern="1200" baseline="0" dirty="0" smtClean="0">
                <a:solidFill>
                  <a:schemeClr val="tx1"/>
                </a:solidFill>
                <a:latin typeface="+mn-lt"/>
                <a:ea typeface="+mn-ea"/>
                <a:cs typeface="+mn-cs"/>
              </a:rPr>
              <a:t>/textu.</a:t>
            </a:r>
            <a:endParaRPr lang="sk-SK" sz="1200" kern="1200" dirty="0" smtClean="0">
              <a:solidFill>
                <a:schemeClr val="tx1"/>
              </a:solidFill>
              <a:latin typeface="+mn-lt"/>
              <a:ea typeface="+mn-ea"/>
              <a:cs typeface="+mn-cs"/>
            </a:endParaRPr>
          </a:p>
          <a:p>
            <a:r>
              <a:rPr lang="sk-SK" dirty="0" smtClean="0"/>
              <a:t>// </a:t>
            </a:r>
            <a:r>
              <a:rPr lang="sk-SK" dirty="0" err="1" smtClean="0"/>
              <a:t>počkat</a:t>
            </a:r>
            <a:r>
              <a:rPr lang="sk-SK" dirty="0" smtClean="0"/>
              <a:t> na </a:t>
            </a:r>
            <a:r>
              <a:rPr lang="sk-SK" dirty="0" err="1" smtClean="0"/>
              <a:t>animaciu</a:t>
            </a:r>
            <a:r>
              <a:rPr lang="sk-SK" baseline="0" dirty="0" smtClean="0"/>
              <a:t> ....</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5</a:t>
            </a:fld>
            <a:endParaRPr lang="sk-SK"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77500" lnSpcReduction="20000"/>
          </a:bodyPr>
          <a:lstStyle/>
          <a:p>
            <a:pPr>
              <a:lnSpc>
                <a:spcPct val="150000"/>
              </a:lnSpc>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Editor</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je realizovaný ako multiplatformová desktopová aplikácia     </a:t>
            </a:r>
          </a:p>
          <a:p>
            <a:pPr>
              <a:lnSpc>
                <a:spcPct val="150000"/>
              </a:lnSpc>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V</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ychádza</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me</a:t>
            </a:r>
            <a:r>
              <a:rPr lang="en-US"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 už použitých technológi</a:t>
            </a: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í:</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Creator 	vývojové prostredie</a:t>
            </a: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Qt framework 	</a:t>
            </a:r>
            <a:r>
              <a:rPr lang="pt-BR"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široké možnosti práce s grafikou</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pl-PL"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C++ 	programovací jazyk editora</a:t>
            </a:r>
            <a:endPar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lvl="1">
              <a:lnSpc>
                <a:spcPct val="150000"/>
              </a:lnSpc>
              <a:buFont typeface="Wingdings" pitchFamily="2" charset="2"/>
              <a:buChar char="Ø"/>
              <a:tabLst>
                <a:tab pos="3681413" algn="l"/>
              </a:tabLst>
              <a:defRPr/>
            </a:pPr>
            <a:r>
              <a:rPr lang="sk-SK" sz="20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Lua (LuaJit) 	realizuje veľkú časť vypočtou </a:t>
            </a:r>
          </a:p>
          <a:p>
            <a:pPr lvl="1">
              <a:lnSpc>
                <a:spcPct val="150000"/>
              </a:lnSpc>
              <a:buFont typeface="Wingdings" pitchFamily="2" charset="2"/>
              <a:buChar char="Ø"/>
              <a:tabLst>
                <a:tab pos="3681413" algn="l"/>
              </a:tabLst>
              <a:defRPr/>
            </a:pPr>
            <a:r>
              <a:rPr kumimoji="0" lang="sk-SK" sz="2000" u="none" strike="noStrike" kern="0" cap="none" normalizeH="0" baseline="0" noProof="0" dirty="0" smtClean="0">
                <a:ln w="18415" cmpd="sng">
                  <a:noFill/>
                  <a:prstDash val="solid"/>
                </a:ln>
                <a:solidFill>
                  <a:srgbClr val="FFFFFF"/>
                </a:solidFill>
                <a:effectLst>
                  <a:outerShdw blurRad="50800" dist="38100" dir="2700000" algn="tl" rotWithShape="0">
                    <a:prstClr val="black">
                      <a:alpha val="40000"/>
                    </a:prstClr>
                  </a:outerShdw>
                </a:effectLst>
                <a:uLnTx/>
                <a:uFillTx/>
                <a:latin typeface="Times New Roman" pitchFamily="18" charset="0"/>
                <a:cs typeface="Times New Roman" pitchFamily="18" charset="0"/>
              </a:rPr>
              <a:t>Knižnica Lpeg 	syntaktická analýza textu</a:t>
            </a: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6</a:t>
            </a:fld>
            <a:endParaRPr lang="sk-SK"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smtClean="0">
                <a:latin typeface="Arial" pitchFamily="34" charset="0"/>
                <a:cs typeface="Arial" pitchFamily="34" charset="0"/>
              </a:rPr>
              <a:t>Principiálna schéma editora</a:t>
            </a:r>
            <a:endParaRPr lang="sk-SK" sz="1200" b="1" u="sng" kern="1200" dirty="0" smtClean="0">
              <a:solidFill>
                <a:schemeClr val="tx1"/>
              </a:solidFill>
              <a:latin typeface="+mn-lt"/>
              <a:ea typeface="+mn-ea"/>
              <a:cs typeface="+mn-cs"/>
            </a:endParaRPr>
          </a:p>
          <a:p>
            <a:r>
              <a:rPr lang="sk-SK" sz="1200" kern="1200" dirty="0" smtClean="0">
                <a:solidFill>
                  <a:schemeClr val="tx1"/>
                </a:solidFill>
                <a:latin typeface="+mn-lt"/>
                <a:ea typeface="+mn-ea"/>
                <a:cs typeface="+mn-cs"/>
              </a:rPr>
              <a:t>Funkcionalita </a:t>
            </a:r>
            <a:r>
              <a:rPr lang="sk-SK" sz="1200" i="1" kern="1200" dirty="0" smtClean="0">
                <a:solidFill>
                  <a:schemeClr val="tx1"/>
                </a:solidFill>
                <a:latin typeface="+mn-lt"/>
                <a:ea typeface="+mn-ea"/>
                <a:cs typeface="+mn-cs"/>
              </a:rPr>
              <a:t>TrollEdit-u</a:t>
            </a:r>
            <a:r>
              <a:rPr lang="sk-SK" sz="1200" kern="1200" dirty="0" smtClean="0">
                <a:solidFill>
                  <a:schemeClr val="tx1"/>
                </a:solidFill>
                <a:latin typeface="+mn-lt"/>
                <a:ea typeface="+mn-ea"/>
                <a:cs typeface="+mn-cs"/>
              </a:rPr>
              <a:t> je postavená na rozdelení editovaného kódu do štruktúr logických blokov, kde logický blok predstavuje akúkoľvek syntakticko-lexikálnu jednotku daného jazyka. Na analýzu kódu využívame skriptovací jazyk </a:t>
            </a:r>
            <a:r>
              <a:rPr lang="sk-SK" sz="1200" i="1" kern="1200" dirty="0" smtClean="0">
                <a:solidFill>
                  <a:schemeClr val="tx1"/>
                </a:solidFill>
                <a:latin typeface="+mn-lt"/>
                <a:ea typeface="+mn-ea"/>
                <a:cs typeface="+mn-cs"/>
              </a:rPr>
              <a:t>Lua</a:t>
            </a:r>
            <a:r>
              <a:rPr lang="sk-SK" sz="1200" kern="1200" dirty="0" smtClean="0">
                <a:solidFill>
                  <a:schemeClr val="tx1"/>
                </a:solidFill>
                <a:latin typeface="+mn-lt"/>
                <a:ea typeface="+mn-ea"/>
                <a:cs typeface="+mn-cs"/>
              </a:rPr>
              <a:t>, konkrétne knižnicu </a:t>
            </a:r>
            <a:r>
              <a:rPr lang="sk-SK" sz="1200" i="1" kern="1200" dirty="0" smtClean="0">
                <a:solidFill>
                  <a:schemeClr val="tx1"/>
                </a:solidFill>
                <a:latin typeface="+mn-lt"/>
                <a:ea typeface="+mn-ea"/>
                <a:cs typeface="+mn-cs"/>
              </a:rPr>
              <a:t>LPeg</a:t>
            </a:r>
            <a:r>
              <a:rPr lang="sk-SK" sz="1200" kern="1200" dirty="0" smtClean="0">
                <a:solidFill>
                  <a:schemeClr val="tx1"/>
                </a:solidFill>
                <a:latin typeface="+mn-lt"/>
                <a:ea typeface="+mn-ea"/>
                <a:cs typeface="+mn-cs"/>
              </a:rPr>
              <a:t>. Pomocou gramatiky definovanej v skripte sa vygeneruje abstraktný syntaktický strom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Každý uzol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je platný blok.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obsahuje celý text a originálny kód je z neho kedykoľvek rekonštruovateľný. Pre zvýšenie výkonu bude spracovanie a prístup k </a:t>
            </a:r>
            <a:r>
              <a:rPr lang="sk-SK" sz="1200" i="1" kern="1200" dirty="0" smtClean="0">
                <a:solidFill>
                  <a:schemeClr val="tx1"/>
                </a:solidFill>
                <a:latin typeface="+mn-lt"/>
                <a:ea typeface="+mn-ea"/>
                <a:cs typeface="+mn-cs"/>
              </a:rPr>
              <a:t>AST </a:t>
            </a:r>
            <a:r>
              <a:rPr lang="sk-SK" sz="1200" kern="1200" dirty="0" smtClean="0">
                <a:solidFill>
                  <a:schemeClr val="tx1"/>
                </a:solidFill>
                <a:latin typeface="+mn-lt"/>
                <a:ea typeface="+mn-ea"/>
                <a:cs typeface="+mn-cs"/>
              </a:rPr>
              <a:t>stromu prenesené na stranu</a:t>
            </a:r>
            <a:r>
              <a:rPr lang="sk-SK" sz="1200" i="1" kern="1200" dirty="0" smtClean="0">
                <a:solidFill>
                  <a:schemeClr val="tx1"/>
                </a:solidFill>
                <a:latin typeface="+mn-lt"/>
                <a:ea typeface="+mn-ea"/>
                <a:cs typeface="+mn-cs"/>
              </a:rPr>
              <a:t> </a:t>
            </a:r>
            <a:r>
              <a:rPr lang="sk-SK" sz="1200" i="1" kern="1200" dirty="0" err="1" smtClean="0">
                <a:solidFill>
                  <a:schemeClr val="tx1"/>
                </a:solidFill>
                <a:latin typeface="+mn-lt"/>
                <a:ea typeface="+mn-ea"/>
                <a:cs typeface="+mn-cs"/>
              </a:rPr>
              <a:t>Lua</a:t>
            </a:r>
            <a:r>
              <a:rPr lang="sk-SK" sz="1200" kern="1200" dirty="0" smtClean="0">
                <a:solidFill>
                  <a:schemeClr val="tx1"/>
                </a:solidFill>
                <a:latin typeface="+mn-lt"/>
                <a:ea typeface="+mn-ea"/>
                <a:cs typeface="+mn-cs"/>
              </a:rPr>
              <a:t>.</a:t>
            </a: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a:t>
            </a:r>
          </a:p>
          <a:p>
            <a:pPr>
              <a:lnSpc>
                <a:spcPct val="200000"/>
              </a:lnSpc>
              <a:buFont typeface="Arial" pitchFamily="34" charset="0"/>
              <a:buChar char="•"/>
              <a:defRPr/>
            </a:pPr>
            <a:r>
              <a:rPr lang="sk-SK" dirty="0" smtClean="0"/>
              <a:t>Základ grafickej časti je teda implementovaný. Vieme vytvoriť scénu a umiestňovať do nej jednotlivé bloky. Práca s hierarchiou blokov je takisto možná, pri presúvaní alebo skrývaní rodiča manipulujeme aj s jeho deťmi. Blok sa vie automaticky zväčšiť, keď sa mení pri jeho editácii, alebo keď mu pribudne väčší podblok ako je on sám. Pri presúvaní blokov sa bloky automaticky umiestňujú na správnu pozíciu. </a:t>
            </a:r>
          </a:p>
          <a:p>
            <a:pPr>
              <a:lnSpc>
                <a:spcPct val="200000"/>
              </a:lnSpc>
              <a:buFont typeface="Arial" pitchFamily="34" charset="0"/>
              <a:buNone/>
              <a:defRPr/>
            </a:pPr>
            <a:r>
              <a:rPr lang="sk-SK" dirty="0" smtClean="0"/>
              <a:t>*/</a:t>
            </a:r>
          </a:p>
          <a:p>
            <a:pPr>
              <a:lnSpc>
                <a:spcPct val="200000"/>
              </a:lnSpc>
              <a:buFont typeface="Arial" pitchFamily="34" charset="0"/>
              <a:buNone/>
              <a:defRPr/>
            </a:pPr>
            <a:r>
              <a:rPr lang="sk-SK" dirty="0" smtClean="0"/>
              <a:t>.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Pridať podporu nového jazyka znamená zapísať jeho gramatiku do skriptu pomocou relatívne </a:t>
            </a:r>
          </a:p>
          <a:p>
            <a:pPr>
              <a:lnSpc>
                <a:spcPct val="200000"/>
              </a:lnSpc>
              <a:buFont typeface="Arial" pitchFamily="34" charset="0"/>
              <a:buNone/>
              <a:defRPr/>
            </a:pPr>
            <a:r>
              <a:rPr lang="sk-SK" dirty="0" smtClean="0"/>
              <a:t>jednoduchej  syntaxi </a:t>
            </a:r>
            <a:r>
              <a:rPr lang="sk-SK" dirty="0" err="1" smtClean="0"/>
              <a:t>LPeg-u</a:t>
            </a:r>
            <a:r>
              <a:rPr lang="sk-SK" dirty="0" smtClean="0"/>
              <a:t>. Každá gramatika je doplnená skupinou formátovacích pravidiel, ktoré sa používajú na </a:t>
            </a:r>
          </a:p>
          <a:p>
            <a:pPr>
              <a:lnSpc>
                <a:spcPct val="200000"/>
              </a:lnSpc>
              <a:buFont typeface="Arial" pitchFamily="34" charset="0"/>
              <a:buNone/>
              <a:defRPr/>
            </a:pPr>
            <a:r>
              <a:rPr lang="sk-SK" dirty="0" smtClean="0"/>
              <a:t>zvýrazňovanie syntaxe jazyka. </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Gramatika pre otváraný súbor je zvolená automaticky podľa jeho typu alebo dodatočne </a:t>
            </a:r>
          </a:p>
          <a:p>
            <a:pPr>
              <a:lnSpc>
                <a:spcPct val="200000"/>
              </a:lnSpc>
              <a:buFont typeface="Arial" pitchFamily="34" charset="0"/>
              <a:buNone/>
              <a:defRPr/>
            </a:pPr>
            <a:r>
              <a:rPr lang="sk-SK" dirty="0" smtClean="0"/>
              <a:t>manuálne. AST je potrebné počas písania textu pravidelne aktualizovať. Gramatiky sú preto navrhnuté </a:t>
            </a:r>
          </a:p>
          <a:p>
            <a:pPr>
              <a:lnSpc>
                <a:spcPct val="200000"/>
              </a:lnSpc>
              <a:buFont typeface="Arial" pitchFamily="34" charset="0"/>
              <a:buNone/>
              <a:defRPr/>
            </a:pPr>
            <a:r>
              <a:rPr lang="sk-SK" dirty="0" smtClean="0"/>
              <a:t>tak,  aby bolo možné analyzovať aj samostatné časti programov. Výhodou nie je ani tak  vysoká </a:t>
            </a:r>
          </a:p>
          <a:p>
            <a:pPr>
              <a:lnSpc>
                <a:spcPct val="200000"/>
              </a:lnSpc>
              <a:buFont typeface="Arial" pitchFamily="34" charset="0"/>
              <a:buNone/>
              <a:defRPr/>
            </a:pPr>
            <a:r>
              <a:rPr lang="sk-SK" dirty="0" smtClean="0"/>
              <a:t>rýchlosť  (optimalizácie </a:t>
            </a:r>
            <a:r>
              <a:rPr lang="sk-SK" dirty="0" err="1" smtClean="0"/>
              <a:t>LPeg-u</a:t>
            </a:r>
            <a:r>
              <a:rPr lang="sk-SK" dirty="0" smtClean="0"/>
              <a:t>),  ako  jednoduchšie  odchytávanie  syntaktických  chýb –  nebude </a:t>
            </a:r>
          </a:p>
          <a:p>
            <a:pPr>
              <a:lnSpc>
                <a:spcPct val="200000"/>
              </a:lnSpc>
              <a:buFont typeface="Arial" pitchFamily="34" charset="0"/>
              <a:buNone/>
              <a:defRPr/>
            </a:pPr>
            <a:r>
              <a:rPr lang="sk-SK" dirty="0" smtClean="0"/>
              <a:t>označený ako neplatný celý program, ale len časť obsahujúca danú chybu.</a:t>
            </a:r>
          </a:p>
          <a:p>
            <a:pPr>
              <a:lnSpc>
                <a:spcPct val="200000"/>
              </a:lnSpc>
              <a:buFont typeface="Arial" pitchFamily="34" charset="0"/>
              <a:buNone/>
              <a:defRPr/>
            </a:pPr>
            <a:endParaRPr lang="sk-SK" dirty="0" smtClean="0"/>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Za najvhodnejšiu reprezentáciu bloku sme po skúmaní možností knižnice </a:t>
            </a:r>
            <a:r>
              <a:rPr lang="sk-SK" dirty="0" err="1" smtClean="0"/>
              <a:t>Qt</a:t>
            </a:r>
            <a:r>
              <a:rPr lang="sk-SK" dirty="0" smtClean="0"/>
              <a:t> zvolili  prvok </a:t>
            </a:r>
          </a:p>
          <a:p>
            <a:pPr>
              <a:lnSpc>
                <a:spcPct val="200000"/>
              </a:lnSpc>
              <a:buFont typeface="Arial" pitchFamily="34" charset="0"/>
              <a:buNone/>
              <a:defRPr/>
            </a:pPr>
            <a:r>
              <a:rPr lang="sk-SK" dirty="0" err="1" smtClean="0"/>
              <a:t>QGraphicsItem</a:t>
            </a:r>
            <a:r>
              <a:rPr lang="sk-SK" dirty="0" smtClean="0"/>
              <a:t>, ktorý je schopný niesť </a:t>
            </a:r>
            <a:r>
              <a:rPr lang="sk-SK" dirty="0" err="1" smtClean="0"/>
              <a:t>rich</a:t>
            </a:r>
            <a:r>
              <a:rPr lang="sk-SK" dirty="0" smtClean="0"/>
              <a:t> text informáciu ako i obrázok. Tento prvok je umiestnený </a:t>
            </a:r>
          </a:p>
          <a:p>
            <a:pPr>
              <a:lnSpc>
                <a:spcPct val="200000"/>
              </a:lnSpc>
              <a:buFont typeface="Arial" pitchFamily="34" charset="0"/>
              <a:buNone/>
              <a:defRPr/>
            </a:pPr>
            <a:r>
              <a:rPr lang="sk-SK" dirty="0" smtClean="0"/>
              <a:t>na scéne, ktorá zabezpečuje jeho vykresľovanie. Scéna umožňuje natívnu </a:t>
            </a:r>
            <a:r>
              <a:rPr lang="sk-SK" dirty="0" err="1" smtClean="0"/>
              <a:t>drag-and-drop</a:t>
            </a:r>
            <a:r>
              <a:rPr lang="sk-SK" dirty="0" smtClean="0"/>
              <a:t> podporu pre </a:t>
            </a:r>
          </a:p>
          <a:p>
            <a:pPr>
              <a:lnSpc>
                <a:spcPct val="200000"/>
              </a:lnSpc>
              <a:buFont typeface="Arial" pitchFamily="34" charset="0"/>
              <a:buNone/>
              <a:defRPr/>
            </a:pPr>
            <a:r>
              <a:rPr lang="sk-SK" dirty="0" smtClean="0"/>
              <a:t>bloky.</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smtClean="0"/>
              <a:t>Text  je  automaticky  formátovaný podľa pravidiel pripojených ku gramatike. </a:t>
            </a:r>
          </a:p>
          <a:p>
            <a:pPr>
              <a:lnSpc>
                <a:spcPct val="200000"/>
              </a:lnSpc>
              <a:buFont typeface="Arial" pitchFamily="34" charset="0"/>
              <a:buNone/>
              <a:defRPr/>
            </a:pPr>
            <a:r>
              <a:rPr lang="sk-SK" dirty="0" smtClean="0"/>
              <a:t>Zatiaľ  máme  vytvorené  dve gramatiky C a zjednodušené XML.</a:t>
            </a:r>
          </a:p>
          <a:p>
            <a:pPr>
              <a:lnSpc>
                <a:spcPct val="200000"/>
              </a:lnSpc>
              <a:buFont typeface="Arial" pitchFamily="34" charset="0"/>
              <a:buNone/>
              <a:defRPr/>
            </a:pPr>
            <a:endParaRPr lang="sk-SK" dirty="0" smtClean="0"/>
          </a:p>
          <a:p>
            <a:pPr>
              <a:lnSpc>
                <a:spcPct val="200000"/>
              </a:lnSpc>
              <a:buFont typeface="Arial" pitchFamily="34" charset="0"/>
              <a:buNone/>
              <a:defRPr/>
            </a:pPr>
            <a:r>
              <a:rPr lang="sk-SK" dirty="0" err="1" smtClean="0"/>
              <a:t>LPeg</a:t>
            </a:r>
            <a:r>
              <a:rPr lang="sk-SK" dirty="0" smtClean="0"/>
              <a:t> [3] je knižnica jazyka </a:t>
            </a:r>
            <a:r>
              <a:rPr lang="sk-SK" dirty="0" err="1" smtClean="0"/>
              <a:t>Lua</a:t>
            </a:r>
            <a:r>
              <a:rPr lang="sk-SK" dirty="0" smtClean="0"/>
              <a:t> určená na hľadanie vzoriek v texte (</a:t>
            </a:r>
            <a:r>
              <a:rPr lang="sk-SK" dirty="0" err="1" smtClean="0"/>
              <a:t>pattern</a:t>
            </a:r>
            <a:r>
              <a:rPr lang="sk-SK" dirty="0" smtClean="0"/>
              <a:t> </a:t>
            </a:r>
            <a:r>
              <a:rPr lang="sk-SK" dirty="0" err="1" smtClean="0"/>
              <a:t>matching</a:t>
            </a:r>
            <a:r>
              <a:rPr lang="sk-SK" dirty="0" smtClean="0"/>
              <a:t>). e postavená na gramatikách typu PEG (</a:t>
            </a:r>
            <a:r>
              <a:rPr lang="sk-SK" dirty="0" err="1" smtClean="0"/>
              <a:t>Par-sing</a:t>
            </a:r>
            <a:r>
              <a:rPr lang="sk-SK" dirty="0" smtClean="0"/>
              <a:t> </a:t>
            </a:r>
            <a:r>
              <a:rPr lang="sk-SK" dirty="0" err="1" smtClean="0"/>
              <a:t>Expression</a:t>
            </a:r>
            <a:r>
              <a:rPr lang="sk-SK" dirty="0" smtClean="0"/>
              <a:t> </a:t>
            </a:r>
            <a:r>
              <a:rPr lang="sk-SK" dirty="0" err="1" smtClean="0"/>
              <a:t>Grammar</a:t>
            </a:r>
            <a:r>
              <a:rPr lang="sk-SK" dirty="0" smtClean="0"/>
              <a:t>), formalizme podobnom </a:t>
            </a:r>
            <a:r>
              <a:rPr lang="sk-SK" dirty="0" err="1" smtClean="0"/>
              <a:t>bezkontextovým</a:t>
            </a:r>
            <a:r>
              <a:rPr lang="sk-SK" dirty="0" smtClean="0"/>
              <a:t> gramatikám. PEG nedefinuje jazyk, ale algoritmus na jeho rozpoznanie.</a:t>
            </a:r>
          </a:p>
          <a:p>
            <a:pPr>
              <a:lnSpc>
                <a:spcPct val="200000"/>
              </a:lnSpc>
              <a:buFont typeface="Arial" pitchFamily="34" charset="0"/>
              <a:buNone/>
              <a:defRPr/>
            </a:pPr>
            <a:r>
              <a:rPr lang="sk-SK" dirty="0" err="1" smtClean="0"/>
              <a:t>LPeg</a:t>
            </a:r>
            <a:r>
              <a:rPr lang="sk-SK" dirty="0" smtClean="0"/>
              <a:t> poskytuje dva moduly s rozličným spôsobom práce.</a:t>
            </a:r>
          </a:p>
          <a:p>
            <a:pPr>
              <a:lnSpc>
                <a:spcPct val="200000"/>
              </a:lnSpc>
              <a:buFont typeface="Arial" pitchFamily="34" charset="0"/>
              <a:buNone/>
              <a:defRPr/>
            </a:pP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7</a:t>
            </a:fld>
            <a:endParaRPr lang="sk-SK"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r>
              <a:rPr lang="sk-SK" u="sng" dirty="0" err="1" smtClean="0">
                <a:latin typeface="Arial" pitchFamily="34" charset="0"/>
                <a:cs typeface="Arial" pitchFamily="34" charset="0"/>
              </a:rPr>
              <a:t>Blokova</a:t>
            </a:r>
            <a:r>
              <a:rPr lang="sk-SK" u="sng" dirty="0" smtClean="0">
                <a:latin typeface="Arial" pitchFamily="34" charset="0"/>
                <a:cs typeface="Arial" pitchFamily="34" charset="0"/>
              </a:rPr>
              <a:t> </a:t>
            </a:r>
            <a:r>
              <a:rPr lang="sk-SK" u="sng" dirty="0" err="1" smtClean="0">
                <a:latin typeface="Arial" pitchFamily="34" charset="0"/>
                <a:cs typeface="Arial" pitchFamily="34" charset="0"/>
              </a:rPr>
              <a:t>schema</a:t>
            </a:r>
            <a:r>
              <a:rPr lang="sk-SK" u="sng" baseline="0" dirty="0" smtClean="0">
                <a:latin typeface="Arial" pitchFamily="34" charset="0"/>
                <a:cs typeface="Arial" pitchFamily="34" charset="0"/>
              </a:rPr>
              <a:t> programu- ako je </a:t>
            </a:r>
            <a:r>
              <a:rPr lang="sk-SK" u="sng" baseline="0" dirty="0" err="1" smtClean="0">
                <a:latin typeface="Arial" pitchFamily="34" charset="0"/>
                <a:cs typeface="Arial" pitchFamily="34" charset="0"/>
              </a:rPr>
              <a:t>rozčleneny</a:t>
            </a:r>
            <a:r>
              <a:rPr lang="sk-SK" u="sng" baseline="0" dirty="0" smtClean="0">
                <a:latin typeface="Arial" pitchFamily="34" charset="0"/>
                <a:cs typeface="Arial" pitchFamily="34" charset="0"/>
              </a:rPr>
              <a:t>- </a:t>
            </a:r>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kde je čo ...</a:t>
            </a:r>
          </a:p>
          <a:p>
            <a:endParaRPr lang="sk-SK" u="sng" baseline="0" dirty="0" smtClean="0">
              <a:latin typeface="Arial" pitchFamily="34" charset="0"/>
              <a:cs typeface="Arial" pitchFamily="34" charset="0"/>
            </a:endParaRPr>
          </a:p>
          <a:p>
            <a:r>
              <a:rPr lang="sk-SK" u="sng" baseline="0" dirty="0" err="1" smtClean="0">
                <a:latin typeface="Arial" pitchFamily="34" charset="0"/>
                <a:cs typeface="Arial" pitchFamily="34" charset="0"/>
              </a:rPr>
              <a:t>Povedat</a:t>
            </a:r>
            <a:r>
              <a:rPr lang="sk-SK" u="sng" baseline="0" dirty="0" smtClean="0">
                <a:latin typeface="Arial" pitchFamily="34" charset="0"/>
                <a:cs typeface="Arial" pitchFamily="34" charset="0"/>
              </a:rPr>
              <a:t> o </a:t>
            </a:r>
            <a:r>
              <a:rPr lang="sk-SK" u="sng" baseline="0" dirty="0" err="1" smtClean="0">
                <a:latin typeface="Arial" pitchFamily="34" charset="0"/>
                <a:cs typeface="Arial" pitchFamily="34" charset="0"/>
              </a:rPr>
              <a:t>submoduloch</a:t>
            </a:r>
            <a:r>
              <a:rPr lang="sk-SK" u="sng" baseline="0" dirty="0" smtClean="0">
                <a:latin typeface="Arial" pitchFamily="34" charset="0"/>
                <a:cs typeface="Arial" pitchFamily="34" charset="0"/>
              </a:rPr>
              <a:t> ...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8</a:t>
            </a:fld>
            <a:endParaRPr lang="sk-SK"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a:bodyPr>
          <a:lstStyle/>
          <a:p>
            <a:pPr>
              <a:lnSpc>
                <a:spcPct val="200000"/>
              </a:lnSpc>
              <a:buFont typeface="Arial" pitchFamily="34" charset="0"/>
              <a:buNone/>
              <a:defRPr/>
            </a:pPr>
            <a:r>
              <a:rPr lang="sk-SK" dirty="0" smtClean="0"/>
              <a:t>Lepšie raz </a:t>
            </a:r>
            <a:r>
              <a:rPr lang="sk-SK" dirty="0" err="1" smtClean="0"/>
              <a:t>videt</a:t>
            </a:r>
            <a:r>
              <a:rPr lang="sk-SK" dirty="0" smtClean="0"/>
              <a:t> ako sto </a:t>
            </a:r>
            <a:r>
              <a:rPr lang="sk-SK" dirty="0" err="1" smtClean="0"/>
              <a:t>krat</a:t>
            </a:r>
            <a:r>
              <a:rPr lang="sk-SK" dirty="0" smtClean="0"/>
              <a:t> </a:t>
            </a:r>
            <a:r>
              <a:rPr lang="sk-SK" dirty="0" err="1" smtClean="0"/>
              <a:t>počut</a:t>
            </a:r>
            <a:r>
              <a:rPr lang="sk-SK" dirty="0" smtClean="0"/>
              <a:t> a teraz</a:t>
            </a:r>
            <a:r>
              <a:rPr lang="sk-SK" baseline="0" dirty="0" smtClean="0"/>
              <a:t> </a:t>
            </a:r>
            <a:r>
              <a:rPr lang="sk-SK" baseline="0" dirty="0" err="1" smtClean="0"/>
              <a:t>demo</a:t>
            </a:r>
            <a:r>
              <a:rPr lang="sk-SK" baseline="0" dirty="0" smtClean="0"/>
              <a:t> ....</a:t>
            </a:r>
            <a:endParaRPr lang="sk-SK" dirty="0"/>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9</a:t>
            </a:fld>
            <a:endParaRPr lang="sk-SK"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ástupný symbol obrazu snímky 1"/>
          <p:cNvSpPr>
            <a:spLocks noGrp="1" noRot="1" noChangeAspect="1"/>
          </p:cNvSpPr>
          <p:nvPr>
            <p:ph type="sldImg"/>
          </p:nvPr>
        </p:nvSpPr>
        <p:spPr>
          <a:xfrm>
            <a:off x="381000" y="685800"/>
            <a:ext cx="6096000" cy="3429000"/>
          </a:xfrm>
        </p:spPr>
      </p:sp>
      <p:sp>
        <p:nvSpPr>
          <p:cNvPr id="3" name="Zástupný symbol poznámok 2"/>
          <p:cNvSpPr>
            <a:spLocks noGrp="1"/>
          </p:cNvSpPr>
          <p:nvPr>
            <p:ph type="body" idx="1"/>
          </p:nvPr>
        </p:nvSpPr>
        <p:spPr/>
        <p:txBody>
          <a:bodyPr>
            <a:normAutofit fontScale="92500" lnSpcReduction="20000"/>
          </a:bodyPr>
          <a:lstStyle/>
          <a:p>
            <a:r>
              <a:rPr lang="sk-SK" sz="1200" b="1" kern="1200" dirty="0" smtClean="0">
                <a:solidFill>
                  <a:schemeClr val="tx1"/>
                </a:solidFill>
                <a:latin typeface="+mn-lt"/>
                <a:ea typeface="+mn-ea"/>
                <a:cs typeface="+mn-cs"/>
              </a:rPr>
              <a:t>Zhrnutie súčasného stavu  projektu</a:t>
            </a:r>
          </a:p>
          <a:p>
            <a:r>
              <a:rPr lang="sk-SK" sz="1200" kern="1200" dirty="0" smtClean="0">
                <a:solidFill>
                  <a:schemeClr val="tx1"/>
                </a:solidFill>
                <a:latin typeface="+mn-lt"/>
                <a:ea typeface="+mn-ea"/>
                <a:cs typeface="+mn-cs"/>
              </a:rPr>
              <a:t>V súčasnom stave editora je implementovaná zakladaná funkcionalita, ktorú sa postupne snažíme zefektívniť. V súčasnej verzie projektu experimentujeme z efektívnejším prístupom pre vytvorenie abstraktného syntaktický stromu (</a:t>
            </a:r>
            <a:r>
              <a:rPr lang="sk-SK" sz="1200" i="1" kern="1200" dirty="0" smtClean="0">
                <a:solidFill>
                  <a:schemeClr val="tx1"/>
                </a:solidFill>
                <a:latin typeface="+mn-lt"/>
                <a:ea typeface="+mn-ea"/>
                <a:cs typeface="+mn-cs"/>
              </a:rPr>
              <a:t>AST</a:t>
            </a:r>
            <a:r>
              <a:rPr lang="sk-SK" sz="1200" kern="1200" dirty="0" smtClean="0">
                <a:solidFill>
                  <a:schemeClr val="tx1"/>
                </a:solidFill>
                <a:latin typeface="+mn-lt"/>
                <a:ea typeface="+mn-ea"/>
                <a:cs typeface="+mn-cs"/>
              </a:rPr>
              <a:t>) zo zdrojového kódu a taktiež rozširujeme možnosti syntaktickej analýzy pre viaceré jazyky. Prebiehajú experimenty s používateľským rozhraním a pohrávame sa s myšlienkou grafickej vizualizácie zdrojového kódu pre rôzne aspekty ako napr. vizualizáciu softvérových metrík. Ako sme spomenuli, je poskytnutá možnosť nastavenia klávesových skratiek, no pracuje sa aj na možnosti nastavenia vlastnej funkcionality pre jednotlivé skratky.</a:t>
            </a:r>
          </a:p>
          <a:p>
            <a:pPr>
              <a:lnSpc>
                <a:spcPct val="175000"/>
              </a:lnSpc>
              <a:buFont typeface="Arial" pitchFamily="34" charset="0"/>
              <a:buNone/>
              <a:defRPr/>
            </a:pP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pPr>
              <a:lnSpc>
                <a:spcPct val="175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Čo sme implementovali:</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Paralelizovanie výpočtovo náročných operácií </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Prenesenie spracovania AST stromu na stranu Lua</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pokročilej práce s textom – Undo, Redo, Copy/Paste</a:t>
            </a:r>
          </a:p>
          <a:p>
            <a:pPr>
              <a:lnSpc>
                <a:spcPct val="200000"/>
              </a:lnSpc>
              <a:buFont typeface="Arial" pitchFamily="34" charset="0"/>
              <a:buChar char="•"/>
              <a:defRPr/>
            </a:pPr>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Zabudovanie a vytvorenie vlastných Shortcuts</a:t>
            </a:r>
            <a:endParaRPr lang="pl-PL"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Práca s editorom založená na dvoch módoch (textový a grafický)</a:t>
            </a:r>
          </a:p>
          <a:p>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a:p>
            <a:r>
              <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Povedat niečo</a:t>
            </a: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o funkcionalite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Shortcuts</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dopytovani do Lua </a:t>
            </a:r>
          </a:p>
          <a:p>
            <a:pPr>
              <a:buFontTx/>
              <a:buChar char="-"/>
            </a:pPr>
            <a:r>
              <a:rPr lang="sk-SK" sz="1200" kern="0" baseline="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rPr>
              <a:t>  dva  mody ukazat </a:t>
            </a:r>
            <a:endParaRPr lang="sk-SK" sz="1200" kern="0" dirty="0" smtClean="0">
              <a:ln w="18415" cmpd="sng">
                <a:noFill/>
                <a:prstDash val="solid"/>
              </a:ln>
              <a:solidFill>
                <a:srgbClr val="FFFFFF"/>
              </a:solidFill>
              <a:effectLst>
                <a:outerShdw blurRad="50800" dist="38100" dir="2700000" algn="tl" rotWithShape="0">
                  <a:prstClr val="black">
                    <a:alpha val="40000"/>
                  </a:prstClr>
                </a:outerShdw>
              </a:effectLst>
              <a:latin typeface="Times New Roman" pitchFamily="18" charset="0"/>
              <a:cs typeface="Times New Roman" pitchFamily="18" charset="0"/>
            </a:endParaRPr>
          </a:p>
        </p:txBody>
      </p:sp>
      <p:sp>
        <p:nvSpPr>
          <p:cNvPr id="4" name="Zástupný symbol čísla snímky 3"/>
          <p:cNvSpPr>
            <a:spLocks noGrp="1"/>
          </p:cNvSpPr>
          <p:nvPr>
            <p:ph type="sldNum" sz="quarter" idx="10"/>
          </p:nvPr>
        </p:nvSpPr>
        <p:spPr/>
        <p:txBody>
          <a:bodyPr/>
          <a:lstStyle/>
          <a:p>
            <a:fld id="{45D1DA62-001F-4525-B5C7-5BA4A19F932D}" type="slidenum">
              <a:rPr lang="sk-SK" smtClean="0"/>
              <a:pPr/>
              <a:t>10</a:t>
            </a:fld>
            <a:endParaRPr lang="sk-SK"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0"/>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154781"/>
            <a:ext cx="2057400" cy="3290888"/>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154781"/>
            <a:ext cx="6019800" cy="3290888"/>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Úvodná snímka">
    <p:spTree>
      <p:nvGrpSpPr>
        <p:cNvPr id="1" name=""/>
        <p:cNvGrpSpPr/>
        <p:nvPr/>
      </p:nvGrpSpPr>
      <p:grpSpPr>
        <a:xfrm>
          <a:off x="0" y="0"/>
          <a:ext cx="0" cy="0"/>
          <a:chOff x="0" y="0"/>
          <a:chExt cx="0" cy="0"/>
        </a:xfrm>
      </p:grpSpPr>
      <p:sp>
        <p:nvSpPr>
          <p:cNvPr id="2" name="Nadpis 1"/>
          <p:cNvSpPr>
            <a:spLocks noGrp="1"/>
          </p:cNvSpPr>
          <p:nvPr>
            <p:ph type="ctrTitle"/>
          </p:nvPr>
        </p:nvSpPr>
        <p:spPr>
          <a:xfrm>
            <a:off x="685800" y="1597821"/>
            <a:ext cx="7772400" cy="1102519"/>
          </a:xfrm>
        </p:spPr>
        <p:txBody>
          <a:bodyPr/>
          <a:lstStyle/>
          <a:p>
            <a:r>
              <a:rPr lang="sk-SK" smtClean="0"/>
              <a:t>Kliknite sem a upravte štýl predlohy nadpisov.</a:t>
            </a:r>
            <a:endParaRPr lang="sk-SK"/>
          </a:p>
        </p:txBody>
      </p:sp>
      <p:sp>
        <p:nvSpPr>
          <p:cNvPr id="3" name="Podnadpis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sk-SK" smtClean="0"/>
              <a:t>Kliknite sem a upravte štýl predlohy podnadpisov.</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7"/>
            <a:ext cx="7772400" cy="1021557"/>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1200150"/>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9"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9"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8" name="Zástupný symbol päty 7"/>
          <p:cNvSpPr>
            <a:spLocks noGrp="1"/>
          </p:cNvSpPr>
          <p:nvPr>
            <p:ph type="ftr" sz="quarter" idx="11"/>
          </p:nvPr>
        </p:nvSpPr>
        <p:spPr/>
        <p:txBody>
          <a:bodyPr/>
          <a:lstStyle/>
          <a:p>
            <a:endParaRPr lang="sk-SK" dirty="0">
              <a:solidFill>
                <a:prstClr val="black">
                  <a:tint val="75000"/>
                </a:prstClr>
              </a:solidFill>
            </a:endParaRPr>
          </a:p>
        </p:txBody>
      </p:sp>
      <p:sp>
        <p:nvSpPr>
          <p:cNvPr id="9" name="Zástupný symbol čísla snímky 8"/>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4" name="Zástupný symbol päty 3"/>
          <p:cNvSpPr>
            <a:spLocks noGrp="1"/>
          </p:cNvSpPr>
          <p:nvPr>
            <p:ph type="ftr" sz="quarter" idx="11"/>
          </p:nvPr>
        </p:nvSpPr>
        <p:spPr/>
        <p:txBody>
          <a:bodyPr/>
          <a:lstStyle/>
          <a:p>
            <a:endParaRPr lang="sk-SK" dirty="0">
              <a:solidFill>
                <a:prstClr val="black">
                  <a:tint val="75000"/>
                </a:prstClr>
              </a:solidFill>
            </a:endParaRPr>
          </a:p>
        </p:txBody>
      </p:sp>
      <p:sp>
        <p:nvSpPr>
          <p:cNvPr id="5" name="Zástupný symbol čísla snímky 4"/>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3" name="Zástupný symbol päty 2"/>
          <p:cNvSpPr>
            <a:spLocks noGrp="1"/>
          </p:cNvSpPr>
          <p:nvPr>
            <p:ph type="ftr" sz="quarter" idx="11"/>
          </p:nvPr>
        </p:nvSpPr>
        <p:spPr/>
        <p:txBody>
          <a:bodyPr/>
          <a:lstStyle/>
          <a:p>
            <a:endParaRPr lang="sk-SK" dirty="0">
              <a:solidFill>
                <a:prstClr val="black">
                  <a:tint val="75000"/>
                </a:prstClr>
              </a:solidFill>
            </a:endParaRPr>
          </a:p>
        </p:txBody>
      </p:sp>
      <p:sp>
        <p:nvSpPr>
          <p:cNvPr id="4" name="Zástupný symbol čísla snímky 3"/>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4" y="204788"/>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4"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idx="1"/>
          </p:nvPr>
        </p:nvSpPr>
        <p:spPr/>
        <p:txBody>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6" name="Zástupný symbol päty 5"/>
          <p:cNvSpPr>
            <a:spLocks noGrp="1"/>
          </p:cNvSpPr>
          <p:nvPr>
            <p:ph type="ftr" sz="quarter" idx="11"/>
          </p:nvPr>
        </p:nvSpPr>
        <p:spPr/>
        <p:txBody>
          <a:bodyPr/>
          <a:lstStyle/>
          <a:p>
            <a:endParaRPr lang="sk-SK" dirty="0">
              <a:solidFill>
                <a:prstClr val="black">
                  <a:tint val="75000"/>
                </a:prstClr>
              </a:solidFill>
            </a:endParaRPr>
          </a:p>
        </p:txBody>
      </p:sp>
      <p:sp>
        <p:nvSpPr>
          <p:cNvPr id="7" name="Zástupný symbol čísla snímky 6"/>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Nadpis a z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Zvislý nadpis a text">
    <p:spTree>
      <p:nvGrpSpPr>
        <p:cNvPr id="1" name=""/>
        <p:cNvGrpSpPr/>
        <p:nvPr/>
      </p:nvGrpSpPr>
      <p:grpSpPr>
        <a:xfrm>
          <a:off x="0" y="0"/>
          <a:ext cx="0" cy="0"/>
          <a:chOff x="0" y="0"/>
          <a:chExt cx="0" cy="0"/>
        </a:xfrm>
      </p:grpSpPr>
      <p:sp>
        <p:nvSpPr>
          <p:cNvPr id="2" name="Zvislý nadpis 1"/>
          <p:cNvSpPr>
            <a:spLocks noGrp="1"/>
          </p:cNvSpPr>
          <p:nvPr>
            <p:ph type="title" orient="vert"/>
          </p:nvPr>
        </p:nvSpPr>
        <p:spPr>
          <a:xfrm>
            <a:off x="6629400" y="205980"/>
            <a:ext cx="2057400" cy="4388644"/>
          </a:xfrm>
        </p:spPr>
        <p:txBody>
          <a:bodyPr vert="eaVert"/>
          <a:lstStyle/>
          <a:p>
            <a:r>
              <a:rPr lang="sk-SK" smtClean="0"/>
              <a:t>Kliknite sem a upravte štýl predlohy nadpisov.</a:t>
            </a:r>
            <a:endParaRPr lang="sk-SK"/>
          </a:p>
        </p:txBody>
      </p:sp>
      <p:sp>
        <p:nvSpPr>
          <p:cNvPr id="3" name="Zástupný symbol zvislého textu 2"/>
          <p:cNvSpPr>
            <a:spLocks noGrp="1"/>
          </p:cNvSpPr>
          <p:nvPr>
            <p:ph type="body" orient="vert" idx="1"/>
          </p:nvPr>
        </p:nvSpPr>
        <p:spPr>
          <a:xfrm>
            <a:off x="457200" y="205980"/>
            <a:ext cx="6019800" cy="4388644"/>
          </a:xfrm>
        </p:spPr>
        <p:txBody>
          <a:bodyPr vert="eaVert"/>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10"/>
          </p:nvPr>
        </p:nvSpPr>
        <p:spPr/>
        <p:txBody>
          <a:body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11"/>
          </p:nvPr>
        </p:nvSpPr>
        <p:spPr/>
        <p:txBody>
          <a:bodyPr/>
          <a:lstStyle/>
          <a:p>
            <a:endParaRPr lang="sk-SK" dirty="0">
              <a:solidFill>
                <a:prstClr val="black">
                  <a:tint val="75000"/>
                </a:prstClr>
              </a:solidFill>
            </a:endParaRPr>
          </a:p>
        </p:txBody>
      </p:sp>
      <p:sp>
        <p:nvSpPr>
          <p:cNvPr id="6" name="Zástupný symbol čísla snímky 5"/>
          <p:cNvSpPr>
            <a:spLocks noGrp="1"/>
          </p:cNvSpPr>
          <p:nvPr>
            <p:ph type="sldNum" sz="quarter" idx="12"/>
          </p:nvPr>
        </p:nvSpPr>
        <p:spPr/>
        <p:txBody>
          <a:body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Hlavička sekcie">
    <p:spTree>
      <p:nvGrpSpPr>
        <p:cNvPr id="1" name=""/>
        <p:cNvGrpSpPr/>
        <p:nvPr/>
      </p:nvGrpSpPr>
      <p:grpSpPr>
        <a:xfrm>
          <a:off x="0" y="0"/>
          <a:ext cx="0" cy="0"/>
          <a:chOff x="0" y="0"/>
          <a:chExt cx="0" cy="0"/>
        </a:xfrm>
      </p:grpSpPr>
      <p:sp>
        <p:nvSpPr>
          <p:cNvPr id="2" name="Nadpis 1"/>
          <p:cNvSpPr>
            <a:spLocks noGrp="1"/>
          </p:cNvSpPr>
          <p:nvPr>
            <p:ph type="title"/>
          </p:nvPr>
        </p:nvSpPr>
        <p:spPr>
          <a:xfrm>
            <a:off x="722313" y="3305176"/>
            <a:ext cx="7772400" cy="1021556"/>
          </a:xfrm>
        </p:spPr>
        <p:txBody>
          <a:bodyPr anchor="t"/>
          <a:lstStyle>
            <a:lvl1pPr algn="l">
              <a:defRPr sz="4000" b="1" cap="all"/>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k-SK" smtClean="0"/>
              <a:t>Kliknite sem a upravte štýly predlohy textu.</a:t>
            </a:r>
          </a:p>
        </p:txBody>
      </p:sp>
      <p:sp>
        <p:nvSpPr>
          <p:cNvPr id="4" name="Zástupný symbol dátumu 3"/>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11"/>
          </p:nvPr>
        </p:nvSpPr>
        <p:spPr/>
        <p:txBody>
          <a:bodyPr/>
          <a:lstStyle/>
          <a:p>
            <a:endParaRPr lang="sk-SK" dirty="0"/>
          </a:p>
        </p:txBody>
      </p:sp>
      <p:sp>
        <p:nvSpPr>
          <p:cNvPr id="6" name="Zástupný symbol čísla snímky 5"/>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obsahu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obsahu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dátumu 4"/>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anie">
    <p:spTree>
      <p:nvGrpSpPr>
        <p:cNvPr id="1" name=""/>
        <p:cNvGrpSpPr/>
        <p:nvPr/>
      </p:nvGrpSpPr>
      <p:grpSpPr>
        <a:xfrm>
          <a:off x="0" y="0"/>
          <a:ext cx="0" cy="0"/>
          <a:chOff x="0" y="0"/>
          <a:chExt cx="0" cy="0"/>
        </a:xfrm>
      </p:grpSpPr>
      <p:sp>
        <p:nvSpPr>
          <p:cNvPr id="2" name="Nadpis 1"/>
          <p:cNvSpPr>
            <a:spLocks noGrp="1"/>
          </p:cNvSpPr>
          <p:nvPr>
            <p:ph type="title"/>
          </p:nvPr>
        </p:nvSpPr>
        <p:spPr>
          <a:xfrm>
            <a:off x="457200" y="205979"/>
            <a:ext cx="8229600" cy="857250"/>
          </a:xfrm>
        </p:spPr>
        <p:txBody>
          <a:bodyPr/>
          <a:lstStyle>
            <a:lvl1pPr>
              <a:defRPr/>
            </a:lvl1p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4" name="Zástupný symbol obsahu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5" name="Zástupný symbol textu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k-SK" smtClean="0"/>
              <a:t>Kliknite sem a upravte štýly predlohy textu.</a:t>
            </a:r>
          </a:p>
        </p:txBody>
      </p:sp>
      <p:sp>
        <p:nvSpPr>
          <p:cNvPr id="6" name="Zástupný symbol obsahu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7" name="Zástupný symbol dátumu 6"/>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8" name="Zástupný symbol päty 7"/>
          <p:cNvSpPr>
            <a:spLocks noGrp="1"/>
          </p:cNvSpPr>
          <p:nvPr>
            <p:ph type="ftr" sz="quarter" idx="11"/>
          </p:nvPr>
        </p:nvSpPr>
        <p:spPr/>
        <p:txBody>
          <a:bodyPr/>
          <a:lstStyle/>
          <a:p>
            <a:endParaRPr lang="sk-SK" dirty="0"/>
          </a:p>
        </p:txBody>
      </p:sp>
      <p:sp>
        <p:nvSpPr>
          <p:cNvPr id="9" name="Zástupný symbol čísla snímky 8"/>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Len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sk-SK" smtClean="0"/>
              <a:t>Kliknite sem a upravte štýl predlohy nadpisov.</a:t>
            </a:r>
            <a:endParaRPr lang="sk-SK"/>
          </a:p>
        </p:txBody>
      </p:sp>
      <p:sp>
        <p:nvSpPr>
          <p:cNvPr id="3" name="Zástupný symbol dátumu 2"/>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4" name="Zástupný symbol päty 3"/>
          <p:cNvSpPr>
            <a:spLocks noGrp="1"/>
          </p:cNvSpPr>
          <p:nvPr>
            <p:ph type="ftr" sz="quarter" idx="11"/>
          </p:nvPr>
        </p:nvSpPr>
        <p:spPr/>
        <p:txBody>
          <a:bodyPr/>
          <a:lstStyle/>
          <a:p>
            <a:endParaRPr lang="sk-SK" dirty="0"/>
          </a:p>
        </p:txBody>
      </p:sp>
      <p:sp>
        <p:nvSpPr>
          <p:cNvPr id="5" name="Zástupný symbol čísla snímky 4"/>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a">
    <p:spTree>
      <p:nvGrpSpPr>
        <p:cNvPr id="1" name=""/>
        <p:cNvGrpSpPr/>
        <p:nvPr/>
      </p:nvGrpSpPr>
      <p:grpSpPr>
        <a:xfrm>
          <a:off x="0" y="0"/>
          <a:ext cx="0" cy="0"/>
          <a:chOff x="0" y="0"/>
          <a:chExt cx="0" cy="0"/>
        </a:xfrm>
      </p:grpSpPr>
      <p:sp>
        <p:nvSpPr>
          <p:cNvPr id="2" name="Zástupný symbol dátumu 1"/>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3" name="Zástupný symbol päty 2"/>
          <p:cNvSpPr>
            <a:spLocks noGrp="1"/>
          </p:cNvSpPr>
          <p:nvPr>
            <p:ph type="ftr" sz="quarter" idx="11"/>
          </p:nvPr>
        </p:nvSpPr>
        <p:spPr/>
        <p:txBody>
          <a:bodyPr/>
          <a:lstStyle/>
          <a:p>
            <a:endParaRPr lang="sk-SK" dirty="0"/>
          </a:p>
        </p:txBody>
      </p:sp>
      <p:sp>
        <p:nvSpPr>
          <p:cNvPr id="4" name="Zástupný symbol čísla snímky 3"/>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popisom">
    <p:spTree>
      <p:nvGrpSpPr>
        <p:cNvPr id="1" name=""/>
        <p:cNvGrpSpPr/>
        <p:nvPr/>
      </p:nvGrpSpPr>
      <p:grpSpPr>
        <a:xfrm>
          <a:off x="0" y="0"/>
          <a:ext cx="0" cy="0"/>
          <a:chOff x="0" y="0"/>
          <a:chExt cx="0" cy="0"/>
        </a:xfrm>
      </p:grpSpPr>
      <p:sp>
        <p:nvSpPr>
          <p:cNvPr id="2" name="Nadpis 1"/>
          <p:cNvSpPr>
            <a:spLocks noGrp="1"/>
          </p:cNvSpPr>
          <p:nvPr>
            <p:ph type="title"/>
          </p:nvPr>
        </p:nvSpPr>
        <p:spPr>
          <a:xfrm>
            <a:off x="457203" y="204787"/>
            <a:ext cx="3008313" cy="871538"/>
          </a:xfrm>
        </p:spPr>
        <p:txBody>
          <a:bodyPr anchor="b"/>
          <a:lstStyle>
            <a:lvl1pPr algn="l">
              <a:defRPr sz="2000" b="1"/>
            </a:lvl1pPr>
          </a:lstStyle>
          <a:p>
            <a:r>
              <a:rPr lang="sk-SK" smtClean="0"/>
              <a:t>Kliknite sem a upravte štýl predlohy nadpisov.</a:t>
            </a:r>
            <a:endParaRPr lang="sk-SK"/>
          </a:p>
        </p:txBody>
      </p:sp>
      <p:sp>
        <p:nvSpPr>
          <p:cNvPr id="3" name="Zástupný symbol obsahu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textu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ok s popisom">
    <p:spTree>
      <p:nvGrpSpPr>
        <p:cNvPr id="1" name=""/>
        <p:cNvGrpSpPr/>
        <p:nvPr/>
      </p:nvGrpSpPr>
      <p:grpSpPr>
        <a:xfrm>
          <a:off x="0" y="0"/>
          <a:ext cx="0" cy="0"/>
          <a:chOff x="0" y="0"/>
          <a:chExt cx="0" cy="0"/>
        </a:xfrm>
      </p:grpSpPr>
      <p:sp>
        <p:nvSpPr>
          <p:cNvPr id="2" name="Nadpis 1"/>
          <p:cNvSpPr>
            <a:spLocks noGrp="1"/>
          </p:cNvSpPr>
          <p:nvPr>
            <p:ph type="title"/>
          </p:nvPr>
        </p:nvSpPr>
        <p:spPr>
          <a:xfrm>
            <a:off x="1792288" y="3600450"/>
            <a:ext cx="5486400" cy="425054"/>
          </a:xfrm>
        </p:spPr>
        <p:txBody>
          <a:bodyPr anchor="b"/>
          <a:lstStyle>
            <a:lvl1pPr algn="l">
              <a:defRPr sz="2000" b="1"/>
            </a:lvl1pPr>
          </a:lstStyle>
          <a:p>
            <a:r>
              <a:rPr lang="sk-SK" smtClean="0"/>
              <a:t>Kliknite sem a upravte štýl predlohy nadpisov.</a:t>
            </a:r>
            <a:endParaRPr lang="sk-SK"/>
          </a:p>
        </p:txBody>
      </p:sp>
      <p:sp>
        <p:nvSpPr>
          <p:cNvPr id="3" name="Zástupný symbol obrázka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k-SK" dirty="0"/>
          </a:p>
        </p:txBody>
      </p:sp>
      <p:sp>
        <p:nvSpPr>
          <p:cNvPr id="4" name="Zástupný symbol textu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k-SK" smtClean="0"/>
              <a:t>Kliknite sem a upravte štýly predlohy textu.</a:t>
            </a:r>
          </a:p>
        </p:txBody>
      </p:sp>
      <p:sp>
        <p:nvSpPr>
          <p:cNvPr id="5" name="Zástupný symbol dátumu 4"/>
          <p:cNvSpPr>
            <a:spLocks noGrp="1"/>
          </p:cNvSpPr>
          <p:nvPr>
            <p:ph type="dt" sz="half" idx="10"/>
          </p:nvPr>
        </p:nvSpPr>
        <p:spPr/>
        <p:txBody>
          <a:bodyPr/>
          <a:lstStyle/>
          <a:p>
            <a:fld id="{10336B07-8511-4DF2-93E1-5665CA9277ED}" type="datetimeFigureOut">
              <a:rPr lang="sk-SK" smtClean="0"/>
              <a:pPr/>
              <a:t>13. 6. 2012</a:t>
            </a:fld>
            <a:endParaRPr lang="sk-SK" dirty="0"/>
          </a:p>
        </p:txBody>
      </p:sp>
      <p:sp>
        <p:nvSpPr>
          <p:cNvPr id="6" name="Zástupný symbol päty 5"/>
          <p:cNvSpPr>
            <a:spLocks noGrp="1"/>
          </p:cNvSpPr>
          <p:nvPr>
            <p:ph type="ftr" sz="quarter" idx="11"/>
          </p:nvPr>
        </p:nvSpPr>
        <p:spPr/>
        <p:txBody>
          <a:bodyPr/>
          <a:lstStyle/>
          <a:p>
            <a:endParaRPr lang="sk-SK" dirty="0"/>
          </a:p>
        </p:txBody>
      </p:sp>
      <p:sp>
        <p:nvSpPr>
          <p:cNvPr id="7" name="Zástupný symbol čísla snímky 6"/>
          <p:cNvSpPr>
            <a:spLocks noGrp="1"/>
          </p:cNvSpPr>
          <p:nvPr>
            <p:ph type="sldNum" sz="quarter" idx="12"/>
          </p:nvPr>
        </p:nvSpPr>
        <p:spPr/>
        <p:txBody>
          <a:bodyPr/>
          <a:lstStyle/>
          <a:p>
            <a:fld id="{44F89D24-F072-4EF8-9E0E-0C47A1FB1E56}" type="slidenum">
              <a:rPr lang="sk-SK" smtClean="0"/>
              <a:pPr/>
              <a:t>‹#›</a:t>
            </a:fld>
            <a:endParaRPr lang="sk-SK"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0336B07-8511-4DF2-93E1-5665CA9277ED}" type="datetimeFigureOut">
              <a:rPr lang="sk-SK" smtClean="0"/>
              <a:pPr/>
              <a:t>13. 6. 2012</a:t>
            </a:fld>
            <a:endParaRPr lang="sk-SK" dirty="0"/>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44F89D24-F072-4EF8-9E0E-0C47A1FB1E56}" type="slidenum">
              <a:rPr lang="sk-SK" smtClean="0"/>
              <a:pPr/>
              <a:t>‹#›</a:t>
            </a:fld>
            <a:endParaRPr lang="sk-S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95000"/>
                <a:alpha val="73000"/>
              </a:schemeClr>
            </a:gs>
            <a:gs pos="0">
              <a:schemeClr val="bg1">
                <a:lumMod val="75000"/>
                <a:alpha val="79000"/>
              </a:schemeClr>
            </a:gs>
            <a:gs pos="90000">
              <a:schemeClr val="bg1">
                <a:lumMod val="85000"/>
              </a:schemeClr>
            </a:gs>
          </a:gsLst>
          <a:lin ang="13500000" scaled="1"/>
          <a:tileRect/>
        </a:gradFill>
        <a:effectLst/>
      </p:bgPr>
    </p:bg>
    <p:spTree>
      <p:nvGrpSpPr>
        <p:cNvPr id="1" name=""/>
        <p:cNvGrpSpPr/>
        <p:nvPr/>
      </p:nvGrpSpPr>
      <p:grpSpPr>
        <a:xfrm>
          <a:off x="0" y="0"/>
          <a:ext cx="0" cy="0"/>
          <a:chOff x="0" y="0"/>
          <a:chExt cx="0" cy="0"/>
        </a:xfrm>
      </p:grpSpPr>
      <p:sp>
        <p:nvSpPr>
          <p:cNvPr id="2" name="Zástupný symbol nadpisu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sk-SK" smtClean="0"/>
              <a:t>Kliknite sem a upravte štýl predlohy nadpisov.</a:t>
            </a:r>
            <a:endParaRPr lang="sk-SK"/>
          </a:p>
        </p:txBody>
      </p:sp>
      <p:sp>
        <p:nvSpPr>
          <p:cNvPr id="3" name="Zástupný symbol textu 2"/>
          <p:cNvSpPr>
            <a:spLocks noGrp="1"/>
          </p:cNvSpPr>
          <p:nvPr>
            <p:ph type="body" idx="1"/>
          </p:nvPr>
        </p:nvSpPr>
        <p:spPr>
          <a:xfrm>
            <a:off x="457200" y="1200150"/>
            <a:ext cx="8229600" cy="3394472"/>
          </a:xfrm>
          <a:prstGeom prst="rect">
            <a:avLst/>
          </a:prstGeom>
        </p:spPr>
        <p:txBody>
          <a:bodyPr vert="horz" lIns="91440" tIns="45720" rIns="91440" bIns="45720" rtlCol="0">
            <a:normAutofit/>
          </a:bodyPr>
          <a:lstStyle/>
          <a:p>
            <a:pPr lvl="0"/>
            <a:r>
              <a:rPr lang="sk-SK" smtClean="0"/>
              <a:t>Kliknite sem a upravte štýly predlohy textu.</a:t>
            </a:r>
          </a:p>
          <a:p>
            <a:pPr lvl="1"/>
            <a:r>
              <a:rPr lang="sk-SK" smtClean="0"/>
              <a:t>Druhá úroveň</a:t>
            </a:r>
          </a:p>
          <a:p>
            <a:pPr lvl="2"/>
            <a:r>
              <a:rPr lang="sk-SK" smtClean="0"/>
              <a:t>Tretia úroveň</a:t>
            </a:r>
          </a:p>
          <a:p>
            <a:pPr lvl="3"/>
            <a:r>
              <a:rPr lang="sk-SK" smtClean="0"/>
              <a:t>Štvrtá úroveň</a:t>
            </a:r>
          </a:p>
          <a:p>
            <a:pPr lvl="4"/>
            <a:r>
              <a:rPr lang="sk-SK" smtClean="0"/>
              <a:t>Piata úroveň</a:t>
            </a:r>
            <a:endParaRPr lang="sk-SK"/>
          </a:p>
        </p:txBody>
      </p:sp>
      <p:sp>
        <p:nvSpPr>
          <p:cNvPr id="4" name="Zástupný symbol dátumu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A812B65-9A1B-42FF-8DDA-365A2B0950AF}" type="datetimeFigureOut">
              <a:rPr lang="sk-SK" smtClean="0">
                <a:solidFill>
                  <a:prstClr val="black">
                    <a:tint val="75000"/>
                  </a:prstClr>
                </a:solidFill>
              </a:rPr>
              <a:pPr/>
              <a:t>13. 6. 2012</a:t>
            </a:fld>
            <a:endParaRPr lang="sk-SK" dirty="0">
              <a:solidFill>
                <a:prstClr val="black">
                  <a:tint val="75000"/>
                </a:prstClr>
              </a:solidFill>
            </a:endParaRPr>
          </a:p>
        </p:txBody>
      </p:sp>
      <p:sp>
        <p:nvSpPr>
          <p:cNvPr id="5" name="Zástupný symbol päty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k-SK" dirty="0">
              <a:solidFill>
                <a:prstClr val="black">
                  <a:tint val="75000"/>
                </a:prstClr>
              </a:solidFill>
            </a:endParaRPr>
          </a:p>
        </p:txBody>
      </p:sp>
      <p:sp>
        <p:nvSpPr>
          <p:cNvPr id="6" name="Zástupný symbol čísla snímky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463108-0728-4F2C-A3A7-356034624A9C}" type="slidenum">
              <a:rPr lang="sk-SK" smtClean="0">
                <a:solidFill>
                  <a:prstClr val="black">
                    <a:tint val="75000"/>
                  </a:prstClr>
                </a:solidFill>
              </a:rPr>
              <a:pPr/>
              <a:t>‹#›</a:t>
            </a:fld>
            <a:endParaRPr lang="sk-SK" dirty="0">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sk-S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8.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6.png"/></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8.xml"/><Relationship Id="rId4" Type="http://schemas.openxmlformats.org/officeDocument/2006/relationships/image" Target="../media/image5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18.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jpeg"/><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6.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Rovná spojnica 7"/>
          <p:cNvCxnSpPr/>
          <p:nvPr/>
        </p:nvCxnSpPr>
        <p:spPr>
          <a:xfrm>
            <a:off x="7740352" y="2643758"/>
            <a:ext cx="0" cy="19442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7884368" y="3219822"/>
            <a:ext cx="900000" cy="864000"/>
            <a:chOff x="7812360" y="2931790"/>
            <a:chExt cx="1206057" cy="1141067"/>
          </a:xfrm>
        </p:grpSpPr>
        <p:pic>
          <p:nvPicPr>
            <p:cNvPr id="19" name="Obrázok 18" descr="eclipse.png"/>
            <p:cNvPicPr>
              <a:picLocks noChangeAspect="1"/>
            </p:cNvPicPr>
            <p:nvPr/>
          </p:nvPicPr>
          <p:blipFill>
            <a:blip r:embed="rId3" cstate="print"/>
            <a:stretch>
              <a:fillRect/>
            </a:stretch>
          </p:blipFill>
          <p:spPr>
            <a:xfrm>
              <a:off x="7812360" y="2931790"/>
              <a:ext cx="1206057" cy="1141067"/>
            </a:xfrm>
            <a:prstGeom prst="rect">
              <a:avLst/>
            </a:prstGeom>
          </p:spPr>
        </p:pic>
        <p:pic>
          <p:nvPicPr>
            <p:cNvPr id="9" name="Obrázok 8" descr="FIIT_LOGO.png"/>
            <p:cNvPicPr>
              <a:picLocks noChangeAspect="1"/>
            </p:cNvPicPr>
            <p:nvPr/>
          </p:nvPicPr>
          <p:blipFill>
            <a:blip r:embed="rId4" cstate="print"/>
            <a:stretch>
              <a:fillRect/>
            </a:stretch>
          </p:blipFill>
          <p:spPr>
            <a:xfrm>
              <a:off x="8005351" y="3407287"/>
              <a:ext cx="868458" cy="310163"/>
            </a:xfrm>
            <a:prstGeom prst="rect">
              <a:avLst/>
            </a:prstGeom>
          </p:spPr>
        </p:pic>
      </p:grpSp>
      <p:sp>
        <p:nvSpPr>
          <p:cNvPr id="13" name="BlokTextu 12"/>
          <p:cNvSpPr txBox="1"/>
          <p:nvPr/>
        </p:nvSpPr>
        <p:spPr>
          <a:xfrm>
            <a:off x="4499992" y="4299942"/>
            <a:ext cx="3312368" cy="338554"/>
          </a:xfrm>
          <a:prstGeom prst="rect">
            <a:avLst/>
          </a:prstGeom>
          <a:noFill/>
        </p:spPr>
        <p:txBody>
          <a:bodyPr wrap="square" rtlCol="0">
            <a:spAutoFit/>
          </a:bodyPr>
          <a:lstStyle/>
          <a:p>
            <a:r>
              <a:rPr lang="sk-SK" sz="1600" dirty="0" smtClean="0">
                <a:solidFill>
                  <a:schemeClr val="bg1">
                    <a:lumMod val="50000"/>
                  </a:schemeClr>
                </a:solidFill>
                <a:ea typeface="KaiTi" pitchFamily="49" charset="-122"/>
              </a:rPr>
              <a:t>iný prístup k úprave zdrojového kódu </a:t>
            </a:r>
            <a:endParaRPr lang="sk-SK" sz="1600" dirty="0">
              <a:solidFill>
                <a:schemeClr val="bg1">
                  <a:lumMod val="50000"/>
                </a:schemeClr>
              </a:solidFill>
              <a:ea typeface="KaiTi" pitchFamily="49" charset="-122"/>
            </a:endParaRPr>
          </a:p>
        </p:txBody>
      </p:sp>
      <p:pic>
        <p:nvPicPr>
          <p:cNvPr id="18" name="Obrázok 17" descr="f.png"/>
          <p:cNvPicPr>
            <a:picLocks noChangeAspect="1"/>
          </p:cNvPicPr>
          <p:nvPr/>
        </p:nvPicPr>
        <p:blipFill>
          <a:blip r:embed="rId5" cstate="print"/>
          <a:stretch>
            <a:fillRect/>
          </a:stretch>
        </p:blipFill>
        <p:spPr>
          <a:xfrm>
            <a:off x="1547664" y="4056093"/>
            <a:ext cx="6084167" cy="293877"/>
          </a:xfrm>
          <a:prstGeom prst="rect">
            <a:avLst/>
          </a:prstGeom>
        </p:spPr>
      </p:pic>
      <p:pic>
        <p:nvPicPr>
          <p:cNvPr id="15" name="Obrázok 14" descr="trolledit_logo5.png"/>
          <p:cNvPicPr>
            <a:picLocks noChangeAspect="1"/>
          </p:cNvPicPr>
          <p:nvPr/>
        </p:nvPicPr>
        <p:blipFill>
          <a:blip r:embed="rId6" cstate="print"/>
          <a:stretch>
            <a:fillRect/>
          </a:stretch>
        </p:blipFill>
        <p:spPr>
          <a:xfrm>
            <a:off x="3347864" y="2832731"/>
            <a:ext cx="4320480" cy="1169656"/>
          </a:xfrm>
          <a:prstGeom prst="rect">
            <a:avLst/>
          </a:prstGeom>
        </p:spPr>
      </p:pic>
    </p:spTree>
  </p:cSld>
  <p:clrMapOvr>
    <a:masterClrMapping/>
  </p:clrMapOvr>
  <p:transition>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BlokTextu 7"/>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Ukážka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sp>
        <p:nvSpPr>
          <p:cNvPr id="13" name="TextBox 2"/>
          <p:cNvSpPr txBox="1"/>
          <p:nvPr/>
        </p:nvSpPr>
        <p:spPr>
          <a:xfrm>
            <a:off x="2951312" y="2139702"/>
            <a:ext cx="6192688" cy="2431435"/>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3200" i="1"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5800" b="1" kern="0" spc="-300" dirty="0" err="1" smtClean="0">
                <a:ln w="18415" cmpd="sng">
                  <a:noFill/>
                  <a:prstDash val="solid"/>
                </a:ln>
                <a:solidFill>
                  <a:srgbClr val="404040"/>
                </a:solidFill>
                <a:latin typeface="Arial" pitchFamily="34" charset="0"/>
                <a:cs typeface="Arial" pitchFamily="34" charset="0"/>
              </a:rPr>
              <a:t>demo</a:t>
            </a:r>
            <a:r>
              <a:rPr lang="sk-SK" sz="15800" b="1" i="1" kern="0" spc="-300" dirty="0" smtClean="0">
                <a:ln w="18415" cmpd="sng">
                  <a:noFill/>
                  <a:prstDash val="solid"/>
                </a:ln>
                <a:solidFill>
                  <a:srgbClr val="404040"/>
                </a:solidFill>
                <a:latin typeface="Arial" pitchFamily="34" charset="0"/>
                <a:cs typeface="Arial" pitchFamily="34" charset="0"/>
              </a:rPr>
              <a:t> </a:t>
            </a:r>
            <a:r>
              <a:rPr lang="sk-SK" sz="6000" b="1" i="1" kern="0" spc="-300" dirty="0" smtClean="0">
                <a:ln w="18415" cmpd="sng">
                  <a:noFill/>
                  <a:prstDash val="solid"/>
                </a:ln>
                <a:solidFill>
                  <a:srgbClr val="404040"/>
                </a:solidFill>
                <a:latin typeface="Square721 BT" pitchFamily="34" charset="0"/>
              </a:rPr>
              <a:t> </a:t>
            </a:r>
            <a:endParaRPr kumimoji="0" lang="en-US" sz="11000" b="1" i="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7" name="Rovná spojnica 6"/>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BlokTextu 17"/>
          <p:cNvSpPr txBox="1"/>
          <p:nvPr/>
        </p:nvSpPr>
        <p:spPr>
          <a:xfrm>
            <a:off x="683568" y="123478"/>
            <a:ext cx="5616624" cy="707886"/>
          </a:xfrm>
          <a:prstGeom prst="rect">
            <a:avLst/>
          </a:prstGeom>
          <a:noFill/>
        </p:spPr>
        <p:txBody>
          <a:bodyPr wrap="square" rtlCol="0">
            <a:spAutoFit/>
          </a:bodyPr>
          <a:lstStyle/>
          <a:p>
            <a:r>
              <a:rPr lang="sk-SK" sz="4000" b="1" dirty="0" smtClean="0">
                <a:solidFill>
                  <a:srgbClr val="404040"/>
                </a:solidFill>
                <a:ea typeface="KaiTi" pitchFamily="49" charset="-122"/>
              </a:rPr>
              <a:t>Čo sme chceli </a:t>
            </a:r>
            <a:r>
              <a:rPr lang="sk-SK" sz="4000" b="1" dirty="0" smtClean="0">
                <a:solidFill>
                  <a:srgbClr val="720606"/>
                </a:solidFill>
                <a:ea typeface="KaiTi" pitchFamily="49" charset="-122"/>
              </a:rPr>
              <a:t>dosiahnuť</a:t>
            </a:r>
            <a:endParaRPr lang="sk-SK" sz="4000" b="1" dirty="0">
              <a:solidFill>
                <a:srgbClr val="720606"/>
              </a:solidFill>
              <a:ea typeface="KaiTi" pitchFamily="49" charset="-122"/>
            </a:endParaRPr>
          </a:p>
        </p:txBody>
      </p:sp>
      <p:pic>
        <p:nvPicPr>
          <p:cNvPr id="21" name="Obrázok 20"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22" name="Obrázok 21" descr="2.png"/>
          <p:cNvPicPr>
            <a:picLocks noChangeAspect="1"/>
          </p:cNvPicPr>
          <p:nvPr/>
        </p:nvPicPr>
        <p:blipFill>
          <a:blip r:embed="rId4" cstate="print"/>
          <a:stretch>
            <a:fillRect/>
          </a:stretch>
        </p:blipFill>
        <p:spPr>
          <a:xfrm>
            <a:off x="683568" y="2211710"/>
            <a:ext cx="587881" cy="565679"/>
          </a:xfrm>
          <a:prstGeom prst="rect">
            <a:avLst/>
          </a:prstGeom>
        </p:spPr>
      </p:pic>
      <p:pic>
        <p:nvPicPr>
          <p:cNvPr id="23" name="Obrázok 22" descr="3.png"/>
          <p:cNvPicPr>
            <a:picLocks noChangeAspect="1"/>
          </p:cNvPicPr>
          <p:nvPr/>
        </p:nvPicPr>
        <p:blipFill>
          <a:blip r:embed="rId5" cstate="print"/>
          <a:stretch>
            <a:fillRect/>
          </a:stretch>
        </p:blipFill>
        <p:spPr>
          <a:xfrm>
            <a:off x="683568" y="3003798"/>
            <a:ext cx="587881" cy="565679"/>
          </a:xfrm>
          <a:prstGeom prst="rect">
            <a:avLst/>
          </a:prstGeom>
        </p:spPr>
      </p:pic>
      <p:pic>
        <p:nvPicPr>
          <p:cNvPr id="24" name="Obrázok 23" descr="4.png"/>
          <p:cNvPicPr>
            <a:picLocks noChangeAspect="1"/>
          </p:cNvPicPr>
          <p:nvPr/>
        </p:nvPicPr>
        <p:blipFill>
          <a:blip r:embed="rId6" cstate="print"/>
          <a:stretch>
            <a:fillRect/>
          </a:stretch>
        </p:blipFill>
        <p:spPr>
          <a:xfrm>
            <a:off x="683568" y="3795886"/>
            <a:ext cx="587881" cy="565679"/>
          </a:xfrm>
          <a:prstGeom prst="rect">
            <a:avLst/>
          </a:prstGeom>
        </p:spPr>
      </p:pic>
      <p:cxnSp>
        <p:nvCxnSpPr>
          <p:cNvPr id="25" name="Rovná spojnica 24"/>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0" name="Skupina 19"/>
          <p:cNvGrpSpPr/>
          <p:nvPr/>
        </p:nvGrpSpPr>
        <p:grpSpPr>
          <a:xfrm>
            <a:off x="1475656" y="3795886"/>
            <a:ext cx="3403496" cy="565031"/>
            <a:chOff x="1475656" y="1275606"/>
            <a:chExt cx="3403496" cy="565031"/>
          </a:xfrm>
        </p:grpSpPr>
        <p:sp>
          <p:nvSpPr>
            <p:cNvPr id="27" name="BlokTextu 26"/>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28" name="BlokTextu 27"/>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29" name="Rovná spojnica 28"/>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Rovná spojnica 13"/>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6" name="Rovná spojnica 15"/>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0" name="Skupina 29"/>
          <p:cNvGrpSpPr/>
          <p:nvPr/>
        </p:nvGrpSpPr>
        <p:grpSpPr>
          <a:xfrm>
            <a:off x="1475656" y="2931790"/>
            <a:ext cx="2528256" cy="565031"/>
            <a:chOff x="1475656" y="1275606"/>
            <a:chExt cx="2528256" cy="565031"/>
          </a:xfrm>
        </p:grpSpPr>
        <p:sp>
          <p:nvSpPr>
            <p:cNvPr id="31" name="BlokTextu 30"/>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32" name="BlokTextu 31"/>
            <p:cNvSpPr txBox="1"/>
            <p:nvPr/>
          </p:nvSpPr>
          <p:spPr>
            <a:xfrm>
              <a:off x="1475656" y="1563638"/>
              <a:ext cx="1290738"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plug-in</a:t>
              </a:r>
              <a:endParaRPr lang="sk-SK" sz="1200" dirty="0">
                <a:solidFill>
                  <a:schemeClr val="bg1">
                    <a:lumMod val="50000"/>
                  </a:schemeClr>
                </a:solidFill>
                <a:latin typeface="Arial" pitchFamily="34" charset="0"/>
                <a:cs typeface="Arial" pitchFamily="34" charset="0"/>
              </a:endParaRPr>
            </a:p>
          </p:txBody>
        </p:sp>
      </p:grpSp>
      <p:grpSp>
        <p:nvGrpSpPr>
          <p:cNvPr id="33" name="Skupina 32"/>
          <p:cNvGrpSpPr/>
          <p:nvPr/>
        </p:nvGrpSpPr>
        <p:grpSpPr>
          <a:xfrm>
            <a:off x="1498958" y="1275606"/>
            <a:ext cx="6503703" cy="565031"/>
            <a:chOff x="1475656" y="1275606"/>
            <a:chExt cx="6503703" cy="565031"/>
          </a:xfrm>
        </p:grpSpPr>
        <p:sp>
          <p:nvSpPr>
            <p:cNvPr id="34" name="BlokTextu 33"/>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35" name="BlokTextu 34"/>
            <p:cNvSpPr txBox="1"/>
            <p:nvPr/>
          </p:nvSpPr>
          <p:spPr>
            <a:xfrm>
              <a:off x="1475656" y="1563638"/>
              <a:ext cx="4693914"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 nové </a:t>
              </a:r>
              <a:r>
                <a:rPr lang="sk-SK" sz="1200" dirty="0" smtClean="0">
                  <a:solidFill>
                    <a:schemeClr val="bg1">
                      <a:lumMod val="50000"/>
                    </a:schemeClr>
                  </a:solidFill>
                  <a:latin typeface="Arial" pitchFamily="34" charset="0"/>
                  <a:cs typeface="Arial" pitchFamily="34" charset="0"/>
                </a:rPr>
                <a:t>UI, zlepšiť analýzu zdrojového kódu ...</a:t>
              </a:r>
              <a:endParaRPr lang="sk-SK" sz="1200" dirty="0">
                <a:solidFill>
                  <a:schemeClr val="bg1">
                    <a:lumMod val="50000"/>
                  </a:schemeClr>
                </a:solidFill>
                <a:latin typeface="Arial" pitchFamily="34" charset="0"/>
                <a:cs typeface="Arial" pitchFamily="34" charset="0"/>
              </a:endParaRPr>
            </a:p>
          </p:txBody>
        </p:sp>
      </p:grpSp>
      <p:grpSp>
        <p:nvGrpSpPr>
          <p:cNvPr id="37" name="Skupina 36"/>
          <p:cNvGrpSpPr/>
          <p:nvPr/>
        </p:nvGrpSpPr>
        <p:grpSpPr>
          <a:xfrm>
            <a:off x="1475656" y="2139702"/>
            <a:ext cx="3541354" cy="565031"/>
            <a:chOff x="1475656" y="1275606"/>
            <a:chExt cx="3541354" cy="565031"/>
          </a:xfrm>
        </p:grpSpPr>
        <p:sp>
          <p:nvSpPr>
            <p:cNvPr id="38" name="BlokTextu 3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39" name="BlokTextu 3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sp>
        <p:nvSpPr>
          <p:cNvPr id="2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0" fill="hold" nodeType="with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slide(fromBottom)">
                                      <p:cBhvr>
                                        <p:cTn id="18" dur="500"/>
                                        <p:tgtEl>
                                          <p:spTgt spid="33"/>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p:cTn id="22" dur="500" fill="hold"/>
                                        <p:tgtEl>
                                          <p:spTgt spid="22"/>
                                        </p:tgtEl>
                                        <p:attrNameLst>
                                          <p:attrName>ppt_w</p:attrName>
                                        </p:attrNameLst>
                                      </p:cBhvr>
                                      <p:tavLst>
                                        <p:tav tm="0">
                                          <p:val>
                                            <p:fltVal val="0"/>
                                          </p:val>
                                        </p:tav>
                                        <p:tav tm="100000">
                                          <p:val>
                                            <p:strVal val="#ppt_w"/>
                                          </p:val>
                                        </p:tav>
                                      </p:tavLst>
                                    </p:anim>
                                    <p:anim calcmode="lin" valueType="num">
                                      <p:cBhvr>
                                        <p:cTn id="23" dur="500" fill="hold"/>
                                        <p:tgtEl>
                                          <p:spTgt spid="22"/>
                                        </p:tgtEl>
                                        <p:attrNameLst>
                                          <p:attrName>ppt_h</p:attrName>
                                        </p:attrNameLst>
                                      </p:cBhvr>
                                      <p:tavLst>
                                        <p:tav tm="0">
                                          <p:val>
                                            <p:fltVal val="0"/>
                                          </p:val>
                                        </p:tav>
                                        <p:tav tm="100000">
                                          <p:val>
                                            <p:strVal val="#ppt_h"/>
                                          </p:val>
                                        </p:tav>
                                      </p:tavLst>
                                    </p:anim>
                                    <p:animEffect transition="in" filter="fade">
                                      <p:cBhvr>
                                        <p:cTn id="24" dur="500"/>
                                        <p:tgtEl>
                                          <p:spTgt spid="22"/>
                                        </p:tgtEl>
                                      </p:cBhvr>
                                    </p:animEffect>
                                  </p:childTnLst>
                                </p:cTn>
                              </p:par>
                            </p:childTnLst>
                          </p:cTn>
                        </p:par>
                        <p:par>
                          <p:cTn id="25" fill="hold">
                            <p:stCondLst>
                              <p:cond delay="1500"/>
                            </p:stCondLst>
                            <p:childTnLst>
                              <p:par>
                                <p:cTn id="26" presetID="53"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 calcmode="lin" valueType="num">
                                      <p:cBhvr>
                                        <p:cTn id="28" dur="500" fill="hold"/>
                                        <p:tgtEl>
                                          <p:spTgt spid="29"/>
                                        </p:tgtEl>
                                        <p:attrNameLst>
                                          <p:attrName>ppt_w</p:attrName>
                                        </p:attrNameLst>
                                      </p:cBhvr>
                                      <p:tavLst>
                                        <p:tav tm="0">
                                          <p:val>
                                            <p:fltVal val="0"/>
                                          </p:val>
                                        </p:tav>
                                        <p:tav tm="100000">
                                          <p:val>
                                            <p:strVal val="#ppt_w"/>
                                          </p:val>
                                        </p:tav>
                                      </p:tavLst>
                                    </p:anim>
                                    <p:anim calcmode="lin" valueType="num">
                                      <p:cBhvr>
                                        <p:cTn id="29" dur="500" fill="hold"/>
                                        <p:tgtEl>
                                          <p:spTgt spid="29"/>
                                        </p:tgtEl>
                                        <p:attrNameLst>
                                          <p:attrName>ppt_h</p:attrName>
                                        </p:attrNameLst>
                                      </p:cBhvr>
                                      <p:tavLst>
                                        <p:tav tm="0">
                                          <p:val>
                                            <p:fltVal val="0"/>
                                          </p:val>
                                        </p:tav>
                                        <p:tav tm="100000">
                                          <p:val>
                                            <p:strVal val="#ppt_h"/>
                                          </p:val>
                                        </p:tav>
                                      </p:tavLst>
                                    </p:anim>
                                    <p:animEffect transition="in" filter="fade">
                                      <p:cBhvr>
                                        <p:cTn id="30" dur="500"/>
                                        <p:tgtEl>
                                          <p:spTgt spid="29"/>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37"/>
                                        </p:tgtEl>
                                        <p:attrNameLst>
                                          <p:attrName>style.visibility</p:attrName>
                                        </p:attrNameLst>
                                      </p:cBhvr>
                                      <p:to>
                                        <p:strVal val="visible"/>
                                      </p:to>
                                    </p:set>
                                    <p:animEffect transition="in" filter="slide(fromBottom)">
                                      <p:cBhvr>
                                        <p:cTn id="34" dur="500"/>
                                        <p:tgtEl>
                                          <p:spTgt spid="37"/>
                                        </p:tgtEl>
                                      </p:cBhvr>
                                    </p:animEffect>
                                  </p:childTnLst>
                                </p:cTn>
                              </p:par>
                            </p:childTnLst>
                          </p:cTn>
                        </p:par>
                        <p:par>
                          <p:cTn id="35" fill="hold">
                            <p:stCondLst>
                              <p:cond delay="2500"/>
                            </p:stCondLst>
                            <p:childTnLst>
                              <p:par>
                                <p:cTn id="36" presetID="53" presetClass="entr" presetSubtype="0"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3000"/>
                            </p:stCondLst>
                            <p:childTnLst>
                              <p:par>
                                <p:cTn id="42" presetID="53" presetClass="entr" presetSubtype="0" fill="hold" nodeType="after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p:cTn id="44" dur="500" fill="hold"/>
                                        <p:tgtEl>
                                          <p:spTgt spid="14"/>
                                        </p:tgtEl>
                                        <p:attrNameLst>
                                          <p:attrName>ppt_w</p:attrName>
                                        </p:attrNameLst>
                                      </p:cBhvr>
                                      <p:tavLst>
                                        <p:tav tm="0">
                                          <p:val>
                                            <p:fltVal val="0"/>
                                          </p:val>
                                        </p:tav>
                                        <p:tav tm="100000">
                                          <p:val>
                                            <p:strVal val="#ppt_w"/>
                                          </p:val>
                                        </p:tav>
                                      </p:tavLst>
                                    </p:anim>
                                    <p:anim calcmode="lin" valueType="num">
                                      <p:cBhvr>
                                        <p:cTn id="45" dur="500" fill="hold"/>
                                        <p:tgtEl>
                                          <p:spTgt spid="14"/>
                                        </p:tgtEl>
                                        <p:attrNameLst>
                                          <p:attrName>ppt_h</p:attrName>
                                        </p:attrNameLst>
                                      </p:cBhvr>
                                      <p:tavLst>
                                        <p:tav tm="0">
                                          <p:val>
                                            <p:fltVal val="0"/>
                                          </p:val>
                                        </p:tav>
                                        <p:tav tm="100000">
                                          <p:val>
                                            <p:strVal val="#ppt_h"/>
                                          </p:val>
                                        </p:tav>
                                      </p:tavLst>
                                    </p:anim>
                                    <p:animEffect transition="in" filter="fade">
                                      <p:cBhvr>
                                        <p:cTn id="46" dur="500"/>
                                        <p:tgtEl>
                                          <p:spTgt spid="14"/>
                                        </p:tgtEl>
                                      </p:cBhvr>
                                    </p:animEffect>
                                  </p:childTnLst>
                                </p:cTn>
                              </p:par>
                            </p:childTnLst>
                          </p:cTn>
                        </p:par>
                        <p:par>
                          <p:cTn id="47" fill="hold">
                            <p:stCondLst>
                              <p:cond delay="3500"/>
                            </p:stCondLst>
                            <p:childTnLst>
                              <p:par>
                                <p:cTn id="48" presetID="12" presetClass="entr" presetSubtype="4" fill="hold" nodeType="after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slide(fromBottom)">
                                      <p:cBhvr>
                                        <p:cTn id="50" dur="500"/>
                                        <p:tgtEl>
                                          <p:spTgt spid="30"/>
                                        </p:tgtEl>
                                      </p:cBhvr>
                                    </p:animEffect>
                                  </p:childTnLst>
                                </p:cTn>
                              </p:par>
                            </p:childTnLst>
                          </p:cTn>
                        </p:par>
                        <p:par>
                          <p:cTn id="51" fill="hold">
                            <p:stCondLst>
                              <p:cond delay="4000"/>
                            </p:stCondLst>
                            <p:childTnLst>
                              <p:par>
                                <p:cTn id="52" presetID="53" presetClass="entr" presetSubtype="0" fill="hold" nodeType="afterEffect">
                                  <p:stCondLst>
                                    <p:cond delay="0"/>
                                  </p:stCondLst>
                                  <p:childTnLst>
                                    <p:set>
                                      <p:cBhvr>
                                        <p:cTn id="53" dur="1" fill="hold">
                                          <p:stCondLst>
                                            <p:cond delay="0"/>
                                          </p:stCondLst>
                                        </p:cTn>
                                        <p:tgtEl>
                                          <p:spTgt spid="24"/>
                                        </p:tgtEl>
                                        <p:attrNameLst>
                                          <p:attrName>style.visibility</p:attrName>
                                        </p:attrNameLst>
                                      </p:cBhvr>
                                      <p:to>
                                        <p:strVal val="visible"/>
                                      </p:to>
                                    </p:set>
                                    <p:anim calcmode="lin" valueType="num">
                                      <p:cBhvr>
                                        <p:cTn id="54" dur="500" fill="hold"/>
                                        <p:tgtEl>
                                          <p:spTgt spid="24"/>
                                        </p:tgtEl>
                                        <p:attrNameLst>
                                          <p:attrName>ppt_w</p:attrName>
                                        </p:attrNameLst>
                                      </p:cBhvr>
                                      <p:tavLst>
                                        <p:tav tm="0">
                                          <p:val>
                                            <p:fltVal val="0"/>
                                          </p:val>
                                        </p:tav>
                                        <p:tav tm="100000">
                                          <p:val>
                                            <p:strVal val="#ppt_w"/>
                                          </p:val>
                                        </p:tav>
                                      </p:tavLst>
                                    </p:anim>
                                    <p:anim calcmode="lin" valueType="num">
                                      <p:cBhvr>
                                        <p:cTn id="55" dur="500" fill="hold"/>
                                        <p:tgtEl>
                                          <p:spTgt spid="24"/>
                                        </p:tgtEl>
                                        <p:attrNameLst>
                                          <p:attrName>ppt_h</p:attrName>
                                        </p:attrNameLst>
                                      </p:cBhvr>
                                      <p:tavLst>
                                        <p:tav tm="0">
                                          <p:val>
                                            <p:fltVal val="0"/>
                                          </p:val>
                                        </p:tav>
                                        <p:tav tm="100000">
                                          <p:val>
                                            <p:strVal val="#ppt_h"/>
                                          </p:val>
                                        </p:tav>
                                      </p:tavLst>
                                    </p:anim>
                                    <p:animEffect transition="in" filter="fade">
                                      <p:cBhvr>
                                        <p:cTn id="56" dur="500"/>
                                        <p:tgtEl>
                                          <p:spTgt spid="24"/>
                                        </p:tgtEl>
                                      </p:cBhvr>
                                    </p:animEffect>
                                  </p:childTnLst>
                                </p:cTn>
                              </p:par>
                            </p:childTnLst>
                          </p:cTn>
                        </p:par>
                        <p:par>
                          <p:cTn id="57" fill="hold">
                            <p:stCondLst>
                              <p:cond delay="4500"/>
                            </p:stCondLst>
                            <p:childTnLst>
                              <p:par>
                                <p:cTn id="58" presetID="53" presetClass="entr" presetSubtype="0" fill="hold"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500" fill="hold"/>
                                        <p:tgtEl>
                                          <p:spTgt spid="16"/>
                                        </p:tgtEl>
                                        <p:attrNameLst>
                                          <p:attrName>ppt_w</p:attrName>
                                        </p:attrNameLst>
                                      </p:cBhvr>
                                      <p:tavLst>
                                        <p:tav tm="0">
                                          <p:val>
                                            <p:fltVal val="0"/>
                                          </p:val>
                                        </p:tav>
                                        <p:tav tm="100000">
                                          <p:val>
                                            <p:strVal val="#ppt_w"/>
                                          </p:val>
                                        </p:tav>
                                      </p:tavLst>
                                    </p:anim>
                                    <p:anim calcmode="lin" valueType="num">
                                      <p:cBhvr>
                                        <p:cTn id="61" dur="500" fill="hold"/>
                                        <p:tgtEl>
                                          <p:spTgt spid="16"/>
                                        </p:tgtEl>
                                        <p:attrNameLst>
                                          <p:attrName>ppt_h</p:attrName>
                                        </p:attrNameLst>
                                      </p:cBhvr>
                                      <p:tavLst>
                                        <p:tav tm="0">
                                          <p:val>
                                            <p:fltVal val="0"/>
                                          </p:val>
                                        </p:tav>
                                        <p:tav tm="100000">
                                          <p:val>
                                            <p:strVal val="#ppt_h"/>
                                          </p:val>
                                        </p:tav>
                                      </p:tavLst>
                                    </p:anim>
                                    <p:animEffect transition="in" filter="fade">
                                      <p:cBhvr>
                                        <p:cTn id="62" dur="500"/>
                                        <p:tgtEl>
                                          <p:spTgt spid="16"/>
                                        </p:tgtEl>
                                      </p:cBhvr>
                                    </p:animEffect>
                                  </p:childTnLst>
                                </p:cTn>
                              </p:par>
                            </p:childTnLst>
                          </p:cTn>
                        </p:par>
                        <p:par>
                          <p:cTn id="63" fill="hold">
                            <p:stCondLst>
                              <p:cond delay="5000"/>
                            </p:stCondLst>
                            <p:childTnLst>
                              <p:par>
                                <p:cTn id="64" presetID="12" presetClass="entr" presetSubtype="4" fill="hold" nodeType="after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lide(fromBottom)">
                                      <p:cBhvr>
                                        <p:cTn id="6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lokTextu 5"/>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sa nám </a:t>
            </a:r>
            <a:r>
              <a:rPr lang="sk-SK" sz="4000" b="1" dirty="0" smtClean="0">
                <a:solidFill>
                  <a:srgbClr val="720606"/>
                </a:solidFill>
                <a:ea typeface="KaiTi" pitchFamily="49" charset="-122"/>
              </a:rPr>
              <a:t>podarilo</a:t>
            </a:r>
            <a:endParaRPr lang="sk-SK" sz="4000" b="1" dirty="0">
              <a:solidFill>
                <a:srgbClr val="720606"/>
              </a:solidFill>
              <a:ea typeface="KaiTi" pitchFamily="49" charset="-122"/>
            </a:endParaRPr>
          </a:p>
        </p:txBody>
      </p:sp>
      <p:pic>
        <p:nvPicPr>
          <p:cNvPr id="10" name="Obrázok 9" descr="1.png"/>
          <p:cNvPicPr>
            <a:picLocks noChangeAspect="1"/>
          </p:cNvPicPr>
          <p:nvPr/>
        </p:nvPicPr>
        <p:blipFill>
          <a:blip r:embed="rId3" cstate="print"/>
          <a:stretch>
            <a:fillRect/>
          </a:stretch>
        </p:blipFill>
        <p:spPr>
          <a:xfrm>
            <a:off x="683568" y="1347614"/>
            <a:ext cx="588846" cy="565678"/>
          </a:xfrm>
          <a:prstGeom prst="rect">
            <a:avLst/>
          </a:prstGeom>
        </p:spPr>
      </p:pic>
      <p:pic>
        <p:nvPicPr>
          <p:cNvPr id="11" name="Obrázok 10" descr="2.png"/>
          <p:cNvPicPr>
            <a:picLocks noChangeAspect="1"/>
          </p:cNvPicPr>
          <p:nvPr/>
        </p:nvPicPr>
        <p:blipFill>
          <a:blip r:embed="rId4" cstate="print"/>
          <a:stretch>
            <a:fillRect/>
          </a:stretch>
        </p:blipFill>
        <p:spPr>
          <a:xfrm>
            <a:off x="683568" y="2211710"/>
            <a:ext cx="587881" cy="565679"/>
          </a:xfrm>
          <a:prstGeom prst="rect">
            <a:avLst/>
          </a:prstGeom>
        </p:spPr>
      </p:pic>
      <p:cxnSp>
        <p:nvCxnSpPr>
          <p:cNvPr id="14" name="Rovná spojnica 13"/>
          <p:cNvCxnSpPr/>
          <p:nvPr/>
        </p:nvCxnSpPr>
        <p:spPr>
          <a:xfrm>
            <a:off x="1403648" y="134761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15" name="Skupina 14"/>
          <p:cNvGrpSpPr/>
          <p:nvPr/>
        </p:nvGrpSpPr>
        <p:grpSpPr>
          <a:xfrm>
            <a:off x="1475656" y="3795886"/>
            <a:ext cx="3403496" cy="565031"/>
            <a:chOff x="1475656" y="1275606"/>
            <a:chExt cx="3403496" cy="565031"/>
          </a:xfrm>
        </p:grpSpPr>
        <p:sp>
          <p:nvSpPr>
            <p:cNvPr id="16" name="BlokTextu 15"/>
            <p:cNvSpPr txBox="1"/>
            <p:nvPr/>
          </p:nvSpPr>
          <p:spPr>
            <a:xfrm>
              <a:off x="1475656" y="1275606"/>
              <a:ext cx="340349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Dokumentačné programovanie </a:t>
              </a:r>
              <a:endParaRPr lang="sk-SK" dirty="0">
                <a:solidFill>
                  <a:srgbClr val="404040"/>
                </a:solidFill>
                <a:latin typeface="Arial" pitchFamily="34" charset="0"/>
                <a:cs typeface="Arial" pitchFamily="34" charset="0"/>
              </a:endParaRPr>
            </a:p>
          </p:txBody>
        </p:sp>
        <p:sp>
          <p:nvSpPr>
            <p:cNvPr id="17" name="BlokTextu 16"/>
            <p:cNvSpPr txBox="1"/>
            <p:nvPr/>
          </p:nvSpPr>
          <p:spPr>
            <a:xfrm>
              <a:off x="1475656" y="1563638"/>
              <a:ext cx="150554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literate</a:t>
              </a:r>
              <a:r>
                <a:rPr lang="sk-SK" sz="1200" dirty="0" smtClean="0">
                  <a:solidFill>
                    <a:schemeClr val="bg1">
                      <a:lumMod val="50000"/>
                    </a:schemeClr>
                  </a:solidFill>
                  <a:latin typeface="Arial" pitchFamily="34" charset="0"/>
                  <a:cs typeface="Arial" pitchFamily="34" charset="0"/>
                </a:rPr>
                <a:t> </a:t>
              </a:r>
              <a:r>
                <a:rPr lang="sk-SK" sz="1200" dirty="0" err="1" smtClean="0">
                  <a:solidFill>
                    <a:schemeClr val="bg1">
                      <a:lumMod val="50000"/>
                    </a:schemeClr>
                  </a:solidFill>
                  <a:latin typeface="Arial" pitchFamily="34" charset="0"/>
                  <a:cs typeface="Arial" pitchFamily="34" charset="0"/>
                </a:rPr>
                <a:t>programing</a:t>
              </a:r>
              <a:r>
                <a:rPr lang="sk-SK" sz="1200" dirty="0" smtClean="0">
                  <a:solidFill>
                    <a:schemeClr val="bg1">
                      <a:lumMod val="50000"/>
                    </a:schemeClr>
                  </a:solidFill>
                  <a:latin typeface="Arial" pitchFamily="34" charset="0"/>
                  <a:cs typeface="Arial" pitchFamily="34" charset="0"/>
                </a:rPr>
                <a:t> </a:t>
              </a:r>
              <a:endParaRPr lang="sk-SK" sz="1200" dirty="0">
                <a:solidFill>
                  <a:schemeClr val="bg1">
                    <a:lumMod val="50000"/>
                  </a:schemeClr>
                </a:solidFill>
                <a:latin typeface="Arial" pitchFamily="34" charset="0"/>
                <a:cs typeface="Arial" pitchFamily="34" charset="0"/>
              </a:endParaRPr>
            </a:p>
          </p:txBody>
        </p:sp>
      </p:grpSp>
      <p:cxnSp>
        <p:nvCxnSpPr>
          <p:cNvPr id="18" name="Rovná spojnica 17"/>
          <p:cNvCxnSpPr/>
          <p:nvPr/>
        </p:nvCxnSpPr>
        <p:spPr>
          <a:xfrm>
            <a:off x="1403648" y="2211710"/>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19" name="Rovná spojnica 18"/>
          <p:cNvCxnSpPr/>
          <p:nvPr/>
        </p:nvCxnSpPr>
        <p:spPr>
          <a:xfrm>
            <a:off x="1403648" y="3003798"/>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Rovná spojnica 19"/>
          <p:cNvCxnSpPr/>
          <p:nvPr/>
        </p:nvCxnSpPr>
        <p:spPr>
          <a:xfrm>
            <a:off x="1403648" y="3867894"/>
            <a:ext cx="0"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1" name="Skupina 20"/>
          <p:cNvGrpSpPr/>
          <p:nvPr/>
        </p:nvGrpSpPr>
        <p:grpSpPr>
          <a:xfrm>
            <a:off x="1475656" y="2931790"/>
            <a:ext cx="2528256" cy="565031"/>
            <a:chOff x="1475656" y="1275606"/>
            <a:chExt cx="2528256" cy="565031"/>
          </a:xfrm>
        </p:grpSpPr>
        <p:sp>
          <p:nvSpPr>
            <p:cNvPr id="22" name="BlokTextu 21"/>
            <p:cNvSpPr txBox="1"/>
            <p:nvPr/>
          </p:nvSpPr>
          <p:spPr>
            <a:xfrm>
              <a:off x="1475656" y="1275606"/>
              <a:ext cx="2528256"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Modulárnosť programu</a:t>
              </a:r>
              <a:endParaRPr lang="sk-SK" dirty="0">
                <a:solidFill>
                  <a:srgbClr val="404040"/>
                </a:solidFill>
                <a:latin typeface="Arial" pitchFamily="34" charset="0"/>
                <a:cs typeface="Arial" pitchFamily="34" charset="0"/>
              </a:endParaRPr>
            </a:p>
          </p:txBody>
        </p:sp>
        <p:sp>
          <p:nvSpPr>
            <p:cNvPr id="23" name="BlokTextu 22"/>
            <p:cNvSpPr txBox="1"/>
            <p:nvPr/>
          </p:nvSpPr>
          <p:spPr>
            <a:xfrm>
              <a:off x="1475656" y="1563638"/>
              <a:ext cx="1290738"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podpora  </a:t>
              </a:r>
              <a:r>
                <a:rPr lang="sk-SK" sz="1200" dirty="0" err="1" smtClean="0">
                  <a:solidFill>
                    <a:schemeClr val="bg1">
                      <a:lumMod val="50000"/>
                    </a:schemeClr>
                  </a:solidFill>
                  <a:latin typeface="Arial" pitchFamily="34" charset="0"/>
                  <a:cs typeface="Arial" pitchFamily="34" charset="0"/>
                </a:rPr>
                <a:t>plug-in</a:t>
              </a:r>
              <a:endParaRPr lang="sk-SK" sz="1200" dirty="0">
                <a:solidFill>
                  <a:schemeClr val="bg1">
                    <a:lumMod val="50000"/>
                  </a:schemeClr>
                </a:solidFill>
                <a:latin typeface="Arial" pitchFamily="34" charset="0"/>
                <a:cs typeface="Arial" pitchFamily="34" charset="0"/>
              </a:endParaRPr>
            </a:p>
          </p:txBody>
        </p:sp>
      </p:grpSp>
      <p:grpSp>
        <p:nvGrpSpPr>
          <p:cNvPr id="24" name="Skupina 23"/>
          <p:cNvGrpSpPr/>
          <p:nvPr/>
        </p:nvGrpSpPr>
        <p:grpSpPr>
          <a:xfrm>
            <a:off x="1475656" y="1275606"/>
            <a:ext cx="6527005" cy="565031"/>
            <a:chOff x="1475656" y="1275606"/>
            <a:chExt cx="6503703" cy="565031"/>
          </a:xfrm>
        </p:grpSpPr>
        <p:sp>
          <p:nvSpPr>
            <p:cNvPr id="25" name="BlokTextu 24"/>
            <p:cNvSpPr txBox="1"/>
            <p:nvPr/>
          </p:nvSpPr>
          <p:spPr>
            <a:xfrm>
              <a:off x="1475656" y="1275606"/>
              <a:ext cx="6503703"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Optimalizovať funkcionality pre rýchlejšiu a príjemnejšiu prácu</a:t>
              </a:r>
              <a:endParaRPr lang="sk-SK" dirty="0">
                <a:solidFill>
                  <a:srgbClr val="404040"/>
                </a:solidFill>
                <a:latin typeface="Arial" pitchFamily="34" charset="0"/>
                <a:cs typeface="Arial" pitchFamily="34" charset="0"/>
              </a:endParaRPr>
            </a:p>
          </p:txBody>
        </p:sp>
        <p:sp>
          <p:nvSpPr>
            <p:cNvPr id="26" name="BlokTextu 25"/>
            <p:cNvSpPr txBox="1"/>
            <p:nvPr/>
          </p:nvSpPr>
          <p:spPr>
            <a:xfrm>
              <a:off x="1475656" y="1563638"/>
              <a:ext cx="4520789" cy="276999"/>
            </a:xfrm>
            <a:prstGeom prst="rect">
              <a:avLst/>
            </a:prstGeom>
            <a:noFill/>
          </p:spPr>
          <p:txBody>
            <a:bodyPr wrap="none" rtlCol="0">
              <a:spAutoFit/>
            </a:bodyPr>
            <a:lstStyle/>
            <a:p>
              <a:r>
                <a:rPr lang="sk-SK" sz="1200" smtClean="0">
                  <a:solidFill>
                    <a:schemeClr val="bg1">
                      <a:lumMod val="50000"/>
                    </a:schemeClr>
                  </a:solidFill>
                  <a:latin typeface="Arial" pitchFamily="34" charset="0"/>
                  <a:cs typeface="Arial" pitchFamily="34" charset="0"/>
                </a:rPr>
                <a:t>podpora paralelizmu</a:t>
              </a:r>
              <a:r>
                <a:rPr lang="sk-SK" sz="1200" dirty="0" smtClean="0">
                  <a:solidFill>
                    <a:schemeClr val="bg1">
                      <a:lumMod val="50000"/>
                    </a:schemeClr>
                  </a:solidFill>
                  <a:latin typeface="Arial" pitchFamily="34" charset="0"/>
                  <a:cs typeface="Arial" pitchFamily="34" charset="0"/>
                </a:rPr>
                <a:t>, nove UI, zlepšiť analýzu zdrojového kódu</a:t>
              </a:r>
              <a:endParaRPr lang="sk-SK" sz="1200" dirty="0">
                <a:solidFill>
                  <a:schemeClr val="bg1">
                    <a:lumMod val="50000"/>
                  </a:schemeClr>
                </a:solidFill>
                <a:latin typeface="Arial" pitchFamily="34" charset="0"/>
                <a:cs typeface="Arial" pitchFamily="34" charset="0"/>
              </a:endParaRPr>
            </a:p>
          </p:txBody>
        </p:sp>
      </p:grpSp>
      <p:grpSp>
        <p:nvGrpSpPr>
          <p:cNvPr id="27" name="Skupina 26"/>
          <p:cNvGrpSpPr/>
          <p:nvPr/>
        </p:nvGrpSpPr>
        <p:grpSpPr>
          <a:xfrm>
            <a:off x="1475656" y="2139702"/>
            <a:ext cx="3541354" cy="565031"/>
            <a:chOff x="1475656" y="1275606"/>
            <a:chExt cx="3541354" cy="565031"/>
          </a:xfrm>
        </p:grpSpPr>
        <p:sp>
          <p:nvSpPr>
            <p:cNvPr id="28" name="BlokTextu 27"/>
            <p:cNvSpPr txBox="1"/>
            <p:nvPr/>
          </p:nvSpPr>
          <p:spPr>
            <a:xfrm>
              <a:off x="1475656" y="1275606"/>
              <a:ext cx="3541354" cy="369332"/>
            </a:xfrm>
            <a:prstGeom prst="rect">
              <a:avLst/>
            </a:prstGeom>
            <a:noFill/>
          </p:spPr>
          <p:txBody>
            <a:bodyPr wrap="none" rtlCol="0">
              <a:spAutoFit/>
            </a:bodyPr>
            <a:lstStyle/>
            <a:p>
              <a:r>
                <a:rPr lang="sk-SK" dirty="0" smtClean="0">
                  <a:solidFill>
                    <a:srgbClr val="404040"/>
                  </a:solidFill>
                  <a:latin typeface="Arial" pitchFamily="34" charset="0"/>
                  <a:cs typeface="Arial" pitchFamily="34" charset="0"/>
                </a:rPr>
                <a:t>Rozšíriť vstávajúcu funkcionalitu </a:t>
              </a:r>
              <a:endParaRPr lang="sk-SK" dirty="0">
                <a:solidFill>
                  <a:srgbClr val="404040"/>
                </a:solidFill>
                <a:latin typeface="Arial" pitchFamily="34" charset="0"/>
                <a:cs typeface="Arial" pitchFamily="34" charset="0"/>
              </a:endParaRPr>
            </a:p>
          </p:txBody>
        </p:sp>
        <p:sp>
          <p:nvSpPr>
            <p:cNvPr id="29" name="BlokTextu 28"/>
            <p:cNvSpPr txBox="1"/>
            <p:nvPr/>
          </p:nvSpPr>
          <p:spPr>
            <a:xfrm>
              <a:off x="1475656" y="1563638"/>
              <a:ext cx="160653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pridať rôzne </a:t>
              </a:r>
              <a:r>
                <a:rPr lang="sk-SK" sz="1200" dirty="0" err="1" smtClean="0">
                  <a:solidFill>
                    <a:schemeClr val="bg1">
                      <a:lumMod val="50000"/>
                    </a:schemeClr>
                  </a:solidFill>
                  <a:latin typeface="Arial" pitchFamily="34" charset="0"/>
                  <a:cs typeface="Arial" pitchFamily="34" charset="0"/>
                </a:rPr>
                <a:t>features</a:t>
              </a:r>
              <a:endParaRPr lang="sk-SK" sz="1200" dirty="0">
                <a:solidFill>
                  <a:schemeClr val="bg1">
                    <a:lumMod val="50000"/>
                  </a:schemeClr>
                </a:solidFill>
                <a:latin typeface="Arial" pitchFamily="34" charset="0"/>
                <a:cs typeface="Arial" pitchFamily="34" charset="0"/>
              </a:endParaRPr>
            </a:p>
          </p:txBody>
        </p:sp>
      </p:grpSp>
      <p:pic>
        <p:nvPicPr>
          <p:cNvPr id="30" name="Obrázok 29" descr="3.png"/>
          <p:cNvPicPr>
            <a:picLocks noChangeAspect="1"/>
          </p:cNvPicPr>
          <p:nvPr/>
        </p:nvPicPr>
        <p:blipFill>
          <a:blip r:embed="rId5" cstate="print">
            <a:duotone>
              <a:schemeClr val="bg2">
                <a:shade val="45000"/>
                <a:satMod val="135000"/>
              </a:schemeClr>
              <a:prstClr val="white"/>
            </a:duotone>
          </a:blip>
          <a:stretch>
            <a:fillRect/>
          </a:stretch>
        </p:blipFill>
        <p:spPr>
          <a:xfrm>
            <a:off x="683568" y="3003798"/>
            <a:ext cx="587346" cy="565200"/>
          </a:xfrm>
          <a:prstGeom prst="rect">
            <a:avLst/>
          </a:prstGeom>
        </p:spPr>
      </p:pic>
      <p:pic>
        <p:nvPicPr>
          <p:cNvPr id="31" name="Obrázok 30" descr="4.png"/>
          <p:cNvPicPr>
            <a:picLocks noChangeAspect="1"/>
          </p:cNvPicPr>
          <p:nvPr/>
        </p:nvPicPr>
        <p:blipFill>
          <a:blip r:embed="rId6" cstate="print">
            <a:duotone>
              <a:schemeClr val="bg2">
                <a:shade val="45000"/>
                <a:satMod val="135000"/>
              </a:schemeClr>
              <a:prstClr val="white"/>
            </a:duotone>
          </a:blip>
          <a:stretch>
            <a:fillRect/>
          </a:stretch>
        </p:blipFill>
        <p:spPr>
          <a:xfrm>
            <a:off x="683568" y="3795886"/>
            <a:ext cx="587346" cy="565200"/>
          </a:xfrm>
          <a:prstGeom prst="rect">
            <a:avLst/>
          </a:prstGeom>
        </p:spPr>
      </p:pic>
      <p:sp>
        <p:nvSpPr>
          <p:cNvPr id="32"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3" name="Rovná spojnica 32"/>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53" presetClass="entr" presetSubtype="0" fill="hold" nodeType="withEffect">
                                  <p:stCondLst>
                                    <p:cond delay="0"/>
                                  </p:stCondLst>
                                  <p:childTnLst>
                                    <p:set>
                                      <p:cBhvr>
                                        <p:cTn id="11" dur="1" fill="hold">
                                          <p:stCondLst>
                                            <p:cond delay="0"/>
                                          </p:stCondLst>
                                        </p:cTn>
                                        <p:tgtEl>
                                          <p:spTgt spid="14"/>
                                        </p:tgtEl>
                                        <p:attrNameLst>
                                          <p:attrName>style.visibility</p:attrName>
                                        </p:attrNameLst>
                                      </p:cBhvr>
                                      <p:to>
                                        <p:strVal val="visible"/>
                                      </p:to>
                                    </p:set>
                                    <p:anim calcmode="lin" valueType="num">
                                      <p:cBhvr>
                                        <p:cTn id="12" dur="500" fill="hold"/>
                                        <p:tgtEl>
                                          <p:spTgt spid="14"/>
                                        </p:tgtEl>
                                        <p:attrNameLst>
                                          <p:attrName>ppt_w</p:attrName>
                                        </p:attrNameLst>
                                      </p:cBhvr>
                                      <p:tavLst>
                                        <p:tav tm="0">
                                          <p:val>
                                            <p:fltVal val="0"/>
                                          </p:val>
                                        </p:tav>
                                        <p:tav tm="100000">
                                          <p:val>
                                            <p:strVal val="#ppt_w"/>
                                          </p:val>
                                        </p:tav>
                                      </p:tavLst>
                                    </p:anim>
                                    <p:anim calcmode="lin" valueType="num">
                                      <p:cBhvr>
                                        <p:cTn id="13" dur="500" fill="hold"/>
                                        <p:tgtEl>
                                          <p:spTgt spid="14"/>
                                        </p:tgtEl>
                                        <p:attrNameLst>
                                          <p:attrName>ppt_h</p:attrName>
                                        </p:attrNameLst>
                                      </p:cBhvr>
                                      <p:tavLst>
                                        <p:tav tm="0">
                                          <p:val>
                                            <p:fltVal val="0"/>
                                          </p:val>
                                        </p:tav>
                                        <p:tav tm="100000">
                                          <p:val>
                                            <p:strVal val="#ppt_h"/>
                                          </p:val>
                                        </p:tav>
                                      </p:tavLst>
                                    </p:anim>
                                    <p:animEffect transition="in" filter="fade">
                                      <p:cBhvr>
                                        <p:cTn id="14" dur="500"/>
                                        <p:tgtEl>
                                          <p:spTgt spid="14"/>
                                        </p:tgtEl>
                                      </p:cBhvr>
                                    </p:animEffect>
                                  </p:childTnLst>
                                </p:cTn>
                              </p:par>
                            </p:childTnLst>
                          </p:cTn>
                        </p:par>
                        <p:par>
                          <p:cTn id="15" fill="hold">
                            <p:stCondLst>
                              <p:cond delay="500"/>
                            </p:stCondLst>
                            <p:childTnLst>
                              <p:par>
                                <p:cTn id="16" presetID="12" presetClass="entr" presetSubtype="4" fill="hold" nodeType="after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slide(fromBottom)">
                                      <p:cBhvr>
                                        <p:cTn id="18" dur="500"/>
                                        <p:tgtEl>
                                          <p:spTgt spid="24"/>
                                        </p:tgtEl>
                                      </p:cBhvr>
                                    </p:animEffect>
                                  </p:childTnLst>
                                </p:cTn>
                              </p:par>
                            </p:childTnLst>
                          </p:cTn>
                        </p:par>
                        <p:par>
                          <p:cTn id="19" fill="hold">
                            <p:stCondLst>
                              <p:cond delay="1000"/>
                            </p:stCondLst>
                            <p:childTnLst>
                              <p:par>
                                <p:cTn id="20" presetID="53" presetClass="entr" presetSubtype="0"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par>
                          <p:cTn id="25" fill="hold">
                            <p:stCondLst>
                              <p:cond delay="1500"/>
                            </p:stCondLst>
                            <p:childTnLst>
                              <p:par>
                                <p:cTn id="26" presetID="53"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p:cTn id="28" dur="500" fill="hold"/>
                                        <p:tgtEl>
                                          <p:spTgt spid="18"/>
                                        </p:tgtEl>
                                        <p:attrNameLst>
                                          <p:attrName>ppt_w</p:attrName>
                                        </p:attrNameLst>
                                      </p:cBhvr>
                                      <p:tavLst>
                                        <p:tav tm="0">
                                          <p:val>
                                            <p:fltVal val="0"/>
                                          </p:val>
                                        </p:tav>
                                        <p:tav tm="100000">
                                          <p:val>
                                            <p:strVal val="#ppt_w"/>
                                          </p:val>
                                        </p:tav>
                                      </p:tavLst>
                                    </p:anim>
                                    <p:anim calcmode="lin" valueType="num">
                                      <p:cBhvr>
                                        <p:cTn id="29" dur="500" fill="hold"/>
                                        <p:tgtEl>
                                          <p:spTgt spid="18"/>
                                        </p:tgtEl>
                                        <p:attrNameLst>
                                          <p:attrName>ppt_h</p:attrName>
                                        </p:attrNameLst>
                                      </p:cBhvr>
                                      <p:tavLst>
                                        <p:tav tm="0">
                                          <p:val>
                                            <p:fltVal val="0"/>
                                          </p:val>
                                        </p:tav>
                                        <p:tav tm="100000">
                                          <p:val>
                                            <p:strVal val="#ppt_h"/>
                                          </p:val>
                                        </p:tav>
                                      </p:tavLst>
                                    </p:anim>
                                    <p:animEffect transition="in" filter="fade">
                                      <p:cBhvr>
                                        <p:cTn id="30" dur="500"/>
                                        <p:tgtEl>
                                          <p:spTgt spid="18"/>
                                        </p:tgtEl>
                                      </p:cBhvr>
                                    </p:animEffect>
                                  </p:childTnLst>
                                </p:cTn>
                              </p:par>
                            </p:childTnLst>
                          </p:cTn>
                        </p:par>
                        <p:par>
                          <p:cTn id="31" fill="hold">
                            <p:stCondLst>
                              <p:cond delay="2000"/>
                            </p:stCondLst>
                            <p:childTnLst>
                              <p:par>
                                <p:cTn id="32" presetID="12" presetClass="entr" presetSubtype="4" fill="hold" nodeType="afterEffect">
                                  <p:stCondLst>
                                    <p:cond delay="0"/>
                                  </p:stCondLst>
                                  <p:childTnLst>
                                    <p:set>
                                      <p:cBhvr>
                                        <p:cTn id="33" dur="1" fill="hold">
                                          <p:stCondLst>
                                            <p:cond delay="0"/>
                                          </p:stCondLst>
                                        </p:cTn>
                                        <p:tgtEl>
                                          <p:spTgt spid="27"/>
                                        </p:tgtEl>
                                        <p:attrNameLst>
                                          <p:attrName>style.visibility</p:attrName>
                                        </p:attrNameLst>
                                      </p:cBhvr>
                                      <p:to>
                                        <p:strVal val="visible"/>
                                      </p:to>
                                    </p:set>
                                    <p:animEffect transition="in" filter="slide(fromBottom)">
                                      <p:cBhvr>
                                        <p:cTn id="34" dur="500"/>
                                        <p:tgtEl>
                                          <p:spTgt spid="27"/>
                                        </p:tgtEl>
                                      </p:cBhvr>
                                    </p:animEffect>
                                  </p:childTnLst>
                                </p:cTn>
                              </p:par>
                            </p:childTnLst>
                          </p:cTn>
                        </p:par>
                        <p:par>
                          <p:cTn id="35" fill="hold">
                            <p:stCondLst>
                              <p:cond delay="2500"/>
                            </p:stCondLst>
                            <p:childTnLst>
                              <p:par>
                                <p:cTn id="36" presetID="53" presetClass="entr" presetSubtype="0" fill="hold" nodeType="afterEffect">
                                  <p:stCondLst>
                                    <p:cond delay="0"/>
                                  </p:stCondLst>
                                  <p:childTnLst>
                                    <p:set>
                                      <p:cBhvr>
                                        <p:cTn id="37" dur="1" fill="hold">
                                          <p:stCondLst>
                                            <p:cond delay="0"/>
                                          </p:stCondLst>
                                        </p:cTn>
                                        <p:tgtEl>
                                          <p:spTgt spid="30"/>
                                        </p:tgtEl>
                                        <p:attrNameLst>
                                          <p:attrName>style.visibility</p:attrName>
                                        </p:attrNameLst>
                                      </p:cBhvr>
                                      <p:to>
                                        <p:strVal val="visible"/>
                                      </p:to>
                                    </p:set>
                                    <p:anim calcmode="lin" valueType="num">
                                      <p:cBhvr>
                                        <p:cTn id="38" dur="500" fill="hold"/>
                                        <p:tgtEl>
                                          <p:spTgt spid="30"/>
                                        </p:tgtEl>
                                        <p:attrNameLst>
                                          <p:attrName>ppt_w</p:attrName>
                                        </p:attrNameLst>
                                      </p:cBhvr>
                                      <p:tavLst>
                                        <p:tav tm="0">
                                          <p:val>
                                            <p:fltVal val="0"/>
                                          </p:val>
                                        </p:tav>
                                        <p:tav tm="100000">
                                          <p:val>
                                            <p:strVal val="#ppt_w"/>
                                          </p:val>
                                        </p:tav>
                                      </p:tavLst>
                                    </p:anim>
                                    <p:anim calcmode="lin" valueType="num">
                                      <p:cBhvr>
                                        <p:cTn id="39" dur="500" fill="hold"/>
                                        <p:tgtEl>
                                          <p:spTgt spid="30"/>
                                        </p:tgtEl>
                                        <p:attrNameLst>
                                          <p:attrName>ppt_h</p:attrName>
                                        </p:attrNameLst>
                                      </p:cBhvr>
                                      <p:tavLst>
                                        <p:tav tm="0">
                                          <p:val>
                                            <p:fltVal val="0"/>
                                          </p:val>
                                        </p:tav>
                                        <p:tav tm="100000">
                                          <p:val>
                                            <p:strVal val="#ppt_h"/>
                                          </p:val>
                                        </p:tav>
                                      </p:tavLst>
                                    </p:anim>
                                    <p:animEffect transition="in" filter="fade">
                                      <p:cBhvr>
                                        <p:cTn id="40" dur="500"/>
                                        <p:tgtEl>
                                          <p:spTgt spid="30"/>
                                        </p:tgtEl>
                                      </p:cBhvr>
                                    </p:animEffect>
                                  </p:childTnLst>
                                </p:cTn>
                              </p:par>
                            </p:childTnLst>
                          </p:cTn>
                        </p:par>
                        <p:par>
                          <p:cTn id="41" fill="hold">
                            <p:stCondLst>
                              <p:cond delay="3000"/>
                            </p:stCondLst>
                            <p:childTnLst>
                              <p:par>
                                <p:cTn id="42" presetID="53" presetClass="entr" presetSubtype="0" fill="hold" nodeType="afterEffect">
                                  <p:stCondLst>
                                    <p:cond delay="0"/>
                                  </p:stCondLst>
                                  <p:childTnLst>
                                    <p:set>
                                      <p:cBhvr>
                                        <p:cTn id="43" dur="1" fill="hold">
                                          <p:stCondLst>
                                            <p:cond delay="0"/>
                                          </p:stCondLst>
                                        </p:cTn>
                                        <p:tgtEl>
                                          <p:spTgt spid="19"/>
                                        </p:tgtEl>
                                        <p:attrNameLst>
                                          <p:attrName>style.visibility</p:attrName>
                                        </p:attrNameLst>
                                      </p:cBhvr>
                                      <p:to>
                                        <p:strVal val="visible"/>
                                      </p:to>
                                    </p:set>
                                    <p:anim calcmode="lin" valueType="num">
                                      <p:cBhvr>
                                        <p:cTn id="44" dur="500" fill="hold"/>
                                        <p:tgtEl>
                                          <p:spTgt spid="19"/>
                                        </p:tgtEl>
                                        <p:attrNameLst>
                                          <p:attrName>ppt_w</p:attrName>
                                        </p:attrNameLst>
                                      </p:cBhvr>
                                      <p:tavLst>
                                        <p:tav tm="0">
                                          <p:val>
                                            <p:fltVal val="0"/>
                                          </p:val>
                                        </p:tav>
                                        <p:tav tm="100000">
                                          <p:val>
                                            <p:strVal val="#ppt_w"/>
                                          </p:val>
                                        </p:tav>
                                      </p:tavLst>
                                    </p:anim>
                                    <p:anim calcmode="lin" valueType="num">
                                      <p:cBhvr>
                                        <p:cTn id="45" dur="500" fill="hold"/>
                                        <p:tgtEl>
                                          <p:spTgt spid="19"/>
                                        </p:tgtEl>
                                        <p:attrNameLst>
                                          <p:attrName>ppt_h</p:attrName>
                                        </p:attrNameLst>
                                      </p:cBhvr>
                                      <p:tavLst>
                                        <p:tav tm="0">
                                          <p:val>
                                            <p:fltVal val="0"/>
                                          </p:val>
                                        </p:tav>
                                        <p:tav tm="100000">
                                          <p:val>
                                            <p:strVal val="#ppt_h"/>
                                          </p:val>
                                        </p:tav>
                                      </p:tavLst>
                                    </p:anim>
                                    <p:animEffect transition="in" filter="fade">
                                      <p:cBhvr>
                                        <p:cTn id="46" dur="500"/>
                                        <p:tgtEl>
                                          <p:spTgt spid="19"/>
                                        </p:tgtEl>
                                      </p:cBhvr>
                                    </p:animEffect>
                                  </p:childTnLst>
                                </p:cTn>
                              </p:par>
                            </p:childTnLst>
                          </p:cTn>
                        </p:par>
                        <p:par>
                          <p:cTn id="47" fill="hold">
                            <p:stCondLst>
                              <p:cond delay="3500"/>
                            </p:stCondLst>
                            <p:childTnLst>
                              <p:par>
                                <p:cTn id="48" presetID="12" presetClass="entr" presetSubtype="4"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slide(fromBottom)">
                                      <p:cBhvr>
                                        <p:cTn id="50" dur="500"/>
                                        <p:tgtEl>
                                          <p:spTgt spid="21"/>
                                        </p:tgtEl>
                                      </p:cBhvr>
                                    </p:animEffect>
                                  </p:childTnLst>
                                </p:cTn>
                              </p:par>
                            </p:childTnLst>
                          </p:cTn>
                        </p:par>
                        <p:par>
                          <p:cTn id="51" fill="hold">
                            <p:stCondLst>
                              <p:cond delay="4000"/>
                            </p:stCondLst>
                            <p:childTnLst>
                              <p:par>
                                <p:cTn id="52" presetID="53" presetClass="entr" presetSubtype="0" fill="hold"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4500"/>
                            </p:stCondLst>
                            <p:childTnLst>
                              <p:par>
                                <p:cTn id="58" presetID="53" presetClass="entr" presetSubtype="0" fill="hold" nodeType="after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Effect transition="in" filter="fade">
                                      <p:cBhvr>
                                        <p:cTn id="62" dur="500"/>
                                        <p:tgtEl>
                                          <p:spTgt spid="20"/>
                                        </p:tgtEl>
                                      </p:cBhvr>
                                    </p:animEffect>
                                  </p:childTnLst>
                                </p:cTn>
                              </p:par>
                            </p:childTnLst>
                          </p:cTn>
                        </p:par>
                        <p:par>
                          <p:cTn id="63" fill="hold">
                            <p:stCondLst>
                              <p:cond delay="5000"/>
                            </p:stCondLst>
                            <p:childTnLst>
                              <p:par>
                                <p:cTn id="64" presetID="12" presetClass="entr" presetSubtype="4" fill="hold" nodeType="afterEffect">
                                  <p:stCondLst>
                                    <p:cond delay="0"/>
                                  </p:stCondLst>
                                  <p:childTnLst>
                                    <p:set>
                                      <p:cBhvr>
                                        <p:cTn id="65" dur="1" fill="hold">
                                          <p:stCondLst>
                                            <p:cond delay="0"/>
                                          </p:stCondLst>
                                        </p:cTn>
                                        <p:tgtEl>
                                          <p:spTgt spid="15"/>
                                        </p:tgtEl>
                                        <p:attrNameLst>
                                          <p:attrName>style.visibility</p:attrName>
                                        </p:attrNameLst>
                                      </p:cBhvr>
                                      <p:to>
                                        <p:strVal val="visible"/>
                                      </p:to>
                                    </p:set>
                                    <p:animEffect transition="in" filter="slide(fromBottom)">
                                      <p:cBhvr>
                                        <p:cTn id="6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lokTextu 4"/>
          <p:cNvSpPr txBox="1"/>
          <p:nvPr/>
        </p:nvSpPr>
        <p:spPr>
          <a:xfrm>
            <a:off x="1619672" y="1491630"/>
            <a:ext cx="5040560" cy="3293209"/>
          </a:xfrm>
          <a:prstGeom prst="rect">
            <a:avLst/>
          </a:prstGeom>
          <a:noFill/>
        </p:spPr>
        <p:txBody>
          <a:bodyPr wrap="square" rtlCol="0">
            <a:spAutoFit/>
          </a:bodyPr>
          <a:lstStyle/>
          <a:p>
            <a:r>
              <a:rPr lang="sk-SK" sz="2400" dirty="0" smtClean="0">
                <a:solidFill>
                  <a:srgbClr val="404040"/>
                </a:solidFill>
                <a:latin typeface="Arial" pitchFamily="34" charset="0"/>
                <a:cs typeface="Arial" pitchFamily="34" charset="0"/>
              </a:rPr>
              <a:t>Stránka projektu   </a:t>
            </a:r>
          </a:p>
          <a:p>
            <a:r>
              <a:rPr lang="sk-SK" sz="1600" u="sng" dirty="0" smtClean="0">
                <a:solidFill>
                  <a:srgbClr val="720606"/>
                </a:solidFill>
                <a:latin typeface="Arial" pitchFamily="34" charset="0"/>
                <a:cs typeface="Arial" pitchFamily="34" charset="0"/>
              </a:rPr>
              <a:t>http://innovators-team10.github.com</a:t>
            </a: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Repozitár projektu</a:t>
            </a:r>
            <a:r>
              <a:rPr lang="sk-SK" sz="2000" dirty="0" smtClean="0">
                <a:solidFill>
                  <a:srgbClr val="404040"/>
                </a:solidFill>
                <a:latin typeface="Arial" pitchFamily="34" charset="0"/>
                <a:cs typeface="Arial" pitchFamily="34" charset="0"/>
              </a:rPr>
              <a:t> </a:t>
            </a:r>
          </a:p>
          <a:p>
            <a:r>
              <a:rPr lang="sk-SK" sz="1600" u="sng" dirty="0" smtClean="0">
                <a:solidFill>
                  <a:srgbClr val="720606"/>
                </a:solidFill>
                <a:latin typeface="Arial" pitchFamily="34" charset="0"/>
                <a:cs typeface="Arial" pitchFamily="34" charset="0"/>
              </a:rPr>
              <a:t>https://github.com/Innovators-Team10/TrollEdit</a:t>
            </a:r>
            <a:r>
              <a:rPr lang="sk-SK" sz="1600" u="sng" dirty="0" smtClean="0">
                <a:latin typeface="Arial" pitchFamily="34" charset="0"/>
                <a:cs typeface="Arial" pitchFamily="34" charset="0"/>
              </a:rPr>
              <a:t>  </a:t>
            </a:r>
            <a:endParaRPr lang="sk-SK" sz="1400" u="sng" dirty="0" smtClean="0">
              <a:latin typeface="Arial" pitchFamily="34" charset="0"/>
              <a:cs typeface="Arial" pitchFamily="34" charset="0"/>
            </a:endParaRPr>
          </a:p>
          <a:p>
            <a:endParaRPr lang="sk-SK" sz="2800" dirty="0" smtClean="0">
              <a:latin typeface="Arial" pitchFamily="34" charset="0"/>
              <a:cs typeface="Arial" pitchFamily="34" charset="0"/>
            </a:endParaRPr>
          </a:p>
          <a:p>
            <a:r>
              <a:rPr lang="sk-SK" sz="2400" dirty="0" smtClean="0">
                <a:solidFill>
                  <a:srgbClr val="404040"/>
                </a:solidFill>
                <a:latin typeface="Arial" pitchFamily="34" charset="0"/>
                <a:cs typeface="Arial" pitchFamily="34" charset="0"/>
              </a:rPr>
              <a:t>E-mail skupiny</a:t>
            </a:r>
          </a:p>
          <a:p>
            <a:r>
              <a:rPr lang="sk-SK" sz="1600" u="sng" dirty="0" err="1" smtClean="0">
                <a:solidFill>
                  <a:srgbClr val="720606"/>
                </a:solidFill>
                <a:latin typeface="Arial" pitchFamily="34" charset="0"/>
                <a:cs typeface="Arial" pitchFamily="34" charset="0"/>
              </a:rPr>
              <a:t>trolledit@googlegroups.com</a:t>
            </a:r>
            <a:endParaRPr lang="sk-SK" sz="1600" u="sng" dirty="0" smtClean="0">
              <a:solidFill>
                <a:srgbClr val="720606"/>
              </a:solidFill>
              <a:latin typeface="Arial" pitchFamily="34" charset="0"/>
              <a:cs typeface="Arial" pitchFamily="34" charset="0"/>
            </a:endParaRPr>
          </a:p>
          <a:p>
            <a:r>
              <a:rPr lang="sk-SK" u="sng" dirty="0" smtClean="0">
                <a:latin typeface="Arial" pitchFamily="34" charset="0"/>
                <a:cs typeface="Arial" pitchFamily="34" charset="0"/>
              </a:rPr>
              <a:t> </a:t>
            </a:r>
            <a:endParaRPr lang="sk-SK" sz="1600" b="1" dirty="0" smtClean="0">
              <a:latin typeface="Arial" pitchFamily="34" charset="0"/>
              <a:cs typeface="Arial" pitchFamily="34" charset="0"/>
            </a:endParaRPr>
          </a:p>
          <a:p>
            <a:endParaRPr lang="sk-SK" sz="1400" dirty="0" smtClean="0">
              <a:latin typeface="Arial" pitchFamily="34" charset="0"/>
              <a:cs typeface="Arial" pitchFamily="34" charset="0"/>
            </a:endParaRPr>
          </a:p>
        </p:txBody>
      </p:sp>
      <p:pic>
        <p:nvPicPr>
          <p:cNvPr id="8" name="Obrázok 7" descr="mail.png"/>
          <p:cNvPicPr>
            <a:picLocks noChangeAspect="1"/>
          </p:cNvPicPr>
          <p:nvPr/>
        </p:nvPicPr>
        <p:blipFill>
          <a:blip r:embed="rId2" cstate="print"/>
          <a:stretch>
            <a:fillRect/>
          </a:stretch>
        </p:blipFill>
        <p:spPr>
          <a:xfrm>
            <a:off x="755576" y="3579862"/>
            <a:ext cx="823033" cy="792000"/>
          </a:xfrm>
          <a:prstGeom prst="rect">
            <a:avLst/>
          </a:prstGeom>
        </p:spPr>
      </p:pic>
      <p:pic>
        <p:nvPicPr>
          <p:cNvPr id="11" name="Obrázok 10" descr="link.png"/>
          <p:cNvPicPr>
            <a:picLocks noChangeAspect="1"/>
          </p:cNvPicPr>
          <p:nvPr/>
        </p:nvPicPr>
        <p:blipFill>
          <a:blip r:embed="rId3" cstate="print"/>
          <a:stretch>
            <a:fillRect/>
          </a:stretch>
        </p:blipFill>
        <p:spPr>
          <a:xfrm>
            <a:off x="755576" y="1491630"/>
            <a:ext cx="823033" cy="792000"/>
          </a:xfrm>
          <a:prstGeom prst="rect">
            <a:avLst/>
          </a:prstGeom>
        </p:spPr>
      </p:pic>
      <p:pic>
        <p:nvPicPr>
          <p:cNvPr id="12" name="Obrázok 11" descr="download.png"/>
          <p:cNvPicPr>
            <a:picLocks noChangeAspect="1"/>
          </p:cNvPicPr>
          <p:nvPr/>
        </p:nvPicPr>
        <p:blipFill>
          <a:blip r:embed="rId4" cstate="print"/>
          <a:stretch>
            <a:fillRect/>
          </a:stretch>
        </p:blipFill>
        <p:spPr>
          <a:xfrm>
            <a:off x="755576" y="2499742"/>
            <a:ext cx="823033" cy="792000"/>
          </a:xfrm>
          <a:prstGeom prst="rect">
            <a:avLst/>
          </a:prstGeom>
        </p:spPr>
      </p:pic>
      <p:sp>
        <p:nvSpPr>
          <p:cNvPr id="15" name="BlokTextu 14"/>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Kde nás </a:t>
            </a:r>
            <a:r>
              <a:rPr lang="sk-SK" sz="4000" b="1" dirty="0" smtClean="0">
                <a:solidFill>
                  <a:srgbClr val="720606"/>
                </a:solidFill>
                <a:ea typeface="KaiTi" pitchFamily="49" charset="-122"/>
              </a:rPr>
              <a:t>nájdete?</a:t>
            </a:r>
            <a:endParaRPr lang="sk-SK" sz="4000" b="1" dirty="0">
              <a:solidFill>
                <a:srgbClr val="720606"/>
              </a:solidFill>
              <a:ea typeface="KaiTi" pitchFamily="49" charset="-122"/>
            </a:endParaRPr>
          </a:p>
        </p:txBody>
      </p:sp>
      <p:sp>
        <p:nvSpPr>
          <p:cNvPr id="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10" name="Rovná spojnica 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2"/>
          <p:cNvSpPr txBox="1"/>
          <p:nvPr/>
        </p:nvSpPr>
        <p:spPr>
          <a:xfrm>
            <a:off x="3023320" y="1779662"/>
            <a:ext cx="6120680" cy="301621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15800" kern="0" spc="-300" dirty="0" smtClean="0">
                <a:ln w="18415" cmpd="sng">
                  <a:solidFill>
                    <a:srgbClr val="FFFFFF"/>
                  </a:solidFill>
                  <a:prstDash val="solid"/>
                </a:ln>
                <a:solidFill>
                  <a:srgbClr val="FFFFFF"/>
                </a:solidFill>
                <a:effectLst>
                  <a:outerShdw blurRad="50800" dist="38100" dir="2700000" algn="tl" rotWithShape="0">
                    <a:prstClr val="black">
                      <a:alpha val="40000"/>
                    </a:prstClr>
                  </a:outerShdw>
                  <a:reflection blurRad="6350" stA="55000" endA="300" endPos="45500" dir="5400000" sy="-100000" algn="bl" rotWithShape="0"/>
                </a:effectLst>
                <a:latin typeface="Square721 BT" pitchFamily="34" charset="0"/>
              </a:rPr>
              <a:t> </a:t>
            </a:r>
            <a:r>
              <a:rPr lang="sk-SK" sz="19600" b="1" kern="0" spc="-300" dirty="0" smtClean="0">
                <a:ln w="18415" cmpd="sng">
                  <a:noFill/>
                  <a:prstDash val="solid"/>
                </a:ln>
                <a:solidFill>
                  <a:srgbClr val="404040"/>
                </a:solidFill>
                <a:latin typeface="Arial" pitchFamily="34" charset="0"/>
                <a:cs typeface="Arial" pitchFamily="34" charset="0"/>
              </a:rPr>
              <a:t>Q</a:t>
            </a:r>
            <a:r>
              <a:rPr lang="sk-SK" sz="16300" b="1" kern="0" spc="-300" dirty="0" smtClean="0">
                <a:ln w="18415" cmpd="sng">
                  <a:noFill/>
                  <a:prstDash val="solid"/>
                </a:ln>
                <a:solidFill>
                  <a:srgbClr val="404040"/>
                </a:solidFill>
                <a:latin typeface="Arial" pitchFamily="34" charset="0"/>
                <a:cs typeface="Arial" pitchFamily="34" charset="0"/>
              </a:rPr>
              <a:t>  </a:t>
            </a:r>
            <a:r>
              <a:rPr lang="sk-SK" sz="19600" b="1" kern="0" spc="-300" dirty="0" smtClean="0">
                <a:ln w="18415" cmpd="sng">
                  <a:noFill/>
                  <a:prstDash val="solid"/>
                </a:ln>
                <a:solidFill>
                  <a:srgbClr val="404040"/>
                </a:solidFill>
                <a:latin typeface="Arial" pitchFamily="34" charset="0"/>
                <a:cs typeface="Arial" pitchFamily="34" charset="0"/>
              </a:rPr>
              <a:t>A</a:t>
            </a:r>
            <a:r>
              <a:rPr lang="sk-SK" sz="15800" b="1" kern="0" spc="-300" dirty="0" smtClean="0">
                <a:ln w="18415" cmpd="sng">
                  <a:noFill/>
                  <a:prstDash val="solid"/>
                </a:ln>
                <a:solidFill>
                  <a:srgbClr val="404040"/>
                </a:solidFill>
                <a:latin typeface="Square721 BT" pitchFamily="34" charset="0"/>
              </a:rPr>
              <a:t> </a:t>
            </a:r>
            <a:r>
              <a:rPr lang="sk-SK" sz="6000" b="1" kern="0" spc="-300" dirty="0" smtClean="0">
                <a:ln w="18415" cmpd="sng">
                  <a:noFill/>
                  <a:prstDash val="solid"/>
                </a:ln>
                <a:solidFill>
                  <a:srgbClr val="404040"/>
                </a:solidFill>
                <a:latin typeface="Square721 BT" pitchFamily="34" charset="0"/>
              </a:rPr>
              <a:t> </a:t>
            </a:r>
            <a:endParaRPr kumimoji="0" lang="en-US" sz="13200" b="1" u="none" strike="noStrike" kern="0" cap="none" spc="-300" normalizeH="0" baseline="0" noProof="0" dirty="0" smtClean="0">
              <a:ln w="18415" cmpd="sng">
                <a:noFill/>
                <a:prstDash val="solid"/>
              </a:ln>
              <a:solidFill>
                <a:srgbClr val="404040"/>
              </a:solidFill>
              <a:uLnTx/>
              <a:uFillTx/>
              <a:latin typeface="Square721 BT" pitchFamily="34" charset="0"/>
            </a:endParaRPr>
          </a:p>
        </p:txBody>
      </p:sp>
      <p:sp>
        <p:nvSpPr>
          <p:cNvPr id="19" name="BlokTextu 18"/>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Vaše </a:t>
            </a:r>
            <a:r>
              <a:rPr lang="sk-SK" sz="4000" b="1" dirty="0" smtClean="0">
                <a:solidFill>
                  <a:srgbClr val="720606"/>
                </a:solidFill>
                <a:ea typeface="KaiTi" pitchFamily="49" charset="-122"/>
              </a:rPr>
              <a:t>otázky?</a:t>
            </a:r>
            <a:endParaRPr lang="sk-SK" sz="4000" b="1" dirty="0">
              <a:solidFill>
                <a:srgbClr val="720606"/>
              </a:solidFill>
              <a:ea typeface="KaiTi" pitchFamily="49" charset="-122"/>
            </a:endParaRPr>
          </a:p>
        </p:txBody>
      </p:sp>
      <p:sp>
        <p:nvSpPr>
          <p:cNvPr id="21" name="TextBox 2"/>
          <p:cNvSpPr txBox="1"/>
          <p:nvPr/>
        </p:nvSpPr>
        <p:spPr>
          <a:xfrm>
            <a:off x="5796136" y="3363838"/>
            <a:ext cx="864096" cy="923330"/>
          </a:xfrm>
          <a:prstGeom prst="rect">
            <a:avLst/>
          </a:prstGeom>
          <a:noFill/>
        </p:spPr>
        <p:txBody>
          <a:bodyPr wrap="squar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sk-SK" sz="6000" b="1" kern="0" spc="-300" noProof="0" dirty="0" smtClean="0">
                <a:ln w="18415" cmpd="sng">
                  <a:noFill/>
                  <a:prstDash val="solid"/>
                </a:ln>
                <a:solidFill>
                  <a:srgbClr val="404040"/>
                </a:solidFill>
                <a:latin typeface="Arial" pitchFamily="34" charset="0"/>
                <a:cs typeface="Arial" pitchFamily="34" charset="0"/>
              </a:rPr>
              <a:t>&amp;</a:t>
            </a:r>
            <a:endParaRPr kumimoji="0" lang="en-US" sz="4800" b="1" u="none" strike="noStrike" kern="0" cap="none" spc="-300" normalizeH="0" baseline="0" noProof="0" dirty="0" smtClean="0">
              <a:ln w="18415" cmpd="sng">
                <a:noFill/>
                <a:prstDash val="solid"/>
              </a:ln>
              <a:solidFill>
                <a:srgbClr val="404040"/>
              </a:solidFill>
              <a:uLnTx/>
              <a:uFillTx/>
              <a:latin typeface="Arial" pitchFamily="34" charset="0"/>
              <a:cs typeface="Arial" pitchFamily="34" charset="0"/>
            </a:endParaRPr>
          </a:p>
        </p:txBody>
      </p:sp>
      <p:sp>
        <p:nvSpPr>
          <p:cNvPr id="7"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8" name="Rovná spojnica 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lokTextu 3"/>
          <p:cNvSpPr txBox="1"/>
          <p:nvPr/>
        </p:nvSpPr>
        <p:spPr>
          <a:xfrm>
            <a:off x="2987824" y="3147814"/>
            <a:ext cx="4717032" cy="646331"/>
          </a:xfrm>
          <a:prstGeom prst="rect">
            <a:avLst/>
          </a:prstGeom>
          <a:noFill/>
        </p:spPr>
        <p:txBody>
          <a:bodyPr wrap="square" rtlCol="0">
            <a:spAutoFit/>
          </a:bodyPr>
          <a:lstStyle/>
          <a:p>
            <a:r>
              <a:rPr lang="sk-SK" sz="3600" b="1" dirty="0" smtClean="0">
                <a:solidFill>
                  <a:srgbClr val="404040"/>
                </a:solidFill>
              </a:rPr>
              <a:t>Ďakujeme za pozornosť </a:t>
            </a:r>
            <a:endParaRPr lang="sk-SK" sz="3600" b="1" dirty="0">
              <a:solidFill>
                <a:srgbClr val="404040"/>
              </a:solidFill>
            </a:endParaRPr>
          </a:p>
        </p:txBody>
      </p:sp>
      <p:pic>
        <p:nvPicPr>
          <p:cNvPr id="3" name="Obrázok 2" descr="eclipse.png"/>
          <p:cNvPicPr>
            <a:picLocks noChangeAspect="1"/>
          </p:cNvPicPr>
          <p:nvPr/>
        </p:nvPicPr>
        <p:blipFill>
          <a:blip r:embed="rId3" cstate="print"/>
          <a:stretch>
            <a:fillRect/>
          </a:stretch>
        </p:blipFill>
        <p:spPr>
          <a:xfrm>
            <a:off x="7884369" y="3075806"/>
            <a:ext cx="837109" cy="792000"/>
          </a:xfrm>
          <a:prstGeom prst="rect">
            <a:avLst/>
          </a:prstGeom>
        </p:spPr>
      </p:pic>
      <p:cxnSp>
        <p:nvCxnSpPr>
          <p:cNvPr id="5" name="Rovná spojnica 4"/>
          <p:cNvCxnSpPr/>
          <p:nvPr/>
        </p:nvCxnSpPr>
        <p:spPr>
          <a:xfrm>
            <a:off x="7740352" y="2787774"/>
            <a:ext cx="0" cy="136815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6" name="BlokTextu 5"/>
          <p:cNvSpPr txBox="1"/>
          <p:nvPr/>
        </p:nvSpPr>
        <p:spPr>
          <a:xfrm>
            <a:off x="7884368" y="3291830"/>
            <a:ext cx="1080120" cy="369332"/>
          </a:xfrm>
          <a:prstGeom prst="rect">
            <a:avLst/>
          </a:prstGeom>
          <a:noFill/>
        </p:spPr>
        <p:txBody>
          <a:bodyPr wrap="square" rtlCol="0">
            <a:spAutoFit/>
          </a:bodyPr>
          <a:lstStyle/>
          <a:p>
            <a:r>
              <a:rPr lang="sk-SK" b="1" dirty="0" smtClean="0">
                <a:solidFill>
                  <a:schemeClr val="bg1"/>
                </a:solidFill>
              </a:rPr>
              <a:t>Koniec</a:t>
            </a:r>
            <a:endParaRPr lang="sk-SK" b="1" dirty="0">
              <a:solidFill>
                <a:schemeClr val="bg1"/>
              </a:solidFill>
            </a:endParaRPr>
          </a:p>
        </p:txBody>
      </p:sp>
    </p:spTree>
  </p:cSld>
  <p:clrMapOvr>
    <a:masterClrMapping/>
  </p:clrMapOvr>
  <p:transition spd="med">
    <p:push/>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lokTextu 1"/>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Tím </a:t>
            </a:r>
            <a:r>
              <a:rPr lang="sk-SK" sz="4000" b="1" dirty="0" err="1" smtClean="0">
                <a:solidFill>
                  <a:srgbClr val="720606"/>
                </a:solidFill>
                <a:ea typeface="KaiTi" pitchFamily="49" charset="-122"/>
              </a:rPr>
              <a:t>Innovators</a:t>
            </a:r>
            <a:endParaRPr lang="sk-SK" sz="4000" b="1" dirty="0">
              <a:solidFill>
                <a:srgbClr val="720606"/>
              </a:solidFill>
              <a:ea typeface="KaiTi" pitchFamily="49" charset="-122"/>
            </a:endParaRPr>
          </a:p>
        </p:txBody>
      </p:sp>
      <p:sp>
        <p:nvSpPr>
          <p:cNvPr id="3"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 name="Rovná spojnica 3"/>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team.png"/>
          <p:cNvPicPr>
            <a:picLocks noChangeAspect="1"/>
          </p:cNvPicPr>
          <p:nvPr/>
        </p:nvPicPr>
        <p:blipFill>
          <a:blip r:embed="rId2" cstate="print"/>
          <a:stretch>
            <a:fillRect/>
          </a:stretch>
        </p:blipFill>
        <p:spPr>
          <a:xfrm>
            <a:off x="179512" y="2859782"/>
            <a:ext cx="1049287" cy="1008000"/>
          </a:xfrm>
          <a:prstGeom prst="rect">
            <a:avLst/>
          </a:prstGeom>
        </p:spPr>
      </p:pic>
      <p:cxnSp>
        <p:nvCxnSpPr>
          <p:cNvPr id="16" name="Rovná spojnica 15"/>
          <p:cNvCxnSpPr/>
          <p:nvPr/>
        </p:nvCxnSpPr>
        <p:spPr>
          <a:xfrm>
            <a:off x="1331640" y="2211710"/>
            <a:ext cx="0" cy="237626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4" name="Skupina 23"/>
          <p:cNvGrpSpPr/>
          <p:nvPr/>
        </p:nvGrpSpPr>
        <p:grpSpPr>
          <a:xfrm>
            <a:off x="4429124" y="928676"/>
            <a:ext cx="1199239" cy="1644011"/>
            <a:chOff x="4429124" y="928676"/>
            <a:chExt cx="1199239" cy="1644011"/>
          </a:xfrm>
        </p:grpSpPr>
        <p:pic>
          <p:nvPicPr>
            <p:cNvPr id="12" name="Picture 8"/>
            <p:cNvPicPr>
              <a:picLocks noChangeAspect="1" noChangeArrowheads="1"/>
            </p:cNvPicPr>
            <p:nvPr/>
          </p:nvPicPr>
          <p:blipFill>
            <a:blip r:embed="rId3" cstate="print">
              <a:grayscl/>
            </a:blip>
            <a:srcRect/>
            <a:stretch>
              <a:fillRect/>
            </a:stretch>
          </p:blipFill>
          <p:spPr bwMode="auto">
            <a:xfrm flipH="1">
              <a:off x="4496743" y="928676"/>
              <a:ext cx="1064000" cy="1368000"/>
            </a:xfrm>
            <a:prstGeom prst="rect">
              <a:avLst/>
            </a:prstGeom>
            <a:noFill/>
            <a:ln w="9525">
              <a:noFill/>
              <a:miter lim="800000"/>
              <a:headEnd/>
              <a:tailEnd/>
            </a:ln>
            <a:effectLst>
              <a:softEdge rad="31750"/>
            </a:effectLst>
          </p:spPr>
        </p:pic>
        <p:sp>
          <p:nvSpPr>
            <p:cNvPr id="29" name="BlokTextu 28"/>
            <p:cNvSpPr txBox="1"/>
            <p:nvPr/>
          </p:nvSpPr>
          <p:spPr>
            <a:xfrm>
              <a:off x="4429124" y="2295688"/>
              <a:ext cx="1199239" cy="276999"/>
            </a:xfrm>
            <a:prstGeom prst="rect">
              <a:avLst/>
            </a:prstGeom>
            <a:noFill/>
          </p:spPr>
          <p:txBody>
            <a:bodyPr wrap="none" rtlCol="0">
              <a:spAutoFit/>
            </a:bodyPr>
            <a:lstStyle/>
            <a:p>
              <a:r>
                <a:rPr lang="sk-SK" sz="1200" dirty="0" smtClean="0">
                  <a:solidFill>
                    <a:srgbClr val="000000"/>
                  </a:solidFill>
                </a:rPr>
                <a:t>Dr. Peter Drahoš</a:t>
              </a:r>
              <a:endParaRPr lang="sk-SK" sz="1200" dirty="0">
                <a:solidFill>
                  <a:srgbClr val="000000"/>
                </a:solidFill>
              </a:endParaRPr>
            </a:p>
          </p:txBody>
        </p:sp>
      </p:grpSp>
      <p:pic>
        <p:nvPicPr>
          <p:cNvPr id="7" name="Picture 3"/>
          <p:cNvPicPr>
            <a:picLocks noChangeAspect="1" noChangeArrowheads="1"/>
          </p:cNvPicPr>
          <p:nvPr/>
        </p:nvPicPr>
        <p:blipFill>
          <a:blip r:embed="rId4" cstate="print">
            <a:grayscl/>
          </a:blip>
          <a:srcRect l="16406" t="31399" r="73579" b="50956"/>
          <a:stretch>
            <a:fillRect/>
          </a:stretch>
        </p:blipFill>
        <p:spPr bwMode="auto">
          <a:xfrm>
            <a:off x="5148064" y="2715196"/>
            <a:ext cx="1133302" cy="1368152"/>
          </a:xfrm>
          <a:prstGeom prst="rect">
            <a:avLst/>
          </a:prstGeom>
          <a:noFill/>
          <a:ln w="9525">
            <a:noFill/>
            <a:miter lim="800000"/>
            <a:headEnd/>
            <a:tailEnd/>
          </a:ln>
          <a:effectLst>
            <a:softEdge rad="31750"/>
          </a:effectLst>
        </p:spPr>
      </p:pic>
      <p:pic>
        <p:nvPicPr>
          <p:cNvPr id="8" name="Picture 7"/>
          <p:cNvPicPr>
            <a:picLocks noChangeAspect="1" noChangeArrowheads="1"/>
          </p:cNvPicPr>
          <p:nvPr/>
        </p:nvPicPr>
        <p:blipFill>
          <a:blip r:embed="rId5" cstate="print">
            <a:grayscl/>
          </a:blip>
          <a:srcRect l="50718" t="15482" r="22992" b="30813"/>
          <a:stretch>
            <a:fillRect/>
          </a:stretch>
        </p:blipFill>
        <p:spPr bwMode="auto">
          <a:xfrm>
            <a:off x="2699792" y="2715196"/>
            <a:ext cx="1091328" cy="1368152"/>
          </a:xfrm>
          <a:prstGeom prst="rect">
            <a:avLst/>
          </a:prstGeom>
          <a:noFill/>
          <a:ln w="9525">
            <a:noFill/>
            <a:miter lim="800000"/>
            <a:headEnd/>
            <a:tailEnd/>
          </a:ln>
          <a:effectLst>
            <a:softEdge rad="31750"/>
          </a:effectLst>
        </p:spPr>
      </p:pic>
      <p:pic>
        <p:nvPicPr>
          <p:cNvPr id="11" name="Obrázok 10" descr="Ja.jpg"/>
          <p:cNvPicPr>
            <a:picLocks noChangeAspect="1"/>
          </p:cNvPicPr>
          <p:nvPr/>
        </p:nvPicPr>
        <p:blipFill>
          <a:blip r:embed="rId6" cstate="print">
            <a:grayscl/>
          </a:blip>
          <a:stretch>
            <a:fillRect/>
          </a:stretch>
        </p:blipFill>
        <p:spPr>
          <a:xfrm>
            <a:off x="1475656" y="2715766"/>
            <a:ext cx="1091328" cy="1368152"/>
          </a:xfrm>
          <a:prstGeom prst="rect">
            <a:avLst/>
          </a:prstGeom>
          <a:effectLst>
            <a:softEdge rad="31750"/>
          </a:effectLst>
        </p:spPr>
      </p:pic>
      <p:pic>
        <p:nvPicPr>
          <p:cNvPr id="13" name="Picture 2"/>
          <p:cNvPicPr>
            <a:picLocks noChangeAspect="1" noChangeArrowheads="1"/>
          </p:cNvPicPr>
          <p:nvPr/>
        </p:nvPicPr>
        <p:blipFill>
          <a:blip r:embed="rId7" cstate="print">
            <a:grayscl/>
          </a:blip>
          <a:srcRect l="71369" r="4149" b="59796"/>
          <a:stretch>
            <a:fillRect/>
          </a:stretch>
        </p:blipFill>
        <p:spPr bwMode="auto">
          <a:xfrm>
            <a:off x="6444208" y="2715766"/>
            <a:ext cx="1133302" cy="1368152"/>
          </a:xfrm>
          <a:prstGeom prst="rect">
            <a:avLst/>
          </a:prstGeom>
          <a:noFill/>
          <a:ln w="9525">
            <a:noFill/>
            <a:miter lim="800000"/>
            <a:headEnd/>
            <a:tailEnd/>
          </a:ln>
          <a:effectLst>
            <a:softEdge rad="31750"/>
          </a:effectLst>
        </p:spPr>
      </p:pic>
      <p:sp>
        <p:nvSpPr>
          <p:cNvPr id="22" name="BlokTextu 21"/>
          <p:cNvSpPr txBox="1"/>
          <p:nvPr/>
        </p:nvSpPr>
        <p:spPr>
          <a:xfrm>
            <a:off x="1475656" y="4155926"/>
            <a:ext cx="1082348" cy="276999"/>
          </a:xfrm>
          <a:prstGeom prst="rect">
            <a:avLst/>
          </a:prstGeom>
          <a:noFill/>
        </p:spPr>
        <p:txBody>
          <a:bodyPr wrap="none" rtlCol="0">
            <a:spAutoFit/>
          </a:bodyPr>
          <a:lstStyle/>
          <a:p>
            <a:r>
              <a:rPr lang="sk-SK" sz="1200" dirty="0" smtClean="0">
                <a:solidFill>
                  <a:srgbClr val="000000"/>
                </a:solidFill>
              </a:rPr>
              <a:t>Jozef Krajčovič</a:t>
            </a:r>
            <a:endParaRPr lang="sk-SK" sz="1200" dirty="0">
              <a:solidFill>
                <a:srgbClr val="000000"/>
              </a:solidFill>
            </a:endParaRPr>
          </a:p>
        </p:txBody>
      </p:sp>
      <p:sp>
        <p:nvSpPr>
          <p:cNvPr id="25" name="BlokTextu 24"/>
          <p:cNvSpPr txBox="1"/>
          <p:nvPr/>
        </p:nvSpPr>
        <p:spPr>
          <a:xfrm>
            <a:off x="2699792" y="4155926"/>
            <a:ext cx="1069780" cy="276999"/>
          </a:xfrm>
          <a:prstGeom prst="rect">
            <a:avLst/>
          </a:prstGeom>
          <a:noFill/>
        </p:spPr>
        <p:txBody>
          <a:bodyPr wrap="none" rtlCol="0">
            <a:spAutoFit/>
          </a:bodyPr>
          <a:lstStyle/>
          <a:p>
            <a:r>
              <a:rPr lang="sk-SK" sz="1200" dirty="0" smtClean="0">
                <a:solidFill>
                  <a:srgbClr val="000000"/>
                </a:solidFill>
              </a:rPr>
              <a:t>Maroš </a:t>
            </a:r>
            <a:r>
              <a:rPr lang="sk-SK" sz="1200" dirty="0" err="1" smtClean="0">
                <a:solidFill>
                  <a:srgbClr val="000000"/>
                </a:solidFill>
              </a:rPr>
              <a:t>Jendrej</a:t>
            </a:r>
            <a:endParaRPr lang="sk-SK" sz="1200" dirty="0">
              <a:solidFill>
                <a:srgbClr val="000000"/>
              </a:solidFill>
            </a:endParaRPr>
          </a:p>
        </p:txBody>
      </p:sp>
      <p:sp>
        <p:nvSpPr>
          <p:cNvPr id="26" name="BlokTextu 25"/>
          <p:cNvSpPr txBox="1"/>
          <p:nvPr/>
        </p:nvSpPr>
        <p:spPr>
          <a:xfrm>
            <a:off x="3995936" y="4155926"/>
            <a:ext cx="963341" cy="276999"/>
          </a:xfrm>
          <a:prstGeom prst="rect">
            <a:avLst/>
          </a:prstGeom>
          <a:noFill/>
        </p:spPr>
        <p:txBody>
          <a:bodyPr wrap="none" rtlCol="0">
            <a:spAutoFit/>
          </a:bodyPr>
          <a:lstStyle/>
          <a:p>
            <a:r>
              <a:rPr lang="sk-SK" sz="1200" dirty="0" smtClean="0">
                <a:solidFill>
                  <a:srgbClr val="000000"/>
                </a:solidFill>
              </a:rPr>
              <a:t>Lukáš </a:t>
            </a:r>
            <a:r>
              <a:rPr lang="sk-SK" sz="1200" dirty="0" err="1" smtClean="0">
                <a:solidFill>
                  <a:srgbClr val="000000"/>
                </a:solidFill>
              </a:rPr>
              <a:t>Turský</a:t>
            </a:r>
            <a:endParaRPr lang="sk-SK" sz="1200" dirty="0">
              <a:solidFill>
                <a:srgbClr val="000000"/>
              </a:solidFill>
            </a:endParaRPr>
          </a:p>
        </p:txBody>
      </p:sp>
      <p:sp>
        <p:nvSpPr>
          <p:cNvPr id="27" name="BlokTextu 26"/>
          <p:cNvSpPr txBox="1"/>
          <p:nvPr/>
        </p:nvSpPr>
        <p:spPr>
          <a:xfrm>
            <a:off x="5220072" y="4155926"/>
            <a:ext cx="951864" cy="276999"/>
          </a:xfrm>
          <a:prstGeom prst="rect">
            <a:avLst/>
          </a:prstGeom>
          <a:noFill/>
        </p:spPr>
        <p:txBody>
          <a:bodyPr wrap="none" rtlCol="0">
            <a:spAutoFit/>
          </a:bodyPr>
          <a:lstStyle/>
          <a:p>
            <a:r>
              <a:rPr lang="sk-SK" sz="1200" dirty="0" smtClean="0">
                <a:solidFill>
                  <a:srgbClr val="000000"/>
                </a:solidFill>
              </a:rPr>
              <a:t>Adrián </a:t>
            </a:r>
            <a:r>
              <a:rPr lang="sk-SK" sz="1200" dirty="0" err="1" smtClean="0">
                <a:solidFill>
                  <a:srgbClr val="000000"/>
                </a:solidFill>
              </a:rPr>
              <a:t>Feješ</a:t>
            </a:r>
            <a:endParaRPr lang="sk-SK" sz="1200" dirty="0">
              <a:solidFill>
                <a:srgbClr val="000000"/>
              </a:solidFill>
            </a:endParaRPr>
          </a:p>
        </p:txBody>
      </p:sp>
      <p:sp>
        <p:nvSpPr>
          <p:cNvPr id="28" name="BlokTextu 27"/>
          <p:cNvSpPr txBox="1"/>
          <p:nvPr/>
        </p:nvSpPr>
        <p:spPr>
          <a:xfrm>
            <a:off x="6444208" y="4155926"/>
            <a:ext cx="1117422" cy="276999"/>
          </a:xfrm>
          <a:prstGeom prst="rect">
            <a:avLst/>
          </a:prstGeom>
          <a:noFill/>
        </p:spPr>
        <p:txBody>
          <a:bodyPr wrap="none" rtlCol="0">
            <a:spAutoFit/>
          </a:bodyPr>
          <a:lstStyle/>
          <a:p>
            <a:r>
              <a:rPr lang="sk-SK" sz="1200" dirty="0" smtClean="0">
                <a:solidFill>
                  <a:srgbClr val="000000"/>
                </a:solidFill>
              </a:rPr>
              <a:t>Ľuboš Staráček</a:t>
            </a:r>
            <a:endParaRPr lang="sk-SK" sz="1200" dirty="0">
              <a:solidFill>
                <a:srgbClr val="000000"/>
              </a:solidFill>
            </a:endParaRPr>
          </a:p>
        </p:txBody>
      </p:sp>
      <p:sp>
        <p:nvSpPr>
          <p:cNvPr id="30" name="BlokTextu 29"/>
          <p:cNvSpPr txBox="1"/>
          <p:nvPr/>
        </p:nvSpPr>
        <p:spPr>
          <a:xfrm>
            <a:off x="7740352" y="4155926"/>
            <a:ext cx="960328" cy="276999"/>
          </a:xfrm>
          <a:prstGeom prst="rect">
            <a:avLst/>
          </a:prstGeom>
          <a:noFill/>
        </p:spPr>
        <p:txBody>
          <a:bodyPr wrap="none" rtlCol="0">
            <a:spAutoFit/>
          </a:bodyPr>
          <a:lstStyle/>
          <a:p>
            <a:r>
              <a:rPr lang="sk-SK" sz="1200" dirty="0" smtClean="0">
                <a:solidFill>
                  <a:srgbClr val="000000"/>
                </a:solidFill>
              </a:rPr>
              <a:t>Marek </a:t>
            </a:r>
            <a:r>
              <a:rPr lang="sk-SK" sz="1200" dirty="0" err="1" smtClean="0">
                <a:solidFill>
                  <a:srgbClr val="000000"/>
                </a:solidFill>
              </a:rPr>
              <a:t>Brath</a:t>
            </a:r>
            <a:endParaRPr lang="sk-SK" sz="1200" dirty="0">
              <a:solidFill>
                <a:srgbClr val="000000"/>
              </a:solidFill>
            </a:endParaRPr>
          </a:p>
        </p:txBody>
      </p:sp>
      <p:pic>
        <p:nvPicPr>
          <p:cNvPr id="1026" name="Picture 2"/>
          <p:cNvPicPr>
            <a:picLocks noChangeAspect="1" noChangeArrowheads="1"/>
          </p:cNvPicPr>
          <p:nvPr/>
        </p:nvPicPr>
        <p:blipFill>
          <a:blip r:embed="rId8" cstate="print"/>
          <a:srcRect/>
          <a:stretch>
            <a:fillRect/>
          </a:stretch>
        </p:blipFill>
        <p:spPr bwMode="auto">
          <a:xfrm>
            <a:off x="7668344" y="2715766"/>
            <a:ext cx="1152128" cy="1368151"/>
          </a:xfrm>
          <a:prstGeom prst="rect">
            <a:avLst/>
          </a:prstGeom>
          <a:noFill/>
          <a:ln w="9525">
            <a:noFill/>
            <a:miter lim="800000"/>
            <a:headEnd/>
            <a:tailEnd/>
          </a:ln>
          <a:effectLst/>
        </p:spPr>
      </p:pic>
      <p:pic>
        <p:nvPicPr>
          <p:cNvPr id="1027" name="Picture 3" descr="D:\FIIT\ING1-ZS\Timovy Projekt\www\Aktualna\html\img\Lukas2.jpg"/>
          <p:cNvPicPr>
            <a:picLocks noChangeArrowheads="1"/>
          </p:cNvPicPr>
          <p:nvPr/>
        </p:nvPicPr>
        <p:blipFill>
          <a:blip r:embed="rId9" cstate="print">
            <a:grayscl/>
          </a:blip>
          <a:srcRect l="4732" r="341"/>
          <a:stretch>
            <a:fillRect/>
          </a:stretch>
        </p:blipFill>
        <p:spPr bwMode="auto">
          <a:xfrm>
            <a:off x="3929058" y="2715272"/>
            <a:ext cx="1134000" cy="1368000"/>
          </a:xfrm>
          <a:prstGeom prst="rect">
            <a:avLst/>
          </a:prstGeom>
          <a:noFill/>
          <a:ln w="9525">
            <a:noFill/>
            <a:miter lim="800000"/>
            <a:headEnd/>
            <a:tailEnd/>
          </a:ln>
          <a:effectLst>
            <a:softEdge rad="31750"/>
          </a:effectLst>
        </p:spPr>
      </p:pic>
    </p:spTree>
  </p:cSld>
  <p:clrMapOvr>
    <a:masterClrMapping/>
  </p:clrMapOvr>
  <p:transition>
    <p:push/>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BlokTextu 13"/>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Genéza </a:t>
            </a:r>
            <a:r>
              <a:rPr lang="sk-SK" sz="4000" b="1" dirty="0" smtClean="0">
                <a:solidFill>
                  <a:srgbClr val="720606"/>
                </a:solidFill>
                <a:ea typeface="KaiTi" pitchFamily="49" charset="-122"/>
              </a:rPr>
              <a:t>projektu</a:t>
            </a:r>
            <a:endParaRPr lang="sk-SK" sz="4000" b="1" dirty="0">
              <a:solidFill>
                <a:srgbClr val="720606"/>
              </a:solidFill>
              <a:ea typeface="KaiTi" pitchFamily="49" charset="-122"/>
            </a:endParaRPr>
          </a:p>
        </p:txBody>
      </p:sp>
      <p:cxnSp>
        <p:nvCxnSpPr>
          <p:cNvPr id="16" name="Rovná spojnica 15"/>
          <p:cNvCxnSpPr/>
          <p:nvPr/>
        </p:nvCxnSpPr>
        <p:spPr>
          <a:xfrm>
            <a:off x="395536" y="3795886"/>
            <a:ext cx="8568952"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3" cstate="print"/>
          <a:srcRect/>
          <a:stretch>
            <a:fillRect/>
          </a:stretch>
        </p:blipFill>
        <p:spPr bwMode="auto">
          <a:xfrm>
            <a:off x="3275856" y="2283718"/>
            <a:ext cx="1441740" cy="716938"/>
          </a:xfrm>
          <a:prstGeom prst="rect">
            <a:avLst/>
          </a:prstGeom>
          <a:noFill/>
          <a:ln w="9525">
            <a:noFill/>
            <a:miter lim="800000"/>
            <a:headEnd/>
            <a:tailEnd/>
          </a:ln>
          <a:effectLst/>
        </p:spPr>
      </p:pic>
      <p:grpSp>
        <p:nvGrpSpPr>
          <p:cNvPr id="46" name="Skupina 45"/>
          <p:cNvGrpSpPr/>
          <p:nvPr/>
        </p:nvGrpSpPr>
        <p:grpSpPr>
          <a:xfrm>
            <a:off x="323528" y="1131590"/>
            <a:ext cx="1368152" cy="648072"/>
            <a:chOff x="1475656" y="1707654"/>
            <a:chExt cx="1368152" cy="648072"/>
          </a:xfrm>
        </p:grpSpPr>
        <p:sp>
          <p:nvSpPr>
            <p:cNvPr id="25" name="Obláčik 24"/>
            <p:cNvSpPr/>
            <p:nvPr/>
          </p:nvSpPr>
          <p:spPr>
            <a:xfrm>
              <a:off x="1475656" y="1707654"/>
              <a:ext cx="1224136" cy="648072"/>
            </a:xfrm>
            <a:prstGeom prst="cloudCallout">
              <a:avLst>
                <a:gd name="adj1" fmla="val 72354"/>
                <a:gd name="adj2" fmla="val 51324"/>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26" name="BlokTextu 25"/>
            <p:cNvSpPr txBox="1"/>
            <p:nvPr/>
          </p:nvSpPr>
          <p:spPr>
            <a:xfrm>
              <a:off x="1619672" y="1779662"/>
              <a:ext cx="1224136" cy="523220"/>
            </a:xfrm>
            <a:prstGeom prst="rect">
              <a:avLst/>
            </a:prstGeom>
            <a:noFill/>
          </p:spPr>
          <p:txBody>
            <a:bodyPr wrap="square" rtlCol="0">
              <a:spAutoFit/>
            </a:bodyPr>
            <a:lstStyle/>
            <a:p>
              <a:r>
                <a:rPr lang="sk-SK" sz="1400" dirty="0" smtClean="0">
                  <a:solidFill>
                    <a:srgbClr val="404040"/>
                  </a:solidFill>
                </a:rPr>
                <a:t>Editor ?</a:t>
              </a:r>
            </a:p>
            <a:p>
              <a:r>
                <a:rPr lang="sk-SK" sz="1400" dirty="0" smtClean="0">
                  <a:solidFill>
                    <a:srgbClr val="404040"/>
                  </a:solidFill>
                </a:rPr>
                <a:t>     </a:t>
              </a:r>
              <a:r>
                <a:rPr lang="sk-SK" sz="1400" dirty="0" err="1" smtClean="0">
                  <a:solidFill>
                    <a:srgbClr val="404040"/>
                  </a:solidFill>
                </a:rPr>
                <a:t>hmm</a:t>
              </a:r>
              <a:r>
                <a:rPr lang="sk-SK" sz="1400" dirty="0" smtClean="0">
                  <a:solidFill>
                    <a:srgbClr val="404040"/>
                  </a:solidFill>
                </a:rPr>
                <a:t> ...</a:t>
              </a:r>
              <a:endParaRPr lang="sk-SK" sz="1400" dirty="0">
                <a:solidFill>
                  <a:srgbClr val="404040"/>
                </a:solidFill>
              </a:endParaRPr>
            </a:p>
          </p:txBody>
        </p:sp>
      </p:grpSp>
      <p:sp>
        <p:nvSpPr>
          <p:cNvPr id="28" name="BlokTextu 27"/>
          <p:cNvSpPr txBox="1"/>
          <p:nvPr/>
        </p:nvSpPr>
        <p:spPr>
          <a:xfrm>
            <a:off x="683568" y="3867894"/>
            <a:ext cx="504056" cy="307777"/>
          </a:xfrm>
          <a:prstGeom prst="rect">
            <a:avLst/>
          </a:prstGeom>
          <a:noFill/>
        </p:spPr>
        <p:txBody>
          <a:bodyPr wrap="square" rtlCol="0">
            <a:spAutoFit/>
          </a:bodyPr>
          <a:lstStyle/>
          <a:p>
            <a:r>
              <a:rPr lang="sk-SK" sz="1400" dirty="0" smtClean="0">
                <a:solidFill>
                  <a:srgbClr val="720606"/>
                </a:solidFill>
                <a:latin typeface="Arial" pitchFamily="34" charset="0"/>
                <a:cs typeface="Arial" pitchFamily="34" charset="0"/>
              </a:rPr>
              <a:t>B.T.</a:t>
            </a:r>
            <a:endParaRPr lang="sk-SK" sz="1400" dirty="0">
              <a:solidFill>
                <a:srgbClr val="720606"/>
              </a:solidFill>
              <a:latin typeface="Arial" pitchFamily="34" charset="0"/>
              <a:cs typeface="Arial" pitchFamily="34" charset="0"/>
            </a:endParaRPr>
          </a:p>
        </p:txBody>
      </p:sp>
      <p:cxnSp>
        <p:nvCxnSpPr>
          <p:cNvPr id="30" name="Rovná spojnica 29"/>
          <p:cNvCxnSpPr/>
          <p:nvPr/>
        </p:nvCxnSpPr>
        <p:spPr>
          <a:xfrm flipH="1">
            <a:off x="323528" y="3795886"/>
            <a:ext cx="165618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sp>
        <p:nvSpPr>
          <p:cNvPr id="31" name="BlokTextu 30"/>
          <p:cNvSpPr txBox="1"/>
          <p:nvPr/>
        </p:nvSpPr>
        <p:spPr>
          <a:xfrm>
            <a:off x="107504" y="4731990"/>
            <a:ext cx="1656184" cy="276999"/>
          </a:xfrm>
          <a:prstGeom prst="rect">
            <a:avLst/>
          </a:prstGeom>
          <a:noFill/>
        </p:spPr>
        <p:txBody>
          <a:bodyPr wrap="square" rtlCol="0">
            <a:spAutoFit/>
          </a:bodyPr>
          <a:lstStyle/>
          <a:p>
            <a:r>
              <a:rPr lang="sk-SK" sz="1200" dirty="0" smtClean="0">
                <a:solidFill>
                  <a:srgbClr val="720606"/>
                </a:solidFill>
              </a:rPr>
              <a:t>B.T – </a:t>
            </a:r>
            <a:r>
              <a:rPr lang="sk-SK" sz="1200" dirty="0" err="1" smtClean="0">
                <a:solidFill>
                  <a:srgbClr val="720606"/>
                </a:solidFill>
              </a:rPr>
              <a:t>Before</a:t>
            </a:r>
            <a:r>
              <a:rPr lang="sk-SK" sz="1200" dirty="0" smtClean="0">
                <a:solidFill>
                  <a:srgbClr val="720606"/>
                </a:solidFill>
              </a:rPr>
              <a:t> </a:t>
            </a:r>
            <a:r>
              <a:rPr lang="sk-SK" sz="1200" dirty="0" err="1" smtClean="0">
                <a:solidFill>
                  <a:srgbClr val="720606"/>
                </a:solidFill>
              </a:rPr>
              <a:t>Trolledit</a:t>
            </a:r>
            <a:r>
              <a:rPr lang="sk-SK" sz="1200" dirty="0" smtClean="0">
                <a:solidFill>
                  <a:srgbClr val="720606"/>
                </a:solidFill>
              </a:rPr>
              <a:t> </a:t>
            </a:r>
            <a:endParaRPr lang="sk-SK" sz="1200" dirty="0">
              <a:solidFill>
                <a:srgbClr val="720606"/>
              </a:solidFill>
            </a:endParaRPr>
          </a:p>
        </p:txBody>
      </p:sp>
      <p:cxnSp>
        <p:nvCxnSpPr>
          <p:cNvPr id="32" name="Rovná spojnica 31"/>
          <p:cNvCxnSpPr/>
          <p:nvPr/>
        </p:nvCxnSpPr>
        <p:spPr>
          <a:xfrm>
            <a:off x="197971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33" name="BlokTextu 32"/>
          <p:cNvSpPr txBox="1"/>
          <p:nvPr/>
        </p:nvSpPr>
        <p:spPr>
          <a:xfrm>
            <a:off x="1691680"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2008</a:t>
            </a:r>
            <a:endParaRPr lang="sk-SK" sz="1400" dirty="0">
              <a:solidFill>
                <a:srgbClr val="404040"/>
              </a:solidFill>
              <a:latin typeface="Arial" pitchFamily="34" charset="0"/>
              <a:cs typeface="Arial" pitchFamily="34" charset="0"/>
            </a:endParaRPr>
          </a:p>
        </p:txBody>
      </p:sp>
      <p:cxnSp>
        <p:nvCxnSpPr>
          <p:cNvPr id="34" name="Rovná spojnica 33"/>
          <p:cNvCxnSpPr/>
          <p:nvPr/>
        </p:nvCxnSpPr>
        <p:spPr>
          <a:xfrm>
            <a:off x="327585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5" name="Rovná spojnica 34"/>
          <p:cNvCxnSpPr/>
          <p:nvPr/>
        </p:nvCxnSpPr>
        <p:spPr>
          <a:xfrm>
            <a:off x="4860032"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6" name="Rovná spojnica 35"/>
          <p:cNvCxnSpPr/>
          <p:nvPr/>
        </p:nvCxnSpPr>
        <p:spPr>
          <a:xfrm>
            <a:off x="6228184"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p:nvPr/>
        </p:nvCxnSpPr>
        <p:spPr>
          <a:xfrm>
            <a:off x="7596336" y="3723878"/>
            <a:ext cx="0" cy="144016"/>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2" name="BlokTextu 41"/>
          <p:cNvSpPr txBox="1"/>
          <p:nvPr/>
        </p:nvSpPr>
        <p:spPr>
          <a:xfrm>
            <a:off x="2987824"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2009</a:t>
            </a:r>
            <a:endParaRPr lang="sk-SK" sz="1400" dirty="0">
              <a:solidFill>
                <a:srgbClr val="404040"/>
              </a:solidFill>
              <a:latin typeface="Arial" pitchFamily="34" charset="0"/>
              <a:cs typeface="Arial" pitchFamily="34" charset="0"/>
            </a:endParaRPr>
          </a:p>
        </p:txBody>
      </p:sp>
      <p:sp>
        <p:nvSpPr>
          <p:cNvPr id="43" name="BlokTextu 42"/>
          <p:cNvSpPr txBox="1"/>
          <p:nvPr/>
        </p:nvSpPr>
        <p:spPr>
          <a:xfrm>
            <a:off x="4499992"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2010</a:t>
            </a:r>
            <a:endParaRPr lang="sk-SK" sz="1400" dirty="0">
              <a:solidFill>
                <a:srgbClr val="404040"/>
              </a:solidFill>
              <a:latin typeface="Arial" pitchFamily="34" charset="0"/>
              <a:cs typeface="Arial" pitchFamily="34" charset="0"/>
            </a:endParaRPr>
          </a:p>
        </p:txBody>
      </p:sp>
      <p:sp>
        <p:nvSpPr>
          <p:cNvPr id="44" name="BlokTextu 43"/>
          <p:cNvSpPr txBox="1"/>
          <p:nvPr/>
        </p:nvSpPr>
        <p:spPr>
          <a:xfrm>
            <a:off x="572412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2011</a:t>
            </a:r>
            <a:endParaRPr lang="sk-SK" sz="1400" dirty="0">
              <a:solidFill>
                <a:srgbClr val="404040"/>
              </a:solidFill>
              <a:latin typeface="Arial" pitchFamily="34" charset="0"/>
              <a:cs typeface="Arial" pitchFamily="34" charset="0"/>
            </a:endParaRPr>
          </a:p>
        </p:txBody>
      </p:sp>
      <p:sp>
        <p:nvSpPr>
          <p:cNvPr id="45" name="BlokTextu 44"/>
          <p:cNvSpPr txBox="1"/>
          <p:nvPr/>
        </p:nvSpPr>
        <p:spPr>
          <a:xfrm>
            <a:off x="7164288" y="3867894"/>
            <a:ext cx="1008112" cy="307777"/>
          </a:xfrm>
          <a:prstGeom prst="rect">
            <a:avLst/>
          </a:prstGeom>
          <a:noFill/>
        </p:spPr>
        <p:txBody>
          <a:bodyPr wrap="square" rtlCol="0">
            <a:spAutoFit/>
          </a:bodyPr>
          <a:lstStyle/>
          <a:p>
            <a:r>
              <a:rPr lang="sk-SK" sz="1400" dirty="0" smtClean="0">
                <a:solidFill>
                  <a:srgbClr val="404040"/>
                </a:solidFill>
                <a:latin typeface="Arial" pitchFamily="34" charset="0"/>
                <a:cs typeface="Arial" pitchFamily="34" charset="0"/>
              </a:rPr>
              <a:t>    2012</a:t>
            </a:r>
            <a:endParaRPr lang="sk-SK" sz="1400" dirty="0">
              <a:solidFill>
                <a:srgbClr val="404040"/>
              </a:solidFill>
              <a:latin typeface="Arial" pitchFamily="34" charset="0"/>
              <a:cs typeface="Arial" pitchFamily="34" charset="0"/>
            </a:endParaRPr>
          </a:p>
        </p:txBody>
      </p:sp>
      <p:pic>
        <p:nvPicPr>
          <p:cNvPr id="8" name="Obrázok 7" descr="qt.png"/>
          <p:cNvPicPr>
            <a:picLocks noChangeAspect="1"/>
          </p:cNvPicPr>
          <p:nvPr/>
        </p:nvPicPr>
        <p:blipFill>
          <a:blip r:embed="rId4" cstate="print"/>
          <a:stretch>
            <a:fillRect/>
          </a:stretch>
        </p:blipFill>
        <p:spPr>
          <a:xfrm>
            <a:off x="5652120" y="2427734"/>
            <a:ext cx="2113801" cy="576064"/>
          </a:xfrm>
          <a:prstGeom prst="rect">
            <a:avLst/>
          </a:prstGeom>
          <a:effectLst/>
        </p:spPr>
      </p:pic>
      <p:cxnSp>
        <p:nvCxnSpPr>
          <p:cNvPr id="51" name="Rovná spojnica 50"/>
          <p:cNvCxnSpPr/>
          <p:nvPr/>
        </p:nvCxnSpPr>
        <p:spPr>
          <a:xfrm>
            <a:off x="3275856" y="3795886"/>
            <a:ext cx="1584176"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Rovná spojnica 52"/>
          <p:cNvCxnSpPr/>
          <p:nvPr/>
        </p:nvCxnSpPr>
        <p:spPr>
          <a:xfrm flipV="1">
            <a:off x="3995936"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a:off x="6228184" y="3795886"/>
            <a:ext cx="1368152" cy="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6804248"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6660232"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p:nvPr/>
        </p:nvCxnSpPr>
        <p:spPr>
          <a:xfrm>
            <a:off x="3851920"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sp>
        <p:nvSpPr>
          <p:cNvPr id="64" name="Ovál 63"/>
          <p:cNvSpPr/>
          <p:nvPr/>
        </p:nvSpPr>
        <p:spPr>
          <a:xfrm>
            <a:off x="8172400" y="2355726"/>
            <a:ext cx="643880" cy="605408"/>
          </a:xfrm>
          <a:prstGeom prst="ellipse">
            <a:avLst/>
          </a:prstGeom>
          <a:noFill/>
          <a:ln w="9525">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5" name="BlokTextu 64"/>
          <p:cNvSpPr txBox="1"/>
          <p:nvPr/>
        </p:nvSpPr>
        <p:spPr>
          <a:xfrm>
            <a:off x="8172400" y="2499742"/>
            <a:ext cx="753616" cy="369332"/>
          </a:xfrm>
          <a:prstGeom prst="rect">
            <a:avLst/>
          </a:prstGeom>
          <a:noFill/>
        </p:spPr>
        <p:txBody>
          <a:bodyPr wrap="square" rtlCol="0">
            <a:spAutoFit/>
          </a:bodyPr>
          <a:lstStyle/>
          <a:p>
            <a:pPr algn="ctr"/>
            <a:r>
              <a:rPr lang="sk-SK" b="1" dirty="0" smtClean="0">
                <a:solidFill>
                  <a:srgbClr val="C00000"/>
                </a:solidFill>
                <a:latin typeface="Arial" pitchFamily="34" charset="0"/>
                <a:cs typeface="Arial" pitchFamily="34" charset="0"/>
              </a:rPr>
              <a:t>ty ?</a:t>
            </a:r>
            <a:endParaRPr lang="sk-SK" b="1" dirty="0">
              <a:solidFill>
                <a:srgbClr val="C00000"/>
              </a:solidFill>
              <a:latin typeface="Arial" pitchFamily="34" charset="0"/>
              <a:cs typeface="Arial" pitchFamily="34" charset="0"/>
            </a:endParaRPr>
          </a:p>
        </p:txBody>
      </p:sp>
      <p:cxnSp>
        <p:nvCxnSpPr>
          <p:cNvPr id="66" name="Rovná spojnica 65"/>
          <p:cNvCxnSpPr/>
          <p:nvPr/>
        </p:nvCxnSpPr>
        <p:spPr>
          <a:xfrm flipV="1">
            <a:off x="1979712" y="3147814"/>
            <a:ext cx="0" cy="648072"/>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7" name="Rovná spojnica 66"/>
          <p:cNvCxnSpPr/>
          <p:nvPr/>
        </p:nvCxnSpPr>
        <p:spPr>
          <a:xfrm>
            <a:off x="1835696" y="3147814"/>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8" name="Rovná spojnica 67"/>
          <p:cNvCxnSpPr/>
          <p:nvPr/>
        </p:nvCxnSpPr>
        <p:spPr>
          <a:xfrm flipV="1">
            <a:off x="8532440" y="3075806"/>
            <a:ext cx="0" cy="72008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69" name="Rovná spojnica 68"/>
          <p:cNvCxnSpPr/>
          <p:nvPr/>
        </p:nvCxnSpPr>
        <p:spPr>
          <a:xfrm>
            <a:off x="8388424" y="3075806"/>
            <a:ext cx="288032" cy="0"/>
          </a:xfrm>
          <a:prstGeom prst="line">
            <a:avLst/>
          </a:prstGeom>
          <a:ln>
            <a:solidFill>
              <a:srgbClr val="404040"/>
            </a:solidFill>
          </a:ln>
        </p:spPr>
        <p:style>
          <a:lnRef idx="1">
            <a:schemeClr val="accent1"/>
          </a:lnRef>
          <a:fillRef idx="0">
            <a:schemeClr val="accent1"/>
          </a:fillRef>
          <a:effectRef idx="0">
            <a:schemeClr val="accent1"/>
          </a:effectRef>
          <a:fontRef idx="minor">
            <a:schemeClr val="tx1"/>
          </a:fontRef>
        </p:style>
      </p:cxnSp>
      <p:grpSp>
        <p:nvGrpSpPr>
          <p:cNvPr id="71" name="Skupina 70"/>
          <p:cNvGrpSpPr/>
          <p:nvPr/>
        </p:nvGrpSpPr>
        <p:grpSpPr>
          <a:xfrm>
            <a:off x="1403648" y="1779662"/>
            <a:ext cx="1296144" cy="1341730"/>
            <a:chOff x="2195736" y="1059582"/>
            <a:chExt cx="1296144" cy="1341730"/>
          </a:xfrm>
        </p:grpSpPr>
        <p:pic>
          <p:nvPicPr>
            <p:cNvPr id="18" name="Picture 8"/>
            <p:cNvPicPr>
              <a:picLocks noChangeAspect="1" noChangeArrowheads="1"/>
            </p:cNvPicPr>
            <p:nvPr/>
          </p:nvPicPr>
          <p:blipFill>
            <a:blip r:embed="rId5" cstate="print">
              <a:grayscl/>
            </a:blip>
            <a:srcRect/>
            <a:stretch>
              <a:fillRect/>
            </a:stretch>
          </p:blipFill>
          <p:spPr bwMode="auto">
            <a:xfrm flipH="1">
              <a:off x="2411760" y="1059582"/>
              <a:ext cx="792088" cy="1066919"/>
            </a:xfrm>
            <a:prstGeom prst="rect">
              <a:avLst/>
            </a:prstGeom>
            <a:noFill/>
            <a:ln w="9525">
              <a:noFill/>
              <a:miter lim="800000"/>
              <a:headEnd/>
              <a:tailEnd/>
            </a:ln>
            <a:effectLst>
              <a:softEdge rad="63500"/>
            </a:effectLst>
          </p:spPr>
        </p:pic>
        <p:sp>
          <p:nvSpPr>
            <p:cNvPr id="70" name="BlokTextu 69"/>
            <p:cNvSpPr txBox="1"/>
            <p:nvPr/>
          </p:nvSpPr>
          <p:spPr>
            <a:xfrm>
              <a:off x="2195736" y="2139702"/>
              <a:ext cx="1296144" cy="261610"/>
            </a:xfrm>
            <a:prstGeom prst="rect">
              <a:avLst/>
            </a:prstGeom>
            <a:noFill/>
          </p:spPr>
          <p:txBody>
            <a:bodyPr wrap="square" rtlCol="0">
              <a:spAutoFit/>
            </a:bodyPr>
            <a:lstStyle/>
            <a:p>
              <a:r>
                <a:rPr lang="sk-SK" sz="1100" dirty="0" smtClean="0">
                  <a:solidFill>
                    <a:srgbClr val="404040"/>
                  </a:solidFill>
                  <a:latin typeface="Arial" pitchFamily="34" charset="0"/>
                  <a:cs typeface="Arial" pitchFamily="34" charset="0"/>
                </a:rPr>
                <a:t>Dr. Peter Drahoš</a:t>
              </a:r>
              <a:endParaRPr lang="sk-SK" sz="1100" dirty="0">
                <a:solidFill>
                  <a:srgbClr val="404040"/>
                </a:solidFill>
                <a:latin typeface="Arial" pitchFamily="34" charset="0"/>
                <a:cs typeface="Arial" pitchFamily="34" charset="0"/>
              </a:endParaRPr>
            </a:p>
          </p:txBody>
        </p:sp>
      </p:grpSp>
      <p:sp>
        <p:nvSpPr>
          <p:cNvPr id="3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0" name="Rovná spojnica 3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2" name="Skupina 81"/>
          <p:cNvGrpSpPr/>
          <p:nvPr/>
        </p:nvGrpSpPr>
        <p:grpSpPr>
          <a:xfrm>
            <a:off x="179512" y="2859782"/>
            <a:ext cx="2232248" cy="648072"/>
            <a:chOff x="467544" y="2211710"/>
            <a:chExt cx="2088232" cy="648072"/>
          </a:xfrm>
        </p:grpSpPr>
        <p:sp>
          <p:nvSpPr>
            <p:cNvPr id="83" name="Obdĺžnik s rovnostranným zaobleným rohom 8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4" name="BlokTextu 83"/>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Intuitívna práca s blokmi kódu (presun metódy z jednej triedy do inej triedy ...)</a:t>
              </a:r>
              <a:endParaRPr lang="sk-SK" sz="1200" dirty="0">
                <a:solidFill>
                  <a:schemeClr val="bg1"/>
                </a:solidFill>
                <a:latin typeface="Arial" pitchFamily="34" charset="0"/>
                <a:cs typeface="Arial" pitchFamily="34" charset="0"/>
              </a:endParaRPr>
            </a:p>
          </p:txBody>
        </p:sp>
      </p:grpSp>
      <p:grpSp>
        <p:nvGrpSpPr>
          <p:cNvPr id="72" name="Skupina 71"/>
          <p:cNvGrpSpPr/>
          <p:nvPr/>
        </p:nvGrpSpPr>
        <p:grpSpPr>
          <a:xfrm>
            <a:off x="6804248" y="1419622"/>
            <a:ext cx="2088232" cy="648072"/>
            <a:chOff x="6804248" y="1851670"/>
            <a:chExt cx="2088232" cy="648072"/>
          </a:xfrm>
        </p:grpSpPr>
        <p:sp>
          <p:nvSpPr>
            <p:cNvPr id="73" name="Obdĺžnik s rovnostranným zaobleným rohom 72"/>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4" name="BlokTextu 73"/>
            <p:cNvSpPr txBox="1"/>
            <p:nvPr/>
          </p:nvSpPr>
          <p:spPr>
            <a:xfrm>
              <a:off x="7092280" y="1851670"/>
              <a:ext cx="1728192" cy="648072"/>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priamo písať a generovať dokumentáciu</a:t>
              </a:r>
              <a:endParaRPr lang="sk-SK" sz="1200" dirty="0">
                <a:solidFill>
                  <a:schemeClr val="bg1"/>
                </a:solidFill>
                <a:latin typeface="Arial" pitchFamily="34" charset="0"/>
                <a:cs typeface="Arial" pitchFamily="34" charset="0"/>
              </a:endParaRPr>
            </a:p>
          </p:txBody>
        </p:sp>
      </p:grpSp>
      <p:grpSp>
        <p:nvGrpSpPr>
          <p:cNvPr id="69" name="Skupina 68"/>
          <p:cNvGrpSpPr/>
          <p:nvPr/>
        </p:nvGrpSpPr>
        <p:grpSpPr>
          <a:xfrm>
            <a:off x="6804248" y="2931790"/>
            <a:ext cx="2088232" cy="648072"/>
            <a:chOff x="6804248" y="1851670"/>
            <a:chExt cx="2088232" cy="648072"/>
          </a:xfrm>
        </p:grpSpPr>
        <p:sp>
          <p:nvSpPr>
            <p:cNvPr id="70" name="Obdĺžnik s rovnostranným zaobleným rohom 69"/>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71" name="BlokTextu 70"/>
            <p:cNvSpPr txBox="1"/>
            <p:nvPr/>
          </p:nvSpPr>
          <p:spPr>
            <a:xfrm>
              <a:off x="7092280" y="1851670"/>
              <a:ext cx="1728192"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pracovať s textovým aj grafickým módom   </a:t>
              </a:r>
              <a:endParaRPr lang="sk-SK" sz="1200" dirty="0">
                <a:solidFill>
                  <a:schemeClr val="bg1"/>
                </a:solidFill>
                <a:latin typeface="Arial" pitchFamily="34" charset="0"/>
                <a:cs typeface="Arial" pitchFamily="34" charset="0"/>
              </a:endParaRPr>
            </a:p>
          </p:txBody>
        </p:sp>
      </p:grpSp>
      <p:grpSp>
        <p:nvGrpSpPr>
          <p:cNvPr id="78" name="Skupina 77"/>
          <p:cNvGrpSpPr/>
          <p:nvPr/>
        </p:nvGrpSpPr>
        <p:grpSpPr>
          <a:xfrm>
            <a:off x="179512" y="1419622"/>
            <a:ext cx="2232248" cy="648072"/>
            <a:chOff x="467544" y="2211710"/>
            <a:chExt cx="2088232" cy="648072"/>
          </a:xfrm>
        </p:grpSpPr>
        <p:sp>
          <p:nvSpPr>
            <p:cNvPr id="65" name="Obdĺžnik s rovnostranným zaobleným rohom 64"/>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66" name="BlokTextu 65"/>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Zvýraznenie určitých programových konštrukcií (metóda, cyklus ...)</a:t>
              </a:r>
              <a:endParaRPr lang="sk-SK" sz="1200" dirty="0">
                <a:solidFill>
                  <a:schemeClr val="bg1"/>
                </a:solidFill>
                <a:latin typeface="Arial" pitchFamily="34" charset="0"/>
                <a:cs typeface="Arial" pitchFamily="34" charset="0"/>
              </a:endParaRPr>
            </a:p>
          </p:txBody>
        </p:sp>
      </p:grpSp>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9" name="Obrázok 8" descr="bulb.png"/>
          <p:cNvPicPr>
            <a:picLocks noChangeAspect="1"/>
          </p:cNvPicPr>
          <p:nvPr/>
        </p:nvPicPr>
        <p:blipFill>
          <a:blip r:embed="rId3" cstate="print"/>
          <a:stretch>
            <a:fillRect/>
          </a:stretch>
        </p:blipFill>
        <p:spPr>
          <a:xfrm>
            <a:off x="4139952" y="2787774"/>
            <a:ext cx="792088" cy="803512"/>
          </a:xfrm>
          <a:prstGeom prst="rect">
            <a:avLst/>
          </a:prstGeom>
        </p:spPr>
      </p:pic>
      <p:pic>
        <p:nvPicPr>
          <p:cNvPr id="28" name="Obrázok 27" descr="bloki.png"/>
          <p:cNvPicPr>
            <a:picLocks noChangeAspect="1"/>
          </p:cNvPicPr>
          <p:nvPr/>
        </p:nvPicPr>
        <p:blipFill>
          <a:blip r:embed="rId4" cstate="print"/>
          <a:stretch>
            <a:fillRect/>
          </a:stretch>
        </p:blipFill>
        <p:spPr>
          <a:xfrm>
            <a:off x="2195736" y="2715766"/>
            <a:ext cx="1047496" cy="1008000"/>
          </a:xfrm>
          <a:prstGeom prst="rect">
            <a:avLst/>
          </a:prstGeom>
        </p:spPr>
      </p:pic>
      <p:pic>
        <p:nvPicPr>
          <p:cNvPr id="30" name="Obrázok 29" descr="graf.png"/>
          <p:cNvPicPr>
            <a:picLocks noChangeAspect="1"/>
          </p:cNvPicPr>
          <p:nvPr/>
        </p:nvPicPr>
        <p:blipFill>
          <a:blip r:embed="rId5" cstate="print"/>
          <a:stretch>
            <a:fillRect/>
          </a:stretch>
        </p:blipFill>
        <p:spPr>
          <a:xfrm>
            <a:off x="2267744" y="1275606"/>
            <a:ext cx="1047496" cy="1008000"/>
          </a:xfrm>
          <a:prstGeom prst="rect">
            <a:avLst/>
          </a:prstGeom>
        </p:spPr>
      </p:pic>
      <p:pic>
        <p:nvPicPr>
          <p:cNvPr id="31" name="Obrázok 30" descr="hybrid.png"/>
          <p:cNvPicPr>
            <a:picLocks noChangeAspect="1"/>
          </p:cNvPicPr>
          <p:nvPr/>
        </p:nvPicPr>
        <p:blipFill>
          <a:blip r:embed="rId6" cstate="print"/>
          <a:stretch>
            <a:fillRect/>
          </a:stretch>
        </p:blipFill>
        <p:spPr>
          <a:xfrm>
            <a:off x="6012160" y="2715766"/>
            <a:ext cx="1047496" cy="1008000"/>
          </a:xfrm>
          <a:prstGeom prst="rect">
            <a:avLst/>
          </a:prstGeom>
        </p:spPr>
      </p:pic>
      <p:cxnSp>
        <p:nvCxnSpPr>
          <p:cNvPr id="38" name="Rovná spojnica 37"/>
          <p:cNvCxnSpPr/>
          <p:nvPr/>
        </p:nvCxnSpPr>
        <p:spPr>
          <a:xfrm flipH="1" flipV="1">
            <a:off x="3131840" y="1995686"/>
            <a:ext cx="1152128" cy="86409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0" name="Rovná spojnica 39"/>
          <p:cNvCxnSpPr>
            <a:endCxn id="28" idx="3"/>
          </p:cNvCxnSpPr>
          <p:nvPr/>
        </p:nvCxnSpPr>
        <p:spPr>
          <a:xfrm flipH="1">
            <a:off x="3243232" y="3147814"/>
            <a:ext cx="968728" cy="7195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flipH="1" flipV="1">
            <a:off x="4716016" y="3507854"/>
            <a:ext cx="864096"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7" name="Rovná spojnica 46"/>
          <p:cNvCxnSpPr/>
          <p:nvPr/>
        </p:nvCxnSpPr>
        <p:spPr>
          <a:xfrm flipH="1">
            <a:off x="4788024" y="1995686"/>
            <a:ext cx="129614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flipV="1">
            <a:off x="3635896" y="3507854"/>
            <a:ext cx="720080" cy="648072"/>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2" name="Rovná spojnica 61"/>
          <p:cNvCxnSpPr>
            <a:stCxn id="31" idx="1"/>
          </p:cNvCxnSpPr>
          <p:nvPr/>
        </p:nvCxnSpPr>
        <p:spPr>
          <a:xfrm flipH="1" flipV="1">
            <a:off x="4860032" y="3075806"/>
            <a:ext cx="1152128" cy="14396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pic>
        <p:nvPicPr>
          <p:cNvPr id="29" name="Obrázok 28" descr="doc.png"/>
          <p:cNvPicPr>
            <a:picLocks noChangeAspect="1"/>
          </p:cNvPicPr>
          <p:nvPr/>
        </p:nvPicPr>
        <p:blipFill>
          <a:blip r:embed="rId7" cstate="print"/>
          <a:stretch>
            <a:fillRect/>
          </a:stretch>
        </p:blipFill>
        <p:spPr>
          <a:xfrm>
            <a:off x="5940152" y="1203598"/>
            <a:ext cx="1047496" cy="1008000"/>
          </a:xfrm>
          <a:prstGeom prst="rect">
            <a:avLst/>
          </a:prstGeom>
        </p:spPr>
      </p:pic>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5" name="Rovná spojnica 34"/>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45" name="Obrázok 44" descr="open-source.png"/>
          <p:cNvPicPr>
            <a:picLocks noChangeAspect="1"/>
          </p:cNvPicPr>
          <p:nvPr/>
        </p:nvPicPr>
        <p:blipFill>
          <a:blip r:embed="rId8" cstate="print"/>
          <a:stretch>
            <a:fillRect/>
          </a:stretch>
        </p:blipFill>
        <p:spPr>
          <a:xfrm>
            <a:off x="3995936" y="987574"/>
            <a:ext cx="1047494" cy="1008000"/>
          </a:xfrm>
          <a:prstGeom prst="rect">
            <a:avLst/>
          </a:prstGeom>
        </p:spPr>
      </p:pic>
      <p:cxnSp>
        <p:nvCxnSpPr>
          <p:cNvPr id="52" name="Rovná spojnica 51"/>
          <p:cNvCxnSpPr>
            <a:stCxn id="45" idx="2"/>
            <a:endCxn id="9" idx="0"/>
          </p:cNvCxnSpPr>
          <p:nvPr/>
        </p:nvCxnSpPr>
        <p:spPr>
          <a:xfrm>
            <a:off x="4519683" y="1995574"/>
            <a:ext cx="16313" cy="7922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grpSp>
        <p:nvGrpSpPr>
          <p:cNvPr id="85" name="Skupina 84"/>
          <p:cNvGrpSpPr/>
          <p:nvPr/>
        </p:nvGrpSpPr>
        <p:grpSpPr>
          <a:xfrm>
            <a:off x="827584" y="4227934"/>
            <a:ext cx="2232248" cy="648072"/>
            <a:chOff x="467544" y="2211710"/>
            <a:chExt cx="2088232" cy="648072"/>
          </a:xfrm>
        </p:grpSpPr>
        <p:sp>
          <p:nvSpPr>
            <p:cNvPr id="86" name="Obdĺžnik s rovnostranným zaobleným rohom 85"/>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87" name="BlokTextu 86"/>
            <p:cNvSpPr txBox="1"/>
            <p:nvPr/>
          </p:nvSpPr>
          <p:spPr>
            <a:xfrm>
              <a:off x="467544" y="2211710"/>
              <a:ext cx="2016224" cy="646331"/>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Možnosť pridávania nových gramatík bez nutnosti zásahov do programu  </a:t>
              </a:r>
              <a:endParaRPr lang="sk-SK" sz="1200" dirty="0">
                <a:solidFill>
                  <a:schemeClr val="bg1"/>
                </a:solidFill>
                <a:latin typeface="Arial" pitchFamily="34" charset="0"/>
                <a:cs typeface="Arial" pitchFamily="34" charset="0"/>
              </a:endParaRPr>
            </a:p>
          </p:txBody>
        </p:sp>
      </p:grpSp>
      <p:pic>
        <p:nvPicPr>
          <p:cNvPr id="58" name="Obrázok 57" descr="gramatik.png"/>
          <p:cNvPicPr>
            <a:picLocks noChangeAspect="1"/>
          </p:cNvPicPr>
          <p:nvPr/>
        </p:nvPicPr>
        <p:blipFill>
          <a:blip r:embed="rId9" cstate="print"/>
          <a:stretch>
            <a:fillRect/>
          </a:stretch>
        </p:blipFill>
        <p:spPr>
          <a:xfrm>
            <a:off x="2843808" y="4011910"/>
            <a:ext cx="1047496" cy="1008000"/>
          </a:xfrm>
          <a:prstGeom prst="rect">
            <a:avLst/>
          </a:prstGeom>
        </p:spPr>
      </p:pic>
      <p:grpSp>
        <p:nvGrpSpPr>
          <p:cNvPr id="88" name="Skupina 87"/>
          <p:cNvGrpSpPr/>
          <p:nvPr/>
        </p:nvGrpSpPr>
        <p:grpSpPr>
          <a:xfrm>
            <a:off x="6228184" y="4227934"/>
            <a:ext cx="2088232" cy="648072"/>
            <a:chOff x="6804248" y="1851670"/>
            <a:chExt cx="2088232" cy="648072"/>
          </a:xfrm>
        </p:grpSpPr>
        <p:sp>
          <p:nvSpPr>
            <p:cNvPr id="89" name="Obdĺžnik s rovnostranným zaobleným rohom 88"/>
            <p:cNvSpPr/>
            <p:nvPr/>
          </p:nvSpPr>
          <p:spPr>
            <a:xfrm rot="5400000">
              <a:off x="7524328" y="113159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90" name="BlokTextu 89"/>
            <p:cNvSpPr txBox="1"/>
            <p:nvPr/>
          </p:nvSpPr>
          <p:spPr>
            <a:xfrm>
              <a:off x="7092280" y="1923678"/>
              <a:ext cx="1728192"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Podpora pre Windows, Linux, Mac OS </a:t>
              </a:r>
              <a:endParaRPr lang="sk-SK" sz="1200" dirty="0">
                <a:solidFill>
                  <a:schemeClr val="bg1"/>
                </a:solidFill>
                <a:latin typeface="Arial" pitchFamily="34" charset="0"/>
                <a:cs typeface="Arial" pitchFamily="34" charset="0"/>
              </a:endParaRPr>
            </a:p>
          </p:txBody>
        </p:sp>
      </p:grpSp>
      <p:pic>
        <p:nvPicPr>
          <p:cNvPr id="33" name="Obrázok 32" descr="os.png"/>
          <p:cNvPicPr>
            <a:picLocks noChangeAspect="1"/>
          </p:cNvPicPr>
          <p:nvPr/>
        </p:nvPicPr>
        <p:blipFill>
          <a:blip r:embed="rId10" cstate="print"/>
          <a:stretch>
            <a:fillRect/>
          </a:stretch>
        </p:blipFill>
        <p:spPr>
          <a:xfrm>
            <a:off x="5364088" y="4011910"/>
            <a:ext cx="1047563" cy="1008000"/>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anim calcmode="lin" valueType="num">
                                      <p:cBhvr>
                                        <p:cTn id="7" dur="500" fill="hold"/>
                                        <p:tgtEl>
                                          <p:spTgt spid="45"/>
                                        </p:tgtEl>
                                        <p:attrNameLst>
                                          <p:attrName>ppt_w</p:attrName>
                                        </p:attrNameLst>
                                      </p:cBhvr>
                                      <p:tavLst>
                                        <p:tav tm="0">
                                          <p:val>
                                            <p:fltVal val="0"/>
                                          </p:val>
                                        </p:tav>
                                        <p:tav tm="100000">
                                          <p:val>
                                            <p:strVal val="#ppt_w"/>
                                          </p:val>
                                        </p:tav>
                                      </p:tavLst>
                                    </p:anim>
                                    <p:anim calcmode="lin" valueType="num">
                                      <p:cBhvr>
                                        <p:cTn id="8" dur="500" fill="hold"/>
                                        <p:tgtEl>
                                          <p:spTgt spid="45"/>
                                        </p:tgtEl>
                                        <p:attrNameLst>
                                          <p:attrName>ppt_h</p:attrName>
                                        </p:attrNameLst>
                                      </p:cBhvr>
                                      <p:tavLst>
                                        <p:tav tm="0">
                                          <p:val>
                                            <p:fltVal val="0"/>
                                          </p:val>
                                        </p:tav>
                                        <p:tav tm="100000">
                                          <p:val>
                                            <p:strVal val="#ppt_h"/>
                                          </p:val>
                                        </p:tav>
                                      </p:tavLst>
                                    </p:anim>
                                    <p:animEffect transition="in" filter="fade">
                                      <p:cBhvr>
                                        <p:cTn id="9" dur="500"/>
                                        <p:tgtEl>
                                          <p:spTgt spid="45"/>
                                        </p:tgtEl>
                                      </p:cBhvr>
                                    </p:animEffect>
                                  </p:childTnLst>
                                </p:cTn>
                              </p:par>
                              <p:par>
                                <p:cTn id="10" presetID="8" presetClass="entr" presetSubtype="16" fill="hold" nodeType="withEffect">
                                  <p:stCondLst>
                                    <p:cond delay="0"/>
                                  </p:stCondLst>
                                  <p:childTnLst>
                                    <p:set>
                                      <p:cBhvr>
                                        <p:cTn id="11" dur="1" fill="hold">
                                          <p:stCondLst>
                                            <p:cond delay="0"/>
                                          </p:stCondLst>
                                        </p:cTn>
                                        <p:tgtEl>
                                          <p:spTgt spid="52"/>
                                        </p:tgtEl>
                                        <p:attrNameLst>
                                          <p:attrName>style.visibility</p:attrName>
                                        </p:attrNameLst>
                                      </p:cBhvr>
                                      <p:to>
                                        <p:strVal val="visible"/>
                                      </p:to>
                                    </p:set>
                                    <p:animEffect transition="in" filter="diamond(in)">
                                      <p:cBhvr>
                                        <p:cTn id="12" dur="500"/>
                                        <p:tgtEl>
                                          <p:spTgt spid="52"/>
                                        </p:tgtEl>
                                      </p:cBhvr>
                                    </p:animEffect>
                                  </p:childTnLst>
                                </p:cTn>
                              </p:par>
                            </p:childTnLst>
                          </p:cTn>
                        </p:par>
                        <p:par>
                          <p:cTn id="13" fill="hold">
                            <p:stCondLst>
                              <p:cond delay="500"/>
                            </p:stCondLst>
                            <p:childTnLst>
                              <p:par>
                                <p:cTn id="14" presetID="53"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 calcmode="lin" valueType="num">
                                      <p:cBhvr>
                                        <p:cTn id="16" dur="500" fill="hold"/>
                                        <p:tgtEl>
                                          <p:spTgt spid="30"/>
                                        </p:tgtEl>
                                        <p:attrNameLst>
                                          <p:attrName>ppt_w</p:attrName>
                                        </p:attrNameLst>
                                      </p:cBhvr>
                                      <p:tavLst>
                                        <p:tav tm="0">
                                          <p:val>
                                            <p:fltVal val="0"/>
                                          </p:val>
                                        </p:tav>
                                        <p:tav tm="100000">
                                          <p:val>
                                            <p:strVal val="#ppt_w"/>
                                          </p:val>
                                        </p:tav>
                                      </p:tavLst>
                                    </p:anim>
                                    <p:anim calcmode="lin" valueType="num">
                                      <p:cBhvr>
                                        <p:cTn id="17" dur="500" fill="hold"/>
                                        <p:tgtEl>
                                          <p:spTgt spid="30"/>
                                        </p:tgtEl>
                                        <p:attrNameLst>
                                          <p:attrName>ppt_h</p:attrName>
                                        </p:attrNameLst>
                                      </p:cBhvr>
                                      <p:tavLst>
                                        <p:tav tm="0">
                                          <p:val>
                                            <p:fltVal val="0"/>
                                          </p:val>
                                        </p:tav>
                                        <p:tav tm="100000">
                                          <p:val>
                                            <p:strVal val="#ppt_h"/>
                                          </p:val>
                                        </p:tav>
                                      </p:tavLst>
                                    </p:anim>
                                    <p:animEffect transition="in" filter="fade">
                                      <p:cBhvr>
                                        <p:cTn id="18" dur="500"/>
                                        <p:tgtEl>
                                          <p:spTgt spid="30"/>
                                        </p:tgtEl>
                                      </p:cBhvr>
                                    </p:animEffect>
                                  </p:childTnLst>
                                </p:cTn>
                              </p:par>
                              <p:par>
                                <p:cTn id="19" presetID="8" presetClass="entr" presetSubtype="16"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diamond(in)">
                                      <p:cBhvr>
                                        <p:cTn id="21" dur="500"/>
                                        <p:tgtEl>
                                          <p:spTgt spid="38"/>
                                        </p:tgtEl>
                                      </p:cBhvr>
                                    </p:animEffect>
                                  </p:childTnLst>
                                </p:cTn>
                              </p:par>
                            </p:childTnLst>
                          </p:cTn>
                        </p:par>
                        <p:par>
                          <p:cTn id="22" fill="hold">
                            <p:stCondLst>
                              <p:cond delay="1000"/>
                            </p:stCondLst>
                            <p:childTnLst>
                              <p:par>
                                <p:cTn id="23" presetID="53"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par>
                                <p:cTn id="28" presetID="8" presetClass="entr" presetSubtype="16" fill="hold" nodeType="withEffect">
                                  <p:stCondLst>
                                    <p:cond delay="0"/>
                                  </p:stCondLst>
                                  <p:childTnLst>
                                    <p:set>
                                      <p:cBhvr>
                                        <p:cTn id="29" dur="1" fill="hold">
                                          <p:stCondLst>
                                            <p:cond delay="0"/>
                                          </p:stCondLst>
                                        </p:cTn>
                                        <p:tgtEl>
                                          <p:spTgt spid="40"/>
                                        </p:tgtEl>
                                        <p:attrNameLst>
                                          <p:attrName>style.visibility</p:attrName>
                                        </p:attrNameLst>
                                      </p:cBhvr>
                                      <p:to>
                                        <p:strVal val="visible"/>
                                      </p:to>
                                    </p:set>
                                    <p:animEffect transition="in" filter="diamond(in)">
                                      <p:cBhvr>
                                        <p:cTn id="30" dur="500"/>
                                        <p:tgtEl>
                                          <p:spTgt spid="40"/>
                                        </p:tgtEl>
                                      </p:cBhvr>
                                    </p:animEffect>
                                  </p:childTnLst>
                                </p:cTn>
                              </p:par>
                            </p:childTnLst>
                          </p:cTn>
                        </p:par>
                        <p:par>
                          <p:cTn id="31" fill="hold">
                            <p:stCondLst>
                              <p:cond delay="1500"/>
                            </p:stCondLst>
                            <p:childTnLst>
                              <p:par>
                                <p:cTn id="32" presetID="53" presetClass="entr" presetSubtype="0" fill="hold" nodeType="afterEffect">
                                  <p:stCondLst>
                                    <p:cond delay="0"/>
                                  </p:stCondLst>
                                  <p:childTnLst>
                                    <p:set>
                                      <p:cBhvr>
                                        <p:cTn id="33" dur="1" fill="hold">
                                          <p:stCondLst>
                                            <p:cond delay="0"/>
                                          </p:stCondLst>
                                        </p:cTn>
                                        <p:tgtEl>
                                          <p:spTgt spid="58"/>
                                        </p:tgtEl>
                                        <p:attrNameLst>
                                          <p:attrName>style.visibility</p:attrName>
                                        </p:attrNameLst>
                                      </p:cBhvr>
                                      <p:to>
                                        <p:strVal val="visible"/>
                                      </p:to>
                                    </p:set>
                                    <p:anim calcmode="lin" valueType="num">
                                      <p:cBhvr>
                                        <p:cTn id="34" dur="500" fill="hold"/>
                                        <p:tgtEl>
                                          <p:spTgt spid="58"/>
                                        </p:tgtEl>
                                        <p:attrNameLst>
                                          <p:attrName>ppt_w</p:attrName>
                                        </p:attrNameLst>
                                      </p:cBhvr>
                                      <p:tavLst>
                                        <p:tav tm="0">
                                          <p:val>
                                            <p:fltVal val="0"/>
                                          </p:val>
                                        </p:tav>
                                        <p:tav tm="100000">
                                          <p:val>
                                            <p:strVal val="#ppt_w"/>
                                          </p:val>
                                        </p:tav>
                                      </p:tavLst>
                                    </p:anim>
                                    <p:anim calcmode="lin" valueType="num">
                                      <p:cBhvr>
                                        <p:cTn id="35" dur="500" fill="hold"/>
                                        <p:tgtEl>
                                          <p:spTgt spid="58"/>
                                        </p:tgtEl>
                                        <p:attrNameLst>
                                          <p:attrName>ppt_h</p:attrName>
                                        </p:attrNameLst>
                                      </p:cBhvr>
                                      <p:tavLst>
                                        <p:tav tm="0">
                                          <p:val>
                                            <p:fltVal val="0"/>
                                          </p:val>
                                        </p:tav>
                                        <p:tav tm="100000">
                                          <p:val>
                                            <p:strVal val="#ppt_h"/>
                                          </p:val>
                                        </p:tav>
                                      </p:tavLst>
                                    </p:anim>
                                    <p:animEffect transition="in" filter="fade">
                                      <p:cBhvr>
                                        <p:cTn id="36" dur="500"/>
                                        <p:tgtEl>
                                          <p:spTgt spid="58"/>
                                        </p:tgtEl>
                                      </p:cBhvr>
                                    </p:animEffect>
                                  </p:childTnLst>
                                </p:cTn>
                              </p:par>
                              <p:par>
                                <p:cTn id="37" presetID="8" presetClass="entr" presetSubtype="16"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diamond(in)">
                                      <p:cBhvr>
                                        <p:cTn id="39" dur="500"/>
                                        <p:tgtEl>
                                          <p:spTgt spid="51"/>
                                        </p:tgtEl>
                                      </p:cBhvr>
                                    </p:animEffect>
                                  </p:childTnLst>
                                </p:cTn>
                              </p:par>
                            </p:childTnLst>
                          </p:cTn>
                        </p:par>
                        <p:par>
                          <p:cTn id="40" fill="hold">
                            <p:stCondLst>
                              <p:cond delay="2000"/>
                            </p:stCondLst>
                            <p:childTnLst>
                              <p:par>
                                <p:cTn id="41" presetID="53" presetClass="entr" presetSubtype="0" fill="hold" nodeType="after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p:cTn id="43" dur="500" fill="hold"/>
                                        <p:tgtEl>
                                          <p:spTgt spid="33"/>
                                        </p:tgtEl>
                                        <p:attrNameLst>
                                          <p:attrName>ppt_w</p:attrName>
                                        </p:attrNameLst>
                                      </p:cBhvr>
                                      <p:tavLst>
                                        <p:tav tm="0">
                                          <p:val>
                                            <p:fltVal val="0"/>
                                          </p:val>
                                        </p:tav>
                                        <p:tav tm="100000">
                                          <p:val>
                                            <p:strVal val="#ppt_w"/>
                                          </p:val>
                                        </p:tav>
                                      </p:tavLst>
                                    </p:anim>
                                    <p:anim calcmode="lin" valueType="num">
                                      <p:cBhvr>
                                        <p:cTn id="44" dur="500" fill="hold"/>
                                        <p:tgtEl>
                                          <p:spTgt spid="33"/>
                                        </p:tgtEl>
                                        <p:attrNameLst>
                                          <p:attrName>ppt_h</p:attrName>
                                        </p:attrNameLst>
                                      </p:cBhvr>
                                      <p:tavLst>
                                        <p:tav tm="0">
                                          <p:val>
                                            <p:fltVal val="0"/>
                                          </p:val>
                                        </p:tav>
                                        <p:tav tm="100000">
                                          <p:val>
                                            <p:strVal val="#ppt_h"/>
                                          </p:val>
                                        </p:tav>
                                      </p:tavLst>
                                    </p:anim>
                                    <p:animEffect transition="in" filter="fade">
                                      <p:cBhvr>
                                        <p:cTn id="45" dur="500"/>
                                        <p:tgtEl>
                                          <p:spTgt spid="33"/>
                                        </p:tgtEl>
                                      </p:cBhvr>
                                    </p:animEffect>
                                  </p:childTnLst>
                                </p:cTn>
                              </p:par>
                              <p:par>
                                <p:cTn id="46" presetID="8" presetClass="entr" presetSubtype="16" fill="hold"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diamond(in)">
                                      <p:cBhvr>
                                        <p:cTn id="48" dur="500"/>
                                        <p:tgtEl>
                                          <p:spTgt spid="42"/>
                                        </p:tgtEl>
                                      </p:cBhvr>
                                    </p:animEffect>
                                  </p:childTnLst>
                                </p:cTn>
                              </p:par>
                            </p:childTnLst>
                          </p:cTn>
                        </p:par>
                        <p:par>
                          <p:cTn id="49" fill="hold">
                            <p:stCondLst>
                              <p:cond delay="2500"/>
                            </p:stCondLst>
                            <p:childTnLst>
                              <p:par>
                                <p:cTn id="50" presetID="53" presetClass="entr" presetSubtype="0" fill="hold" nodeType="after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par>
                                <p:cTn id="55" presetID="8" presetClass="entr" presetSubtype="16" fill="hold" nodeType="withEffect">
                                  <p:stCondLst>
                                    <p:cond delay="0"/>
                                  </p:stCondLst>
                                  <p:childTnLst>
                                    <p:set>
                                      <p:cBhvr>
                                        <p:cTn id="56" dur="1" fill="hold">
                                          <p:stCondLst>
                                            <p:cond delay="0"/>
                                          </p:stCondLst>
                                        </p:cTn>
                                        <p:tgtEl>
                                          <p:spTgt spid="62"/>
                                        </p:tgtEl>
                                        <p:attrNameLst>
                                          <p:attrName>style.visibility</p:attrName>
                                        </p:attrNameLst>
                                      </p:cBhvr>
                                      <p:to>
                                        <p:strVal val="visible"/>
                                      </p:to>
                                    </p:set>
                                    <p:animEffect transition="in" filter="diamond(in)">
                                      <p:cBhvr>
                                        <p:cTn id="57" dur="500"/>
                                        <p:tgtEl>
                                          <p:spTgt spid="62"/>
                                        </p:tgtEl>
                                      </p:cBhvr>
                                    </p:animEffect>
                                  </p:childTnLst>
                                </p:cTn>
                              </p:par>
                            </p:childTnLst>
                          </p:cTn>
                        </p:par>
                        <p:par>
                          <p:cTn id="58" fill="hold">
                            <p:stCondLst>
                              <p:cond delay="3000"/>
                            </p:stCondLst>
                            <p:childTnLst>
                              <p:par>
                                <p:cTn id="59" presetID="53" presetClass="entr" presetSubtype="0" fill="hold" nodeType="afterEffect">
                                  <p:stCondLst>
                                    <p:cond delay="0"/>
                                  </p:stCondLst>
                                  <p:childTnLst>
                                    <p:set>
                                      <p:cBhvr>
                                        <p:cTn id="60" dur="1" fill="hold">
                                          <p:stCondLst>
                                            <p:cond delay="0"/>
                                          </p:stCondLst>
                                        </p:cTn>
                                        <p:tgtEl>
                                          <p:spTgt spid="29"/>
                                        </p:tgtEl>
                                        <p:attrNameLst>
                                          <p:attrName>style.visibility</p:attrName>
                                        </p:attrNameLst>
                                      </p:cBhvr>
                                      <p:to>
                                        <p:strVal val="visible"/>
                                      </p:to>
                                    </p:set>
                                    <p:anim calcmode="lin" valueType="num">
                                      <p:cBhvr>
                                        <p:cTn id="61" dur="500" fill="hold"/>
                                        <p:tgtEl>
                                          <p:spTgt spid="29"/>
                                        </p:tgtEl>
                                        <p:attrNameLst>
                                          <p:attrName>ppt_w</p:attrName>
                                        </p:attrNameLst>
                                      </p:cBhvr>
                                      <p:tavLst>
                                        <p:tav tm="0">
                                          <p:val>
                                            <p:fltVal val="0"/>
                                          </p:val>
                                        </p:tav>
                                        <p:tav tm="100000">
                                          <p:val>
                                            <p:strVal val="#ppt_w"/>
                                          </p:val>
                                        </p:tav>
                                      </p:tavLst>
                                    </p:anim>
                                    <p:anim calcmode="lin" valueType="num">
                                      <p:cBhvr>
                                        <p:cTn id="62" dur="500" fill="hold"/>
                                        <p:tgtEl>
                                          <p:spTgt spid="29"/>
                                        </p:tgtEl>
                                        <p:attrNameLst>
                                          <p:attrName>ppt_h</p:attrName>
                                        </p:attrNameLst>
                                      </p:cBhvr>
                                      <p:tavLst>
                                        <p:tav tm="0">
                                          <p:val>
                                            <p:fltVal val="0"/>
                                          </p:val>
                                        </p:tav>
                                        <p:tav tm="100000">
                                          <p:val>
                                            <p:strVal val="#ppt_h"/>
                                          </p:val>
                                        </p:tav>
                                      </p:tavLst>
                                    </p:anim>
                                    <p:animEffect transition="in" filter="fade">
                                      <p:cBhvr>
                                        <p:cTn id="63" dur="500"/>
                                        <p:tgtEl>
                                          <p:spTgt spid="29"/>
                                        </p:tgtEl>
                                      </p:cBhvr>
                                    </p:animEffect>
                                  </p:childTnLst>
                                </p:cTn>
                              </p:par>
                              <p:par>
                                <p:cTn id="64" presetID="8" presetClass="entr" presetSubtype="16" fill="hold" nodeType="withEffect">
                                  <p:stCondLst>
                                    <p:cond delay="0"/>
                                  </p:stCondLst>
                                  <p:childTnLst>
                                    <p:set>
                                      <p:cBhvr>
                                        <p:cTn id="65" dur="1" fill="hold">
                                          <p:stCondLst>
                                            <p:cond delay="0"/>
                                          </p:stCondLst>
                                        </p:cTn>
                                        <p:tgtEl>
                                          <p:spTgt spid="47"/>
                                        </p:tgtEl>
                                        <p:attrNameLst>
                                          <p:attrName>style.visibility</p:attrName>
                                        </p:attrNameLst>
                                      </p:cBhvr>
                                      <p:to>
                                        <p:strVal val="visible"/>
                                      </p:to>
                                    </p:set>
                                    <p:animEffect transition="in" filter="diamond(in)">
                                      <p:cBhvr>
                                        <p:cTn id="66" dur="500"/>
                                        <p:tgtEl>
                                          <p:spTgt spid="47"/>
                                        </p:tgtEl>
                                      </p:cBhvr>
                                    </p:animEffect>
                                  </p:childTnLst>
                                </p:cTn>
                              </p:par>
                            </p:childTnLst>
                          </p:cTn>
                        </p:par>
                        <p:par>
                          <p:cTn id="67" fill="hold">
                            <p:stCondLst>
                              <p:cond delay="3500"/>
                            </p:stCondLst>
                            <p:childTnLst>
                              <p:par>
                                <p:cTn id="68" presetID="12" presetClass="entr" presetSubtype="2" fill="hold" nodeType="afterEffect">
                                  <p:stCondLst>
                                    <p:cond delay="0"/>
                                  </p:stCondLst>
                                  <p:childTnLst>
                                    <p:set>
                                      <p:cBhvr>
                                        <p:cTn id="69" dur="1" fill="hold">
                                          <p:stCondLst>
                                            <p:cond delay="0"/>
                                          </p:stCondLst>
                                        </p:cTn>
                                        <p:tgtEl>
                                          <p:spTgt spid="78"/>
                                        </p:tgtEl>
                                        <p:attrNameLst>
                                          <p:attrName>style.visibility</p:attrName>
                                        </p:attrNameLst>
                                      </p:cBhvr>
                                      <p:to>
                                        <p:strVal val="visible"/>
                                      </p:to>
                                    </p:set>
                                    <p:animEffect transition="in" filter="slide(fromRight)">
                                      <p:cBhvr>
                                        <p:cTn id="70" dur="500"/>
                                        <p:tgtEl>
                                          <p:spTgt spid="78"/>
                                        </p:tgtEl>
                                      </p:cBhvr>
                                    </p:animEffect>
                                  </p:childTnLst>
                                </p:cTn>
                              </p:par>
                            </p:childTnLst>
                          </p:cTn>
                        </p:par>
                        <p:par>
                          <p:cTn id="71" fill="hold">
                            <p:stCondLst>
                              <p:cond delay="4000"/>
                            </p:stCondLst>
                            <p:childTnLst>
                              <p:par>
                                <p:cTn id="72" presetID="12" presetClass="entr" presetSubtype="2" fill="hold" nodeType="afterEffect">
                                  <p:stCondLst>
                                    <p:cond delay="0"/>
                                  </p:stCondLst>
                                  <p:childTnLst>
                                    <p:set>
                                      <p:cBhvr>
                                        <p:cTn id="73" dur="1" fill="hold">
                                          <p:stCondLst>
                                            <p:cond delay="0"/>
                                          </p:stCondLst>
                                        </p:cTn>
                                        <p:tgtEl>
                                          <p:spTgt spid="82"/>
                                        </p:tgtEl>
                                        <p:attrNameLst>
                                          <p:attrName>style.visibility</p:attrName>
                                        </p:attrNameLst>
                                      </p:cBhvr>
                                      <p:to>
                                        <p:strVal val="visible"/>
                                      </p:to>
                                    </p:set>
                                    <p:animEffect transition="in" filter="slide(fromRight)">
                                      <p:cBhvr>
                                        <p:cTn id="74" dur="500"/>
                                        <p:tgtEl>
                                          <p:spTgt spid="82"/>
                                        </p:tgtEl>
                                      </p:cBhvr>
                                    </p:animEffect>
                                  </p:childTnLst>
                                </p:cTn>
                              </p:par>
                            </p:childTnLst>
                          </p:cTn>
                        </p:par>
                        <p:par>
                          <p:cTn id="75" fill="hold">
                            <p:stCondLst>
                              <p:cond delay="4500"/>
                            </p:stCondLst>
                            <p:childTnLst>
                              <p:par>
                                <p:cTn id="76" presetID="12" presetClass="entr" presetSubtype="2" fill="hold" nodeType="afterEffect">
                                  <p:stCondLst>
                                    <p:cond delay="0"/>
                                  </p:stCondLst>
                                  <p:childTnLst>
                                    <p:set>
                                      <p:cBhvr>
                                        <p:cTn id="77" dur="1" fill="hold">
                                          <p:stCondLst>
                                            <p:cond delay="0"/>
                                          </p:stCondLst>
                                        </p:cTn>
                                        <p:tgtEl>
                                          <p:spTgt spid="85"/>
                                        </p:tgtEl>
                                        <p:attrNameLst>
                                          <p:attrName>style.visibility</p:attrName>
                                        </p:attrNameLst>
                                      </p:cBhvr>
                                      <p:to>
                                        <p:strVal val="visible"/>
                                      </p:to>
                                    </p:set>
                                    <p:animEffect transition="in" filter="slide(fromRight)">
                                      <p:cBhvr>
                                        <p:cTn id="78" dur="500"/>
                                        <p:tgtEl>
                                          <p:spTgt spid="85"/>
                                        </p:tgtEl>
                                      </p:cBhvr>
                                    </p:animEffect>
                                  </p:childTnLst>
                                </p:cTn>
                              </p:par>
                            </p:childTnLst>
                          </p:cTn>
                        </p:par>
                        <p:par>
                          <p:cTn id="79" fill="hold">
                            <p:stCondLst>
                              <p:cond delay="5000"/>
                            </p:stCondLst>
                            <p:childTnLst>
                              <p:par>
                                <p:cTn id="80" presetID="12" presetClass="entr" presetSubtype="8" fill="hold" nodeType="afterEffect">
                                  <p:stCondLst>
                                    <p:cond delay="0"/>
                                  </p:stCondLst>
                                  <p:childTnLst>
                                    <p:set>
                                      <p:cBhvr>
                                        <p:cTn id="81" dur="1" fill="hold">
                                          <p:stCondLst>
                                            <p:cond delay="0"/>
                                          </p:stCondLst>
                                        </p:cTn>
                                        <p:tgtEl>
                                          <p:spTgt spid="88"/>
                                        </p:tgtEl>
                                        <p:attrNameLst>
                                          <p:attrName>style.visibility</p:attrName>
                                        </p:attrNameLst>
                                      </p:cBhvr>
                                      <p:to>
                                        <p:strVal val="visible"/>
                                      </p:to>
                                    </p:set>
                                    <p:animEffect transition="in" filter="slide(fromLeft)">
                                      <p:cBhvr>
                                        <p:cTn id="82" dur="500"/>
                                        <p:tgtEl>
                                          <p:spTgt spid="88"/>
                                        </p:tgtEl>
                                      </p:cBhvr>
                                    </p:animEffect>
                                  </p:childTnLst>
                                </p:cTn>
                              </p:par>
                            </p:childTnLst>
                          </p:cTn>
                        </p:par>
                        <p:par>
                          <p:cTn id="83" fill="hold">
                            <p:stCondLst>
                              <p:cond delay="5500"/>
                            </p:stCondLst>
                            <p:childTnLst>
                              <p:par>
                                <p:cTn id="84" presetID="12" presetClass="entr" presetSubtype="8" fill="hold" nodeType="afterEffect">
                                  <p:stCondLst>
                                    <p:cond delay="0"/>
                                  </p:stCondLst>
                                  <p:childTnLst>
                                    <p:set>
                                      <p:cBhvr>
                                        <p:cTn id="85" dur="1" fill="hold">
                                          <p:stCondLst>
                                            <p:cond delay="0"/>
                                          </p:stCondLst>
                                        </p:cTn>
                                        <p:tgtEl>
                                          <p:spTgt spid="69"/>
                                        </p:tgtEl>
                                        <p:attrNameLst>
                                          <p:attrName>style.visibility</p:attrName>
                                        </p:attrNameLst>
                                      </p:cBhvr>
                                      <p:to>
                                        <p:strVal val="visible"/>
                                      </p:to>
                                    </p:set>
                                    <p:animEffect transition="in" filter="slide(fromLeft)">
                                      <p:cBhvr>
                                        <p:cTn id="86" dur="500"/>
                                        <p:tgtEl>
                                          <p:spTgt spid="69"/>
                                        </p:tgtEl>
                                      </p:cBhvr>
                                    </p:animEffect>
                                  </p:childTnLst>
                                </p:cTn>
                              </p:par>
                            </p:childTnLst>
                          </p:cTn>
                        </p:par>
                        <p:par>
                          <p:cTn id="87" fill="hold">
                            <p:stCondLst>
                              <p:cond delay="6000"/>
                            </p:stCondLst>
                            <p:childTnLst>
                              <p:par>
                                <p:cTn id="88" presetID="12" presetClass="entr" presetSubtype="8" fill="hold" nodeType="afterEffect">
                                  <p:stCondLst>
                                    <p:cond delay="0"/>
                                  </p:stCondLst>
                                  <p:childTnLst>
                                    <p:set>
                                      <p:cBhvr>
                                        <p:cTn id="89" dur="1" fill="hold">
                                          <p:stCondLst>
                                            <p:cond delay="0"/>
                                          </p:stCondLst>
                                        </p:cTn>
                                        <p:tgtEl>
                                          <p:spTgt spid="72"/>
                                        </p:tgtEl>
                                        <p:attrNameLst>
                                          <p:attrName>style.visibility</p:attrName>
                                        </p:attrNameLst>
                                      </p:cBhvr>
                                      <p:to>
                                        <p:strVal val="visible"/>
                                      </p:to>
                                    </p:set>
                                    <p:animEffect transition="in" filter="slide(fromLeft)">
                                      <p:cBhvr>
                                        <p:cTn id="90"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O čom je </a:t>
            </a:r>
            <a:r>
              <a:rPr lang="sk-SK" sz="4000" b="1" dirty="0" smtClean="0">
                <a:solidFill>
                  <a:srgbClr val="720606"/>
                </a:solidFill>
                <a:ea typeface="KaiTi" pitchFamily="49" charset="-122"/>
              </a:rPr>
              <a:t>projekt? </a:t>
            </a:r>
            <a:endParaRPr lang="sk-SK" sz="4000" b="1" dirty="0">
              <a:solidFill>
                <a:srgbClr val="720606"/>
              </a:solidFill>
              <a:ea typeface="KaiTi" pitchFamily="49" charset="-122"/>
            </a:endParaRPr>
          </a:p>
        </p:txBody>
      </p:sp>
      <p:pic>
        <p:nvPicPr>
          <p:cNvPr id="34" name="Obrázok 33" descr="Obrázok1.png"/>
          <p:cNvPicPr>
            <a:picLocks noChangeAspect="1"/>
          </p:cNvPicPr>
          <p:nvPr/>
        </p:nvPicPr>
        <p:blipFill>
          <a:blip r:embed="rId3" cstate="print"/>
          <a:stretch>
            <a:fillRect/>
          </a:stretch>
        </p:blipFill>
        <p:spPr>
          <a:xfrm>
            <a:off x="107504" y="1851670"/>
            <a:ext cx="3733800" cy="3090917"/>
          </a:xfrm>
          <a:prstGeom prst="rect">
            <a:avLst/>
          </a:prstGeom>
        </p:spPr>
      </p:pic>
      <p:sp>
        <p:nvSpPr>
          <p:cNvPr id="35" name="Pruhovaná šípka vpravo 34"/>
          <p:cNvSpPr/>
          <p:nvPr/>
        </p:nvSpPr>
        <p:spPr>
          <a:xfrm>
            <a:off x="3995936" y="2931790"/>
            <a:ext cx="1066800" cy="1143000"/>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6" name="BlokTextu 35"/>
          <p:cNvSpPr txBox="1"/>
          <p:nvPr/>
        </p:nvSpPr>
        <p:spPr>
          <a:xfrm>
            <a:off x="1475656" y="987574"/>
            <a:ext cx="6070893" cy="461665"/>
          </a:xfrm>
          <a:prstGeom prst="rect">
            <a:avLst/>
          </a:prstGeom>
          <a:noFill/>
        </p:spPr>
        <p:txBody>
          <a:bodyPr wrap="none" rtlCol="0">
            <a:spAutoFit/>
          </a:bodyPr>
          <a:lstStyle/>
          <a:p>
            <a:r>
              <a:rPr lang="sk-SK" sz="2400" dirty="0" smtClean="0">
                <a:solidFill>
                  <a:srgbClr val="404040"/>
                </a:solidFill>
                <a:latin typeface="Arial" pitchFamily="34" charset="0"/>
                <a:cs typeface="Arial" pitchFamily="34" charset="0"/>
              </a:rPr>
              <a:t>Iný prístup k úprave zdrojového kódu/ textu</a:t>
            </a:r>
            <a:endParaRPr lang="sk-SK" sz="2400" dirty="0">
              <a:solidFill>
                <a:srgbClr val="404040"/>
              </a:solidFill>
              <a:latin typeface="Arial" pitchFamily="34" charset="0"/>
              <a:cs typeface="Arial" pitchFamily="34" charset="0"/>
            </a:endParaRPr>
          </a:p>
        </p:txBody>
      </p:sp>
      <p:pic>
        <p:nvPicPr>
          <p:cNvPr id="45" name="Obrázok 44" descr="stary.png"/>
          <p:cNvPicPr>
            <a:picLocks noChangeAspect="1"/>
          </p:cNvPicPr>
          <p:nvPr/>
        </p:nvPicPr>
        <p:blipFill>
          <a:blip r:embed="rId4" cstate="print"/>
          <a:stretch>
            <a:fillRect/>
          </a:stretch>
        </p:blipFill>
        <p:spPr>
          <a:xfrm>
            <a:off x="3203848" y="1563638"/>
            <a:ext cx="861912" cy="828000"/>
          </a:xfrm>
          <a:prstGeom prst="rect">
            <a:avLst/>
          </a:prstGeom>
        </p:spPr>
      </p:pic>
      <p:sp>
        <p:nvSpPr>
          <p:cNvPr id="46"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48" name="Rovná spojnica 4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 name="Skupina 49"/>
          <p:cNvGrpSpPr/>
          <p:nvPr/>
        </p:nvGrpSpPr>
        <p:grpSpPr>
          <a:xfrm>
            <a:off x="5148064" y="1779662"/>
            <a:ext cx="3657600" cy="3200400"/>
            <a:chOff x="5148064" y="1779662"/>
            <a:chExt cx="3657600" cy="3200400"/>
          </a:xfrm>
        </p:grpSpPr>
        <p:sp>
          <p:nvSpPr>
            <p:cNvPr id="39" name="Obdĺžnik 38"/>
            <p:cNvSpPr/>
            <p:nvPr/>
          </p:nvSpPr>
          <p:spPr>
            <a:xfrm>
              <a:off x="5148064" y="1779662"/>
              <a:ext cx="3657600" cy="3200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49" name="Obrázok 48" descr="Obrázok2.png"/>
            <p:cNvPicPr>
              <a:picLocks noChangeAspect="1"/>
            </p:cNvPicPr>
            <p:nvPr/>
          </p:nvPicPr>
          <p:blipFill>
            <a:blip r:embed="rId5" cstate="print"/>
            <a:stretch>
              <a:fillRect/>
            </a:stretch>
          </p:blipFill>
          <p:spPr>
            <a:xfrm>
              <a:off x="5292080" y="1923678"/>
              <a:ext cx="3408560" cy="2945046"/>
            </a:xfrm>
            <a:prstGeom prst="rect">
              <a:avLst/>
            </a:prstGeom>
          </p:spPr>
        </p:pic>
      </p:grpSp>
      <p:pic>
        <p:nvPicPr>
          <p:cNvPr id="44" name="Obrázok 43" descr="novy.png"/>
          <p:cNvPicPr>
            <a:picLocks noChangeAspect="1"/>
          </p:cNvPicPr>
          <p:nvPr/>
        </p:nvPicPr>
        <p:blipFill>
          <a:blip r:embed="rId6" cstate="print"/>
          <a:stretch>
            <a:fillRect/>
          </a:stretch>
        </p:blipFill>
        <p:spPr>
          <a:xfrm>
            <a:off x="8172400" y="1563638"/>
            <a:ext cx="861913" cy="828000"/>
          </a:xfrm>
          <a:prstGeom prst="rect">
            <a:avLst/>
          </a:prstGeom>
        </p:spPr>
      </p:pic>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slide(fromBottom)">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nodeType="click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slide(fromLeft)">
                                      <p:cBhvr>
                                        <p:cTn id="19" dur="500"/>
                                        <p:tgtEl>
                                          <p:spTgt spid="35"/>
                                        </p:tgtEl>
                                      </p:cBhvr>
                                    </p:animEffect>
                                  </p:childTnLst>
                                </p:cTn>
                              </p:par>
                            </p:childTnLst>
                          </p:cTn>
                        </p:par>
                        <p:par>
                          <p:cTn id="20" fill="hold">
                            <p:stCondLst>
                              <p:cond delay="500"/>
                            </p:stCondLst>
                            <p:childTnLst>
                              <p:par>
                                <p:cTn id="21" presetID="53" presetClass="entr" presetSubtype="0" fill="hold" nodeType="after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p:cTn id="23" dur="500" fill="hold"/>
                                        <p:tgtEl>
                                          <p:spTgt spid="50"/>
                                        </p:tgtEl>
                                        <p:attrNameLst>
                                          <p:attrName>ppt_w</p:attrName>
                                        </p:attrNameLst>
                                      </p:cBhvr>
                                      <p:tavLst>
                                        <p:tav tm="0">
                                          <p:val>
                                            <p:fltVal val="0"/>
                                          </p:val>
                                        </p:tav>
                                        <p:tav tm="100000">
                                          <p:val>
                                            <p:strVal val="#ppt_w"/>
                                          </p:val>
                                        </p:tav>
                                      </p:tavLst>
                                    </p:anim>
                                    <p:anim calcmode="lin" valueType="num">
                                      <p:cBhvr>
                                        <p:cTn id="24" dur="500" fill="hold"/>
                                        <p:tgtEl>
                                          <p:spTgt spid="50"/>
                                        </p:tgtEl>
                                        <p:attrNameLst>
                                          <p:attrName>ppt_h</p:attrName>
                                        </p:attrNameLst>
                                      </p:cBhvr>
                                      <p:tavLst>
                                        <p:tav tm="0">
                                          <p:val>
                                            <p:fltVal val="0"/>
                                          </p:val>
                                        </p:tav>
                                        <p:tav tm="100000">
                                          <p:val>
                                            <p:strVal val="#ppt_h"/>
                                          </p:val>
                                        </p:tav>
                                      </p:tavLst>
                                    </p:anim>
                                    <p:animEffect transition="in" filter="fade">
                                      <p:cBhvr>
                                        <p:cTn id="25" dur="500"/>
                                        <p:tgtEl>
                                          <p:spTgt spid="50"/>
                                        </p:tgtEl>
                                      </p:cBhvr>
                                    </p:animEffect>
                                  </p:childTnLst>
                                </p:cTn>
                              </p:par>
                            </p:childTnLst>
                          </p:cTn>
                        </p:par>
                        <p:par>
                          <p:cTn id="26" fill="hold">
                            <p:stCondLst>
                              <p:cond delay="1000"/>
                            </p:stCondLst>
                            <p:childTnLst>
                              <p:par>
                                <p:cTn id="27" presetID="53" presetClass="entr" presetSubtype="0" fill="hold" nodeType="afterEffect">
                                  <p:stCondLst>
                                    <p:cond delay="0"/>
                                  </p:stCondLst>
                                  <p:childTnLst>
                                    <p:set>
                                      <p:cBhvr>
                                        <p:cTn id="28" dur="1" fill="hold">
                                          <p:stCondLst>
                                            <p:cond delay="0"/>
                                          </p:stCondLst>
                                        </p:cTn>
                                        <p:tgtEl>
                                          <p:spTgt spid="45"/>
                                        </p:tgtEl>
                                        <p:attrNameLst>
                                          <p:attrName>style.visibility</p:attrName>
                                        </p:attrNameLst>
                                      </p:cBhvr>
                                      <p:to>
                                        <p:strVal val="visible"/>
                                      </p:to>
                                    </p:set>
                                    <p:anim calcmode="lin" valueType="num">
                                      <p:cBhvr>
                                        <p:cTn id="29" dur="500" fill="hold"/>
                                        <p:tgtEl>
                                          <p:spTgt spid="45"/>
                                        </p:tgtEl>
                                        <p:attrNameLst>
                                          <p:attrName>ppt_w</p:attrName>
                                        </p:attrNameLst>
                                      </p:cBhvr>
                                      <p:tavLst>
                                        <p:tav tm="0">
                                          <p:val>
                                            <p:fltVal val="0"/>
                                          </p:val>
                                        </p:tav>
                                        <p:tav tm="100000">
                                          <p:val>
                                            <p:strVal val="#ppt_w"/>
                                          </p:val>
                                        </p:tav>
                                      </p:tavLst>
                                    </p:anim>
                                    <p:anim calcmode="lin" valueType="num">
                                      <p:cBhvr>
                                        <p:cTn id="30" dur="500" fill="hold"/>
                                        <p:tgtEl>
                                          <p:spTgt spid="45"/>
                                        </p:tgtEl>
                                        <p:attrNameLst>
                                          <p:attrName>ppt_h</p:attrName>
                                        </p:attrNameLst>
                                      </p:cBhvr>
                                      <p:tavLst>
                                        <p:tav tm="0">
                                          <p:val>
                                            <p:fltVal val="0"/>
                                          </p:val>
                                        </p:tav>
                                        <p:tav tm="100000">
                                          <p:val>
                                            <p:strVal val="#ppt_h"/>
                                          </p:val>
                                        </p:tav>
                                      </p:tavLst>
                                    </p:anim>
                                    <p:animEffect transition="in" filter="fade">
                                      <p:cBhvr>
                                        <p:cTn id="31" dur="500"/>
                                        <p:tgtEl>
                                          <p:spTgt spid="45"/>
                                        </p:tgtEl>
                                      </p:cBhvr>
                                    </p:animEffect>
                                  </p:childTnLst>
                                </p:cTn>
                              </p:par>
                            </p:childTnLst>
                          </p:cTn>
                        </p:par>
                        <p:par>
                          <p:cTn id="32" fill="hold">
                            <p:stCondLst>
                              <p:cond delay="1500"/>
                            </p:stCondLst>
                            <p:childTnLst>
                              <p:par>
                                <p:cTn id="33" presetID="53" presetClass="entr" presetSubtype="0" fill="hold" nodeType="after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p:cTn id="35" dur="500" fill="hold"/>
                                        <p:tgtEl>
                                          <p:spTgt spid="44"/>
                                        </p:tgtEl>
                                        <p:attrNameLst>
                                          <p:attrName>ppt_w</p:attrName>
                                        </p:attrNameLst>
                                      </p:cBhvr>
                                      <p:tavLst>
                                        <p:tav tm="0">
                                          <p:val>
                                            <p:fltVal val="0"/>
                                          </p:val>
                                        </p:tav>
                                        <p:tav tm="100000">
                                          <p:val>
                                            <p:strVal val="#ppt_w"/>
                                          </p:val>
                                        </p:tav>
                                      </p:tavLst>
                                    </p:anim>
                                    <p:anim calcmode="lin" valueType="num">
                                      <p:cBhvr>
                                        <p:cTn id="36" dur="500" fill="hold"/>
                                        <p:tgtEl>
                                          <p:spTgt spid="44"/>
                                        </p:tgtEl>
                                        <p:attrNameLst>
                                          <p:attrName>ppt_h</p:attrName>
                                        </p:attrNameLst>
                                      </p:cBhvr>
                                      <p:tavLst>
                                        <p:tav tm="0">
                                          <p:val>
                                            <p:fltVal val="0"/>
                                          </p:val>
                                        </p:tav>
                                        <p:tav tm="100000">
                                          <p:val>
                                            <p:strVal val="#ppt_h"/>
                                          </p:val>
                                        </p:tav>
                                      </p:tavLst>
                                    </p:anim>
                                    <p:animEffect transition="in" filter="fade">
                                      <p:cBhvr>
                                        <p:cTn id="3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lokTextu 20"/>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Použité </a:t>
            </a:r>
            <a:r>
              <a:rPr lang="sk-SK" sz="4000" b="1" dirty="0" smtClean="0">
                <a:solidFill>
                  <a:srgbClr val="720606"/>
                </a:solidFill>
                <a:ea typeface="KaiTi" pitchFamily="49" charset="-122"/>
              </a:rPr>
              <a:t>technológie</a:t>
            </a:r>
            <a:endParaRPr lang="sk-SK" sz="4000" b="1" dirty="0">
              <a:solidFill>
                <a:srgbClr val="720606"/>
              </a:solidFill>
              <a:ea typeface="KaiTi" pitchFamily="49" charset="-122"/>
            </a:endParaRPr>
          </a:p>
        </p:txBody>
      </p:sp>
      <p:pic>
        <p:nvPicPr>
          <p:cNvPr id="24" name="Obrázok 23" descr="c++.png"/>
          <p:cNvPicPr>
            <a:picLocks noChangeAspect="1"/>
          </p:cNvPicPr>
          <p:nvPr/>
        </p:nvPicPr>
        <p:blipFill>
          <a:blip r:embed="rId3" cstate="print"/>
          <a:stretch>
            <a:fillRect/>
          </a:stretch>
        </p:blipFill>
        <p:spPr>
          <a:xfrm>
            <a:off x="8028384" y="1707654"/>
            <a:ext cx="562118" cy="540000"/>
          </a:xfrm>
          <a:prstGeom prst="rect">
            <a:avLst/>
          </a:prstGeom>
        </p:spPr>
      </p:pic>
      <p:pic>
        <p:nvPicPr>
          <p:cNvPr id="25" name="Obrázok 24" descr="cmake.png"/>
          <p:cNvPicPr>
            <a:picLocks noChangeAspect="1"/>
          </p:cNvPicPr>
          <p:nvPr/>
        </p:nvPicPr>
        <p:blipFill>
          <a:blip r:embed="rId4" cstate="print"/>
          <a:stretch>
            <a:fillRect/>
          </a:stretch>
        </p:blipFill>
        <p:spPr>
          <a:xfrm>
            <a:off x="3851920" y="1059582"/>
            <a:ext cx="1197141" cy="1152000"/>
          </a:xfrm>
          <a:prstGeom prst="rect">
            <a:avLst/>
          </a:prstGeom>
        </p:spPr>
      </p:pic>
      <p:pic>
        <p:nvPicPr>
          <p:cNvPr id="26" name="Obrázok 25" descr="cpack.png"/>
          <p:cNvPicPr>
            <a:picLocks noChangeAspect="1"/>
          </p:cNvPicPr>
          <p:nvPr/>
        </p:nvPicPr>
        <p:blipFill>
          <a:blip r:embed="rId5" cstate="print"/>
          <a:stretch>
            <a:fillRect/>
          </a:stretch>
        </p:blipFill>
        <p:spPr>
          <a:xfrm>
            <a:off x="5580112" y="987574"/>
            <a:ext cx="561158" cy="540000"/>
          </a:xfrm>
          <a:prstGeom prst="rect">
            <a:avLst/>
          </a:prstGeom>
        </p:spPr>
      </p:pic>
      <p:pic>
        <p:nvPicPr>
          <p:cNvPr id="27" name="Obrázok 26" descr="css.png"/>
          <p:cNvPicPr>
            <a:picLocks noChangeAspect="1"/>
          </p:cNvPicPr>
          <p:nvPr/>
        </p:nvPicPr>
        <p:blipFill>
          <a:blip r:embed="rId6" cstate="print"/>
          <a:stretch>
            <a:fillRect/>
          </a:stretch>
        </p:blipFill>
        <p:spPr>
          <a:xfrm>
            <a:off x="7956376" y="3291830"/>
            <a:ext cx="561158" cy="540000"/>
          </a:xfrm>
          <a:prstGeom prst="rect">
            <a:avLst/>
          </a:prstGeom>
        </p:spPr>
      </p:pic>
      <p:pic>
        <p:nvPicPr>
          <p:cNvPr id="28" name="Obrázok 27" descr="github.png"/>
          <p:cNvPicPr>
            <a:picLocks noChangeAspect="1"/>
          </p:cNvPicPr>
          <p:nvPr/>
        </p:nvPicPr>
        <p:blipFill>
          <a:blip r:embed="rId7" cstate="print"/>
          <a:stretch>
            <a:fillRect/>
          </a:stretch>
        </p:blipFill>
        <p:spPr>
          <a:xfrm>
            <a:off x="4067944" y="3723878"/>
            <a:ext cx="1197142" cy="1152000"/>
          </a:xfrm>
          <a:prstGeom prst="rect">
            <a:avLst/>
          </a:prstGeom>
        </p:spPr>
      </p:pic>
      <p:pic>
        <p:nvPicPr>
          <p:cNvPr id="29" name="Obrázok 28" descr="lpeg.png"/>
          <p:cNvPicPr>
            <a:picLocks noChangeAspect="1"/>
          </p:cNvPicPr>
          <p:nvPr/>
        </p:nvPicPr>
        <p:blipFill>
          <a:blip r:embed="rId8" cstate="print"/>
          <a:stretch>
            <a:fillRect/>
          </a:stretch>
        </p:blipFill>
        <p:spPr>
          <a:xfrm>
            <a:off x="395537" y="2211710"/>
            <a:ext cx="561159" cy="540000"/>
          </a:xfrm>
          <a:prstGeom prst="rect">
            <a:avLst/>
          </a:prstGeom>
        </p:spPr>
      </p:pic>
      <p:pic>
        <p:nvPicPr>
          <p:cNvPr id="30" name="Obrázok 29" descr="lua.png"/>
          <p:cNvPicPr>
            <a:picLocks noChangeAspect="1"/>
          </p:cNvPicPr>
          <p:nvPr/>
        </p:nvPicPr>
        <p:blipFill>
          <a:blip r:embed="rId9" cstate="print"/>
          <a:stretch>
            <a:fillRect/>
          </a:stretch>
        </p:blipFill>
        <p:spPr>
          <a:xfrm>
            <a:off x="1475656" y="2427734"/>
            <a:ext cx="1197139" cy="1152000"/>
          </a:xfrm>
          <a:prstGeom prst="rect">
            <a:avLst/>
          </a:prstGeom>
        </p:spPr>
      </p:pic>
      <p:pic>
        <p:nvPicPr>
          <p:cNvPr id="31" name="Obrázok 30" descr="luajit.png"/>
          <p:cNvPicPr>
            <a:picLocks noChangeAspect="1"/>
          </p:cNvPicPr>
          <p:nvPr/>
        </p:nvPicPr>
        <p:blipFill>
          <a:blip r:embed="rId10" cstate="print"/>
          <a:stretch>
            <a:fillRect/>
          </a:stretch>
        </p:blipFill>
        <p:spPr>
          <a:xfrm>
            <a:off x="395536" y="3507854"/>
            <a:ext cx="561158" cy="540000"/>
          </a:xfrm>
          <a:prstGeom prst="rect">
            <a:avLst/>
          </a:prstGeom>
        </p:spPr>
      </p:pic>
      <p:pic>
        <p:nvPicPr>
          <p:cNvPr id="32" name="Obrázok 31" descr="qt.png"/>
          <p:cNvPicPr>
            <a:picLocks noChangeAspect="1"/>
          </p:cNvPicPr>
          <p:nvPr/>
        </p:nvPicPr>
        <p:blipFill>
          <a:blip r:embed="rId11" cstate="print"/>
          <a:stretch>
            <a:fillRect/>
          </a:stretch>
        </p:blipFill>
        <p:spPr>
          <a:xfrm>
            <a:off x="6084168" y="2427734"/>
            <a:ext cx="1197138" cy="1152000"/>
          </a:xfrm>
          <a:prstGeom prst="rect">
            <a:avLst/>
          </a:prstGeom>
        </p:spPr>
      </p:pic>
      <p:pic>
        <p:nvPicPr>
          <p:cNvPr id="33" name="Obrázok 32" descr="travis.png"/>
          <p:cNvPicPr>
            <a:picLocks noChangeAspect="1"/>
          </p:cNvPicPr>
          <p:nvPr/>
        </p:nvPicPr>
        <p:blipFill>
          <a:blip r:embed="rId12" cstate="print"/>
          <a:stretch>
            <a:fillRect/>
          </a:stretch>
        </p:blipFill>
        <p:spPr>
          <a:xfrm>
            <a:off x="2987824" y="4443958"/>
            <a:ext cx="561158" cy="540000"/>
          </a:xfrm>
          <a:prstGeom prst="rect">
            <a:avLst/>
          </a:prstGeom>
        </p:spPr>
      </p:pic>
      <p:cxnSp>
        <p:nvCxnSpPr>
          <p:cNvPr id="35" name="Rovná spojnica 34"/>
          <p:cNvCxnSpPr/>
          <p:nvPr/>
        </p:nvCxnSpPr>
        <p:spPr>
          <a:xfrm flipV="1">
            <a:off x="7092280" y="2139702"/>
            <a:ext cx="1008112" cy="57606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7" name="Rovná spojnica 36"/>
          <p:cNvCxnSpPr>
            <a:endCxn id="27" idx="1"/>
          </p:cNvCxnSpPr>
          <p:nvPr/>
        </p:nvCxnSpPr>
        <p:spPr>
          <a:xfrm>
            <a:off x="7092280" y="3291830"/>
            <a:ext cx="864096"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39" name="Rovná spojnica 38"/>
          <p:cNvCxnSpPr/>
          <p:nvPr/>
        </p:nvCxnSpPr>
        <p:spPr>
          <a:xfrm flipH="1" flipV="1">
            <a:off x="899592" y="2643758"/>
            <a:ext cx="648072" cy="14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a:endCxn id="31" idx="3"/>
          </p:cNvCxnSpPr>
          <p:nvPr/>
        </p:nvCxnSpPr>
        <p:spPr>
          <a:xfrm flipH="1">
            <a:off x="956694" y="3363838"/>
            <a:ext cx="662978" cy="41401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5" name="Rovná spojnica 44"/>
          <p:cNvCxnSpPr>
            <a:endCxn id="26" idx="1"/>
          </p:cNvCxnSpPr>
          <p:nvPr/>
        </p:nvCxnSpPr>
        <p:spPr>
          <a:xfrm flipV="1">
            <a:off x="4932040" y="1257574"/>
            <a:ext cx="648072" cy="234056"/>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48" name="Rovná spojnica 47"/>
          <p:cNvCxnSpPr>
            <a:endCxn id="33" idx="3"/>
          </p:cNvCxnSpPr>
          <p:nvPr/>
        </p:nvCxnSpPr>
        <p:spPr>
          <a:xfrm flipH="1">
            <a:off x="3548982" y="4443958"/>
            <a:ext cx="590970" cy="27000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5" name="Rovná spojnica 54"/>
          <p:cNvCxnSpPr/>
          <p:nvPr/>
        </p:nvCxnSpPr>
        <p:spPr>
          <a:xfrm flipH="1" flipV="1">
            <a:off x="2555776" y="3291830"/>
            <a:ext cx="1656184"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7" name="Rovná spojnica 56"/>
          <p:cNvCxnSpPr/>
          <p:nvPr/>
        </p:nvCxnSpPr>
        <p:spPr>
          <a:xfrm flipV="1">
            <a:off x="2555776" y="1851670"/>
            <a:ext cx="1368152" cy="936104"/>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932040" y="1923678"/>
            <a:ext cx="1296144" cy="72008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a:endCxn id="28" idx="3"/>
          </p:cNvCxnSpPr>
          <p:nvPr/>
        </p:nvCxnSpPr>
        <p:spPr>
          <a:xfrm flipH="1">
            <a:off x="5265086" y="3363838"/>
            <a:ext cx="1107114" cy="93604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73" name="Rovná spojnica 72"/>
          <p:cNvCxnSpPr>
            <a:stCxn id="32" idx="1"/>
            <a:endCxn id="30" idx="3"/>
          </p:cNvCxnSpPr>
          <p:nvPr/>
        </p:nvCxnSpPr>
        <p:spPr>
          <a:xfrm flipH="1">
            <a:off x="2672795" y="3003734"/>
            <a:ext cx="3411373" cy="0"/>
          </a:xfrm>
          <a:prstGeom prst="line">
            <a:avLst/>
          </a:prstGeom>
          <a:ln>
            <a:solidFill>
              <a:srgbClr val="720606"/>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6" name="Rovná spojnica 35"/>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childTnLst>
                          </p:cTn>
                        </p:par>
                        <p:par>
                          <p:cTn id="10" fill="hold">
                            <p:stCondLst>
                              <p:cond delay="500"/>
                            </p:stCondLst>
                            <p:childTnLst>
                              <p:par>
                                <p:cTn id="11" presetID="53" presetClass="entr" presetSubtype="0" fill="hold"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Effect transition="in" filter="fade">
                                      <p:cBhvr>
                                        <p:cTn id="15" dur="500"/>
                                        <p:tgtEl>
                                          <p:spTgt spid="30"/>
                                        </p:tgtEl>
                                      </p:cBhvr>
                                    </p:animEffect>
                                  </p:childTnLst>
                                </p:cTn>
                              </p:par>
                            </p:childTnLst>
                          </p:cTn>
                        </p:par>
                        <p:par>
                          <p:cTn id="16" fill="hold">
                            <p:stCondLst>
                              <p:cond delay="1000"/>
                            </p:stCondLst>
                            <p:childTnLst>
                              <p:par>
                                <p:cTn id="17" presetID="53" presetClass="entr" presetSubtype="0"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p:cTn id="19" dur="500" fill="hold"/>
                                        <p:tgtEl>
                                          <p:spTgt spid="25"/>
                                        </p:tgtEl>
                                        <p:attrNameLst>
                                          <p:attrName>ppt_w</p:attrName>
                                        </p:attrNameLst>
                                      </p:cBhvr>
                                      <p:tavLst>
                                        <p:tav tm="0">
                                          <p:val>
                                            <p:fltVal val="0"/>
                                          </p:val>
                                        </p:tav>
                                        <p:tav tm="100000">
                                          <p:val>
                                            <p:strVal val="#ppt_w"/>
                                          </p:val>
                                        </p:tav>
                                      </p:tavLst>
                                    </p:anim>
                                    <p:anim calcmode="lin" valueType="num">
                                      <p:cBhvr>
                                        <p:cTn id="20" dur="500" fill="hold"/>
                                        <p:tgtEl>
                                          <p:spTgt spid="25"/>
                                        </p:tgtEl>
                                        <p:attrNameLst>
                                          <p:attrName>ppt_h</p:attrName>
                                        </p:attrNameLst>
                                      </p:cBhvr>
                                      <p:tavLst>
                                        <p:tav tm="0">
                                          <p:val>
                                            <p:fltVal val="0"/>
                                          </p:val>
                                        </p:tav>
                                        <p:tav tm="100000">
                                          <p:val>
                                            <p:strVal val="#ppt_h"/>
                                          </p:val>
                                        </p:tav>
                                      </p:tavLst>
                                    </p:anim>
                                    <p:animEffect transition="in" filter="fade">
                                      <p:cBhvr>
                                        <p:cTn id="21" dur="500"/>
                                        <p:tgtEl>
                                          <p:spTgt spid="25"/>
                                        </p:tgtEl>
                                      </p:cBhvr>
                                    </p:animEffect>
                                  </p:childTnLst>
                                </p:cTn>
                              </p:par>
                            </p:childTnLst>
                          </p:cTn>
                        </p:par>
                        <p:par>
                          <p:cTn id="22" fill="hold">
                            <p:stCondLst>
                              <p:cond delay="1500"/>
                            </p:stCondLst>
                            <p:childTnLst>
                              <p:par>
                                <p:cTn id="23" presetID="53" presetClass="entr" presetSubtype="0" fill="hold" nodeType="afterEffect">
                                  <p:stCondLst>
                                    <p:cond delay="0"/>
                                  </p:stCondLst>
                                  <p:childTnLst>
                                    <p:set>
                                      <p:cBhvr>
                                        <p:cTn id="24" dur="1" fill="hold">
                                          <p:stCondLst>
                                            <p:cond delay="0"/>
                                          </p:stCondLst>
                                        </p:cTn>
                                        <p:tgtEl>
                                          <p:spTgt spid="28"/>
                                        </p:tgtEl>
                                        <p:attrNameLst>
                                          <p:attrName>style.visibility</p:attrName>
                                        </p:attrNameLst>
                                      </p:cBhvr>
                                      <p:to>
                                        <p:strVal val="visible"/>
                                      </p:to>
                                    </p:set>
                                    <p:anim calcmode="lin" valueType="num">
                                      <p:cBhvr>
                                        <p:cTn id="25" dur="500" fill="hold"/>
                                        <p:tgtEl>
                                          <p:spTgt spid="28"/>
                                        </p:tgtEl>
                                        <p:attrNameLst>
                                          <p:attrName>ppt_w</p:attrName>
                                        </p:attrNameLst>
                                      </p:cBhvr>
                                      <p:tavLst>
                                        <p:tav tm="0">
                                          <p:val>
                                            <p:fltVal val="0"/>
                                          </p:val>
                                        </p:tav>
                                        <p:tav tm="100000">
                                          <p:val>
                                            <p:strVal val="#ppt_w"/>
                                          </p:val>
                                        </p:tav>
                                      </p:tavLst>
                                    </p:anim>
                                    <p:anim calcmode="lin" valueType="num">
                                      <p:cBhvr>
                                        <p:cTn id="26" dur="500" fill="hold"/>
                                        <p:tgtEl>
                                          <p:spTgt spid="28"/>
                                        </p:tgtEl>
                                        <p:attrNameLst>
                                          <p:attrName>ppt_h</p:attrName>
                                        </p:attrNameLst>
                                      </p:cBhvr>
                                      <p:tavLst>
                                        <p:tav tm="0">
                                          <p:val>
                                            <p:fltVal val="0"/>
                                          </p:val>
                                        </p:tav>
                                        <p:tav tm="100000">
                                          <p:val>
                                            <p:strVal val="#ppt_h"/>
                                          </p:val>
                                        </p:tav>
                                      </p:tavLst>
                                    </p:anim>
                                    <p:animEffect transition="in" filter="fade">
                                      <p:cBhvr>
                                        <p:cTn id="27" dur="500"/>
                                        <p:tgtEl>
                                          <p:spTgt spid="28"/>
                                        </p:tgtEl>
                                      </p:cBhvr>
                                    </p:animEffect>
                                  </p:childTnLst>
                                </p:cTn>
                              </p:par>
                            </p:childTnLst>
                          </p:cTn>
                        </p:par>
                        <p:par>
                          <p:cTn id="28" fill="hold">
                            <p:stCondLst>
                              <p:cond delay="2000"/>
                            </p:stCondLst>
                            <p:childTnLst>
                              <p:par>
                                <p:cTn id="29" presetID="8" presetClass="entr" presetSubtype="16" fill="hold" nodeType="after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diamond(in)">
                                      <p:cBhvr>
                                        <p:cTn id="31" dur="500"/>
                                        <p:tgtEl>
                                          <p:spTgt spid="73"/>
                                        </p:tgtEl>
                                      </p:cBhvr>
                                    </p:animEffect>
                                  </p:childTnLst>
                                </p:cTn>
                              </p:par>
                            </p:childTnLst>
                          </p:cTn>
                        </p:par>
                        <p:par>
                          <p:cTn id="32" fill="hold">
                            <p:stCondLst>
                              <p:cond delay="2500"/>
                            </p:stCondLst>
                            <p:childTnLst>
                              <p:par>
                                <p:cTn id="33" presetID="8" presetClass="entr" presetSubtype="16" fill="hold" nodeType="afterEffect">
                                  <p:stCondLst>
                                    <p:cond delay="0"/>
                                  </p:stCondLst>
                                  <p:childTnLst>
                                    <p:set>
                                      <p:cBhvr>
                                        <p:cTn id="34" dur="1" fill="hold">
                                          <p:stCondLst>
                                            <p:cond delay="0"/>
                                          </p:stCondLst>
                                        </p:cTn>
                                        <p:tgtEl>
                                          <p:spTgt spid="57"/>
                                        </p:tgtEl>
                                        <p:attrNameLst>
                                          <p:attrName>style.visibility</p:attrName>
                                        </p:attrNameLst>
                                      </p:cBhvr>
                                      <p:to>
                                        <p:strVal val="visible"/>
                                      </p:to>
                                    </p:set>
                                    <p:animEffect transition="in" filter="diamond(in)">
                                      <p:cBhvr>
                                        <p:cTn id="35" dur="500"/>
                                        <p:tgtEl>
                                          <p:spTgt spid="57"/>
                                        </p:tgtEl>
                                      </p:cBhvr>
                                    </p:animEffect>
                                  </p:childTnLst>
                                </p:cTn>
                              </p:par>
                            </p:childTnLst>
                          </p:cTn>
                        </p:par>
                        <p:par>
                          <p:cTn id="36" fill="hold">
                            <p:stCondLst>
                              <p:cond delay="3000"/>
                            </p:stCondLst>
                            <p:childTnLst>
                              <p:par>
                                <p:cTn id="37" presetID="8" presetClass="entr" presetSubtype="16" fill="hold" nodeType="afterEffect">
                                  <p:stCondLst>
                                    <p:cond delay="0"/>
                                  </p:stCondLst>
                                  <p:childTnLst>
                                    <p:set>
                                      <p:cBhvr>
                                        <p:cTn id="38" dur="1" fill="hold">
                                          <p:stCondLst>
                                            <p:cond delay="0"/>
                                          </p:stCondLst>
                                        </p:cTn>
                                        <p:tgtEl>
                                          <p:spTgt spid="59"/>
                                        </p:tgtEl>
                                        <p:attrNameLst>
                                          <p:attrName>style.visibility</p:attrName>
                                        </p:attrNameLst>
                                      </p:cBhvr>
                                      <p:to>
                                        <p:strVal val="visible"/>
                                      </p:to>
                                    </p:set>
                                    <p:animEffect transition="in" filter="diamond(in)">
                                      <p:cBhvr>
                                        <p:cTn id="39" dur="500"/>
                                        <p:tgtEl>
                                          <p:spTgt spid="59"/>
                                        </p:tgtEl>
                                      </p:cBhvr>
                                    </p:animEffect>
                                  </p:childTnLst>
                                </p:cTn>
                              </p:par>
                            </p:childTnLst>
                          </p:cTn>
                        </p:par>
                        <p:par>
                          <p:cTn id="40" fill="hold">
                            <p:stCondLst>
                              <p:cond delay="3500"/>
                            </p:stCondLst>
                            <p:childTnLst>
                              <p:par>
                                <p:cTn id="41" presetID="8" presetClass="entr" presetSubtype="16" fill="hold" nodeType="afterEffect">
                                  <p:stCondLst>
                                    <p:cond delay="0"/>
                                  </p:stCondLst>
                                  <p:childTnLst>
                                    <p:set>
                                      <p:cBhvr>
                                        <p:cTn id="42" dur="1" fill="hold">
                                          <p:stCondLst>
                                            <p:cond delay="0"/>
                                          </p:stCondLst>
                                        </p:cTn>
                                        <p:tgtEl>
                                          <p:spTgt spid="55"/>
                                        </p:tgtEl>
                                        <p:attrNameLst>
                                          <p:attrName>style.visibility</p:attrName>
                                        </p:attrNameLst>
                                      </p:cBhvr>
                                      <p:to>
                                        <p:strVal val="visible"/>
                                      </p:to>
                                    </p:set>
                                    <p:animEffect transition="in" filter="diamond(in)">
                                      <p:cBhvr>
                                        <p:cTn id="43" dur="500"/>
                                        <p:tgtEl>
                                          <p:spTgt spid="55"/>
                                        </p:tgtEl>
                                      </p:cBhvr>
                                    </p:animEffect>
                                  </p:childTnLst>
                                </p:cTn>
                              </p:par>
                            </p:childTnLst>
                          </p:cTn>
                        </p:par>
                        <p:par>
                          <p:cTn id="44" fill="hold">
                            <p:stCondLst>
                              <p:cond delay="4000"/>
                            </p:stCondLst>
                            <p:childTnLst>
                              <p:par>
                                <p:cTn id="45" presetID="8" presetClass="entr" presetSubtype="16" fill="hold" nodeType="after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diamond(in)">
                                      <p:cBhvr>
                                        <p:cTn id="47" dur="500"/>
                                        <p:tgtEl>
                                          <p:spTgt spid="61"/>
                                        </p:tgtEl>
                                      </p:cBhvr>
                                    </p:animEffect>
                                  </p:childTnLst>
                                </p:cTn>
                              </p:par>
                            </p:childTnLst>
                          </p:cTn>
                        </p:par>
                        <p:par>
                          <p:cTn id="48" fill="hold">
                            <p:stCondLst>
                              <p:cond delay="4500"/>
                            </p:stCondLst>
                            <p:childTnLst>
                              <p:par>
                                <p:cTn id="49" presetID="53" presetClass="entr" presetSubtype="0" fill="hold" nodeType="afterEffect">
                                  <p:stCondLst>
                                    <p:cond delay="0"/>
                                  </p:stCondLst>
                                  <p:childTnLst>
                                    <p:set>
                                      <p:cBhvr>
                                        <p:cTn id="50" dur="1" fill="hold">
                                          <p:stCondLst>
                                            <p:cond delay="0"/>
                                          </p:stCondLst>
                                        </p:cTn>
                                        <p:tgtEl>
                                          <p:spTgt spid="24"/>
                                        </p:tgtEl>
                                        <p:attrNameLst>
                                          <p:attrName>style.visibility</p:attrName>
                                        </p:attrNameLst>
                                      </p:cBhvr>
                                      <p:to>
                                        <p:strVal val="visible"/>
                                      </p:to>
                                    </p:set>
                                    <p:anim calcmode="lin" valueType="num">
                                      <p:cBhvr>
                                        <p:cTn id="51" dur="500" fill="hold"/>
                                        <p:tgtEl>
                                          <p:spTgt spid="24"/>
                                        </p:tgtEl>
                                        <p:attrNameLst>
                                          <p:attrName>ppt_w</p:attrName>
                                        </p:attrNameLst>
                                      </p:cBhvr>
                                      <p:tavLst>
                                        <p:tav tm="0">
                                          <p:val>
                                            <p:fltVal val="0"/>
                                          </p:val>
                                        </p:tav>
                                        <p:tav tm="100000">
                                          <p:val>
                                            <p:strVal val="#ppt_w"/>
                                          </p:val>
                                        </p:tav>
                                      </p:tavLst>
                                    </p:anim>
                                    <p:anim calcmode="lin" valueType="num">
                                      <p:cBhvr>
                                        <p:cTn id="52" dur="500" fill="hold"/>
                                        <p:tgtEl>
                                          <p:spTgt spid="24"/>
                                        </p:tgtEl>
                                        <p:attrNameLst>
                                          <p:attrName>ppt_h</p:attrName>
                                        </p:attrNameLst>
                                      </p:cBhvr>
                                      <p:tavLst>
                                        <p:tav tm="0">
                                          <p:val>
                                            <p:fltVal val="0"/>
                                          </p:val>
                                        </p:tav>
                                        <p:tav tm="100000">
                                          <p:val>
                                            <p:strVal val="#ppt_h"/>
                                          </p:val>
                                        </p:tav>
                                      </p:tavLst>
                                    </p:anim>
                                    <p:animEffect transition="in" filter="fade">
                                      <p:cBhvr>
                                        <p:cTn id="53" dur="500"/>
                                        <p:tgtEl>
                                          <p:spTgt spid="24"/>
                                        </p:tgtEl>
                                      </p:cBhvr>
                                    </p:animEffect>
                                  </p:childTnLst>
                                </p:cTn>
                              </p:par>
                            </p:childTnLst>
                          </p:cTn>
                        </p:par>
                        <p:par>
                          <p:cTn id="54" fill="hold">
                            <p:stCondLst>
                              <p:cond delay="5000"/>
                            </p:stCondLst>
                            <p:childTnLst>
                              <p:par>
                                <p:cTn id="55" presetID="53" presetClass="entr" presetSubtype="0" fill="hold" nodeType="afterEffect">
                                  <p:stCondLst>
                                    <p:cond delay="0"/>
                                  </p:stCondLst>
                                  <p:childTnLst>
                                    <p:set>
                                      <p:cBhvr>
                                        <p:cTn id="56" dur="1" fill="hold">
                                          <p:stCondLst>
                                            <p:cond delay="0"/>
                                          </p:stCondLst>
                                        </p:cTn>
                                        <p:tgtEl>
                                          <p:spTgt spid="27"/>
                                        </p:tgtEl>
                                        <p:attrNameLst>
                                          <p:attrName>style.visibility</p:attrName>
                                        </p:attrNameLst>
                                      </p:cBhvr>
                                      <p:to>
                                        <p:strVal val="visible"/>
                                      </p:to>
                                    </p:set>
                                    <p:anim calcmode="lin" valueType="num">
                                      <p:cBhvr>
                                        <p:cTn id="57" dur="500" fill="hold"/>
                                        <p:tgtEl>
                                          <p:spTgt spid="27"/>
                                        </p:tgtEl>
                                        <p:attrNameLst>
                                          <p:attrName>ppt_w</p:attrName>
                                        </p:attrNameLst>
                                      </p:cBhvr>
                                      <p:tavLst>
                                        <p:tav tm="0">
                                          <p:val>
                                            <p:fltVal val="0"/>
                                          </p:val>
                                        </p:tav>
                                        <p:tav tm="100000">
                                          <p:val>
                                            <p:strVal val="#ppt_w"/>
                                          </p:val>
                                        </p:tav>
                                      </p:tavLst>
                                    </p:anim>
                                    <p:anim calcmode="lin" valueType="num">
                                      <p:cBhvr>
                                        <p:cTn id="58" dur="500" fill="hold"/>
                                        <p:tgtEl>
                                          <p:spTgt spid="27"/>
                                        </p:tgtEl>
                                        <p:attrNameLst>
                                          <p:attrName>ppt_h</p:attrName>
                                        </p:attrNameLst>
                                      </p:cBhvr>
                                      <p:tavLst>
                                        <p:tav tm="0">
                                          <p:val>
                                            <p:fltVal val="0"/>
                                          </p:val>
                                        </p:tav>
                                        <p:tav tm="100000">
                                          <p:val>
                                            <p:strVal val="#ppt_h"/>
                                          </p:val>
                                        </p:tav>
                                      </p:tavLst>
                                    </p:anim>
                                    <p:animEffect transition="in" filter="fade">
                                      <p:cBhvr>
                                        <p:cTn id="59" dur="500"/>
                                        <p:tgtEl>
                                          <p:spTgt spid="27"/>
                                        </p:tgtEl>
                                      </p:cBhvr>
                                    </p:animEffect>
                                  </p:childTnLst>
                                </p:cTn>
                              </p:par>
                            </p:childTnLst>
                          </p:cTn>
                        </p:par>
                        <p:par>
                          <p:cTn id="60" fill="hold">
                            <p:stCondLst>
                              <p:cond delay="5500"/>
                            </p:stCondLst>
                            <p:childTnLst>
                              <p:par>
                                <p:cTn id="61" presetID="8" presetClass="entr" presetSubtype="16" fill="hold" nodeType="after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diamond(in)">
                                      <p:cBhvr>
                                        <p:cTn id="63" dur="500"/>
                                        <p:tgtEl>
                                          <p:spTgt spid="35"/>
                                        </p:tgtEl>
                                      </p:cBhvr>
                                    </p:animEffect>
                                  </p:childTnLst>
                                </p:cTn>
                              </p:par>
                            </p:childTnLst>
                          </p:cTn>
                        </p:par>
                        <p:par>
                          <p:cTn id="64" fill="hold">
                            <p:stCondLst>
                              <p:cond delay="6000"/>
                            </p:stCondLst>
                            <p:childTnLst>
                              <p:par>
                                <p:cTn id="65" presetID="8" presetClass="entr" presetSubtype="16" fill="hold"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diamond(in)">
                                      <p:cBhvr>
                                        <p:cTn id="67" dur="500"/>
                                        <p:tgtEl>
                                          <p:spTgt spid="37"/>
                                        </p:tgtEl>
                                      </p:cBhvr>
                                    </p:animEffect>
                                  </p:childTnLst>
                                </p:cTn>
                              </p:par>
                            </p:childTnLst>
                          </p:cTn>
                        </p:par>
                        <p:par>
                          <p:cTn id="68" fill="hold">
                            <p:stCondLst>
                              <p:cond delay="6500"/>
                            </p:stCondLst>
                            <p:childTnLst>
                              <p:par>
                                <p:cTn id="69" presetID="53" presetClass="entr" presetSubtype="0" fill="hold" nodeType="afterEffect">
                                  <p:stCondLst>
                                    <p:cond delay="0"/>
                                  </p:stCondLst>
                                  <p:childTnLst>
                                    <p:set>
                                      <p:cBhvr>
                                        <p:cTn id="70" dur="1" fill="hold">
                                          <p:stCondLst>
                                            <p:cond delay="0"/>
                                          </p:stCondLst>
                                        </p:cTn>
                                        <p:tgtEl>
                                          <p:spTgt spid="29"/>
                                        </p:tgtEl>
                                        <p:attrNameLst>
                                          <p:attrName>style.visibility</p:attrName>
                                        </p:attrNameLst>
                                      </p:cBhvr>
                                      <p:to>
                                        <p:strVal val="visible"/>
                                      </p:to>
                                    </p:set>
                                    <p:anim calcmode="lin" valueType="num">
                                      <p:cBhvr>
                                        <p:cTn id="71" dur="500" fill="hold"/>
                                        <p:tgtEl>
                                          <p:spTgt spid="29"/>
                                        </p:tgtEl>
                                        <p:attrNameLst>
                                          <p:attrName>ppt_w</p:attrName>
                                        </p:attrNameLst>
                                      </p:cBhvr>
                                      <p:tavLst>
                                        <p:tav tm="0">
                                          <p:val>
                                            <p:fltVal val="0"/>
                                          </p:val>
                                        </p:tav>
                                        <p:tav tm="100000">
                                          <p:val>
                                            <p:strVal val="#ppt_w"/>
                                          </p:val>
                                        </p:tav>
                                      </p:tavLst>
                                    </p:anim>
                                    <p:anim calcmode="lin" valueType="num">
                                      <p:cBhvr>
                                        <p:cTn id="72" dur="500" fill="hold"/>
                                        <p:tgtEl>
                                          <p:spTgt spid="29"/>
                                        </p:tgtEl>
                                        <p:attrNameLst>
                                          <p:attrName>ppt_h</p:attrName>
                                        </p:attrNameLst>
                                      </p:cBhvr>
                                      <p:tavLst>
                                        <p:tav tm="0">
                                          <p:val>
                                            <p:fltVal val="0"/>
                                          </p:val>
                                        </p:tav>
                                        <p:tav tm="100000">
                                          <p:val>
                                            <p:strVal val="#ppt_h"/>
                                          </p:val>
                                        </p:tav>
                                      </p:tavLst>
                                    </p:anim>
                                    <p:animEffect transition="in" filter="fade">
                                      <p:cBhvr>
                                        <p:cTn id="73" dur="500"/>
                                        <p:tgtEl>
                                          <p:spTgt spid="29"/>
                                        </p:tgtEl>
                                      </p:cBhvr>
                                    </p:animEffect>
                                  </p:childTnLst>
                                </p:cTn>
                              </p:par>
                            </p:childTnLst>
                          </p:cTn>
                        </p:par>
                        <p:par>
                          <p:cTn id="74" fill="hold">
                            <p:stCondLst>
                              <p:cond delay="7000"/>
                            </p:stCondLst>
                            <p:childTnLst>
                              <p:par>
                                <p:cTn id="75" presetID="53" presetClass="entr" presetSubtype="0" fill="hold" nodeType="afterEffect">
                                  <p:stCondLst>
                                    <p:cond delay="0"/>
                                  </p:stCondLst>
                                  <p:childTnLst>
                                    <p:set>
                                      <p:cBhvr>
                                        <p:cTn id="76" dur="1" fill="hold">
                                          <p:stCondLst>
                                            <p:cond delay="0"/>
                                          </p:stCondLst>
                                        </p:cTn>
                                        <p:tgtEl>
                                          <p:spTgt spid="31"/>
                                        </p:tgtEl>
                                        <p:attrNameLst>
                                          <p:attrName>style.visibility</p:attrName>
                                        </p:attrNameLst>
                                      </p:cBhvr>
                                      <p:to>
                                        <p:strVal val="visible"/>
                                      </p:to>
                                    </p:set>
                                    <p:anim calcmode="lin" valueType="num">
                                      <p:cBhvr>
                                        <p:cTn id="77" dur="500" fill="hold"/>
                                        <p:tgtEl>
                                          <p:spTgt spid="31"/>
                                        </p:tgtEl>
                                        <p:attrNameLst>
                                          <p:attrName>ppt_w</p:attrName>
                                        </p:attrNameLst>
                                      </p:cBhvr>
                                      <p:tavLst>
                                        <p:tav tm="0">
                                          <p:val>
                                            <p:fltVal val="0"/>
                                          </p:val>
                                        </p:tav>
                                        <p:tav tm="100000">
                                          <p:val>
                                            <p:strVal val="#ppt_w"/>
                                          </p:val>
                                        </p:tav>
                                      </p:tavLst>
                                    </p:anim>
                                    <p:anim calcmode="lin" valueType="num">
                                      <p:cBhvr>
                                        <p:cTn id="78" dur="500" fill="hold"/>
                                        <p:tgtEl>
                                          <p:spTgt spid="31"/>
                                        </p:tgtEl>
                                        <p:attrNameLst>
                                          <p:attrName>ppt_h</p:attrName>
                                        </p:attrNameLst>
                                      </p:cBhvr>
                                      <p:tavLst>
                                        <p:tav tm="0">
                                          <p:val>
                                            <p:fltVal val="0"/>
                                          </p:val>
                                        </p:tav>
                                        <p:tav tm="100000">
                                          <p:val>
                                            <p:strVal val="#ppt_h"/>
                                          </p:val>
                                        </p:tav>
                                      </p:tavLst>
                                    </p:anim>
                                    <p:animEffect transition="in" filter="fade">
                                      <p:cBhvr>
                                        <p:cTn id="79" dur="500"/>
                                        <p:tgtEl>
                                          <p:spTgt spid="31"/>
                                        </p:tgtEl>
                                      </p:cBhvr>
                                    </p:animEffect>
                                  </p:childTnLst>
                                </p:cTn>
                              </p:par>
                            </p:childTnLst>
                          </p:cTn>
                        </p:par>
                        <p:par>
                          <p:cTn id="80" fill="hold">
                            <p:stCondLst>
                              <p:cond delay="7500"/>
                            </p:stCondLst>
                            <p:childTnLst>
                              <p:par>
                                <p:cTn id="81" presetID="8" presetClass="entr" presetSubtype="16"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amond(in)">
                                      <p:cBhvr>
                                        <p:cTn id="83" dur="500"/>
                                        <p:tgtEl>
                                          <p:spTgt spid="42"/>
                                        </p:tgtEl>
                                      </p:cBhvr>
                                    </p:animEffect>
                                  </p:childTnLst>
                                </p:cTn>
                              </p:par>
                            </p:childTnLst>
                          </p:cTn>
                        </p:par>
                        <p:par>
                          <p:cTn id="84" fill="hold">
                            <p:stCondLst>
                              <p:cond delay="8000"/>
                            </p:stCondLst>
                            <p:childTnLst>
                              <p:par>
                                <p:cTn id="85" presetID="8" presetClass="entr" presetSubtype="16" fill="hold" nodeType="after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diamond(in)">
                                      <p:cBhvr>
                                        <p:cTn id="87" dur="500"/>
                                        <p:tgtEl>
                                          <p:spTgt spid="39"/>
                                        </p:tgtEl>
                                      </p:cBhvr>
                                    </p:animEffect>
                                  </p:childTnLst>
                                </p:cTn>
                              </p:par>
                            </p:childTnLst>
                          </p:cTn>
                        </p:par>
                        <p:par>
                          <p:cTn id="88" fill="hold">
                            <p:stCondLst>
                              <p:cond delay="8500"/>
                            </p:stCondLst>
                            <p:childTnLst>
                              <p:par>
                                <p:cTn id="89" presetID="53" presetClass="entr" presetSubtype="0" fill="hold" nodeType="after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p:cTn id="91" dur="500" fill="hold"/>
                                        <p:tgtEl>
                                          <p:spTgt spid="33"/>
                                        </p:tgtEl>
                                        <p:attrNameLst>
                                          <p:attrName>ppt_w</p:attrName>
                                        </p:attrNameLst>
                                      </p:cBhvr>
                                      <p:tavLst>
                                        <p:tav tm="0">
                                          <p:val>
                                            <p:fltVal val="0"/>
                                          </p:val>
                                        </p:tav>
                                        <p:tav tm="100000">
                                          <p:val>
                                            <p:strVal val="#ppt_w"/>
                                          </p:val>
                                        </p:tav>
                                      </p:tavLst>
                                    </p:anim>
                                    <p:anim calcmode="lin" valueType="num">
                                      <p:cBhvr>
                                        <p:cTn id="92" dur="500" fill="hold"/>
                                        <p:tgtEl>
                                          <p:spTgt spid="33"/>
                                        </p:tgtEl>
                                        <p:attrNameLst>
                                          <p:attrName>ppt_h</p:attrName>
                                        </p:attrNameLst>
                                      </p:cBhvr>
                                      <p:tavLst>
                                        <p:tav tm="0">
                                          <p:val>
                                            <p:fltVal val="0"/>
                                          </p:val>
                                        </p:tav>
                                        <p:tav tm="100000">
                                          <p:val>
                                            <p:strVal val="#ppt_h"/>
                                          </p:val>
                                        </p:tav>
                                      </p:tavLst>
                                    </p:anim>
                                    <p:animEffect transition="in" filter="fade">
                                      <p:cBhvr>
                                        <p:cTn id="93" dur="500"/>
                                        <p:tgtEl>
                                          <p:spTgt spid="33"/>
                                        </p:tgtEl>
                                      </p:cBhvr>
                                    </p:animEffect>
                                  </p:childTnLst>
                                </p:cTn>
                              </p:par>
                            </p:childTnLst>
                          </p:cTn>
                        </p:par>
                        <p:par>
                          <p:cTn id="94" fill="hold">
                            <p:stCondLst>
                              <p:cond delay="9000"/>
                            </p:stCondLst>
                            <p:childTnLst>
                              <p:par>
                                <p:cTn id="95" presetID="8" presetClass="entr" presetSubtype="16" fill="hold" nodeType="afterEffect">
                                  <p:stCondLst>
                                    <p:cond delay="0"/>
                                  </p:stCondLst>
                                  <p:childTnLst>
                                    <p:set>
                                      <p:cBhvr>
                                        <p:cTn id="96" dur="1" fill="hold">
                                          <p:stCondLst>
                                            <p:cond delay="0"/>
                                          </p:stCondLst>
                                        </p:cTn>
                                        <p:tgtEl>
                                          <p:spTgt spid="45"/>
                                        </p:tgtEl>
                                        <p:attrNameLst>
                                          <p:attrName>style.visibility</p:attrName>
                                        </p:attrNameLst>
                                      </p:cBhvr>
                                      <p:to>
                                        <p:strVal val="visible"/>
                                      </p:to>
                                    </p:set>
                                    <p:animEffect transition="in" filter="diamond(in)">
                                      <p:cBhvr>
                                        <p:cTn id="97" dur="500"/>
                                        <p:tgtEl>
                                          <p:spTgt spid="45"/>
                                        </p:tgtEl>
                                      </p:cBhvr>
                                    </p:animEffect>
                                  </p:childTnLst>
                                </p:cTn>
                              </p:par>
                            </p:childTnLst>
                          </p:cTn>
                        </p:par>
                        <p:par>
                          <p:cTn id="98" fill="hold">
                            <p:stCondLst>
                              <p:cond delay="9500"/>
                            </p:stCondLst>
                            <p:childTnLst>
                              <p:par>
                                <p:cTn id="99" presetID="53" presetClass="entr" presetSubtype="0" fill="hold" nodeType="afterEffect">
                                  <p:stCondLst>
                                    <p:cond delay="0"/>
                                  </p:stCondLst>
                                  <p:childTnLst>
                                    <p:set>
                                      <p:cBhvr>
                                        <p:cTn id="100" dur="1" fill="hold">
                                          <p:stCondLst>
                                            <p:cond delay="0"/>
                                          </p:stCondLst>
                                        </p:cTn>
                                        <p:tgtEl>
                                          <p:spTgt spid="26"/>
                                        </p:tgtEl>
                                        <p:attrNameLst>
                                          <p:attrName>style.visibility</p:attrName>
                                        </p:attrNameLst>
                                      </p:cBhvr>
                                      <p:to>
                                        <p:strVal val="visible"/>
                                      </p:to>
                                    </p:set>
                                    <p:anim calcmode="lin" valueType="num">
                                      <p:cBhvr>
                                        <p:cTn id="101" dur="500" fill="hold"/>
                                        <p:tgtEl>
                                          <p:spTgt spid="26"/>
                                        </p:tgtEl>
                                        <p:attrNameLst>
                                          <p:attrName>ppt_w</p:attrName>
                                        </p:attrNameLst>
                                      </p:cBhvr>
                                      <p:tavLst>
                                        <p:tav tm="0">
                                          <p:val>
                                            <p:fltVal val="0"/>
                                          </p:val>
                                        </p:tav>
                                        <p:tav tm="100000">
                                          <p:val>
                                            <p:strVal val="#ppt_w"/>
                                          </p:val>
                                        </p:tav>
                                      </p:tavLst>
                                    </p:anim>
                                    <p:anim calcmode="lin" valueType="num">
                                      <p:cBhvr>
                                        <p:cTn id="102" dur="500" fill="hold"/>
                                        <p:tgtEl>
                                          <p:spTgt spid="26"/>
                                        </p:tgtEl>
                                        <p:attrNameLst>
                                          <p:attrName>ppt_h</p:attrName>
                                        </p:attrNameLst>
                                      </p:cBhvr>
                                      <p:tavLst>
                                        <p:tav tm="0">
                                          <p:val>
                                            <p:fltVal val="0"/>
                                          </p:val>
                                        </p:tav>
                                        <p:tav tm="100000">
                                          <p:val>
                                            <p:strVal val="#ppt_h"/>
                                          </p:val>
                                        </p:tav>
                                      </p:tavLst>
                                    </p:anim>
                                    <p:animEffect transition="in" filter="fade">
                                      <p:cBhvr>
                                        <p:cTn id="103" dur="500"/>
                                        <p:tgtEl>
                                          <p:spTgt spid="26"/>
                                        </p:tgtEl>
                                      </p:cBhvr>
                                    </p:animEffect>
                                  </p:childTnLst>
                                </p:cTn>
                              </p:par>
                            </p:childTnLst>
                          </p:cTn>
                        </p:par>
                        <p:par>
                          <p:cTn id="104" fill="hold">
                            <p:stCondLst>
                              <p:cond delay="10000"/>
                            </p:stCondLst>
                            <p:childTnLst>
                              <p:par>
                                <p:cTn id="105" presetID="8" presetClass="entr" presetSubtype="16" fill="hold" nodeType="afterEffect">
                                  <p:stCondLst>
                                    <p:cond delay="0"/>
                                  </p:stCondLst>
                                  <p:childTnLst>
                                    <p:set>
                                      <p:cBhvr>
                                        <p:cTn id="106" dur="1" fill="hold">
                                          <p:stCondLst>
                                            <p:cond delay="0"/>
                                          </p:stCondLst>
                                        </p:cTn>
                                        <p:tgtEl>
                                          <p:spTgt spid="48"/>
                                        </p:tgtEl>
                                        <p:attrNameLst>
                                          <p:attrName>style.visibility</p:attrName>
                                        </p:attrNameLst>
                                      </p:cBhvr>
                                      <p:to>
                                        <p:strVal val="visible"/>
                                      </p:to>
                                    </p:set>
                                    <p:animEffect transition="in" filter="diamond(in)">
                                      <p:cBhvr>
                                        <p:cTn id="10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Ako to </a:t>
            </a:r>
            <a:r>
              <a:rPr lang="sk-SK" sz="4000" b="1" dirty="0" smtClean="0">
                <a:solidFill>
                  <a:srgbClr val="720606"/>
                </a:solidFill>
                <a:ea typeface="KaiTi" pitchFamily="49" charset="-122"/>
              </a:rPr>
              <a:t>funguje</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29" name="Skupina 28"/>
          <p:cNvGrpSpPr/>
          <p:nvPr/>
        </p:nvGrpSpPr>
        <p:grpSpPr>
          <a:xfrm flipH="1">
            <a:off x="1115616" y="1131590"/>
            <a:ext cx="2641067" cy="648072"/>
            <a:chOff x="428250" y="2211710"/>
            <a:chExt cx="2127526" cy="648072"/>
          </a:xfrm>
        </p:grpSpPr>
        <p:sp>
          <p:nvSpPr>
            <p:cNvPr id="30" name="Obdĺžnik s rovnostranným zaobleným rohom 2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1" name="BlokTextu 30"/>
            <p:cNvSpPr txBox="1"/>
            <p:nvPr/>
          </p:nvSpPr>
          <p:spPr>
            <a:xfrm>
              <a:off x="428250" y="2283718"/>
              <a:ext cx="2011514"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Načítanie </a:t>
              </a:r>
              <a:r>
                <a:rPr lang="sk-SK" sz="1200" smtClean="0">
                  <a:solidFill>
                    <a:schemeClr val="bg1"/>
                  </a:solidFill>
                  <a:latin typeface="Arial" pitchFamily="34" charset="0"/>
                  <a:cs typeface="Arial" pitchFamily="34" charset="0"/>
                </a:rPr>
                <a:t>zdrojového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p>
            <a:p>
              <a:r>
                <a:rPr lang="sk-SK" sz="1200" dirty="0" smtClean="0">
                  <a:solidFill>
                    <a:schemeClr val="bg1"/>
                  </a:solidFill>
                  <a:latin typeface="Arial" pitchFamily="34" charset="0"/>
                  <a:cs typeface="Arial" pitchFamily="34" charset="0"/>
                </a:rPr>
                <a:t>       (</a:t>
              </a:r>
              <a:r>
                <a:rPr lang="sk-SK" sz="1200" dirty="0" err="1" smtClean="0">
                  <a:solidFill>
                    <a:schemeClr val="bg1"/>
                  </a:solidFill>
                  <a:latin typeface="Arial" pitchFamily="34" charset="0"/>
                  <a:cs typeface="Arial" pitchFamily="34" charset="0"/>
                </a:rPr>
                <a:t>Lua</a:t>
              </a:r>
              <a:r>
                <a:rPr lang="sk-SK" sz="1200" dirty="0" smtClean="0">
                  <a:solidFill>
                    <a:schemeClr val="bg1"/>
                  </a:solidFill>
                  <a:latin typeface="Arial" pitchFamily="34" charset="0"/>
                  <a:cs typeface="Arial" pitchFamily="34" charset="0"/>
                </a:rPr>
                <a:t>, C, XML, Text)</a:t>
              </a:r>
              <a:endParaRPr lang="sk-SK" sz="1200" dirty="0">
                <a:solidFill>
                  <a:schemeClr val="bg1"/>
                </a:solidFill>
                <a:latin typeface="Arial" pitchFamily="34" charset="0"/>
                <a:cs typeface="Arial" pitchFamily="34" charset="0"/>
              </a:endParaRPr>
            </a:p>
          </p:txBody>
        </p:sp>
      </p:grpSp>
      <p:pic>
        <p:nvPicPr>
          <p:cNvPr id="25" name="Obrázok 24" descr="1.png"/>
          <p:cNvPicPr>
            <a:picLocks noChangeAspect="1"/>
          </p:cNvPicPr>
          <p:nvPr/>
        </p:nvPicPr>
        <p:blipFill>
          <a:blip r:embed="rId3" cstate="print"/>
          <a:stretch>
            <a:fillRect/>
          </a:stretch>
        </p:blipFill>
        <p:spPr>
          <a:xfrm>
            <a:off x="467544" y="1059582"/>
            <a:ext cx="824436" cy="792000"/>
          </a:xfrm>
          <a:prstGeom prst="rect">
            <a:avLst/>
          </a:prstGeom>
        </p:spPr>
      </p:pic>
      <p:grpSp>
        <p:nvGrpSpPr>
          <p:cNvPr id="33" name="Skupina 32"/>
          <p:cNvGrpSpPr/>
          <p:nvPr/>
        </p:nvGrpSpPr>
        <p:grpSpPr>
          <a:xfrm flipH="1">
            <a:off x="1115617" y="2283718"/>
            <a:ext cx="2785082" cy="648072"/>
            <a:chOff x="312237" y="2211710"/>
            <a:chExt cx="2243539" cy="648072"/>
          </a:xfrm>
        </p:grpSpPr>
        <p:sp>
          <p:nvSpPr>
            <p:cNvPr id="34" name="Obdĺžnik s rovnostranným zaobleným rohom 33"/>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35" name="BlokTextu 34"/>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Spracovanie gramatiky </a:t>
              </a:r>
            </a:p>
            <a:p>
              <a:r>
                <a:rPr lang="sk-SK" sz="1200" dirty="0" smtClean="0">
                  <a:solidFill>
                    <a:schemeClr val="bg1"/>
                  </a:solidFill>
                  <a:latin typeface="Arial" pitchFamily="34" charset="0"/>
                  <a:cs typeface="Arial" pitchFamily="34" charset="0"/>
                </a:rPr>
                <a:t>       (tokenizácia)</a:t>
              </a:r>
              <a:endParaRPr lang="sk-SK" sz="1200" dirty="0">
                <a:solidFill>
                  <a:schemeClr val="bg1"/>
                </a:solidFill>
                <a:latin typeface="Arial" pitchFamily="34" charset="0"/>
                <a:cs typeface="Arial" pitchFamily="34" charset="0"/>
              </a:endParaRPr>
            </a:p>
          </p:txBody>
        </p:sp>
      </p:grpSp>
      <p:pic>
        <p:nvPicPr>
          <p:cNvPr id="26" name="Obrázok 25" descr="2.png"/>
          <p:cNvPicPr>
            <a:picLocks noChangeAspect="1"/>
          </p:cNvPicPr>
          <p:nvPr/>
        </p:nvPicPr>
        <p:blipFill>
          <a:blip r:embed="rId4" cstate="print"/>
          <a:stretch>
            <a:fillRect/>
          </a:stretch>
        </p:blipFill>
        <p:spPr>
          <a:xfrm>
            <a:off x="467542" y="2211710"/>
            <a:ext cx="823086" cy="792000"/>
          </a:xfrm>
          <a:prstGeom prst="rect">
            <a:avLst/>
          </a:prstGeom>
        </p:spPr>
      </p:pic>
      <p:cxnSp>
        <p:nvCxnSpPr>
          <p:cNvPr id="36" name="Rovná spojnica 35"/>
          <p:cNvCxnSpPr/>
          <p:nvPr/>
        </p:nvCxnSpPr>
        <p:spPr>
          <a:xfrm>
            <a:off x="3851920" y="1131590"/>
            <a:ext cx="0" cy="374441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39" name="Skupina 38"/>
          <p:cNvGrpSpPr/>
          <p:nvPr/>
        </p:nvGrpSpPr>
        <p:grpSpPr>
          <a:xfrm flipH="1">
            <a:off x="1115616" y="3291830"/>
            <a:ext cx="2785083" cy="648072"/>
            <a:chOff x="312237" y="2211710"/>
            <a:chExt cx="2243539" cy="648072"/>
          </a:xfrm>
        </p:grpSpPr>
        <p:sp>
          <p:nvSpPr>
            <p:cNvPr id="40" name="Obdĺžnik s rovnostranným zaobleným rohom 39"/>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1" name="BlokTextu 40"/>
            <p:cNvSpPr txBox="1"/>
            <p:nvPr/>
          </p:nvSpPr>
          <p:spPr>
            <a:xfrm>
              <a:off x="312237"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 Vytvorenie AST stromu</a:t>
              </a:r>
            </a:p>
            <a:p>
              <a:r>
                <a:rPr lang="sk-SK" sz="1200" dirty="0" smtClean="0">
                  <a:solidFill>
                    <a:schemeClr val="bg1"/>
                  </a:solidFill>
                  <a:latin typeface="Arial" pitchFamily="34" charset="0"/>
                  <a:cs typeface="Arial" pitchFamily="34" charset="0"/>
                </a:rPr>
                <a:t>    (vytvorenie blokov)</a:t>
              </a:r>
              <a:endParaRPr lang="sk-SK" sz="1200" dirty="0">
                <a:solidFill>
                  <a:schemeClr val="bg1"/>
                </a:solidFill>
                <a:latin typeface="Arial" pitchFamily="34" charset="0"/>
                <a:cs typeface="Arial" pitchFamily="34" charset="0"/>
              </a:endParaRPr>
            </a:p>
          </p:txBody>
        </p:sp>
      </p:grpSp>
      <p:pic>
        <p:nvPicPr>
          <p:cNvPr id="27" name="Obrázok 26" descr="3.png"/>
          <p:cNvPicPr>
            <a:picLocks noChangeAspect="1"/>
          </p:cNvPicPr>
          <p:nvPr/>
        </p:nvPicPr>
        <p:blipFill>
          <a:blip r:embed="rId5" cstate="print"/>
          <a:stretch>
            <a:fillRect/>
          </a:stretch>
        </p:blipFill>
        <p:spPr>
          <a:xfrm>
            <a:off x="467544" y="3219822"/>
            <a:ext cx="823086" cy="792000"/>
          </a:xfrm>
          <a:prstGeom prst="rect">
            <a:avLst/>
          </a:prstGeom>
        </p:spPr>
      </p:pic>
      <p:grpSp>
        <p:nvGrpSpPr>
          <p:cNvPr id="42" name="Skupina 41"/>
          <p:cNvGrpSpPr/>
          <p:nvPr/>
        </p:nvGrpSpPr>
        <p:grpSpPr>
          <a:xfrm flipH="1">
            <a:off x="1115616" y="4299942"/>
            <a:ext cx="2641067" cy="648072"/>
            <a:chOff x="428250" y="2211710"/>
            <a:chExt cx="2127526" cy="648072"/>
          </a:xfrm>
        </p:grpSpPr>
        <p:sp>
          <p:nvSpPr>
            <p:cNvPr id="43" name="Obdĺžnik s rovnostranným zaobleným rohom 42"/>
            <p:cNvSpPr/>
            <p:nvPr/>
          </p:nvSpPr>
          <p:spPr>
            <a:xfrm rot="16200000" flipH="1">
              <a:off x="1187624" y="1491630"/>
              <a:ext cx="648072" cy="2088232"/>
            </a:xfrm>
            <a:prstGeom prst="round2Same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4" name="BlokTextu 43"/>
            <p:cNvSpPr txBox="1"/>
            <p:nvPr/>
          </p:nvSpPr>
          <p:spPr>
            <a:xfrm>
              <a:off x="428250" y="2283718"/>
              <a:ext cx="1953507" cy="461665"/>
            </a:xfrm>
            <a:prstGeom prst="rect">
              <a:avLst/>
            </a:prstGeom>
            <a:noFill/>
          </p:spPr>
          <p:txBody>
            <a:bodyPr wrap="square" rtlCol="0">
              <a:spAutoFit/>
            </a:bodyPr>
            <a:lstStyle/>
            <a:p>
              <a:r>
                <a:rPr lang="sk-SK" sz="1200" dirty="0" smtClean="0">
                  <a:solidFill>
                    <a:schemeClr val="bg1"/>
                  </a:solidFill>
                  <a:latin typeface="Arial" pitchFamily="34" charset="0"/>
                  <a:cs typeface="Arial" pitchFamily="34" charset="0"/>
                </a:rPr>
                <a:t>Grafická reprezentácia výsledku</a:t>
              </a:r>
            </a:p>
            <a:p>
              <a:r>
                <a:rPr lang="sk-SK" sz="1200" dirty="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vykreslenie kódu</a:t>
              </a:r>
              <a:r>
                <a:rPr lang="en-US" sz="1200" smtClean="0">
                  <a:solidFill>
                    <a:schemeClr val="bg1"/>
                  </a:solidFill>
                  <a:latin typeface="Arial" pitchFamily="34" charset="0"/>
                  <a:cs typeface="Arial" pitchFamily="34" charset="0"/>
                </a:rPr>
                <a:t> </a:t>
              </a:r>
              <a:r>
                <a:rPr lang="sk-SK" sz="1200" smtClean="0">
                  <a:solidFill>
                    <a:schemeClr val="bg1"/>
                  </a:solidFill>
                  <a:latin typeface="Arial" pitchFamily="34" charset="0"/>
                  <a:cs typeface="Arial" pitchFamily="34" charset="0"/>
                </a:rPr>
                <a:t>/ </a:t>
              </a:r>
              <a:r>
                <a:rPr lang="sk-SK" sz="1200" dirty="0" smtClean="0">
                  <a:solidFill>
                    <a:schemeClr val="bg1"/>
                  </a:solidFill>
                  <a:latin typeface="Arial" pitchFamily="34" charset="0"/>
                  <a:cs typeface="Arial" pitchFamily="34" charset="0"/>
                </a:rPr>
                <a:t>textu)</a:t>
              </a:r>
              <a:endParaRPr lang="sk-SK" sz="1200" dirty="0">
                <a:solidFill>
                  <a:schemeClr val="bg1"/>
                </a:solidFill>
                <a:latin typeface="Arial" pitchFamily="34" charset="0"/>
                <a:cs typeface="Arial" pitchFamily="34" charset="0"/>
              </a:endParaRPr>
            </a:p>
          </p:txBody>
        </p:sp>
      </p:grpSp>
      <p:pic>
        <p:nvPicPr>
          <p:cNvPr id="28" name="Obrázok 27" descr="4.png"/>
          <p:cNvPicPr>
            <a:picLocks noChangeAspect="1"/>
          </p:cNvPicPr>
          <p:nvPr/>
        </p:nvPicPr>
        <p:blipFill>
          <a:blip r:embed="rId6" cstate="print"/>
          <a:stretch>
            <a:fillRect/>
          </a:stretch>
        </p:blipFill>
        <p:spPr>
          <a:xfrm>
            <a:off x="467544" y="4227934"/>
            <a:ext cx="823086" cy="792000"/>
          </a:xfrm>
          <a:prstGeom prst="rect">
            <a:avLst/>
          </a:prstGeom>
        </p:spPr>
      </p:pic>
      <p:sp>
        <p:nvSpPr>
          <p:cNvPr id="45" name="Pruhovaná šípka vpravo 44"/>
          <p:cNvSpPr/>
          <p:nvPr/>
        </p:nvSpPr>
        <p:spPr>
          <a:xfrm rot="5400000">
            <a:off x="2159732" y="296779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6" name="Pruhovaná šípka vpravo 45"/>
          <p:cNvSpPr/>
          <p:nvPr/>
        </p:nvSpPr>
        <p:spPr>
          <a:xfrm rot="5400000">
            <a:off x="2159732" y="1887674"/>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sp>
        <p:nvSpPr>
          <p:cNvPr id="47" name="Pruhovaná šípka vpravo 46"/>
          <p:cNvSpPr/>
          <p:nvPr/>
        </p:nvSpPr>
        <p:spPr>
          <a:xfrm rot="5400000">
            <a:off x="2159732" y="3975906"/>
            <a:ext cx="216024" cy="288032"/>
          </a:xfrm>
          <a:prstGeom prst="stripedRightArrow">
            <a:avLst/>
          </a:prstGeom>
          <a:solidFill>
            <a:srgbClr val="74060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cxnSp>
        <p:nvCxnSpPr>
          <p:cNvPr id="76" name="Rovná spojovacia šípka 75"/>
          <p:cNvCxnSpPr/>
          <p:nvPr/>
        </p:nvCxnSpPr>
        <p:spPr>
          <a:xfrm>
            <a:off x="4572000"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cxnSp>
        <p:nvCxnSpPr>
          <p:cNvPr id="80" name="Rovná spojovacia šípka 79"/>
          <p:cNvCxnSpPr/>
          <p:nvPr/>
        </p:nvCxnSpPr>
        <p:spPr>
          <a:xfrm rot="5400000">
            <a:off x="5130080" y="2445718"/>
            <a:ext cx="324000"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84" name="Skupina 83"/>
          <p:cNvGrpSpPr/>
          <p:nvPr/>
        </p:nvGrpSpPr>
        <p:grpSpPr>
          <a:xfrm>
            <a:off x="4788024" y="1563638"/>
            <a:ext cx="1152128" cy="576064"/>
            <a:chOff x="5004048" y="1779662"/>
            <a:chExt cx="1152128" cy="576064"/>
          </a:xfrm>
        </p:grpSpPr>
        <p:grpSp>
          <p:nvGrpSpPr>
            <p:cNvPr id="82" name="Skupina 81"/>
            <p:cNvGrpSpPr/>
            <p:nvPr/>
          </p:nvGrpSpPr>
          <p:grpSpPr>
            <a:xfrm>
              <a:off x="5076056" y="2067694"/>
              <a:ext cx="864096" cy="288032"/>
              <a:chOff x="5076056" y="2067694"/>
              <a:chExt cx="864096" cy="288032"/>
            </a:xfrm>
          </p:grpSpPr>
          <p:grpSp>
            <p:nvGrpSpPr>
              <p:cNvPr id="66" name="Skupina 65"/>
              <p:cNvGrpSpPr/>
              <p:nvPr/>
            </p:nvGrpSpPr>
            <p:grpSpPr>
              <a:xfrm>
                <a:off x="5076056" y="2067694"/>
                <a:ext cx="288032" cy="288032"/>
                <a:chOff x="5292080" y="1851670"/>
                <a:chExt cx="720080" cy="900100"/>
              </a:xfrm>
            </p:grpSpPr>
            <p:sp>
              <p:nvSpPr>
                <p:cNvPr id="63" name="Voľná forma 62"/>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5" name="Obrázok 64"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67" name="Skupina 66"/>
              <p:cNvGrpSpPr/>
              <p:nvPr/>
            </p:nvGrpSpPr>
            <p:grpSpPr>
              <a:xfrm>
                <a:off x="5364088" y="2067694"/>
                <a:ext cx="288032" cy="288032"/>
                <a:chOff x="5292080" y="1851670"/>
                <a:chExt cx="720080" cy="900100"/>
              </a:xfrm>
            </p:grpSpPr>
            <p:sp>
              <p:nvSpPr>
                <p:cNvPr id="68" name="Voľná forma 67"/>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69" name="Obrázok 68"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nvGrpSpPr>
              <p:cNvPr id="70" name="Skupina 69"/>
              <p:cNvGrpSpPr/>
              <p:nvPr/>
            </p:nvGrpSpPr>
            <p:grpSpPr>
              <a:xfrm>
                <a:off x="5652120" y="2067694"/>
                <a:ext cx="288032" cy="288032"/>
                <a:chOff x="5292080" y="1851670"/>
                <a:chExt cx="720080" cy="900100"/>
              </a:xfrm>
            </p:grpSpPr>
            <p:sp>
              <p:nvSpPr>
                <p:cNvPr id="71" name="Voľná forma 70"/>
                <p:cNvSpPr/>
                <p:nvPr/>
              </p:nvSpPr>
              <p:spPr>
                <a:xfrm rot="16200000">
                  <a:off x="5202070" y="1941680"/>
                  <a:ext cx="900100" cy="720080"/>
                </a:xfrm>
                <a:custGeom>
                  <a:avLst/>
                  <a:gdLst>
                    <a:gd name="connsiteX0" fmla="*/ 0 w 10000"/>
                    <a:gd name="connsiteY0" fmla="*/ 1000 h 10000"/>
                    <a:gd name="connsiteX1" fmla="*/ 2500 w 10000"/>
                    <a:gd name="connsiteY1" fmla="*/ 2000 h 10000"/>
                    <a:gd name="connsiteX2" fmla="*/ 5000 w 10000"/>
                    <a:gd name="connsiteY2" fmla="*/ 1000 h 10000"/>
                    <a:gd name="connsiteX3" fmla="*/ 6937 w 10000"/>
                    <a:gd name="connsiteY3" fmla="*/ 26 h 10000"/>
                    <a:gd name="connsiteX4" fmla="*/ 8062 w 10000"/>
                    <a:gd name="connsiteY4" fmla="*/ 26 h 10000"/>
                    <a:gd name="connsiteX5" fmla="*/ 9999 w 10000"/>
                    <a:gd name="connsiteY5" fmla="*/ 1000 h 10000"/>
                    <a:gd name="connsiteX6" fmla="*/ 10000 w 10000"/>
                    <a:gd name="connsiteY6" fmla="*/ 9000 h 10000"/>
                    <a:gd name="connsiteX7" fmla="*/ 7500 w 10000"/>
                    <a:gd name="connsiteY7" fmla="*/ 8000 h 10000"/>
                    <a:gd name="connsiteX8" fmla="*/ 5000 w 10000"/>
                    <a:gd name="connsiteY8" fmla="*/ 9000 h 10000"/>
                    <a:gd name="connsiteX9" fmla="*/ 3063 w 10000"/>
                    <a:gd name="connsiteY9" fmla="*/ 9974 h 10000"/>
                    <a:gd name="connsiteX10" fmla="*/ 1938 w 10000"/>
                    <a:gd name="connsiteY10" fmla="*/ 9974 h 10000"/>
                    <a:gd name="connsiteX11" fmla="*/ 1 w 10000"/>
                    <a:gd name="connsiteY11" fmla="*/ 9000 h 10000"/>
                    <a:gd name="connsiteX12" fmla="*/ 0 w 10000"/>
                    <a:gd name="connsiteY12" fmla="*/ 1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000" h="10000">
                      <a:moveTo>
                        <a:pt x="0" y="1000"/>
                      </a:moveTo>
                      <a:cubicBezTo>
                        <a:pt x="0" y="1552"/>
                        <a:pt x="1119" y="2000"/>
                        <a:pt x="2500" y="2000"/>
                      </a:cubicBezTo>
                      <a:cubicBezTo>
                        <a:pt x="3881" y="2000"/>
                        <a:pt x="5000" y="1552"/>
                        <a:pt x="5000" y="1000"/>
                      </a:cubicBezTo>
                      <a:cubicBezTo>
                        <a:pt x="5000" y="534"/>
                        <a:pt x="5803" y="130"/>
                        <a:pt x="6937" y="26"/>
                      </a:cubicBezTo>
                      <a:cubicBezTo>
                        <a:pt x="7307" y="-8"/>
                        <a:pt x="7692" y="-8"/>
                        <a:pt x="8062" y="26"/>
                      </a:cubicBezTo>
                      <a:cubicBezTo>
                        <a:pt x="9196" y="131"/>
                        <a:pt x="9999" y="535"/>
                        <a:pt x="9999" y="1000"/>
                      </a:cubicBezTo>
                      <a:cubicBezTo>
                        <a:pt x="9999" y="3667"/>
                        <a:pt x="10000" y="6333"/>
                        <a:pt x="10000" y="9000"/>
                      </a:cubicBezTo>
                      <a:cubicBezTo>
                        <a:pt x="10000" y="8448"/>
                        <a:pt x="8881" y="8000"/>
                        <a:pt x="7500" y="8000"/>
                      </a:cubicBezTo>
                      <a:cubicBezTo>
                        <a:pt x="6119" y="8000"/>
                        <a:pt x="5000" y="8448"/>
                        <a:pt x="5000" y="9000"/>
                      </a:cubicBezTo>
                      <a:cubicBezTo>
                        <a:pt x="5000" y="9466"/>
                        <a:pt x="4197" y="9870"/>
                        <a:pt x="3063" y="9974"/>
                      </a:cubicBezTo>
                      <a:cubicBezTo>
                        <a:pt x="2693" y="10008"/>
                        <a:pt x="2308" y="10008"/>
                        <a:pt x="1938" y="9974"/>
                      </a:cubicBezTo>
                      <a:cubicBezTo>
                        <a:pt x="804" y="9869"/>
                        <a:pt x="1" y="9465"/>
                        <a:pt x="1" y="9000"/>
                      </a:cubicBezTo>
                      <a:cubicBezTo>
                        <a:pt x="1" y="6333"/>
                        <a:pt x="0" y="3667"/>
                        <a:pt x="0" y="1000"/>
                      </a:cubicBezTo>
                      <a:close/>
                    </a:path>
                  </a:pathLst>
                </a:cu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72" name="Obrázok 71" descr="grammars .png"/>
                <p:cNvPicPr>
                  <a:picLocks noChangeAspect="1"/>
                </p:cNvPicPr>
                <p:nvPr/>
              </p:nvPicPr>
              <p:blipFill>
                <a:blip r:embed="rId7" cstate="print"/>
                <a:stretch>
                  <a:fillRect/>
                </a:stretch>
              </p:blipFill>
              <p:spPr>
                <a:xfrm>
                  <a:off x="5436096" y="1995686"/>
                  <a:ext cx="457777" cy="648072"/>
                </a:xfrm>
                <a:prstGeom prst="rect">
                  <a:avLst/>
                </a:prstGeom>
              </p:spPr>
            </p:pic>
          </p:grpSp>
        </p:grpSp>
        <p:sp>
          <p:nvSpPr>
            <p:cNvPr id="83" name="BlokTextu 82"/>
            <p:cNvSpPr txBox="1"/>
            <p:nvPr/>
          </p:nvSpPr>
          <p:spPr>
            <a:xfrm>
              <a:off x="5004048" y="1779662"/>
              <a:ext cx="1152128" cy="307777"/>
            </a:xfrm>
            <a:prstGeom prst="rect">
              <a:avLst/>
            </a:prstGeom>
            <a:noFill/>
          </p:spPr>
          <p:txBody>
            <a:bodyPr wrap="square" rtlCol="0">
              <a:spAutoFit/>
            </a:bodyPr>
            <a:lstStyle/>
            <a:p>
              <a:r>
                <a:rPr lang="sk-SK" sz="1400" b="1" dirty="0" err="1" smtClean="0">
                  <a:solidFill>
                    <a:srgbClr val="404040"/>
                  </a:solidFill>
                </a:rPr>
                <a:t>Grammars</a:t>
              </a:r>
              <a:endParaRPr lang="sk-SK" sz="1400" b="1" dirty="0">
                <a:solidFill>
                  <a:srgbClr val="404040"/>
                </a:solidFill>
              </a:endParaRPr>
            </a:p>
          </p:txBody>
        </p:sp>
      </p:grpSp>
      <p:cxnSp>
        <p:nvCxnSpPr>
          <p:cNvPr id="85" name="Rovná spojovacia šípka 84"/>
          <p:cNvCxnSpPr/>
          <p:nvPr/>
        </p:nvCxnSpPr>
        <p:spPr>
          <a:xfrm>
            <a:off x="8028384" y="3075806"/>
            <a:ext cx="21602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94" name="Skupina 93"/>
          <p:cNvGrpSpPr/>
          <p:nvPr/>
        </p:nvGrpSpPr>
        <p:grpSpPr>
          <a:xfrm>
            <a:off x="5940152" y="2499742"/>
            <a:ext cx="576064" cy="576064"/>
            <a:chOff x="5868144" y="2715766"/>
            <a:chExt cx="576064" cy="576064"/>
          </a:xfrm>
        </p:grpSpPr>
        <p:sp>
          <p:nvSpPr>
            <p:cNvPr id="89" name="BlokTextu 88"/>
            <p:cNvSpPr txBox="1"/>
            <p:nvPr/>
          </p:nvSpPr>
          <p:spPr>
            <a:xfrm>
              <a:off x="5868144" y="2715766"/>
              <a:ext cx="576064" cy="307777"/>
            </a:xfrm>
            <a:prstGeom prst="rect">
              <a:avLst/>
            </a:prstGeom>
            <a:noFill/>
          </p:spPr>
          <p:txBody>
            <a:bodyPr wrap="square" rtlCol="0">
              <a:spAutoFit/>
            </a:bodyPr>
            <a:lstStyle/>
            <a:p>
              <a:r>
                <a:rPr lang="sk-SK" sz="1400" b="1" dirty="0" smtClean="0">
                  <a:solidFill>
                    <a:srgbClr val="404040"/>
                  </a:solidFill>
                </a:rPr>
                <a:t>  AST</a:t>
              </a:r>
              <a:endParaRPr lang="sk-SK" sz="1400" b="1" dirty="0">
                <a:solidFill>
                  <a:srgbClr val="404040"/>
                </a:solidFill>
              </a:endParaRPr>
            </a:p>
          </p:txBody>
        </p:sp>
        <p:grpSp>
          <p:nvGrpSpPr>
            <p:cNvPr id="92" name="Skupina 91"/>
            <p:cNvGrpSpPr/>
            <p:nvPr/>
          </p:nvGrpSpPr>
          <p:grpSpPr>
            <a:xfrm>
              <a:off x="6012160" y="3003800"/>
              <a:ext cx="288032" cy="288030"/>
              <a:chOff x="4211960" y="4443961"/>
              <a:chExt cx="648072" cy="504056"/>
            </a:xfrm>
          </p:grpSpPr>
          <p:sp>
            <p:nvSpPr>
              <p:cNvPr id="90" name="Vývojový diagram: dokument 89"/>
              <p:cNvSpPr/>
              <p:nvPr/>
            </p:nvSpPr>
            <p:spPr>
              <a:xfrm>
                <a:off x="4211960" y="4443961"/>
                <a:ext cx="648072" cy="504056"/>
              </a:xfrm>
              <a:prstGeom prst="flowChart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91" name="Obrázok 90" descr="ast.png"/>
              <p:cNvPicPr>
                <a:picLocks noChangeAspect="1"/>
              </p:cNvPicPr>
              <p:nvPr/>
            </p:nvPicPr>
            <p:blipFill>
              <a:blip r:embed="rId8" cstate="print"/>
              <a:stretch>
                <a:fillRect/>
              </a:stretch>
            </p:blipFill>
            <p:spPr>
              <a:xfrm>
                <a:off x="4283968" y="4515966"/>
                <a:ext cx="432048" cy="324000"/>
              </a:xfrm>
              <a:prstGeom prst="rect">
                <a:avLst/>
              </a:prstGeom>
            </p:spPr>
          </p:pic>
        </p:grpSp>
      </p:grpSp>
      <p:cxnSp>
        <p:nvCxnSpPr>
          <p:cNvPr id="104" name="Rovná spojovacia šípka 103"/>
          <p:cNvCxnSpPr/>
          <p:nvPr/>
        </p:nvCxnSpPr>
        <p:spPr>
          <a:xfrm>
            <a:off x="5796136" y="3147814"/>
            <a:ext cx="936104" cy="0"/>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18" name="Skupina 117"/>
          <p:cNvGrpSpPr/>
          <p:nvPr/>
        </p:nvGrpSpPr>
        <p:grpSpPr>
          <a:xfrm>
            <a:off x="6804248" y="2643758"/>
            <a:ext cx="1152128" cy="864096"/>
            <a:chOff x="6804248" y="2643758"/>
            <a:chExt cx="1152128" cy="864096"/>
          </a:xfrm>
        </p:grpSpPr>
        <p:sp>
          <p:nvSpPr>
            <p:cNvPr id="74" name="Zaoblený obdĺžnik 73"/>
            <p:cNvSpPr/>
            <p:nvPr/>
          </p:nvSpPr>
          <p:spPr>
            <a:xfrm>
              <a:off x="6804248" y="2643758"/>
              <a:ext cx="1152128" cy="864096"/>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7" name="BlokTextu 116"/>
            <p:cNvSpPr txBox="1"/>
            <p:nvPr/>
          </p:nvSpPr>
          <p:spPr>
            <a:xfrm>
              <a:off x="6876256" y="2931790"/>
              <a:ext cx="100811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Qt</a:t>
              </a:r>
              <a:r>
                <a:rPr lang="sk-SK" b="1" dirty="0" smtClean="0">
                  <a:solidFill>
                    <a:srgbClr val="404040"/>
                  </a:solidFill>
                  <a:latin typeface="Arial" pitchFamily="34" charset="0"/>
                  <a:cs typeface="Arial" pitchFamily="34" charset="0"/>
                </a:rPr>
                <a:t> SDK</a:t>
              </a:r>
              <a:endParaRPr lang="sk-SK" b="1" dirty="0">
                <a:solidFill>
                  <a:srgbClr val="404040"/>
                </a:solidFill>
                <a:latin typeface="Arial" pitchFamily="34" charset="0"/>
                <a:cs typeface="Arial" pitchFamily="34" charset="0"/>
              </a:endParaRPr>
            </a:p>
          </p:txBody>
        </p:sp>
      </p:grpSp>
      <p:grpSp>
        <p:nvGrpSpPr>
          <p:cNvPr id="129" name="Skupina 128"/>
          <p:cNvGrpSpPr/>
          <p:nvPr/>
        </p:nvGrpSpPr>
        <p:grpSpPr>
          <a:xfrm>
            <a:off x="4860032" y="2715766"/>
            <a:ext cx="864096" cy="720080"/>
            <a:chOff x="4860032" y="2715766"/>
            <a:chExt cx="864096" cy="720080"/>
          </a:xfrm>
        </p:grpSpPr>
        <p:sp>
          <p:nvSpPr>
            <p:cNvPr id="73" name="Zaoblený obdĺžnik 72"/>
            <p:cNvSpPr/>
            <p:nvPr/>
          </p:nvSpPr>
          <p:spPr>
            <a:xfrm>
              <a:off x="4860032" y="2715766"/>
              <a:ext cx="864096" cy="720080"/>
            </a:xfrm>
            <a:prstGeom prst="roundRec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dirty="0"/>
            </a:p>
          </p:txBody>
        </p:sp>
        <p:sp>
          <p:nvSpPr>
            <p:cNvPr id="119" name="BlokTextu 118"/>
            <p:cNvSpPr txBox="1"/>
            <p:nvPr/>
          </p:nvSpPr>
          <p:spPr>
            <a:xfrm>
              <a:off x="5004048" y="2931790"/>
              <a:ext cx="648072" cy="369332"/>
            </a:xfrm>
            <a:prstGeom prst="rect">
              <a:avLst/>
            </a:prstGeom>
            <a:noFill/>
          </p:spPr>
          <p:txBody>
            <a:bodyPr wrap="square" rtlCol="0">
              <a:spAutoFit/>
            </a:bodyPr>
            <a:lstStyle/>
            <a:p>
              <a:r>
                <a:rPr lang="sk-SK" b="1" dirty="0" err="1" smtClean="0">
                  <a:solidFill>
                    <a:srgbClr val="404040"/>
                  </a:solidFill>
                  <a:latin typeface="Arial" pitchFamily="34" charset="0"/>
                  <a:cs typeface="Arial" pitchFamily="34" charset="0"/>
                </a:rPr>
                <a:t>Lua</a:t>
              </a:r>
              <a:endParaRPr lang="sk-SK" b="1" dirty="0">
                <a:solidFill>
                  <a:srgbClr val="404040"/>
                </a:solidFill>
                <a:latin typeface="Arial" pitchFamily="34" charset="0"/>
                <a:cs typeface="Arial" pitchFamily="34" charset="0"/>
              </a:endParaRPr>
            </a:p>
          </p:txBody>
        </p:sp>
      </p:grpSp>
      <p:grpSp>
        <p:nvGrpSpPr>
          <p:cNvPr id="123" name="Skupina 122"/>
          <p:cNvGrpSpPr/>
          <p:nvPr/>
        </p:nvGrpSpPr>
        <p:grpSpPr>
          <a:xfrm>
            <a:off x="3923928" y="2787774"/>
            <a:ext cx="720080" cy="837674"/>
            <a:chOff x="3923928" y="2787774"/>
            <a:chExt cx="720080" cy="837674"/>
          </a:xfrm>
        </p:grpSpPr>
        <p:grpSp>
          <p:nvGrpSpPr>
            <p:cNvPr id="101" name="Skupina 100"/>
            <p:cNvGrpSpPr/>
            <p:nvPr/>
          </p:nvGrpSpPr>
          <p:grpSpPr>
            <a:xfrm>
              <a:off x="3995936" y="2787774"/>
              <a:ext cx="504056" cy="576064"/>
              <a:chOff x="3995936" y="2787774"/>
              <a:chExt cx="504056" cy="576064"/>
            </a:xfrm>
          </p:grpSpPr>
          <p:sp>
            <p:nvSpPr>
              <p:cNvPr id="23" name="Zahnutý roh 22"/>
              <p:cNvSpPr/>
              <p:nvPr/>
            </p:nvSpPr>
            <p:spPr>
              <a:xfrm flipV="1">
                <a:off x="3995936" y="2787774"/>
                <a:ext cx="504056" cy="57606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3" name="Skupina 52"/>
              <p:cNvGrpSpPr/>
              <p:nvPr/>
            </p:nvGrpSpPr>
            <p:grpSpPr>
              <a:xfrm>
                <a:off x="4041759" y="2965024"/>
                <a:ext cx="366586" cy="265876"/>
                <a:chOff x="4211960" y="1779662"/>
                <a:chExt cx="576064" cy="432048"/>
              </a:xfrm>
            </p:grpSpPr>
            <p:cxnSp>
              <p:nvCxnSpPr>
                <p:cNvPr id="49" name="Rovná spojnica 48"/>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0" name="Rovná spojnica 49"/>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1" name="Rovná spojnica 50"/>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52" name="Rovná spojnica 51"/>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0" name="BlokTextu 119"/>
            <p:cNvSpPr txBox="1"/>
            <p:nvPr/>
          </p:nvSpPr>
          <p:spPr>
            <a:xfrm>
              <a:off x="3923928" y="3363838"/>
              <a:ext cx="720080"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nvGrpSpPr>
          <p:cNvPr id="130" name="Skupina 129"/>
          <p:cNvGrpSpPr/>
          <p:nvPr/>
        </p:nvGrpSpPr>
        <p:grpSpPr>
          <a:xfrm>
            <a:off x="5292080" y="3507854"/>
            <a:ext cx="2088232" cy="837674"/>
            <a:chOff x="5292080" y="3507854"/>
            <a:chExt cx="2088232" cy="837674"/>
          </a:xfrm>
        </p:grpSpPr>
        <p:cxnSp>
          <p:nvCxnSpPr>
            <p:cNvPr id="108" name="Rovná spojnica 107"/>
            <p:cNvCxnSpPr/>
            <p:nvPr/>
          </p:nvCxnSpPr>
          <p:spPr>
            <a:xfrm>
              <a:off x="7380312" y="3579862"/>
              <a:ext cx="0" cy="36004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0" name="Rovná spojnica 109"/>
            <p:cNvCxnSpPr>
              <a:endCxn id="62" idx="3"/>
            </p:cNvCxnSpPr>
            <p:nvPr/>
          </p:nvCxnSpPr>
          <p:spPr>
            <a:xfrm flipH="1">
              <a:off x="6372200" y="3939902"/>
              <a:ext cx="1008112"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1" name="Rovná spojnica 110"/>
            <p:cNvCxnSpPr/>
            <p:nvPr/>
          </p:nvCxnSpPr>
          <p:spPr>
            <a:xfrm flipH="1">
              <a:off x="5292080" y="3939902"/>
              <a:ext cx="792088"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16" name="Rovná spojovacia šípka 115"/>
            <p:cNvCxnSpPr/>
            <p:nvPr/>
          </p:nvCxnSpPr>
          <p:spPr>
            <a:xfrm flipV="1">
              <a:off x="5292080" y="3507854"/>
              <a:ext cx="0" cy="432048"/>
            </a:xfrm>
            <a:prstGeom prst="straightConnector1">
              <a:avLst/>
            </a:prstGeom>
            <a:ln w="19050">
              <a:solidFill>
                <a:srgbClr val="404040"/>
              </a:solidFill>
              <a:tailEnd type="arrow"/>
            </a:ln>
          </p:spPr>
          <p:style>
            <a:lnRef idx="1">
              <a:schemeClr val="accent1"/>
            </a:lnRef>
            <a:fillRef idx="0">
              <a:schemeClr val="accent1"/>
            </a:fillRef>
            <a:effectRef idx="0">
              <a:schemeClr val="accent1"/>
            </a:effectRef>
            <a:fontRef idx="minor">
              <a:schemeClr val="tx1"/>
            </a:fontRef>
          </p:style>
        </p:cxnSp>
        <p:grpSp>
          <p:nvGrpSpPr>
            <p:cNvPr id="124" name="Skupina 123"/>
            <p:cNvGrpSpPr/>
            <p:nvPr/>
          </p:nvGrpSpPr>
          <p:grpSpPr>
            <a:xfrm>
              <a:off x="5580112" y="3795886"/>
              <a:ext cx="1512168" cy="549642"/>
              <a:chOff x="5580112" y="3795886"/>
              <a:chExt cx="1512168" cy="549642"/>
            </a:xfrm>
          </p:grpSpPr>
          <p:grpSp>
            <p:nvGrpSpPr>
              <p:cNvPr id="102" name="Skupina 101"/>
              <p:cNvGrpSpPr/>
              <p:nvPr/>
            </p:nvGrpSpPr>
            <p:grpSpPr>
              <a:xfrm>
                <a:off x="6084168" y="3795886"/>
                <a:ext cx="288032" cy="288032"/>
                <a:chOff x="6012160" y="3939902"/>
                <a:chExt cx="432048" cy="360040"/>
              </a:xfrm>
            </p:grpSpPr>
            <p:sp>
              <p:nvSpPr>
                <p:cNvPr id="62" name="Vývojový diagram: viac dokumentov 61"/>
                <p:cNvSpPr/>
                <p:nvPr/>
              </p:nvSpPr>
              <p:spPr>
                <a:xfrm>
                  <a:off x="6012160" y="3939902"/>
                  <a:ext cx="432048" cy="360040"/>
                </a:xfrm>
                <a:prstGeom prst="flowChartMultidocument">
                  <a:avLst/>
                </a:prstGeom>
                <a:noFill/>
                <a:ln>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96" name="Skupina 95"/>
                <p:cNvGrpSpPr/>
                <p:nvPr/>
              </p:nvGrpSpPr>
              <p:grpSpPr>
                <a:xfrm>
                  <a:off x="6084168" y="4083918"/>
                  <a:ext cx="216024" cy="144016"/>
                  <a:chOff x="4211960" y="1779662"/>
                  <a:chExt cx="576064" cy="432048"/>
                </a:xfrm>
              </p:grpSpPr>
              <p:cxnSp>
                <p:nvCxnSpPr>
                  <p:cNvPr id="97" name="Rovná spojnica 96"/>
                  <p:cNvCxnSpPr/>
                  <p:nvPr/>
                </p:nvCxnSpPr>
                <p:spPr>
                  <a:xfrm>
                    <a:off x="4211960" y="1779662"/>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8" name="Rovná spojnica 97"/>
                  <p:cNvCxnSpPr/>
                  <p:nvPr/>
                </p:nvCxnSpPr>
                <p:spPr>
                  <a:xfrm>
                    <a:off x="4211960" y="1923678"/>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99" name="Rovná spojnica 98"/>
                  <p:cNvCxnSpPr/>
                  <p:nvPr/>
                </p:nvCxnSpPr>
                <p:spPr>
                  <a:xfrm>
                    <a:off x="4211960" y="2067694"/>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100" name="Rovná spojnica 99"/>
                  <p:cNvCxnSpPr/>
                  <p:nvPr/>
                </p:nvCxnSpPr>
                <p:spPr>
                  <a:xfrm>
                    <a:off x="4211960" y="2211710"/>
                    <a:ext cx="576064" cy="0"/>
                  </a:xfrm>
                  <a:prstGeom prst="line">
                    <a:avLst/>
                  </a:prstGeom>
                  <a:ln w="19050">
                    <a:solidFill>
                      <a:srgbClr val="404040"/>
                    </a:solidFill>
                  </a:ln>
                </p:spPr>
                <p:style>
                  <a:lnRef idx="1">
                    <a:schemeClr val="accent1"/>
                  </a:lnRef>
                  <a:fillRef idx="0">
                    <a:schemeClr val="accent1"/>
                  </a:fillRef>
                  <a:effectRef idx="0">
                    <a:schemeClr val="accent1"/>
                  </a:effectRef>
                  <a:fontRef idx="minor">
                    <a:schemeClr val="tx1"/>
                  </a:fontRef>
                </p:style>
              </p:cxnSp>
            </p:grpSp>
          </p:grpSp>
          <p:sp>
            <p:nvSpPr>
              <p:cNvPr id="121" name="BlokTextu 120"/>
              <p:cNvSpPr txBox="1"/>
              <p:nvPr/>
            </p:nvSpPr>
            <p:spPr>
              <a:xfrm>
                <a:off x="5580112" y="4083918"/>
                <a:ext cx="1512168" cy="261610"/>
              </a:xfrm>
              <a:prstGeom prst="rect">
                <a:avLst/>
              </a:prstGeom>
              <a:noFill/>
            </p:spPr>
            <p:txBody>
              <a:bodyPr wrap="square" rtlCol="0">
                <a:spAutoFit/>
              </a:bodyPr>
              <a:lstStyle/>
              <a:p>
                <a:r>
                  <a:rPr lang="sk-SK" sz="1100" b="1" dirty="0" err="1" smtClean="0">
                    <a:solidFill>
                      <a:srgbClr val="404040"/>
                    </a:solidFill>
                    <a:latin typeface="Arial" pitchFamily="34" charset="0"/>
                    <a:cs typeface="Arial" pitchFamily="34" charset="0"/>
                  </a:rPr>
                  <a:t>Modifying</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source</a:t>
                </a:r>
                <a:endParaRPr lang="sk-SK" sz="1100" b="1" dirty="0">
                  <a:solidFill>
                    <a:srgbClr val="404040"/>
                  </a:solidFill>
                  <a:latin typeface="Arial" pitchFamily="34" charset="0"/>
                  <a:cs typeface="Arial" pitchFamily="34" charset="0"/>
                </a:endParaRPr>
              </a:p>
            </p:txBody>
          </p:sp>
        </p:grpSp>
      </p:grpSp>
      <p:grpSp>
        <p:nvGrpSpPr>
          <p:cNvPr id="128" name="Skupina 127"/>
          <p:cNvGrpSpPr/>
          <p:nvPr/>
        </p:nvGrpSpPr>
        <p:grpSpPr>
          <a:xfrm>
            <a:off x="7956376" y="2787774"/>
            <a:ext cx="1187624" cy="1248236"/>
            <a:chOff x="7956376" y="2787774"/>
            <a:chExt cx="1187624" cy="1248236"/>
          </a:xfrm>
        </p:grpSpPr>
        <p:grpSp>
          <p:nvGrpSpPr>
            <p:cNvPr id="55" name="Skupina 54"/>
            <p:cNvGrpSpPr/>
            <p:nvPr/>
          </p:nvGrpSpPr>
          <p:grpSpPr>
            <a:xfrm>
              <a:off x="8316416" y="2787774"/>
              <a:ext cx="504056" cy="576064"/>
              <a:chOff x="4067944" y="2787774"/>
              <a:chExt cx="792088" cy="936104"/>
            </a:xfrm>
          </p:grpSpPr>
          <p:sp>
            <p:nvSpPr>
              <p:cNvPr id="56" name="Zahnutý roh 55"/>
              <p:cNvSpPr/>
              <p:nvPr/>
            </p:nvSpPr>
            <p:spPr>
              <a:xfrm flipV="1">
                <a:off x="4067944" y="2787774"/>
                <a:ext cx="792088" cy="936104"/>
              </a:xfrm>
              <a:prstGeom prst="foldedCorner">
                <a:avLst/>
              </a:prstGeom>
              <a:noFill/>
              <a:ln w="19050">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grpSp>
            <p:nvGrpSpPr>
              <p:cNvPr id="57" name="Skupina 52"/>
              <p:cNvGrpSpPr/>
              <p:nvPr/>
            </p:nvGrpSpPr>
            <p:grpSpPr>
              <a:xfrm>
                <a:off x="4139952" y="3075806"/>
                <a:ext cx="576064" cy="432048"/>
                <a:chOff x="4211960" y="1779662"/>
                <a:chExt cx="576064" cy="432048"/>
              </a:xfrm>
            </p:grpSpPr>
            <p:cxnSp>
              <p:nvCxnSpPr>
                <p:cNvPr id="58" name="Rovná spojnica 57"/>
                <p:cNvCxnSpPr/>
                <p:nvPr/>
              </p:nvCxnSpPr>
              <p:spPr>
                <a:xfrm>
                  <a:off x="4211960" y="1779662"/>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59" name="Rovná spojnica 58"/>
                <p:cNvCxnSpPr/>
                <p:nvPr/>
              </p:nvCxnSpPr>
              <p:spPr>
                <a:xfrm>
                  <a:off x="4211960" y="1923678"/>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0" name="Rovná spojnica 59"/>
                <p:cNvCxnSpPr/>
                <p:nvPr/>
              </p:nvCxnSpPr>
              <p:spPr>
                <a:xfrm>
                  <a:off x="4211960" y="2067694"/>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cxnSp>
              <p:nvCxnSpPr>
                <p:cNvPr id="61" name="Rovná spojnica 60"/>
                <p:cNvCxnSpPr/>
                <p:nvPr/>
              </p:nvCxnSpPr>
              <p:spPr>
                <a:xfrm>
                  <a:off x="4211960" y="2211710"/>
                  <a:ext cx="576064" cy="0"/>
                </a:xfrm>
                <a:prstGeom prst="line">
                  <a:avLst/>
                </a:prstGeom>
                <a:ln w="19050">
                  <a:solidFill>
                    <a:srgbClr val="720606"/>
                  </a:solidFill>
                </a:ln>
              </p:spPr>
              <p:style>
                <a:lnRef idx="1">
                  <a:schemeClr val="accent1"/>
                </a:lnRef>
                <a:fillRef idx="0">
                  <a:schemeClr val="accent1"/>
                </a:fillRef>
                <a:effectRef idx="0">
                  <a:schemeClr val="accent1"/>
                </a:effectRef>
                <a:fontRef idx="minor">
                  <a:schemeClr val="tx1"/>
                </a:fontRef>
              </p:style>
            </p:cxnSp>
          </p:grpSp>
        </p:grpSp>
        <p:sp>
          <p:nvSpPr>
            <p:cNvPr id="122" name="BlokTextu 121"/>
            <p:cNvSpPr txBox="1"/>
            <p:nvPr/>
          </p:nvSpPr>
          <p:spPr>
            <a:xfrm>
              <a:off x="7956376" y="3435846"/>
              <a:ext cx="1187624" cy="600164"/>
            </a:xfrm>
            <a:prstGeom prst="rect">
              <a:avLst/>
            </a:prstGeom>
            <a:noFill/>
          </p:spPr>
          <p:txBody>
            <a:bodyPr wrap="square" rtlCol="0">
              <a:spAutoFit/>
            </a:bodyPr>
            <a:lstStyle/>
            <a:p>
              <a:pPr algn="ctr"/>
              <a:r>
                <a:rPr lang="sk-SK" sz="1100" b="1" dirty="0" err="1" smtClean="0">
                  <a:solidFill>
                    <a:srgbClr val="404040"/>
                  </a:solidFill>
                  <a:latin typeface="Arial" pitchFamily="34" charset="0"/>
                  <a:cs typeface="Arial" pitchFamily="34" charset="0"/>
                </a:rPr>
                <a:t>Source</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with</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graphical</a:t>
              </a:r>
              <a:r>
                <a:rPr lang="sk-SK" sz="1100" b="1" dirty="0" smtClean="0">
                  <a:solidFill>
                    <a:srgbClr val="404040"/>
                  </a:solidFill>
                  <a:latin typeface="Arial" pitchFamily="34" charset="0"/>
                  <a:cs typeface="Arial" pitchFamily="34" charset="0"/>
                </a:rPr>
                <a:t> </a:t>
              </a:r>
              <a:r>
                <a:rPr lang="sk-SK" sz="1100" b="1" dirty="0" err="1" smtClean="0">
                  <a:solidFill>
                    <a:srgbClr val="404040"/>
                  </a:solidFill>
                  <a:latin typeface="Arial" pitchFamily="34" charset="0"/>
                  <a:cs typeface="Arial" pitchFamily="34" charset="0"/>
                </a:rPr>
                <a:t>enhancements</a:t>
              </a:r>
              <a:endParaRPr lang="sk-SK" sz="1100" b="1" dirty="0">
                <a:solidFill>
                  <a:srgbClr val="404040"/>
                </a:solidFill>
                <a:latin typeface="Arial" pitchFamily="34" charset="0"/>
                <a:cs typeface="Arial" pitchFamily="34" charset="0"/>
              </a:endParaRPr>
            </a:p>
          </p:txBody>
        </p:sp>
      </p:gr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slide(fromLeft)">
                                      <p:cBhvr>
                                        <p:cTn id="13" dur="500"/>
                                        <p:tgtEl>
                                          <p:spTgt spid="29"/>
                                        </p:tgtEl>
                                      </p:cBhvr>
                                    </p:animEffect>
                                  </p:childTnLst>
                                </p:cTn>
                              </p:par>
                            </p:childTnLst>
                          </p:cTn>
                        </p:par>
                        <p:par>
                          <p:cTn id="14" fill="hold">
                            <p:stCondLst>
                              <p:cond delay="1000"/>
                            </p:stCondLst>
                            <p:childTnLst>
                              <p:par>
                                <p:cTn id="15" presetID="53" presetClass="entr" presetSubtype="0" fill="hold" nodeType="afterEffect">
                                  <p:stCondLst>
                                    <p:cond delay="0"/>
                                  </p:stCondLst>
                                  <p:childTnLst>
                                    <p:set>
                                      <p:cBhvr>
                                        <p:cTn id="16" dur="1" fill="hold">
                                          <p:stCondLst>
                                            <p:cond delay="0"/>
                                          </p:stCondLst>
                                        </p:cTn>
                                        <p:tgtEl>
                                          <p:spTgt spid="123"/>
                                        </p:tgtEl>
                                        <p:attrNameLst>
                                          <p:attrName>style.visibility</p:attrName>
                                        </p:attrNameLst>
                                      </p:cBhvr>
                                      <p:to>
                                        <p:strVal val="visible"/>
                                      </p:to>
                                    </p:set>
                                    <p:anim calcmode="lin" valueType="num">
                                      <p:cBhvr>
                                        <p:cTn id="17" dur="500" fill="hold"/>
                                        <p:tgtEl>
                                          <p:spTgt spid="123"/>
                                        </p:tgtEl>
                                        <p:attrNameLst>
                                          <p:attrName>ppt_w</p:attrName>
                                        </p:attrNameLst>
                                      </p:cBhvr>
                                      <p:tavLst>
                                        <p:tav tm="0">
                                          <p:val>
                                            <p:fltVal val="0"/>
                                          </p:val>
                                        </p:tav>
                                        <p:tav tm="100000">
                                          <p:val>
                                            <p:strVal val="#ppt_w"/>
                                          </p:val>
                                        </p:tav>
                                      </p:tavLst>
                                    </p:anim>
                                    <p:anim calcmode="lin" valueType="num">
                                      <p:cBhvr>
                                        <p:cTn id="18" dur="500" fill="hold"/>
                                        <p:tgtEl>
                                          <p:spTgt spid="123"/>
                                        </p:tgtEl>
                                        <p:attrNameLst>
                                          <p:attrName>ppt_h</p:attrName>
                                        </p:attrNameLst>
                                      </p:cBhvr>
                                      <p:tavLst>
                                        <p:tav tm="0">
                                          <p:val>
                                            <p:fltVal val="0"/>
                                          </p:val>
                                        </p:tav>
                                        <p:tav tm="100000">
                                          <p:val>
                                            <p:strVal val="#ppt_h"/>
                                          </p:val>
                                        </p:tav>
                                      </p:tavLst>
                                    </p:anim>
                                    <p:animEffect transition="in" filter="fade">
                                      <p:cBhvr>
                                        <p:cTn id="19" dur="500"/>
                                        <p:tgtEl>
                                          <p:spTgt spid="123"/>
                                        </p:tgtEl>
                                      </p:cBhvr>
                                    </p:animEffect>
                                  </p:childTnLst>
                                </p:cTn>
                              </p:par>
                              <p:par>
                                <p:cTn id="20" presetID="12" presetClass="entr" presetSubtype="8" fill="hold"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slide(fromLeft)">
                                      <p:cBhvr>
                                        <p:cTn id="22" dur="500"/>
                                        <p:tgtEl>
                                          <p:spTgt spid="76"/>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46"/>
                                        </p:tgtEl>
                                        <p:attrNameLst>
                                          <p:attrName>style.visibility</p:attrName>
                                        </p:attrNameLst>
                                      </p:cBhvr>
                                      <p:to>
                                        <p:strVal val="visible"/>
                                      </p:to>
                                    </p:set>
                                    <p:animEffect transition="in" filter="slide(fromTop)">
                                      <p:cBhvr>
                                        <p:cTn id="27" dur="500"/>
                                        <p:tgtEl>
                                          <p:spTgt spid="46"/>
                                        </p:tgtEl>
                                      </p:cBhvr>
                                    </p:animEffect>
                                  </p:childTnLst>
                                </p:cTn>
                              </p:par>
                            </p:childTnLst>
                          </p:cTn>
                        </p:par>
                        <p:par>
                          <p:cTn id="28" fill="hold">
                            <p:stCondLst>
                              <p:cond delay="500"/>
                            </p:stCondLst>
                            <p:childTnLst>
                              <p:par>
                                <p:cTn id="29" presetID="53"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500" fill="hold"/>
                                        <p:tgtEl>
                                          <p:spTgt spid="26"/>
                                        </p:tgtEl>
                                        <p:attrNameLst>
                                          <p:attrName>ppt_w</p:attrName>
                                        </p:attrNameLst>
                                      </p:cBhvr>
                                      <p:tavLst>
                                        <p:tav tm="0">
                                          <p:val>
                                            <p:fltVal val="0"/>
                                          </p:val>
                                        </p:tav>
                                        <p:tav tm="100000">
                                          <p:val>
                                            <p:strVal val="#ppt_w"/>
                                          </p:val>
                                        </p:tav>
                                      </p:tavLst>
                                    </p:anim>
                                    <p:anim calcmode="lin" valueType="num">
                                      <p:cBhvr>
                                        <p:cTn id="32" dur="500" fill="hold"/>
                                        <p:tgtEl>
                                          <p:spTgt spid="26"/>
                                        </p:tgtEl>
                                        <p:attrNameLst>
                                          <p:attrName>ppt_h</p:attrName>
                                        </p:attrNameLst>
                                      </p:cBhvr>
                                      <p:tavLst>
                                        <p:tav tm="0">
                                          <p:val>
                                            <p:fltVal val="0"/>
                                          </p:val>
                                        </p:tav>
                                        <p:tav tm="100000">
                                          <p:val>
                                            <p:strVal val="#ppt_h"/>
                                          </p:val>
                                        </p:tav>
                                      </p:tavLst>
                                    </p:anim>
                                    <p:animEffect transition="in" filter="fade">
                                      <p:cBhvr>
                                        <p:cTn id="33" dur="500"/>
                                        <p:tgtEl>
                                          <p:spTgt spid="26"/>
                                        </p:tgtEl>
                                      </p:cBhvr>
                                    </p:animEffect>
                                  </p:childTnLst>
                                </p:cTn>
                              </p:par>
                            </p:childTnLst>
                          </p:cTn>
                        </p:par>
                        <p:par>
                          <p:cTn id="34" fill="hold">
                            <p:stCondLst>
                              <p:cond delay="1000"/>
                            </p:stCondLst>
                            <p:childTnLst>
                              <p:par>
                                <p:cTn id="35" presetID="12" presetClass="entr" presetSubtype="8" fill="hold" nodeType="after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slide(fromLeft)">
                                      <p:cBhvr>
                                        <p:cTn id="37" dur="500"/>
                                        <p:tgtEl>
                                          <p:spTgt spid="33"/>
                                        </p:tgtEl>
                                      </p:cBhvr>
                                    </p:animEffect>
                                  </p:childTnLst>
                                </p:cTn>
                              </p:par>
                            </p:childTnLst>
                          </p:cTn>
                        </p:par>
                        <p:par>
                          <p:cTn id="38" fill="hold">
                            <p:stCondLst>
                              <p:cond delay="1500"/>
                            </p:stCondLst>
                            <p:childTnLst>
                              <p:par>
                                <p:cTn id="39" presetID="53" presetClass="entr" presetSubtype="0" fill="hold" nodeType="afterEffect">
                                  <p:stCondLst>
                                    <p:cond delay="0"/>
                                  </p:stCondLst>
                                  <p:childTnLst>
                                    <p:set>
                                      <p:cBhvr>
                                        <p:cTn id="40" dur="1" fill="hold">
                                          <p:stCondLst>
                                            <p:cond delay="0"/>
                                          </p:stCondLst>
                                        </p:cTn>
                                        <p:tgtEl>
                                          <p:spTgt spid="129"/>
                                        </p:tgtEl>
                                        <p:attrNameLst>
                                          <p:attrName>style.visibility</p:attrName>
                                        </p:attrNameLst>
                                      </p:cBhvr>
                                      <p:to>
                                        <p:strVal val="visible"/>
                                      </p:to>
                                    </p:set>
                                    <p:anim calcmode="lin" valueType="num">
                                      <p:cBhvr>
                                        <p:cTn id="41" dur="500" fill="hold"/>
                                        <p:tgtEl>
                                          <p:spTgt spid="129"/>
                                        </p:tgtEl>
                                        <p:attrNameLst>
                                          <p:attrName>ppt_w</p:attrName>
                                        </p:attrNameLst>
                                      </p:cBhvr>
                                      <p:tavLst>
                                        <p:tav tm="0">
                                          <p:val>
                                            <p:fltVal val="0"/>
                                          </p:val>
                                        </p:tav>
                                        <p:tav tm="100000">
                                          <p:val>
                                            <p:strVal val="#ppt_w"/>
                                          </p:val>
                                        </p:tav>
                                      </p:tavLst>
                                    </p:anim>
                                    <p:anim calcmode="lin" valueType="num">
                                      <p:cBhvr>
                                        <p:cTn id="42" dur="500" fill="hold"/>
                                        <p:tgtEl>
                                          <p:spTgt spid="129"/>
                                        </p:tgtEl>
                                        <p:attrNameLst>
                                          <p:attrName>ppt_h</p:attrName>
                                        </p:attrNameLst>
                                      </p:cBhvr>
                                      <p:tavLst>
                                        <p:tav tm="0">
                                          <p:val>
                                            <p:fltVal val="0"/>
                                          </p:val>
                                        </p:tav>
                                        <p:tav tm="100000">
                                          <p:val>
                                            <p:strVal val="#ppt_h"/>
                                          </p:val>
                                        </p:tav>
                                      </p:tavLst>
                                    </p:anim>
                                    <p:animEffect transition="in" filter="fade">
                                      <p:cBhvr>
                                        <p:cTn id="43" dur="500"/>
                                        <p:tgtEl>
                                          <p:spTgt spid="129"/>
                                        </p:tgtEl>
                                      </p:cBhvr>
                                    </p:animEffect>
                                  </p:childTnLst>
                                </p:cTn>
                              </p:par>
                            </p:childTnLst>
                          </p:cTn>
                        </p:par>
                        <p:par>
                          <p:cTn id="44" fill="hold">
                            <p:stCondLst>
                              <p:cond delay="2000"/>
                            </p:stCondLst>
                            <p:childTnLst>
                              <p:par>
                                <p:cTn id="45" presetID="53" presetClass="entr" presetSubtype="0" fill="hold" nodeType="afterEffect">
                                  <p:stCondLst>
                                    <p:cond delay="0"/>
                                  </p:stCondLst>
                                  <p:childTnLst>
                                    <p:set>
                                      <p:cBhvr>
                                        <p:cTn id="46" dur="1" fill="hold">
                                          <p:stCondLst>
                                            <p:cond delay="0"/>
                                          </p:stCondLst>
                                        </p:cTn>
                                        <p:tgtEl>
                                          <p:spTgt spid="84"/>
                                        </p:tgtEl>
                                        <p:attrNameLst>
                                          <p:attrName>style.visibility</p:attrName>
                                        </p:attrNameLst>
                                      </p:cBhvr>
                                      <p:to>
                                        <p:strVal val="visible"/>
                                      </p:to>
                                    </p:set>
                                    <p:anim calcmode="lin" valueType="num">
                                      <p:cBhvr>
                                        <p:cTn id="47" dur="500" fill="hold"/>
                                        <p:tgtEl>
                                          <p:spTgt spid="84"/>
                                        </p:tgtEl>
                                        <p:attrNameLst>
                                          <p:attrName>ppt_w</p:attrName>
                                        </p:attrNameLst>
                                      </p:cBhvr>
                                      <p:tavLst>
                                        <p:tav tm="0">
                                          <p:val>
                                            <p:fltVal val="0"/>
                                          </p:val>
                                        </p:tav>
                                        <p:tav tm="100000">
                                          <p:val>
                                            <p:strVal val="#ppt_w"/>
                                          </p:val>
                                        </p:tav>
                                      </p:tavLst>
                                    </p:anim>
                                    <p:anim calcmode="lin" valueType="num">
                                      <p:cBhvr>
                                        <p:cTn id="48" dur="500" fill="hold"/>
                                        <p:tgtEl>
                                          <p:spTgt spid="84"/>
                                        </p:tgtEl>
                                        <p:attrNameLst>
                                          <p:attrName>ppt_h</p:attrName>
                                        </p:attrNameLst>
                                      </p:cBhvr>
                                      <p:tavLst>
                                        <p:tav tm="0">
                                          <p:val>
                                            <p:fltVal val="0"/>
                                          </p:val>
                                        </p:tav>
                                        <p:tav tm="100000">
                                          <p:val>
                                            <p:strVal val="#ppt_h"/>
                                          </p:val>
                                        </p:tav>
                                      </p:tavLst>
                                    </p:anim>
                                    <p:animEffect transition="in" filter="fade">
                                      <p:cBhvr>
                                        <p:cTn id="49" dur="500"/>
                                        <p:tgtEl>
                                          <p:spTgt spid="84"/>
                                        </p:tgtEl>
                                      </p:cBhvr>
                                    </p:animEffect>
                                  </p:childTnLst>
                                </p:cTn>
                              </p:par>
                            </p:childTnLst>
                          </p:cTn>
                        </p:par>
                        <p:par>
                          <p:cTn id="50" fill="hold">
                            <p:stCondLst>
                              <p:cond delay="2500"/>
                            </p:stCondLst>
                            <p:childTnLst>
                              <p:par>
                                <p:cTn id="51" presetID="12" presetClass="entr" presetSubtype="1" fill="hold" nodeType="after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slide(fromTop)">
                                      <p:cBhvr>
                                        <p:cTn id="53" dur="500"/>
                                        <p:tgtEl>
                                          <p:spTgt spid="80"/>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1" fill="hold" grpId="0" nodeType="click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slide(fromTop)">
                                      <p:cBhvr>
                                        <p:cTn id="58" dur="500"/>
                                        <p:tgtEl>
                                          <p:spTgt spid="45"/>
                                        </p:tgtEl>
                                      </p:cBhvr>
                                    </p:animEffect>
                                  </p:childTnLst>
                                </p:cTn>
                              </p:par>
                            </p:childTnLst>
                          </p:cTn>
                        </p:par>
                        <p:par>
                          <p:cTn id="59" fill="hold">
                            <p:stCondLst>
                              <p:cond delay="500"/>
                            </p:stCondLst>
                            <p:childTnLst>
                              <p:par>
                                <p:cTn id="60" presetID="53" presetClass="entr" presetSubtype="0" fill="hold" nodeType="afterEffect">
                                  <p:stCondLst>
                                    <p:cond delay="0"/>
                                  </p:stCondLst>
                                  <p:childTnLst>
                                    <p:set>
                                      <p:cBhvr>
                                        <p:cTn id="61" dur="1" fill="hold">
                                          <p:stCondLst>
                                            <p:cond delay="0"/>
                                          </p:stCondLst>
                                        </p:cTn>
                                        <p:tgtEl>
                                          <p:spTgt spid="27"/>
                                        </p:tgtEl>
                                        <p:attrNameLst>
                                          <p:attrName>style.visibility</p:attrName>
                                        </p:attrNameLst>
                                      </p:cBhvr>
                                      <p:to>
                                        <p:strVal val="visible"/>
                                      </p:to>
                                    </p:set>
                                    <p:anim calcmode="lin" valueType="num">
                                      <p:cBhvr>
                                        <p:cTn id="62" dur="500" fill="hold"/>
                                        <p:tgtEl>
                                          <p:spTgt spid="27"/>
                                        </p:tgtEl>
                                        <p:attrNameLst>
                                          <p:attrName>ppt_w</p:attrName>
                                        </p:attrNameLst>
                                      </p:cBhvr>
                                      <p:tavLst>
                                        <p:tav tm="0">
                                          <p:val>
                                            <p:fltVal val="0"/>
                                          </p:val>
                                        </p:tav>
                                        <p:tav tm="100000">
                                          <p:val>
                                            <p:strVal val="#ppt_w"/>
                                          </p:val>
                                        </p:tav>
                                      </p:tavLst>
                                    </p:anim>
                                    <p:anim calcmode="lin" valueType="num">
                                      <p:cBhvr>
                                        <p:cTn id="63" dur="500" fill="hold"/>
                                        <p:tgtEl>
                                          <p:spTgt spid="27"/>
                                        </p:tgtEl>
                                        <p:attrNameLst>
                                          <p:attrName>ppt_h</p:attrName>
                                        </p:attrNameLst>
                                      </p:cBhvr>
                                      <p:tavLst>
                                        <p:tav tm="0">
                                          <p:val>
                                            <p:fltVal val="0"/>
                                          </p:val>
                                        </p:tav>
                                        <p:tav tm="100000">
                                          <p:val>
                                            <p:strVal val="#ppt_h"/>
                                          </p:val>
                                        </p:tav>
                                      </p:tavLst>
                                    </p:anim>
                                    <p:animEffect transition="in" filter="fade">
                                      <p:cBhvr>
                                        <p:cTn id="64" dur="500"/>
                                        <p:tgtEl>
                                          <p:spTgt spid="27"/>
                                        </p:tgtEl>
                                      </p:cBhvr>
                                    </p:animEffect>
                                  </p:childTnLst>
                                </p:cTn>
                              </p:par>
                            </p:childTnLst>
                          </p:cTn>
                        </p:par>
                        <p:par>
                          <p:cTn id="65" fill="hold">
                            <p:stCondLst>
                              <p:cond delay="1000"/>
                            </p:stCondLst>
                            <p:childTnLst>
                              <p:par>
                                <p:cTn id="66" presetID="12" presetClass="entr" presetSubtype="8" fill="hold" nodeType="afterEffect">
                                  <p:stCondLst>
                                    <p:cond delay="0"/>
                                  </p:stCondLst>
                                  <p:childTnLst>
                                    <p:set>
                                      <p:cBhvr>
                                        <p:cTn id="67" dur="1" fill="hold">
                                          <p:stCondLst>
                                            <p:cond delay="0"/>
                                          </p:stCondLst>
                                        </p:cTn>
                                        <p:tgtEl>
                                          <p:spTgt spid="39"/>
                                        </p:tgtEl>
                                        <p:attrNameLst>
                                          <p:attrName>style.visibility</p:attrName>
                                        </p:attrNameLst>
                                      </p:cBhvr>
                                      <p:to>
                                        <p:strVal val="visible"/>
                                      </p:to>
                                    </p:set>
                                    <p:animEffect transition="in" filter="slide(fromLeft)">
                                      <p:cBhvr>
                                        <p:cTn id="68" dur="500"/>
                                        <p:tgtEl>
                                          <p:spTgt spid="39"/>
                                        </p:tgtEl>
                                      </p:cBhvr>
                                    </p:animEffect>
                                  </p:childTnLst>
                                </p:cTn>
                              </p:par>
                            </p:childTnLst>
                          </p:cTn>
                        </p:par>
                        <p:par>
                          <p:cTn id="69" fill="hold">
                            <p:stCondLst>
                              <p:cond delay="1500"/>
                            </p:stCondLst>
                            <p:childTnLst>
                              <p:par>
                                <p:cTn id="70" presetID="53" presetClass="entr" presetSubtype="0" fill="hold" nodeType="afterEffect">
                                  <p:stCondLst>
                                    <p:cond delay="0"/>
                                  </p:stCondLst>
                                  <p:childTnLst>
                                    <p:set>
                                      <p:cBhvr>
                                        <p:cTn id="71" dur="1" fill="hold">
                                          <p:stCondLst>
                                            <p:cond delay="0"/>
                                          </p:stCondLst>
                                        </p:cTn>
                                        <p:tgtEl>
                                          <p:spTgt spid="118"/>
                                        </p:tgtEl>
                                        <p:attrNameLst>
                                          <p:attrName>style.visibility</p:attrName>
                                        </p:attrNameLst>
                                      </p:cBhvr>
                                      <p:to>
                                        <p:strVal val="visible"/>
                                      </p:to>
                                    </p:set>
                                    <p:anim calcmode="lin" valueType="num">
                                      <p:cBhvr>
                                        <p:cTn id="72" dur="500" fill="hold"/>
                                        <p:tgtEl>
                                          <p:spTgt spid="118"/>
                                        </p:tgtEl>
                                        <p:attrNameLst>
                                          <p:attrName>ppt_w</p:attrName>
                                        </p:attrNameLst>
                                      </p:cBhvr>
                                      <p:tavLst>
                                        <p:tav tm="0">
                                          <p:val>
                                            <p:fltVal val="0"/>
                                          </p:val>
                                        </p:tav>
                                        <p:tav tm="100000">
                                          <p:val>
                                            <p:strVal val="#ppt_w"/>
                                          </p:val>
                                        </p:tav>
                                      </p:tavLst>
                                    </p:anim>
                                    <p:anim calcmode="lin" valueType="num">
                                      <p:cBhvr>
                                        <p:cTn id="73" dur="500" fill="hold"/>
                                        <p:tgtEl>
                                          <p:spTgt spid="118"/>
                                        </p:tgtEl>
                                        <p:attrNameLst>
                                          <p:attrName>ppt_h</p:attrName>
                                        </p:attrNameLst>
                                      </p:cBhvr>
                                      <p:tavLst>
                                        <p:tav tm="0">
                                          <p:val>
                                            <p:fltVal val="0"/>
                                          </p:val>
                                        </p:tav>
                                        <p:tav tm="100000">
                                          <p:val>
                                            <p:strVal val="#ppt_h"/>
                                          </p:val>
                                        </p:tav>
                                      </p:tavLst>
                                    </p:anim>
                                    <p:animEffect transition="in" filter="fade">
                                      <p:cBhvr>
                                        <p:cTn id="74" dur="500"/>
                                        <p:tgtEl>
                                          <p:spTgt spid="118"/>
                                        </p:tgtEl>
                                      </p:cBhvr>
                                    </p:animEffect>
                                  </p:childTnLst>
                                </p:cTn>
                              </p:par>
                            </p:childTnLst>
                          </p:cTn>
                        </p:par>
                        <p:par>
                          <p:cTn id="75" fill="hold">
                            <p:stCondLst>
                              <p:cond delay="2000"/>
                            </p:stCondLst>
                            <p:childTnLst>
                              <p:par>
                                <p:cTn id="76" presetID="53" presetClass="entr" presetSubtype="0" fill="hold" nodeType="afterEffect">
                                  <p:stCondLst>
                                    <p:cond delay="0"/>
                                  </p:stCondLst>
                                  <p:childTnLst>
                                    <p:set>
                                      <p:cBhvr>
                                        <p:cTn id="77" dur="1" fill="hold">
                                          <p:stCondLst>
                                            <p:cond delay="0"/>
                                          </p:stCondLst>
                                        </p:cTn>
                                        <p:tgtEl>
                                          <p:spTgt spid="94"/>
                                        </p:tgtEl>
                                        <p:attrNameLst>
                                          <p:attrName>style.visibility</p:attrName>
                                        </p:attrNameLst>
                                      </p:cBhvr>
                                      <p:to>
                                        <p:strVal val="visible"/>
                                      </p:to>
                                    </p:set>
                                    <p:anim calcmode="lin" valueType="num">
                                      <p:cBhvr>
                                        <p:cTn id="78" dur="500" fill="hold"/>
                                        <p:tgtEl>
                                          <p:spTgt spid="94"/>
                                        </p:tgtEl>
                                        <p:attrNameLst>
                                          <p:attrName>ppt_w</p:attrName>
                                        </p:attrNameLst>
                                      </p:cBhvr>
                                      <p:tavLst>
                                        <p:tav tm="0">
                                          <p:val>
                                            <p:fltVal val="0"/>
                                          </p:val>
                                        </p:tav>
                                        <p:tav tm="100000">
                                          <p:val>
                                            <p:strVal val="#ppt_w"/>
                                          </p:val>
                                        </p:tav>
                                      </p:tavLst>
                                    </p:anim>
                                    <p:anim calcmode="lin" valueType="num">
                                      <p:cBhvr>
                                        <p:cTn id="79" dur="500" fill="hold"/>
                                        <p:tgtEl>
                                          <p:spTgt spid="94"/>
                                        </p:tgtEl>
                                        <p:attrNameLst>
                                          <p:attrName>ppt_h</p:attrName>
                                        </p:attrNameLst>
                                      </p:cBhvr>
                                      <p:tavLst>
                                        <p:tav tm="0">
                                          <p:val>
                                            <p:fltVal val="0"/>
                                          </p:val>
                                        </p:tav>
                                        <p:tav tm="100000">
                                          <p:val>
                                            <p:strVal val="#ppt_h"/>
                                          </p:val>
                                        </p:tav>
                                      </p:tavLst>
                                    </p:anim>
                                    <p:animEffect transition="in" filter="fade">
                                      <p:cBhvr>
                                        <p:cTn id="80" dur="500"/>
                                        <p:tgtEl>
                                          <p:spTgt spid="94"/>
                                        </p:tgtEl>
                                      </p:cBhvr>
                                    </p:animEffect>
                                  </p:childTnLst>
                                </p:cTn>
                              </p:par>
                            </p:childTnLst>
                          </p:cTn>
                        </p:par>
                        <p:par>
                          <p:cTn id="81" fill="hold">
                            <p:stCondLst>
                              <p:cond delay="2500"/>
                            </p:stCondLst>
                            <p:childTnLst>
                              <p:par>
                                <p:cTn id="82" presetID="12" presetClass="entr" presetSubtype="8" fill="hold" nodeType="afterEffect">
                                  <p:stCondLst>
                                    <p:cond delay="0"/>
                                  </p:stCondLst>
                                  <p:childTnLst>
                                    <p:set>
                                      <p:cBhvr>
                                        <p:cTn id="83" dur="1" fill="hold">
                                          <p:stCondLst>
                                            <p:cond delay="0"/>
                                          </p:stCondLst>
                                        </p:cTn>
                                        <p:tgtEl>
                                          <p:spTgt spid="104"/>
                                        </p:tgtEl>
                                        <p:attrNameLst>
                                          <p:attrName>style.visibility</p:attrName>
                                        </p:attrNameLst>
                                      </p:cBhvr>
                                      <p:to>
                                        <p:strVal val="visible"/>
                                      </p:to>
                                    </p:set>
                                    <p:animEffect transition="in" filter="slide(fromLeft)">
                                      <p:cBhvr>
                                        <p:cTn id="84" dur="500"/>
                                        <p:tgtEl>
                                          <p:spTgt spid="104"/>
                                        </p:tgtEl>
                                      </p:cBhvr>
                                    </p:animEffect>
                                  </p:childTnLst>
                                </p:cTn>
                              </p:par>
                            </p:childTnLst>
                          </p:cTn>
                        </p:par>
                      </p:childTnLst>
                    </p:cTn>
                  </p:par>
                  <p:par>
                    <p:cTn id="85" fill="hold">
                      <p:stCondLst>
                        <p:cond delay="indefinite"/>
                      </p:stCondLst>
                      <p:childTnLst>
                        <p:par>
                          <p:cTn id="86" fill="hold">
                            <p:stCondLst>
                              <p:cond delay="0"/>
                            </p:stCondLst>
                            <p:childTnLst>
                              <p:par>
                                <p:cTn id="87" presetID="12" presetClass="entr" presetSubtype="1" fill="hold" grpId="0" nodeType="clickEffect">
                                  <p:stCondLst>
                                    <p:cond delay="0"/>
                                  </p:stCondLst>
                                  <p:childTnLst>
                                    <p:set>
                                      <p:cBhvr>
                                        <p:cTn id="88" dur="1" fill="hold">
                                          <p:stCondLst>
                                            <p:cond delay="0"/>
                                          </p:stCondLst>
                                        </p:cTn>
                                        <p:tgtEl>
                                          <p:spTgt spid="47"/>
                                        </p:tgtEl>
                                        <p:attrNameLst>
                                          <p:attrName>style.visibility</p:attrName>
                                        </p:attrNameLst>
                                      </p:cBhvr>
                                      <p:to>
                                        <p:strVal val="visible"/>
                                      </p:to>
                                    </p:set>
                                    <p:animEffect transition="in" filter="slide(fromTop)">
                                      <p:cBhvr>
                                        <p:cTn id="89" dur="500"/>
                                        <p:tgtEl>
                                          <p:spTgt spid="47"/>
                                        </p:tgtEl>
                                      </p:cBhvr>
                                    </p:animEffect>
                                  </p:childTnLst>
                                </p:cTn>
                              </p:par>
                            </p:childTnLst>
                          </p:cTn>
                        </p:par>
                        <p:par>
                          <p:cTn id="90" fill="hold">
                            <p:stCondLst>
                              <p:cond delay="500"/>
                            </p:stCondLst>
                            <p:childTnLst>
                              <p:par>
                                <p:cTn id="91" presetID="53" presetClass="entr" presetSubtype="0" fill="hold" nodeType="afterEffect">
                                  <p:stCondLst>
                                    <p:cond delay="0"/>
                                  </p:stCondLst>
                                  <p:childTnLst>
                                    <p:set>
                                      <p:cBhvr>
                                        <p:cTn id="92" dur="1" fill="hold">
                                          <p:stCondLst>
                                            <p:cond delay="0"/>
                                          </p:stCondLst>
                                        </p:cTn>
                                        <p:tgtEl>
                                          <p:spTgt spid="28"/>
                                        </p:tgtEl>
                                        <p:attrNameLst>
                                          <p:attrName>style.visibility</p:attrName>
                                        </p:attrNameLst>
                                      </p:cBhvr>
                                      <p:to>
                                        <p:strVal val="visible"/>
                                      </p:to>
                                    </p:set>
                                    <p:anim calcmode="lin" valueType="num">
                                      <p:cBhvr>
                                        <p:cTn id="93" dur="500" fill="hold"/>
                                        <p:tgtEl>
                                          <p:spTgt spid="28"/>
                                        </p:tgtEl>
                                        <p:attrNameLst>
                                          <p:attrName>ppt_w</p:attrName>
                                        </p:attrNameLst>
                                      </p:cBhvr>
                                      <p:tavLst>
                                        <p:tav tm="0">
                                          <p:val>
                                            <p:fltVal val="0"/>
                                          </p:val>
                                        </p:tav>
                                        <p:tav tm="100000">
                                          <p:val>
                                            <p:strVal val="#ppt_w"/>
                                          </p:val>
                                        </p:tav>
                                      </p:tavLst>
                                    </p:anim>
                                    <p:anim calcmode="lin" valueType="num">
                                      <p:cBhvr>
                                        <p:cTn id="94" dur="500" fill="hold"/>
                                        <p:tgtEl>
                                          <p:spTgt spid="28"/>
                                        </p:tgtEl>
                                        <p:attrNameLst>
                                          <p:attrName>ppt_h</p:attrName>
                                        </p:attrNameLst>
                                      </p:cBhvr>
                                      <p:tavLst>
                                        <p:tav tm="0">
                                          <p:val>
                                            <p:fltVal val="0"/>
                                          </p:val>
                                        </p:tav>
                                        <p:tav tm="100000">
                                          <p:val>
                                            <p:strVal val="#ppt_h"/>
                                          </p:val>
                                        </p:tav>
                                      </p:tavLst>
                                    </p:anim>
                                    <p:animEffect transition="in" filter="fade">
                                      <p:cBhvr>
                                        <p:cTn id="95" dur="500"/>
                                        <p:tgtEl>
                                          <p:spTgt spid="28"/>
                                        </p:tgtEl>
                                      </p:cBhvr>
                                    </p:animEffect>
                                  </p:childTnLst>
                                </p:cTn>
                              </p:par>
                            </p:childTnLst>
                          </p:cTn>
                        </p:par>
                        <p:par>
                          <p:cTn id="96" fill="hold">
                            <p:stCondLst>
                              <p:cond delay="1000"/>
                            </p:stCondLst>
                            <p:childTnLst>
                              <p:par>
                                <p:cTn id="97" presetID="12" presetClass="entr" presetSubtype="8" fill="hold" nodeType="after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slide(fromLeft)">
                                      <p:cBhvr>
                                        <p:cTn id="99" dur="500"/>
                                        <p:tgtEl>
                                          <p:spTgt spid="42"/>
                                        </p:tgtEl>
                                      </p:cBhvr>
                                    </p:animEffect>
                                  </p:childTnLst>
                                </p:cTn>
                              </p:par>
                            </p:childTnLst>
                          </p:cTn>
                        </p:par>
                        <p:par>
                          <p:cTn id="100" fill="hold">
                            <p:stCondLst>
                              <p:cond delay="1500"/>
                            </p:stCondLst>
                            <p:childTnLst>
                              <p:par>
                                <p:cTn id="101" presetID="12" presetClass="entr" presetSubtype="8" fill="hold" nodeType="afterEffect">
                                  <p:stCondLst>
                                    <p:cond delay="0"/>
                                  </p:stCondLst>
                                  <p:childTnLst>
                                    <p:set>
                                      <p:cBhvr>
                                        <p:cTn id="102" dur="1" fill="hold">
                                          <p:stCondLst>
                                            <p:cond delay="0"/>
                                          </p:stCondLst>
                                        </p:cTn>
                                        <p:tgtEl>
                                          <p:spTgt spid="85"/>
                                        </p:tgtEl>
                                        <p:attrNameLst>
                                          <p:attrName>style.visibility</p:attrName>
                                        </p:attrNameLst>
                                      </p:cBhvr>
                                      <p:to>
                                        <p:strVal val="visible"/>
                                      </p:to>
                                    </p:set>
                                    <p:animEffect transition="in" filter="slide(fromLeft)">
                                      <p:cBhvr>
                                        <p:cTn id="103" dur="500"/>
                                        <p:tgtEl>
                                          <p:spTgt spid="85"/>
                                        </p:tgtEl>
                                      </p:cBhvr>
                                    </p:animEffect>
                                  </p:childTnLst>
                                </p:cTn>
                              </p:par>
                            </p:childTnLst>
                          </p:cTn>
                        </p:par>
                        <p:par>
                          <p:cTn id="104" fill="hold">
                            <p:stCondLst>
                              <p:cond delay="2000"/>
                            </p:stCondLst>
                            <p:childTnLst>
                              <p:par>
                                <p:cTn id="105" presetID="53" presetClass="entr" presetSubtype="0" fill="hold" nodeType="afterEffect">
                                  <p:stCondLst>
                                    <p:cond delay="0"/>
                                  </p:stCondLst>
                                  <p:childTnLst>
                                    <p:set>
                                      <p:cBhvr>
                                        <p:cTn id="106" dur="1" fill="hold">
                                          <p:stCondLst>
                                            <p:cond delay="0"/>
                                          </p:stCondLst>
                                        </p:cTn>
                                        <p:tgtEl>
                                          <p:spTgt spid="128"/>
                                        </p:tgtEl>
                                        <p:attrNameLst>
                                          <p:attrName>style.visibility</p:attrName>
                                        </p:attrNameLst>
                                      </p:cBhvr>
                                      <p:to>
                                        <p:strVal val="visible"/>
                                      </p:to>
                                    </p:set>
                                    <p:anim calcmode="lin" valueType="num">
                                      <p:cBhvr>
                                        <p:cTn id="107" dur="500" fill="hold"/>
                                        <p:tgtEl>
                                          <p:spTgt spid="128"/>
                                        </p:tgtEl>
                                        <p:attrNameLst>
                                          <p:attrName>ppt_w</p:attrName>
                                        </p:attrNameLst>
                                      </p:cBhvr>
                                      <p:tavLst>
                                        <p:tav tm="0">
                                          <p:val>
                                            <p:fltVal val="0"/>
                                          </p:val>
                                        </p:tav>
                                        <p:tav tm="100000">
                                          <p:val>
                                            <p:strVal val="#ppt_w"/>
                                          </p:val>
                                        </p:tav>
                                      </p:tavLst>
                                    </p:anim>
                                    <p:anim calcmode="lin" valueType="num">
                                      <p:cBhvr>
                                        <p:cTn id="108" dur="500" fill="hold"/>
                                        <p:tgtEl>
                                          <p:spTgt spid="128"/>
                                        </p:tgtEl>
                                        <p:attrNameLst>
                                          <p:attrName>ppt_h</p:attrName>
                                        </p:attrNameLst>
                                      </p:cBhvr>
                                      <p:tavLst>
                                        <p:tav tm="0">
                                          <p:val>
                                            <p:fltVal val="0"/>
                                          </p:val>
                                        </p:tav>
                                        <p:tav tm="100000">
                                          <p:val>
                                            <p:strVal val="#ppt_h"/>
                                          </p:val>
                                        </p:tav>
                                      </p:tavLst>
                                    </p:anim>
                                    <p:animEffect transition="in" filter="fade">
                                      <p:cBhvr>
                                        <p:cTn id="109" dur="500"/>
                                        <p:tgtEl>
                                          <p:spTgt spid="128"/>
                                        </p:tgtEl>
                                      </p:cBhvr>
                                    </p:animEffect>
                                  </p:childTnLst>
                                </p:cTn>
                              </p:par>
                            </p:childTnLst>
                          </p:cTn>
                        </p:par>
                      </p:childTnLst>
                    </p:cTn>
                  </p:par>
                  <p:par>
                    <p:cTn id="110" fill="hold">
                      <p:stCondLst>
                        <p:cond delay="indefinite"/>
                      </p:stCondLst>
                      <p:childTnLst>
                        <p:par>
                          <p:cTn id="111" fill="hold">
                            <p:stCondLst>
                              <p:cond delay="0"/>
                            </p:stCondLst>
                            <p:childTnLst>
                              <p:par>
                                <p:cTn id="112" presetID="12" presetClass="entr" presetSubtype="2" fill="hold" nodeType="clickEffect">
                                  <p:stCondLst>
                                    <p:cond delay="0"/>
                                  </p:stCondLst>
                                  <p:childTnLst>
                                    <p:set>
                                      <p:cBhvr>
                                        <p:cTn id="113" dur="1" fill="hold">
                                          <p:stCondLst>
                                            <p:cond delay="0"/>
                                          </p:stCondLst>
                                        </p:cTn>
                                        <p:tgtEl>
                                          <p:spTgt spid="130"/>
                                        </p:tgtEl>
                                        <p:attrNameLst>
                                          <p:attrName>style.visibility</p:attrName>
                                        </p:attrNameLst>
                                      </p:cBhvr>
                                      <p:to>
                                        <p:strVal val="visible"/>
                                      </p:to>
                                    </p:set>
                                    <p:animEffect transition="in" filter="slide(fromRight)">
                                      <p:cBhvr>
                                        <p:cTn id="114"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5256584" cy="707886"/>
          </a:xfrm>
          <a:prstGeom prst="rect">
            <a:avLst/>
          </a:prstGeom>
          <a:noFill/>
        </p:spPr>
        <p:txBody>
          <a:bodyPr wrap="square" rtlCol="0">
            <a:spAutoFit/>
          </a:bodyPr>
          <a:lstStyle/>
          <a:p>
            <a:r>
              <a:rPr lang="sk-SK" sz="4000" b="1" dirty="0" smtClean="0">
                <a:solidFill>
                  <a:srgbClr val="404040"/>
                </a:solidFill>
                <a:ea typeface="KaiTi" pitchFamily="49" charset="-122"/>
              </a:rPr>
              <a:t>Architektúra </a:t>
            </a:r>
            <a:r>
              <a:rPr lang="sk-SK" sz="4000" b="1" dirty="0" smtClean="0">
                <a:solidFill>
                  <a:srgbClr val="720606"/>
                </a:solidFill>
                <a:ea typeface="KaiTi" pitchFamily="49" charset="-122"/>
              </a:rPr>
              <a:t>programu</a:t>
            </a:r>
            <a:endParaRPr lang="sk-SK" sz="4000" b="1" dirty="0">
              <a:solidFill>
                <a:srgbClr val="720606"/>
              </a:solidFill>
              <a:ea typeface="KaiTi" pitchFamily="49" charset="-122"/>
            </a:endParaRPr>
          </a:p>
        </p:txBody>
      </p:sp>
      <p:sp>
        <p:nvSpPr>
          <p:cNvPr id="19"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20" name="Rovná spojnica 19"/>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8" name="Skupina 7"/>
          <p:cNvGrpSpPr/>
          <p:nvPr/>
        </p:nvGrpSpPr>
        <p:grpSpPr>
          <a:xfrm>
            <a:off x="755576" y="915566"/>
            <a:ext cx="4248472" cy="4035165"/>
            <a:chOff x="611560" y="915566"/>
            <a:chExt cx="4179948" cy="4035165"/>
          </a:xfrm>
        </p:grpSpPr>
        <p:sp>
          <p:nvSpPr>
            <p:cNvPr id="6" name="Obdĺžnik 5"/>
            <p:cNvSpPr/>
            <p:nvPr/>
          </p:nvSpPr>
          <p:spPr>
            <a:xfrm>
              <a:off x="611560" y="915566"/>
              <a:ext cx="4179948" cy="40324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k-SK"/>
            </a:p>
          </p:txBody>
        </p:sp>
        <p:pic>
          <p:nvPicPr>
            <p:cNvPr id="1026" name="Picture 2"/>
            <p:cNvPicPr>
              <a:picLocks noChangeAspect="1" noChangeArrowheads="1"/>
            </p:cNvPicPr>
            <p:nvPr/>
          </p:nvPicPr>
          <p:blipFill>
            <a:blip r:embed="rId3" cstate="print"/>
            <a:srcRect/>
            <a:stretch>
              <a:fillRect/>
            </a:stretch>
          </p:blipFill>
          <p:spPr bwMode="auto">
            <a:xfrm>
              <a:off x="755576" y="915566"/>
              <a:ext cx="3960440" cy="4035165"/>
            </a:xfrm>
            <a:prstGeom prst="rect">
              <a:avLst/>
            </a:prstGeom>
            <a:solidFill>
              <a:srgbClr val="FFFFFF"/>
            </a:solidFill>
            <a:ln w="9525">
              <a:noFill/>
              <a:miter lim="800000"/>
              <a:headEnd/>
              <a:tailEnd/>
            </a:ln>
          </p:spPr>
        </p:pic>
      </p:grpSp>
    </p:spTree>
  </p:cSld>
  <p:clrMapOvr>
    <a:masterClrMapping/>
  </p:clrMapOvr>
  <p:transition>
    <p:push/>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lokTextu 6"/>
          <p:cNvSpPr txBox="1"/>
          <p:nvPr/>
        </p:nvSpPr>
        <p:spPr>
          <a:xfrm>
            <a:off x="683568" y="123478"/>
            <a:ext cx="4680520" cy="707886"/>
          </a:xfrm>
          <a:prstGeom prst="rect">
            <a:avLst/>
          </a:prstGeom>
          <a:noFill/>
        </p:spPr>
        <p:txBody>
          <a:bodyPr wrap="square" rtlCol="0">
            <a:spAutoFit/>
          </a:bodyPr>
          <a:lstStyle/>
          <a:p>
            <a:r>
              <a:rPr lang="sk-SK" sz="4000" b="1" dirty="0" smtClean="0">
                <a:solidFill>
                  <a:srgbClr val="404040"/>
                </a:solidFill>
                <a:ea typeface="KaiTi" pitchFamily="49" charset="-122"/>
              </a:rPr>
              <a:t>Čo všetko </a:t>
            </a:r>
            <a:r>
              <a:rPr lang="sk-SK" sz="4000" b="1" dirty="0" smtClean="0">
                <a:solidFill>
                  <a:srgbClr val="720606"/>
                </a:solidFill>
                <a:ea typeface="KaiTi" pitchFamily="49" charset="-122"/>
              </a:rPr>
              <a:t>dokáže</a:t>
            </a:r>
            <a:endParaRPr lang="sk-SK" sz="4000" b="1" dirty="0">
              <a:solidFill>
                <a:srgbClr val="720606"/>
              </a:solidFill>
              <a:ea typeface="KaiTi" pitchFamily="49" charset="-122"/>
            </a:endParaRPr>
          </a:p>
        </p:txBody>
      </p:sp>
      <p:cxnSp>
        <p:nvCxnSpPr>
          <p:cNvPr id="14" name="Rovná spojnica 13"/>
          <p:cNvCxnSpPr/>
          <p:nvPr/>
        </p:nvCxnSpPr>
        <p:spPr>
          <a:xfrm>
            <a:off x="1835696" y="2067694"/>
            <a:ext cx="0" cy="1872208"/>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pic>
        <p:nvPicPr>
          <p:cNvPr id="15" name="Obrázok 14" descr="features.png"/>
          <p:cNvPicPr>
            <a:picLocks noChangeAspect="1"/>
          </p:cNvPicPr>
          <p:nvPr/>
        </p:nvPicPr>
        <p:blipFill>
          <a:blip r:embed="rId3" cstate="print"/>
          <a:stretch>
            <a:fillRect/>
          </a:stretch>
        </p:blipFill>
        <p:spPr>
          <a:xfrm>
            <a:off x="683568" y="2499742"/>
            <a:ext cx="1047495" cy="1008000"/>
          </a:xfrm>
          <a:prstGeom prst="rect">
            <a:avLst/>
          </a:prstGeom>
        </p:spPr>
      </p:pic>
      <p:grpSp>
        <p:nvGrpSpPr>
          <p:cNvPr id="16" name="Skupina 15"/>
          <p:cNvGrpSpPr/>
          <p:nvPr/>
        </p:nvGrpSpPr>
        <p:grpSpPr>
          <a:xfrm>
            <a:off x="2051720" y="915566"/>
            <a:ext cx="4232249" cy="565031"/>
            <a:chOff x="1475656" y="1275606"/>
            <a:chExt cx="4217140" cy="565031"/>
          </a:xfrm>
        </p:grpSpPr>
        <p:sp>
          <p:nvSpPr>
            <p:cNvPr id="17" name="BlokTextu 16"/>
            <p:cNvSpPr txBox="1"/>
            <p:nvPr/>
          </p:nvSpPr>
          <p:spPr>
            <a:xfrm>
              <a:off x="1475656" y="1275606"/>
              <a:ext cx="421714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Analyzovať kód pre gramatiky (</a:t>
              </a:r>
              <a:r>
                <a:rPr lang="sk-SK" sz="1600" dirty="0" err="1" smtClean="0">
                  <a:solidFill>
                    <a:srgbClr val="404040"/>
                  </a:solidFill>
                  <a:latin typeface="Arial" pitchFamily="34" charset="0"/>
                  <a:cs typeface="Arial" pitchFamily="34" charset="0"/>
                </a:rPr>
                <a:t>Lua</a:t>
              </a:r>
              <a:r>
                <a:rPr lang="sk-SK" sz="1600" dirty="0" smtClean="0">
                  <a:solidFill>
                    <a:srgbClr val="404040"/>
                  </a:solidFill>
                  <a:latin typeface="Arial" pitchFamily="34" charset="0"/>
                  <a:cs typeface="Arial" pitchFamily="34" charset="0"/>
                </a:rPr>
                <a:t>, C, XML)</a:t>
              </a:r>
              <a:endParaRPr lang="sk-SK" sz="1600" dirty="0">
                <a:solidFill>
                  <a:srgbClr val="404040"/>
                </a:solidFill>
                <a:latin typeface="Arial" pitchFamily="34" charset="0"/>
                <a:cs typeface="Arial" pitchFamily="34" charset="0"/>
              </a:endParaRPr>
            </a:p>
          </p:txBody>
        </p:sp>
        <p:sp>
          <p:nvSpPr>
            <p:cNvPr id="18" name="BlokTextu 17"/>
            <p:cNvSpPr txBox="1"/>
            <p:nvPr/>
          </p:nvSpPr>
          <p:spPr>
            <a:xfrm>
              <a:off x="1475656" y="1563638"/>
              <a:ext cx="3206060"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syntakticko</a:t>
              </a:r>
              <a:r>
                <a:rPr lang="sk-SK" sz="1200" dirty="0" smtClean="0">
                  <a:solidFill>
                    <a:schemeClr val="bg1">
                      <a:lumMod val="50000"/>
                    </a:schemeClr>
                  </a:solidFill>
                  <a:latin typeface="Arial" pitchFamily="34" charset="0"/>
                  <a:cs typeface="Arial" pitchFamily="34" charset="0"/>
                </a:rPr>
                <a:t> lexikálna analýza daného jazyka</a:t>
              </a:r>
              <a:endParaRPr lang="sk-SK" sz="1200" dirty="0">
                <a:solidFill>
                  <a:schemeClr val="bg1">
                    <a:lumMod val="50000"/>
                  </a:schemeClr>
                </a:solidFill>
                <a:latin typeface="Arial" pitchFamily="34" charset="0"/>
                <a:cs typeface="Arial" pitchFamily="34" charset="0"/>
              </a:endParaRPr>
            </a:p>
          </p:txBody>
        </p:sp>
      </p:grpSp>
      <p:grpSp>
        <p:nvGrpSpPr>
          <p:cNvPr id="22" name="Skupina 21"/>
          <p:cNvGrpSpPr/>
          <p:nvPr/>
        </p:nvGrpSpPr>
        <p:grpSpPr>
          <a:xfrm>
            <a:off x="2051720" y="2211710"/>
            <a:ext cx="3940502" cy="565031"/>
            <a:chOff x="1475656" y="1275606"/>
            <a:chExt cx="3926436" cy="565031"/>
          </a:xfrm>
        </p:grpSpPr>
        <p:sp>
          <p:nvSpPr>
            <p:cNvPr id="23" name="BlokTextu 22"/>
            <p:cNvSpPr txBox="1"/>
            <p:nvPr/>
          </p:nvSpPr>
          <p:spPr>
            <a:xfrm>
              <a:off x="1475656" y="1275606"/>
              <a:ext cx="3926436"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v dvoch módoch (textový, grafický)</a:t>
              </a:r>
              <a:endParaRPr lang="sk-SK" sz="1600" dirty="0">
                <a:solidFill>
                  <a:srgbClr val="404040"/>
                </a:solidFill>
                <a:latin typeface="Arial" pitchFamily="34" charset="0"/>
                <a:cs typeface="Arial" pitchFamily="34" charset="0"/>
              </a:endParaRPr>
            </a:p>
          </p:txBody>
        </p:sp>
        <p:sp>
          <p:nvSpPr>
            <p:cNvPr id="24" name="BlokTextu 23"/>
            <p:cNvSpPr txBox="1"/>
            <p:nvPr/>
          </p:nvSpPr>
          <p:spPr>
            <a:xfrm>
              <a:off x="1475656" y="1563638"/>
              <a:ext cx="2308390"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práca s oboma </a:t>
              </a:r>
              <a:r>
                <a:rPr lang="sk-SK" sz="1200" smtClean="0">
                  <a:solidFill>
                    <a:schemeClr val="bg1">
                      <a:lumMod val="50000"/>
                    </a:schemeClr>
                  </a:solidFill>
                  <a:latin typeface="Arial" pitchFamily="34" charset="0"/>
                  <a:cs typeface="Arial" pitchFamily="34" charset="0"/>
                </a:rPr>
                <a:t>módmi súčasn</a:t>
              </a:r>
              <a:r>
                <a:rPr lang="en-US" sz="1200" smtClean="0">
                  <a:solidFill>
                    <a:schemeClr val="bg1">
                      <a:lumMod val="50000"/>
                    </a:schemeClr>
                  </a:solidFill>
                  <a:latin typeface="Arial" pitchFamily="34" charset="0"/>
                  <a:cs typeface="Arial" pitchFamily="34" charset="0"/>
                </a:rPr>
                <a:t>e</a:t>
              </a:r>
              <a:endParaRPr lang="sk-SK" sz="1200" dirty="0">
                <a:solidFill>
                  <a:schemeClr val="bg1">
                    <a:lumMod val="50000"/>
                  </a:schemeClr>
                </a:solidFill>
                <a:latin typeface="Arial" pitchFamily="34" charset="0"/>
                <a:cs typeface="Arial" pitchFamily="34" charset="0"/>
              </a:endParaRPr>
            </a:p>
          </p:txBody>
        </p:sp>
      </p:grpSp>
      <p:grpSp>
        <p:nvGrpSpPr>
          <p:cNvPr id="25" name="Skupina 24"/>
          <p:cNvGrpSpPr/>
          <p:nvPr/>
        </p:nvGrpSpPr>
        <p:grpSpPr>
          <a:xfrm>
            <a:off x="2051720" y="1563638"/>
            <a:ext cx="2707793" cy="565031"/>
            <a:chOff x="1475656" y="1275606"/>
            <a:chExt cx="2698128" cy="565031"/>
          </a:xfrm>
        </p:grpSpPr>
        <p:sp>
          <p:nvSpPr>
            <p:cNvPr id="26" name="BlokTextu 25"/>
            <p:cNvSpPr txBox="1"/>
            <p:nvPr/>
          </p:nvSpPr>
          <p:spPr>
            <a:xfrm>
              <a:off x="1475656" y="1275606"/>
              <a:ext cx="2698128"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Práca s </a:t>
              </a:r>
              <a:r>
                <a:rPr lang="sk-SK" sz="1600" smtClean="0">
                  <a:solidFill>
                    <a:srgbClr val="404040"/>
                  </a:solidFill>
                  <a:latin typeface="Arial" pitchFamily="34" charset="0"/>
                  <a:cs typeface="Arial" pitchFamily="34" charset="0"/>
                </a:rPr>
                <a:t>blokmi textu</a:t>
              </a:r>
              <a:r>
                <a:rPr lang="en-US" sz="1600" smtClean="0">
                  <a:solidFill>
                    <a:srgbClr val="404040"/>
                  </a:solidFill>
                  <a:latin typeface="Arial" pitchFamily="34" charset="0"/>
                  <a:cs typeface="Arial" pitchFamily="34" charset="0"/>
                </a:rPr>
                <a:t> </a:t>
              </a:r>
              <a:r>
                <a:rPr lang="sk-SK" sz="1600" smtClean="0">
                  <a:solidFill>
                    <a:srgbClr val="404040"/>
                  </a:solidFill>
                  <a:latin typeface="Arial" pitchFamily="34" charset="0"/>
                  <a:cs typeface="Arial" pitchFamily="34" charset="0"/>
                </a:rPr>
                <a:t>/ </a:t>
              </a:r>
              <a:r>
                <a:rPr lang="sk-SK" sz="1600" dirty="0" smtClean="0">
                  <a:solidFill>
                    <a:srgbClr val="404040"/>
                  </a:solidFill>
                  <a:latin typeface="Arial" pitchFamily="34" charset="0"/>
                  <a:cs typeface="Arial" pitchFamily="34" charset="0"/>
                </a:rPr>
                <a:t>kódu </a:t>
              </a:r>
              <a:endParaRPr lang="sk-SK" sz="1600" dirty="0">
                <a:solidFill>
                  <a:srgbClr val="404040"/>
                </a:solidFill>
                <a:latin typeface="Arial" pitchFamily="34" charset="0"/>
                <a:cs typeface="Arial" pitchFamily="34" charset="0"/>
              </a:endParaRPr>
            </a:p>
          </p:txBody>
        </p:sp>
        <p:sp>
          <p:nvSpPr>
            <p:cNvPr id="27" name="BlokTextu 26"/>
            <p:cNvSpPr txBox="1"/>
            <p:nvPr/>
          </p:nvSpPr>
          <p:spPr>
            <a:xfrm>
              <a:off x="1475656" y="1563638"/>
              <a:ext cx="1306897"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presun blokov ...</a:t>
              </a:r>
              <a:endParaRPr lang="sk-SK" sz="1200" dirty="0">
                <a:solidFill>
                  <a:schemeClr val="bg1">
                    <a:lumMod val="50000"/>
                  </a:schemeClr>
                </a:solidFill>
                <a:latin typeface="Arial" pitchFamily="34" charset="0"/>
                <a:cs typeface="Arial" pitchFamily="34" charset="0"/>
              </a:endParaRPr>
            </a:p>
          </p:txBody>
        </p:sp>
      </p:grpSp>
      <p:grpSp>
        <p:nvGrpSpPr>
          <p:cNvPr id="28" name="Skupina 27"/>
          <p:cNvGrpSpPr/>
          <p:nvPr/>
        </p:nvGrpSpPr>
        <p:grpSpPr>
          <a:xfrm>
            <a:off x="2051720" y="2931790"/>
            <a:ext cx="4325992" cy="565031"/>
            <a:chOff x="1475656" y="1275606"/>
            <a:chExt cx="4310549" cy="565031"/>
          </a:xfrm>
        </p:grpSpPr>
        <p:sp>
          <p:nvSpPr>
            <p:cNvPr id="29" name="BlokTextu 28"/>
            <p:cNvSpPr txBox="1"/>
            <p:nvPr/>
          </p:nvSpPr>
          <p:spPr>
            <a:xfrm>
              <a:off x="1475656" y="1275606"/>
              <a:ext cx="431054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Základné operácie s textom (</a:t>
              </a:r>
              <a:r>
                <a:rPr lang="sk-SK" sz="1600" dirty="0" err="1" smtClean="0">
                  <a:solidFill>
                    <a:srgbClr val="404040"/>
                  </a:solidFill>
                  <a:latin typeface="Arial" pitchFamily="34" charset="0"/>
                  <a:cs typeface="Arial" pitchFamily="34" charset="0"/>
                </a:rPr>
                <a:t>cut</a:t>
              </a:r>
              <a:r>
                <a:rPr lang="sk-SK" sz="1600" dirty="0" smtClean="0">
                  <a:solidFill>
                    <a:srgbClr val="404040"/>
                  </a:solidFill>
                  <a:latin typeface="Arial" pitchFamily="34" charset="0"/>
                  <a:cs typeface="Arial" pitchFamily="34" charset="0"/>
                </a:rPr>
                <a:t>/</a:t>
              </a:r>
              <a:r>
                <a:rPr lang="sk-SK" sz="1600" dirty="0" err="1" smtClean="0">
                  <a:solidFill>
                    <a:srgbClr val="404040"/>
                  </a:solidFill>
                  <a:latin typeface="Arial" pitchFamily="34" charset="0"/>
                  <a:cs typeface="Arial" pitchFamily="34" charset="0"/>
                </a:rPr>
                <a:t>copy</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find</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0" name="BlokTextu 29"/>
            <p:cNvSpPr txBox="1"/>
            <p:nvPr/>
          </p:nvSpPr>
          <p:spPr>
            <a:xfrm>
              <a:off x="1475656" y="1563638"/>
              <a:ext cx="1877124"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klasika ako sme zvyknutí</a:t>
              </a:r>
              <a:endParaRPr lang="sk-SK" sz="1200" dirty="0">
                <a:solidFill>
                  <a:schemeClr val="bg1">
                    <a:lumMod val="50000"/>
                  </a:schemeClr>
                </a:solidFill>
                <a:latin typeface="Arial" pitchFamily="34" charset="0"/>
                <a:cs typeface="Arial" pitchFamily="34" charset="0"/>
              </a:endParaRPr>
            </a:p>
          </p:txBody>
        </p:sp>
      </p:grpSp>
      <p:grpSp>
        <p:nvGrpSpPr>
          <p:cNvPr id="31" name="Skupina 30"/>
          <p:cNvGrpSpPr/>
          <p:nvPr/>
        </p:nvGrpSpPr>
        <p:grpSpPr>
          <a:xfrm>
            <a:off x="2051720" y="3651870"/>
            <a:ext cx="4102405" cy="565031"/>
            <a:chOff x="1475656" y="1275606"/>
            <a:chExt cx="4087760" cy="565031"/>
          </a:xfrm>
        </p:grpSpPr>
        <p:sp>
          <p:nvSpPr>
            <p:cNvPr id="32" name="BlokTextu 31"/>
            <p:cNvSpPr txBox="1"/>
            <p:nvPr/>
          </p:nvSpPr>
          <p:spPr>
            <a:xfrm>
              <a:off x="1475656" y="1275606"/>
              <a:ext cx="4087760"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Vkladanie súborov (</a:t>
              </a:r>
              <a:r>
                <a:rPr lang="sk-SK" sz="1600" dirty="0" err="1" smtClean="0">
                  <a:solidFill>
                    <a:srgbClr val="404040"/>
                  </a:solidFill>
                  <a:latin typeface="Arial" pitchFamily="34" charset="0"/>
                  <a:cs typeface="Arial" pitchFamily="34" charset="0"/>
                </a:rPr>
                <a:t>img</a:t>
              </a:r>
              <a:r>
                <a:rPr lang="sk-SK" sz="1600" dirty="0" smtClean="0">
                  <a:solidFill>
                    <a:srgbClr val="404040"/>
                  </a:solidFill>
                  <a:latin typeface="Arial" pitchFamily="34" charset="0"/>
                  <a:cs typeface="Arial" pitchFamily="34" charset="0"/>
                </a:rPr>
                <a:t>, doc.,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 .</a:t>
              </a:r>
              <a:r>
                <a:rPr lang="sk-SK" sz="1600" dirty="0" err="1" smtClean="0">
                  <a:solidFill>
                    <a:srgbClr val="404040"/>
                  </a:solidFill>
                  <a:latin typeface="Arial" pitchFamily="34" charset="0"/>
                  <a:cs typeface="Arial" pitchFamily="34" charset="0"/>
                </a:rPr>
                <a:t>exe</a:t>
              </a:r>
              <a:r>
                <a:rPr lang="sk-SK" sz="1600" dirty="0" smtClean="0">
                  <a:solidFill>
                    <a:srgbClr val="404040"/>
                  </a:solidFill>
                  <a:latin typeface="Arial" pitchFamily="34" charset="0"/>
                  <a:cs typeface="Arial" pitchFamily="34" charset="0"/>
                </a:rPr>
                <a:t> ...)</a:t>
              </a:r>
              <a:endParaRPr lang="sk-SK" sz="1600" dirty="0">
                <a:solidFill>
                  <a:srgbClr val="404040"/>
                </a:solidFill>
                <a:latin typeface="Arial" pitchFamily="34" charset="0"/>
                <a:cs typeface="Arial" pitchFamily="34" charset="0"/>
              </a:endParaRPr>
            </a:p>
          </p:txBody>
        </p:sp>
        <p:sp>
          <p:nvSpPr>
            <p:cNvPr id="33" name="BlokTextu 32"/>
            <p:cNvSpPr txBox="1"/>
            <p:nvPr/>
          </p:nvSpPr>
          <p:spPr>
            <a:xfrm>
              <a:off x="1475656" y="1563638"/>
              <a:ext cx="2171024" cy="276999"/>
            </a:xfrm>
            <a:prstGeom prst="rect">
              <a:avLst/>
            </a:prstGeom>
            <a:noFill/>
          </p:spPr>
          <p:txBody>
            <a:bodyPr wrap="none" rtlCol="0">
              <a:spAutoFit/>
            </a:bodyPr>
            <a:lstStyle/>
            <a:p>
              <a:r>
                <a:rPr lang="sk-SK" sz="1200" dirty="0" err="1" smtClean="0">
                  <a:solidFill>
                    <a:schemeClr val="bg1">
                      <a:lumMod val="50000"/>
                    </a:schemeClr>
                  </a:solidFill>
                  <a:latin typeface="Arial" pitchFamily="34" charset="0"/>
                  <a:cs typeface="Arial" pitchFamily="34" charset="0"/>
                </a:rPr>
                <a:t>referencuje</a:t>
              </a:r>
              <a:r>
                <a:rPr lang="sk-SK" sz="1200" dirty="0" smtClean="0">
                  <a:solidFill>
                    <a:schemeClr val="bg1">
                      <a:lumMod val="50000"/>
                    </a:schemeClr>
                  </a:solidFill>
                  <a:latin typeface="Arial" pitchFamily="34" charset="0"/>
                  <a:cs typeface="Arial" pitchFamily="34" charset="0"/>
                </a:rPr>
                <a:t> k danému súboru</a:t>
              </a:r>
              <a:endParaRPr lang="sk-SK" sz="1200" dirty="0">
                <a:solidFill>
                  <a:schemeClr val="bg1">
                    <a:lumMod val="50000"/>
                  </a:schemeClr>
                </a:solidFill>
                <a:latin typeface="Arial" pitchFamily="34" charset="0"/>
                <a:cs typeface="Arial" pitchFamily="34" charset="0"/>
              </a:endParaRPr>
            </a:p>
          </p:txBody>
        </p:sp>
      </p:grpSp>
      <p:grpSp>
        <p:nvGrpSpPr>
          <p:cNvPr id="35" name="Skupina 34"/>
          <p:cNvGrpSpPr/>
          <p:nvPr/>
        </p:nvGrpSpPr>
        <p:grpSpPr>
          <a:xfrm>
            <a:off x="2051720" y="4299942"/>
            <a:ext cx="3621504" cy="565031"/>
            <a:chOff x="1475656" y="1275606"/>
            <a:chExt cx="3608579" cy="565031"/>
          </a:xfrm>
        </p:grpSpPr>
        <p:sp>
          <p:nvSpPr>
            <p:cNvPr id="36" name="BlokTextu 35"/>
            <p:cNvSpPr txBox="1"/>
            <p:nvPr/>
          </p:nvSpPr>
          <p:spPr>
            <a:xfrm>
              <a:off x="1475656" y="1275606"/>
              <a:ext cx="3608579" cy="338554"/>
            </a:xfrm>
            <a:prstGeom prst="rect">
              <a:avLst/>
            </a:prstGeom>
            <a:noFill/>
          </p:spPr>
          <p:txBody>
            <a:bodyPr wrap="none" rtlCol="0">
              <a:spAutoFit/>
            </a:bodyPr>
            <a:lstStyle/>
            <a:p>
              <a:r>
                <a:rPr lang="sk-SK" sz="1600" dirty="0" smtClean="0">
                  <a:solidFill>
                    <a:srgbClr val="404040"/>
                  </a:solidFill>
                  <a:latin typeface="Arial" pitchFamily="34" charset="0"/>
                  <a:cs typeface="Arial" pitchFamily="34" charset="0"/>
                </a:rPr>
                <a:t>Export výsledku práce (zatiaľ iba .</a:t>
              </a:r>
              <a:r>
                <a:rPr lang="sk-SK" sz="1600" dirty="0" err="1" smtClean="0">
                  <a:solidFill>
                    <a:srgbClr val="404040"/>
                  </a:solidFill>
                  <a:latin typeface="Arial" pitchFamily="34" charset="0"/>
                  <a:cs typeface="Arial" pitchFamily="34" charset="0"/>
                </a:rPr>
                <a:t>pdf</a:t>
              </a:r>
              <a:r>
                <a:rPr lang="sk-SK" sz="1600" dirty="0" smtClean="0">
                  <a:solidFill>
                    <a:srgbClr val="404040"/>
                  </a:solidFill>
                  <a:latin typeface="Arial" pitchFamily="34" charset="0"/>
                  <a:cs typeface="Arial" pitchFamily="34" charset="0"/>
                </a:rPr>
                <a:t>)</a:t>
              </a:r>
              <a:endParaRPr lang="sk-SK" sz="1600" dirty="0">
                <a:solidFill>
                  <a:srgbClr val="404040"/>
                </a:solidFill>
                <a:latin typeface="Arial" pitchFamily="34" charset="0"/>
                <a:cs typeface="Arial" pitchFamily="34" charset="0"/>
              </a:endParaRPr>
            </a:p>
          </p:txBody>
        </p:sp>
        <p:sp>
          <p:nvSpPr>
            <p:cNvPr id="37" name="BlokTextu 36"/>
            <p:cNvSpPr txBox="1"/>
            <p:nvPr/>
          </p:nvSpPr>
          <p:spPr>
            <a:xfrm>
              <a:off x="1475656" y="1563638"/>
              <a:ext cx="1816429" cy="276999"/>
            </a:xfrm>
            <a:prstGeom prst="rect">
              <a:avLst/>
            </a:prstGeom>
            <a:noFill/>
          </p:spPr>
          <p:txBody>
            <a:bodyPr wrap="none" rtlCol="0">
              <a:spAutoFit/>
            </a:bodyPr>
            <a:lstStyle/>
            <a:p>
              <a:r>
                <a:rPr lang="sk-SK" sz="1200" dirty="0" smtClean="0">
                  <a:solidFill>
                    <a:schemeClr val="bg1">
                      <a:lumMod val="50000"/>
                    </a:schemeClr>
                  </a:solidFill>
                  <a:latin typeface="Arial" pitchFamily="34" charset="0"/>
                  <a:cs typeface="Arial" pitchFamily="34" charset="0"/>
                </a:rPr>
                <a:t>časom vlastný </a:t>
              </a:r>
              <a:r>
                <a:rPr lang="sk-SK" sz="1200" dirty="0" err="1" smtClean="0">
                  <a:solidFill>
                    <a:schemeClr val="bg1">
                      <a:lumMod val="50000"/>
                    </a:schemeClr>
                  </a:solidFill>
                  <a:latin typeface="Arial" pitchFamily="34" charset="0"/>
                  <a:cs typeface="Arial" pitchFamily="34" charset="0"/>
                </a:rPr>
                <a:t>snapshot</a:t>
              </a:r>
              <a:endParaRPr lang="sk-SK" sz="1200" dirty="0">
                <a:solidFill>
                  <a:schemeClr val="bg1">
                    <a:lumMod val="50000"/>
                  </a:schemeClr>
                </a:solidFill>
                <a:latin typeface="Arial" pitchFamily="34" charset="0"/>
                <a:cs typeface="Arial" pitchFamily="34" charset="0"/>
              </a:endParaRPr>
            </a:p>
          </p:txBody>
        </p:sp>
      </p:grpSp>
      <p:cxnSp>
        <p:nvCxnSpPr>
          <p:cNvPr id="40" name="Rovná spojnica 39"/>
          <p:cNvCxnSpPr/>
          <p:nvPr/>
        </p:nvCxnSpPr>
        <p:spPr>
          <a:xfrm>
            <a:off x="2123728" y="1563638"/>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 name="Rovná spojnica 40"/>
          <p:cNvCxnSpPr/>
          <p:nvPr/>
        </p:nvCxnSpPr>
        <p:spPr>
          <a:xfrm>
            <a:off x="2123728" y="2211710"/>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2" name="Rovná spojnica 41"/>
          <p:cNvCxnSpPr/>
          <p:nvPr/>
        </p:nvCxnSpPr>
        <p:spPr>
          <a:xfrm>
            <a:off x="2123728" y="285978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3" name="Rovná spojnica 42"/>
          <p:cNvCxnSpPr/>
          <p:nvPr/>
        </p:nvCxnSpPr>
        <p:spPr>
          <a:xfrm>
            <a:off x="2123728" y="3579862"/>
            <a:ext cx="230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Rovná spojnica 43"/>
          <p:cNvCxnSpPr/>
          <p:nvPr/>
        </p:nvCxnSpPr>
        <p:spPr>
          <a:xfrm>
            <a:off x="2123728" y="4299942"/>
            <a:ext cx="2304256"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 name="AutoShape 7"/>
          <p:cNvSpPr>
            <a:spLocks noChangeArrowheads="1"/>
          </p:cNvSpPr>
          <p:nvPr/>
        </p:nvSpPr>
        <p:spPr bwMode="auto">
          <a:xfrm flipV="1">
            <a:off x="0" y="267494"/>
            <a:ext cx="467544" cy="456406"/>
          </a:xfrm>
          <a:prstGeom prst="homePlate">
            <a:avLst>
              <a:gd name="adj" fmla="val 0"/>
            </a:avLst>
          </a:prstGeom>
          <a:solidFill>
            <a:srgbClr val="720606"/>
          </a:solidFill>
          <a:ln w="9525">
            <a:noFill/>
            <a:miter lim="800000"/>
            <a:headEnd/>
            <a:tailEnd/>
          </a:ln>
        </p:spPr>
        <p:txBody>
          <a:bodyPr vert="horz" wrap="square" lIns="91778" tIns="45894" rIns="91778" bIns="45894" numCol="1" anchor="t" anchorCtr="0" compatLnSpc="1">
            <a:prstTxWarp prst="textNoShape">
              <a:avLst/>
            </a:prstTxWarp>
          </a:bodyPr>
          <a:lstStyle/>
          <a:p>
            <a:pPr algn="ctr" defTabSz="917808" fontAlgn="base">
              <a:spcBef>
                <a:spcPct val="0"/>
              </a:spcBef>
              <a:spcAft>
                <a:spcPts val="1003"/>
              </a:spcAft>
            </a:pPr>
            <a:r>
              <a:rPr lang="sk-SK" sz="1500" b="1" dirty="0" smtClean="0">
                <a:latin typeface="Calibri" pitchFamily="34" charset="0"/>
                <a:cs typeface="Arial" pitchFamily="34" charset="0"/>
              </a:rPr>
              <a:t> </a:t>
            </a:r>
            <a:endParaRPr lang="sk-SK" sz="2000" dirty="0" smtClean="0">
              <a:latin typeface="Arial" pitchFamily="34" charset="0"/>
              <a:cs typeface="Arial" pitchFamily="34" charset="0"/>
            </a:endParaRPr>
          </a:p>
        </p:txBody>
      </p:sp>
      <p:cxnSp>
        <p:nvCxnSpPr>
          <p:cNvPr id="38" name="Rovná spojnica 37"/>
          <p:cNvCxnSpPr/>
          <p:nvPr/>
        </p:nvCxnSpPr>
        <p:spPr>
          <a:xfrm>
            <a:off x="762000" y="800100"/>
            <a:ext cx="56388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slide(fromBottom)">
                                      <p:cBhvr>
                                        <p:cTn id="7" dur="500"/>
                                        <p:tgtEl>
                                          <p:spTgt spid="40"/>
                                        </p:tgtEl>
                                      </p:cBhvr>
                                    </p:animEffect>
                                  </p:childTnLst>
                                </p:cTn>
                              </p:par>
                              <p:par>
                                <p:cTn id="8" presetID="12" presetClass="entr" presetSubtype="4"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slide(fromBottom)">
                                      <p:cBhvr>
                                        <p:cTn id="10" dur="500"/>
                                        <p:tgtEl>
                                          <p:spTgt spid="16"/>
                                        </p:tgtEl>
                                      </p:cBhvr>
                                    </p:animEffect>
                                  </p:childTnLst>
                                </p:cTn>
                              </p:par>
                            </p:childTnLst>
                          </p:cTn>
                        </p:par>
                        <p:par>
                          <p:cTn id="11" fill="hold">
                            <p:stCondLst>
                              <p:cond delay="500"/>
                            </p:stCondLst>
                            <p:childTnLst>
                              <p:par>
                                <p:cTn id="12" presetID="12" presetClass="entr" presetSubtype="4" fill="hold" nodeType="afterEffect">
                                  <p:stCondLst>
                                    <p:cond delay="0"/>
                                  </p:stCondLst>
                                  <p:childTnLst>
                                    <p:set>
                                      <p:cBhvr>
                                        <p:cTn id="13" dur="1" fill="hold">
                                          <p:stCondLst>
                                            <p:cond delay="0"/>
                                          </p:stCondLst>
                                        </p:cTn>
                                        <p:tgtEl>
                                          <p:spTgt spid="41"/>
                                        </p:tgtEl>
                                        <p:attrNameLst>
                                          <p:attrName>style.visibility</p:attrName>
                                        </p:attrNameLst>
                                      </p:cBhvr>
                                      <p:to>
                                        <p:strVal val="visible"/>
                                      </p:to>
                                    </p:set>
                                    <p:animEffect transition="in" filter="slide(fromBottom)">
                                      <p:cBhvr>
                                        <p:cTn id="14" dur="500"/>
                                        <p:tgtEl>
                                          <p:spTgt spid="41"/>
                                        </p:tgtEl>
                                      </p:cBhvr>
                                    </p:animEffect>
                                  </p:childTnLst>
                                </p:cTn>
                              </p:par>
                            </p:childTnLst>
                          </p:cTn>
                        </p:par>
                        <p:par>
                          <p:cTn id="15" fill="hold">
                            <p:stCondLst>
                              <p:cond delay="1000"/>
                            </p:stCondLst>
                            <p:childTnLst>
                              <p:par>
                                <p:cTn id="16" presetID="12" presetClass="entr" presetSubtype="4" fill="hold" nodeType="after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slide(fromBottom)">
                                      <p:cBhvr>
                                        <p:cTn id="18" dur="500"/>
                                        <p:tgtEl>
                                          <p:spTgt spid="25"/>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slide(fromBottom)">
                                      <p:cBhvr>
                                        <p:cTn id="22" dur="500"/>
                                        <p:tgtEl>
                                          <p:spTgt spid="42"/>
                                        </p:tgtEl>
                                      </p:cBhvr>
                                    </p:animEffect>
                                  </p:childTnLst>
                                </p:cTn>
                              </p:par>
                            </p:childTnLst>
                          </p:cTn>
                        </p:par>
                        <p:par>
                          <p:cTn id="23" fill="hold">
                            <p:stCondLst>
                              <p:cond delay="2000"/>
                            </p:stCondLst>
                            <p:childTnLst>
                              <p:par>
                                <p:cTn id="24" presetID="12" presetClass="entr" presetSubtype="4"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slide(fromBottom)">
                                      <p:cBhvr>
                                        <p:cTn id="26" dur="500"/>
                                        <p:tgtEl>
                                          <p:spTgt spid="22"/>
                                        </p:tgtEl>
                                      </p:cBhvr>
                                    </p:animEffect>
                                  </p:childTnLst>
                                </p:cTn>
                              </p:par>
                            </p:childTnLst>
                          </p:cTn>
                        </p:par>
                        <p:par>
                          <p:cTn id="27" fill="hold">
                            <p:stCondLst>
                              <p:cond delay="2500"/>
                            </p:stCondLst>
                            <p:childTnLst>
                              <p:par>
                                <p:cTn id="28" presetID="12" presetClass="entr" presetSubtype="4" fill="hold" nodeType="after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slide(fromBottom)">
                                      <p:cBhvr>
                                        <p:cTn id="30" dur="500"/>
                                        <p:tgtEl>
                                          <p:spTgt spid="43"/>
                                        </p:tgtEl>
                                      </p:cBhvr>
                                    </p:animEffect>
                                  </p:childTnLst>
                                </p:cTn>
                              </p:par>
                            </p:childTnLst>
                          </p:cTn>
                        </p:par>
                        <p:par>
                          <p:cTn id="31" fill="hold">
                            <p:stCondLst>
                              <p:cond delay="3000"/>
                            </p:stCondLst>
                            <p:childTnLst>
                              <p:par>
                                <p:cTn id="32" presetID="12" presetClass="entr" presetSubtype="4" fill="hold" nodeType="after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slide(fromBottom)">
                                      <p:cBhvr>
                                        <p:cTn id="34" dur="500"/>
                                        <p:tgtEl>
                                          <p:spTgt spid="28"/>
                                        </p:tgtEl>
                                      </p:cBhvr>
                                    </p:animEffect>
                                  </p:childTnLst>
                                </p:cTn>
                              </p:par>
                            </p:childTnLst>
                          </p:cTn>
                        </p:par>
                        <p:par>
                          <p:cTn id="35" fill="hold">
                            <p:stCondLst>
                              <p:cond delay="3500"/>
                            </p:stCondLst>
                            <p:childTnLst>
                              <p:par>
                                <p:cTn id="36" presetID="12" presetClass="entr" presetSubtype="4" fill="hold" nodeType="afterEffect">
                                  <p:stCondLst>
                                    <p:cond delay="0"/>
                                  </p:stCondLst>
                                  <p:childTnLst>
                                    <p:set>
                                      <p:cBhvr>
                                        <p:cTn id="37" dur="1" fill="hold">
                                          <p:stCondLst>
                                            <p:cond delay="0"/>
                                          </p:stCondLst>
                                        </p:cTn>
                                        <p:tgtEl>
                                          <p:spTgt spid="44"/>
                                        </p:tgtEl>
                                        <p:attrNameLst>
                                          <p:attrName>style.visibility</p:attrName>
                                        </p:attrNameLst>
                                      </p:cBhvr>
                                      <p:to>
                                        <p:strVal val="visible"/>
                                      </p:to>
                                    </p:set>
                                    <p:animEffect transition="in" filter="slide(fromBottom)">
                                      <p:cBhvr>
                                        <p:cTn id="38" dur="500"/>
                                        <p:tgtEl>
                                          <p:spTgt spid="44"/>
                                        </p:tgtEl>
                                      </p:cBhvr>
                                    </p:animEffect>
                                  </p:childTnLst>
                                </p:cTn>
                              </p:par>
                            </p:childTnLst>
                          </p:cTn>
                        </p:par>
                        <p:par>
                          <p:cTn id="39" fill="hold">
                            <p:stCondLst>
                              <p:cond delay="4000"/>
                            </p:stCondLst>
                            <p:childTnLst>
                              <p:par>
                                <p:cTn id="40" presetID="12" presetClass="entr" presetSubtype="4" fill="hold" nodeType="after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slide(fromBottom)">
                                      <p:cBhvr>
                                        <p:cTn id="42" dur="500"/>
                                        <p:tgtEl>
                                          <p:spTgt spid="31"/>
                                        </p:tgtEl>
                                      </p:cBhvr>
                                    </p:animEffect>
                                  </p:childTnLst>
                                </p:cTn>
                              </p:par>
                            </p:childTnLst>
                          </p:cTn>
                        </p:par>
                        <p:par>
                          <p:cTn id="43" fill="hold">
                            <p:stCondLst>
                              <p:cond delay="4500"/>
                            </p:stCondLst>
                            <p:childTnLst>
                              <p:par>
                                <p:cTn id="44" presetID="12" presetClass="entr" presetSubtype="4" fill="hold" nodeType="after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slide(fromBottom)">
                                      <p:cBhvr>
                                        <p:cTn id="4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otív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2199</TotalTime>
  <Words>758</Words>
  <Application>Microsoft Office PowerPoint</Application>
  <PresentationFormat>Prezentácia na obrazovke (16:9)</PresentationFormat>
  <Paragraphs>247</Paragraphs>
  <Slides>15</Slides>
  <Notes>12</Notes>
  <HiddenSlides>0</HiddenSlides>
  <MMClips>0</MMClips>
  <ScaleCrop>false</ScaleCrop>
  <HeadingPairs>
    <vt:vector size="4" baseType="variant">
      <vt:variant>
        <vt:lpstr>Motív</vt:lpstr>
      </vt:variant>
      <vt:variant>
        <vt:i4>2</vt:i4>
      </vt:variant>
      <vt:variant>
        <vt:lpstr>Nadpisy snímok</vt:lpstr>
      </vt:variant>
      <vt:variant>
        <vt:i4>15</vt:i4>
      </vt:variant>
    </vt:vector>
  </HeadingPairs>
  <TitlesOfParts>
    <vt:vector size="17" baseType="lpstr">
      <vt:lpstr>Motív Office</vt:lpstr>
      <vt:lpstr>1_Motív Office</vt:lpstr>
      <vt:lpstr>Snímka 1</vt:lpstr>
      <vt:lpstr>Snímka 2</vt:lpstr>
      <vt:lpstr>Snímka 3</vt:lpstr>
      <vt:lpstr>Snímka 4</vt:lpstr>
      <vt:lpstr>Snímka 5</vt:lpstr>
      <vt:lpstr>Snímka 6</vt:lpstr>
      <vt:lpstr>Snímka 7</vt:lpstr>
      <vt:lpstr>Snímka 8</vt:lpstr>
      <vt:lpstr>Snímka 9</vt:lpstr>
      <vt:lpstr>Snímka 10</vt:lpstr>
      <vt:lpstr>Snímka 11</vt:lpstr>
      <vt:lpstr>Snímka 12</vt:lpstr>
      <vt:lpstr>Snímka 13</vt:lpstr>
      <vt:lpstr>Snímka 14</vt:lpstr>
      <vt:lpstr>Snímka 15</vt:lpstr>
    </vt:vector>
  </TitlesOfParts>
  <Company>Hewlett-Packard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Snímka 1</dc:title>
  <dc:creator>Jozef89</dc:creator>
  <cp:lastModifiedBy>Jozef</cp:lastModifiedBy>
  <cp:revision>305</cp:revision>
  <dcterms:created xsi:type="dcterms:W3CDTF">2012-03-04T11:38:14Z</dcterms:created>
  <dcterms:modified xsi:type="dcterms:W3CDTF">2012-06-13T17:22:23Z</dcterms:modified>
</cp:coreProperties>
</file>