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259" r:id="rId3"/>
    <p:sldId id="273" r:id="rId4"/>
    <p:sldId id="276" r:id="rId5"/>
    <p:sldId id="274" r:id="rId6"/>
    <p:sldId id="277" r:id="rId7"/>
    <p:sldId id="285" r:id="rId8"/>
    <p:sldId id="279" r:id="rId9"/>
    <p:sldId id="283" r:id="rId10"/>
    <p:sldId id="278" r:id="rId11"/>
    <p:sldId id="281" r:id="rId12"/>
    <p:sldId id="284" r:id="rId13"/>
    <p:sldId id="280" r:id="rId14"/>
    <p:sldId id="282" r:id="rId15"/>
    <p:sldId id="260" r:id="rId16"/>
    <p:sldId id="271" r:id="rId17"/>
  </p:sldIdLst>
  <p:sldSz cx="9144000" cy="5715000" type="screen16x1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8" autoAdjust="0"/>
    <p:restoredTop sz="87000" autoAdjust="0"/>
  </p:normalViewPr>
  <p:slideViewPr>
    <p:cSldViewPr>
      <p:cViewPr>
        <p:scale>
          <a:sx n="80" d="100"/>
          <a:sy n="80" d="100"/>
        </p:scale>
        <p:origin x="-534" y="-15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7A3F9-BCEB-4C76-8FC4-05420772FFD2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0ED8A-6824-479D-836F-3084D76D034C}" type="slidenum">
              <a:rPr lang="sk-SK" smtClean="0"/>
              <a:pPr/>
              <a:t>‹#›</a:t>
            </a:fld>
            <a:endParaRPr lang="sk-SK"/>
          </a:p>
        </p:txBody>
      </p:sp>
    </p:spTree>
    <p:extLst>
      <p:ext uri="{BB962C8B-B14F-4D97-AF65-F5344CB8AC3E}">
        <p14:creationId xmlns="" xmlns:p14="http://schemas.microsoft.com/office/powerpoint/2010/main" val="410081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Predstavenie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timu</a:t>
            </a:r>
            <a:r>
              <a:rPr lang="sk-SK" baseline="0" dirty="0" smtClean="0"/>
              <a:t> čo sme, prečo sme, </a:t>
            </a:r>
            <a:r>
              <a:rPr lang="sk-SK" baseline="0" dirty="0" err="1" smtClean="0"/>
              <a:t>ake</a:t>
            </a:r>
            <a:r>
              <a:rPr lang="sk-SK" baseline="0" dirty="0" smtClean="0"/>
              <a:t> mame </a:t>
            </a:r>
            <a:r>
              <a:rPr lang="sk-SK" baseline="0" dirty="0" err="1" smtClean="0"/>
              <a:t>dlhe</a:t>
            </a:r>
            <a:r>
              <a:rPr lang="sk-SK" baseline="0" dirty="0" smtClean="0"/>
              <a:t> </a:t>
            </a:r>
            <a:r>
              <a:rPr lang="sk-SK" baseline="0" dirty="0" err="1" smtClean="0"/>
              <a:t>kalčeta</a:t>
            </a:r>
            <a:r>
              <a:rPr lang="sk-SK" baseline="0" dirty="0" smtClean="0"/>
              <a:t> a tak podobne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</a:t>
            </a:fld>
            <a:endParaRPr lang="sk-SK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10</a:t>
            </a:fld>
            <a:endParaRPr lang="sk-SK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11</a:t>
            </a:fld>
            <a:endParaRPr lang="sk-SK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Schopný analyzovať akúkoľvek</a:t>
            </a:r>
            <a:r>
              <a:rPr lang="sk-SK" baseline="0" smtClean="0"/>
              <a:t> gramatiku, pokiaľ má dodanú jej štruktúru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12</a:t>
            </a:fld>
            <a:endParaRPr lang="sk-SK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 - prípava pre ich konfigurovateľnosť</a:t>
            </a:r>
          </a:p>
          <a:p>
            <a:pPr>
              <a:lnSpc>
                <a:spcPct val="150000"/>
              </a:lnSpc>
              <a:buFont typeface="Arial" pitchFamily="34" charset="0"/>
              <a:buNone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Paralelizmus je na ceste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13</a:t>
            </a:fld>
            <a:endParaRPr lang="sk-SK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14</a:t>
            </a:fld>
            <a:endParaRPr lang="sk-SK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Možno </a:t>
            </a:r>
            <a:r>
              <a:rPr lang="sk-SK" dirty="0" err="1" smtClean="0"/>
              <a:t>nejake</a:t>
            </a:r>
            <a:r>
              <a:rPr lang="sk-SK" dirty="0" smtClean="0"/>
              <a:t> video</a:t>
            </a:r>
            <a:r>
              <a:rPr lang="sk-SK" baseline="0" dirty="0" smtClean="0"/>
              <a:t> ale lepšie by bolo </a:t>
            </a:r>
            <a:r>
              <a:rPr lang="sk-SK" baseline="0" dirty="0" err="1" smtClean="0"/>
              <a:t>ukažka</a:t>
            </a:r>
            <a:r>
              <a:rPr lang="sk-SK" baseline="0" dirty="0" smtClean="0"/>
              <a:t> programu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15</a:t>
            </a:fld>
            <a:endParaRPr lang="sk-SK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16</a:t>
            </a:fld>
            <a:endParaRPr lang="sk-S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2</a:t>
            </a:fld>
            <a:endParaRPr lang="sk-SK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3</a:t>
            </a:fld>
            <a:endParaRPr lang="sk-SK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Pre </a:t>
            </a:r>
            <a:r>
              <a:rPr lang="sk-SK" dirty="0" err="1" smtClean="0"/>
              <a:t>názornu</a:t>
            </a:r>
            <a:r>
              <a:rPr lang="sk-SK" dirty="0" smtClean="0"/>
              <a:t> </a:t>
            </a:r>
            <a:r>
              <a:rPr lang="sk-SK" dirty="0" err="1" smtClean="0"/>
              <a:t>úkažku</a:t>
            </a:r>
            <a:r>
              <a:rPr lang="sk-SK" dirty="0" smtClean="0"/>
              <a:t> obrázok z editora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4</a:t>
            </a:fld>
            <a:endParaRPr lang="sk-SK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smtClean="0"/>
              <a:t>Vychádzame z už použitých technológii,</a:t>
            </a:r>
            <a:r>
              <a:rPr lang="sk-SK" baseline="0" smtClean="0"/>
              <a:t> ktoré nám poskytnú potrebnú multiplatformovosť a rýchle spracovanie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5</a:t>
            </a:fld>
            <a:endParaRPr lang="sk-SK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6</a:t>
            </a:fld>
            <a:endParaRPr lang="sk-SK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7</a:t>
            </a:fld>
            <a:endParaRPr lang="sk-SK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8</a:t>
            </a:fld>
            <a:endParaRPr lang="sk-SK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50ED8A-6824-479D-836F-3084D76D034C}" type="slidenum">
              <a:rPr lang="sk-SK" smtClean="0"/>
              <a:pPr/>
              <a:t>9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  <p:transition spd="med"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7B2F8-1EF3-4AA0-91F5-D85CDF3E96B3}" type="datetimeFigureOut">
              <a:rPr lang="sk-SK" smtClean="0"/>
              <a:pPr/>
              <a:t>15. 12. 2011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7A42-55AB-4A1D-B428-7E2DDB8EF810}" type="slidenum">
              <a:rPr lang="sk-SK" smtClean="0"/>
              <a:pPr/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cover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dĺžnik 19"/>
          <p:cNvSpPr/>
          <p:nvPr/>
        </p:nvSpPr>
        <p:spPr>
          <a:xfrm>
            <a:off x="0" y="1489348"/>
            <a:ext cx="9144000" cy="720080"/>
          </a:xfrm>
          <a:prstGeom prst="rect">
            <a:avLst/>
          </a:prstGeom>
          <a:solidFill>
            <a:srgbClr val="000000">
              <a:alpha val="14118"/>
            </a:srgb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6" name="Obrázok 15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72264" y="4214822"/>
            <a:ext cx="2304255" cy="50405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13" name="TextBox 2"/>
          <p:cNvSpPr txBox="1"/>
          <p:nvPr/>
        </p:nvSpPr>
        <p:spPr>
          <a:xfrm>
            <a:off x="323528" y="1561356"/>
            <a:ext cx="88204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6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Textový editor obohatený o grafické prvky </a:t>
            </a:r>
            <a:endParaRPr kumimoji="0" lang="en-US" sz="36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Podnadpis 2"/>
          <p:cNvSpPr txBox="1">
            <a:spLocks/>
          </p:cNvSpPr>
          <p:nvPr/>
        </p:nvSpPr>
        <p:spPr>
          <a:xfrm>
            <a:off x="6072198" y="4857764"/>
            <a:ext cx="2808312" cy="57606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400" b="0" i="0" u="none" strike="noStrike" kern="1200" cap="none" spc="0" normalizeH="0" baseline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Tímový</a:t>
            </a:r>
            <a:r>
              <a:rPr kumimoji="0" lang="sk-SK" sz="1400" b="0" i="0" u="none" strike="noStrike" kern="1200" cap="none" spc="0" normalizeH="0" dirty="0" smtClean="0">
                <a:ln>
                  <a:noFill/>
                </a:ln>
                <a:solidFill>
                  <a:srgbClr val="FFFFFF">
                    <a:tint val="75000"/>
                  </a:srgbClr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projekt 2011/12</a:t>
            </a:r>
            <a:endParaRPr kumimoji="0" lang="cs-CZ" sz="12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r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cs-CZ" sz="500" b="0" i="0" u="none" strike="noStrike" kern="1200" cap="none" spc="0" normalizeH="0" baseline="0" noProof="0" dirty="0" smtClean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r" defTabSz="914363">
              <a:lnSpc>
                <a:spcPct val="90000"/>
              </a:lnSpc>
            </a:pPr>
            <a:r>
              <a:rPr lang="sk-SK" sz="110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tp-team-10@googlegroups.com</a:t>
            </a:r>
            <a:endParaRPr kumimoji="0" lang="cs-CZ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tint val="75000"/>
                </a:srgbClr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9664" y="0"/>
            <a:ext cx="3024336" cy="2237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Obrázok 8" descr="Slice 1.png"/>
          <p:cNvPicPr>
            <a:picLocks noChangeAspect="1"/>
          </p:cNvPicPr>
          <p:nvPr/>
        </p:nvPicPr>
        <p:blipFill>
          <a:blip r:embed="rId5" cstate="print"/>
          <a:srcRect b="19655"/>
          <a:stretch>
            <a:fillRect/>
          </a:stretch>
        </p:blipFill>
        <p:spPr>
          <a:xfrm>
            <a:off x="714348" y="2643186"/>
            <a:ext cx="3481845" cy="1152128"/>
          </a:xfrm>
          <a:prstGeom prst="rect">
            <a:avLst/>
          </a:prstGeom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4214810" y="337220"/>
            <a:ext cx="4929190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Architektúra riešenia</a:t>
            </a: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786314" y="1142988"/>
            <a:ext cx="392909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Navhrnutá t</a:t>
            </a: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rojvrstvov</a:t>
            </a: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 architektúra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571484"/>
            <a:ext cx="4572032" cy="4588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718069" y="282043"/>
            <a:ext cx="4071966" cy="5508104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Dva módy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247648" y="1142986"/>
            <a:ext cx="3181344" cy="27699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50000"/>
              </a:lnSpc>
              <a:defRPr/>
            </a:pP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50000"/>
              </a:lnSpc>
              <a:defRPr/>
            </a:pP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50000"/>
              </a:lnSpc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Blok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grafickymi prvkami 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50000"/>
              </a:lnSpc>
              <a:defRPr/>
            </a:pPr>
            <a:endParaRPr lang="en-US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50000"/>
              </a:lnSpc>
              <a:defRPr/>
            </a:pPr>
            <a:endParaRPr lang="en-US" sz="2000" kern="0" dirty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Textov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ý blok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kern="0" dirty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rázo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2" y="857236"/>
            <a:ext cx="5514248" cy="4689688"/>
          </a:xfrm>
          <a:prstGeom prst="rect">
            <a:avLst/>
          </a:prstGeom>
        </p:spPr>
      </p:pic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ĺžnik 1"/>
          <p:cNvSpPr/>
          <p:nvPr/>
        </p:nvSpPr>
        <p:spPr>
          <a:xfrm>
            <a:off x="719981" y="2401937"/>
            <a:ext cx="7056784" cy="300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>
              <a:solidFill>
                <a:schemeClr val="bg1"/>
              </a:solidFill>
            </a:endParaRPr>
          </a:p>
        </p:txBody>
      </p:sp>
      <p:sp>
        <p:nvSpPr>
          <p:cNvPr id="22" name="Round Same Side Corner Rectangle 15"/>
          <p:cNvSpPr/>
          <p:nvPr/>
        </p:nvSpPr>
        <p:spPr bwMode="auto">
          <a:xfrm rot="5400000">
            <a:off x="3860486" y="-2860374"/>
            <a:ext cx="1137308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Spracovanie AST stromu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Abstract Syntax Tree – </a:t>
            </a:r>
            <a:r>
              <a:rPr lang="en-US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stromov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á reprezentácia štruktúry zdrojového kódu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Abstraktný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=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neviaže sa na konkrétny programovací jazyk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430" y="2652266"/>
            <a:ext cx="5401419" cy="250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Implementácia prototypu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Vykonaný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refactoring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podľa zadefinovaných štýlov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Implementácia funkcií pre prácu s AST stromom na strane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Lua</a:t>
            </a:r>
            <a:endParaRPr lang="sk-SK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dvoch módov –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Redo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 rámci práce s textom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paralelizmu – spracovanie syntaktickej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analýz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na pozadí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– rozšírenie existujúcich skratiek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Úprava editora za použitia CSS štýlov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Výzvy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0777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Držanie AST stromu na strane Lua – už len dopytovanie na strom z Qt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Rozšíriť paralelizmus aj na stranu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Vlastné konfigurovateľné shortcuts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/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Redo 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rozšíriť aj pre prácu s blokmi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pokročilého dokumentačného bloku 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podpor</a:t>
            </a:r>
            <a:r>
              <a:rPr lang="en-US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uj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úceho </a:t>
            </a: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RTF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TextBox 47"/>
          <p:cNvSpPr txBox="1"/>
          <p:nvPr/>
        </p:nvSpPr>
        <p:spPr>
          <a:xfrm>
            <a:off x="5148064" y="4297660"/>
            <a:ext cx="3600400" cy="438592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2400" i="1" u="none" strike="noStrike" kern="0" cap="none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onstantia" pitchFamily="18" charset="0"/>
              </a:rPr>
              <a:t>Ukážka </a:t>
            </a:r>
            <a:r>
              <a:rPr lang="sk-SK" sz="2400" i="1" kern="0" noProof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nástroja </a:t>
            </a:r>
            <a:r>
              <a:rPr lang="sk-SK" sz="2400" i="1" kern="0" dirty="0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T</a:t>
            </a:r>
            <a:r>
              <a:rPr lang="sk-SK" sz="2400" i="1" kern="0" noProof="0" dirty="0" err="1" smtClean="0">
                <a:solidFill>
                  <a:schemeClr val="bg1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nstantia" pitchFamily="18" charset="0"/>
              </a:rPr>
              <a:t>rolledit</a:t>
            </a:r>
            <a:endParaRPr kumimoji="0" lang="en-US" sz="2400" i="1" u="none" strike="noStrike" kern="0" cap="none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 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2"/>
          <p:cNvSpPr txBox="1"/>
          <p:nvPr/>
        </p:nvSpPr>
        <p:spPr>
          <a:xfrm>
            <a:off x="3635896" y="1921396"/>
            <a:ext cx="7200800" cy="24314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00" b="0" i="0" u="none" strike="noStrike" kern="0" cap="none" spc="-30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  <a:reflection blurRad="6350" stA="55000" endA="300" endPos="45500" dir="5400000" sy="-100000" algn="bl" rotWithShape="0"/>
                </a:effectLst>
                <a:uLnTx/>
                <a:uFillTx/>
                <a:latin typeface="Constantia" pitchFamily="18" charset="0"/>
              </a:rPr>
              <a:t>Demo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Same Side Corner Rectangle 15"/>
          <p:cNvSpPr/>
          <p:nvPr/>
        </p:nvSpPr>
        <p:spPr bwMode="auto">
          <a:xfrm rot="5400000">
            <a:off x="2000248" y="-1785954"/>
            <a:ext cx="4857784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pic>
        <p:nvPicPr>
          <p:cNvPr id="9" name="Obrázok 8" descr="q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14612" y="4143384"/>
            <a:ext cx="3816424" cy="98944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21196"/>
            <a:ext cx="417195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2"/>
          <p:cNvSpPr txBox="1"/>
          <p:nvPr/>
        </p:nvSpPr>
        <p:spPr>
          <a:xfrm>
            <a:off x="428596" y="428608"/>
            <a:ext cx="8286808" cy="406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sem pôjde zhrnutie k prezentácií a projektu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Úvod </a:t>
            </a:r>
            <a:r>
              <a:rPr lang="sk-SK" sz="3200" b="1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do problematiky 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šlienka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vytvoriť multiplatformový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gra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ický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editor</a:t>
            </a:r>
            <a:r>
              <a:rPr kumimoji="0" lang="sk-SK" sz="2000" u="none" strike="noStrike" kern="0" cap="none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využiť grafické prvky na zvýraznenie štruktúr textu (grafické bloky ...)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uľahčiť a urýchliť manipuláciu so zdrojovým kódom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podporiť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myšlienku „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literate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“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sk-SK" sz="2000" u="none" strike="noStrike" kern="0" cap="none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málo podobných riešení na súčasnom</a:t>
            </a:r>
            <a:r>
              <a:rPr kumimoji="0" lang="sk-SK" sz="2000" u="none" strike="noStrike" kern="0" cap="none" normalizeH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k-SK" sz="2000" u="none" strike="noStrike" kern="0" cap="none" normalizeH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trhu</a:t>
            </a:r>
            <a:endParaRPr kumimoji="0" lang="sk-SK" sz="2000" u="none" strike="noStrike" kern="0" cap="none" normalizeH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pokračujeme vo vývoji už existujúceho riešenia tímu UFOPAK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základná funkcionalita aplikácie je implementovaná</a:t>
            </a:r>
          </a:p>
          <a:p>
            <a:pPr lvl="0">
              <a:lnSpc>
                <a:spcPct val="150000"/>
              </a:lnSpc>
              <a:buFont typeface="Arial" pitchFamily="34" charset="0"/>
              <a:buChar char="•"/>
              <a:defRPr/>
            </a:pPr>
            <a:endParaRPr kumimoji="0" lang="en-US" sz="200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Cieľ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projektu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15" name="TextBox 2"/>
          <p:cNvSpPr txBox="1"/>
          <p:nvPr/>
        </p:nvSpPr>
        <p:spPr>
          <a:xfrm>
            <a:off x="428596" y="1285864"/>
            <a:ext cx="8286808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plne sa sústrediť na rozšírenie problematických častí editora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kumimoji="0" lang="en-US" sz="2000" u="none" strike="noStrike" kern="0" cap="none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sk-SK" sz="2000" u="none" strike="noStrike" kern="0" cap="none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doplnenie editora o ďalšie</a:t>
            </a:r>
            <a:r>
              <a:rPr kumimoji="0" lang="sk-SK" sz="2000" u="none" strike="noStrike" kern="0" cap="none" normalizeH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špecifikované </a:t>
            </a:r>
            <a:r>
              <a:rPr kumimoji="0" lang="sk-SK" sz="2000" u="none" strike="noStrike" kern="0" cap="none" normalizeH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funkcionality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zefektívnenie výpočtovo náročných operácií</a:t>
            </a:r>
            <a:endParaRPr kumimoji="0" lang="sk-SK" sz="2000" u="none" strike="noStrike" kern="0" cap="none" normalizeH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sz="2000" kern="0" baseline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baseline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vytvorenie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plnohodnotného editora </a:t>
            </a:r>
            <a:endParaRPr lang="sk-SK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nasadenia editora pre reálne využitie v praxi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čo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možno najväčšia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konfigurovateľnosť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podľa potrieb používateľa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používateľsk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prívet</a:t>
            </a:r>
            <a:r>
              <a:rPr lang="en-US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i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vé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rozhranie, ktoré by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uľahčovalo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prácu s textom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214562" y="-1357326"/>
            <a:ext cx="442915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922912" y="337220"/>
            <a:ext cx="522108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3200" b="1" i="0" u="none" strike="noStrike" kern="0" cap="none" normalizeH="0" baseline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Ukážka</a:t>
            </a:r>
            <a:r>
              <a:rPr kumimoji="0" lang="sk-SK" sz="3200" b="1" i="0" u="none" strike="noStrike" kern="0" cap="none" normalizeH="0" noProof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editora</a:t>
            </a:r>
            <a:endParaRPr kumimoji="0" lang="en-US" sz="3200" b="1" i="0" u="none" strike="noStrike" kern="0" cap="none" normalizeH="0" baseline="0" noProof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Aké technológie sme použili? 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2316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sk-SK" sz="2000" u="none" strike="noStrike" kern="0" cap="none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Editor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je realizovaný ako multiplatformová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desktopová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aplikácia </a:t>
            </a:r>
          </a:p>
          <a:p>
            <a:pPr>
              <a:lnSpc>
                <a:spcPct val="150000"/>
              </a:lnSpc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ychádza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 </a:t>
            </a:r>
            <a:r>
              <a:rPr lang="en-US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už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použitých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technológi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í: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Qt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Creator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	vývojové prostredie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Qt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framework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pt-BR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široké možnosti práce s grafikou</a:t>
            </a:r>
            <a:endParaRPr lang="sk-SK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pl-PL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C++ 	programovací jazyk editora</a:t>
            </a:r>
            <a:endParaRPr lang="sk-SK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LuaJit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) 	realizuje veľkú časť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vypočtu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sk-SK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Ø"/>
              <a:tabLst>
                <a:tab pos="3681413" algn="l"/>
              </a:tabLst>
              <a:defRPr/>
            </a:pPr>
            <a:r>
              <a:rPr kumimoji="0" lang="sk-SK" sz="2000" u="none" strike="noStrike" kern="0" cap="none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Knižnica </a:t>
            </a:r>
            <a:r>
              <a:rPr kumimoji="0" lang="sk-SK" sz="2000" u="none" strike="noStrike" kern="0" cap="none" normalizeH="0" baseline="0" noProof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Lpeg</a:t>
            </a:r>
            <a:r>
              <a:rPr kumimoji="0" lang="sk-SK" sz="2000" u="none" strike="noStrike" kern="0" cap="none" normalizeH="0" baseline="0" noProof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Times New Roman" pitchFamily="18" charset="0"/>
                <a:cs typeface="Times New Roman" pitchFamily="18" charset="0"/>
              </a:rPr>
              <a:t> 	syntaktická analýza textu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21719" y="-1464483"/>
            <a:ext cx="4214842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Aktuálny stav projektu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Rozpracovaný projekt po minulom tíme UFOPAK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Klasická práca s textom obohatená o grafické prvky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Práca s blokmi, nadstavba nad klasickou prácou s textom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Pokročilé zobrazovanie komentárov, písanie komentáru rovno ku kódu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21719" y="-1464483"/>
            <a:ext cx="4214842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3286116" y="337220"/>
            <a:ext cx="5857884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Analýza riešenia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000112"/>
            <a:ext cx="8286808" cy="43088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Vizualizácia zdrojového kódu je neefektívna</a:t>
            </a:r>
            <a:endParaRPr lang="sk-SK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Podpora jazykov: C,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Lua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Xml</a:t>
            </a:r>
            <a:endParaRPr lang="sk-SK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Analýza zdrojového kódu a samotná práca s editorom sa vykonáva v rámci jedného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threadu</a:t>
            </a:r>
            <a:endParaRPr lang="sk-SK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Jednoduché a nezaujímavé používateľské rozhranie</a:t>
            </a:r>
            <a:endParaRPr lang="sk-SK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Chýba podpora základných operácií ako: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en-US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/Redo, Copy/Paste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Aká je súčasná podpora práce s textom a kde má svoje medzery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Funkcionálne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142988"/>
            <a:ext cx="8286808" cy="36933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Modernejšie používateľské prostredie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Práca s editorom založená na dvoch módoch (textový a grafický)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Paralelizovanie výpočtovo náročných operácií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Prenesenie spracovania AST stromu na stranu LUA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pokročilej práce s textom –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Undo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Redo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Copy</a:t>
            </a: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/Paste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Zabudovanie a vytvorenie vlastných </a:t>
            </a:r>
            <a:r>
              <a:rPr lang="sk-SK" sz="2000" kern="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Shortcuts</a:t>
            </a:r>
            <a:endParaRPr lang="pl-PL" sz="2000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 Same Side Corner Rectangle 15"/>
          <p:cNvSpPr/>
          <p:nvPr/>
        </p:nvSpPr>
        <p:spPr bwMode="auto">
          <a:xfrm rot="5400000">
            <a:off x="2393157" y="-1393045"/>
            <a:ext cx="4071966" cy="8858280"/>
          </a:xfrm>
          <a:prstGeom prst="round2SameRect">
            <a:avLst/>
          </a:prstGeom>
          <a:solidFill>
            <a:srgbClr val="000000">
              <a:alpha val="28000"/>
            </a:srgbClr>
          </a:solidFill>
          <a:ln w="12700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68566" tIns="228558" rIns="68566" bIns="34283" numCol="1" rtlCol="0" anchor="t" anchorCtr="0" compatLnSpc="1">
            <a:prstTxWarp prst="textNoShape">
              <a:avLst/>
            </a:prstTxWarp>
          </a:bodyPr>
          <a:lstStyle/>
          <a:p>
            <a:pPr algn="ctr" defTabSz="68575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>
                <a:srgbClr val="FFFF99"/>
              </a:buClr>
              <a:buSzPct val="120000"/>
              <a:defRPr/>
            </a:pPr>
            <a:endParaRPr lang="en-US" altLang="zh-CN" sz="4100" b="1" spc="-94" dirty="0">
              <a:ln w="18415" cmpd="sng">
                <a:noFill/>
                <a:prstDash val="solid"/>
              </a:ln>
              <a:solidFill>
                <a:srgbClr val="000000"/>
              </a:solidFill>
              <a:effectLst>
                <a:glow rad="101600">
                  <a:srgbClr val="CCECFF"/>
                </a:glow>
                <a:innerShdw blurRad="114300">
                  <a:prstClr val="black"/>
                </a:innerShdw>
              </a:effectLst>
              <a:latin typeface="Segoe"/>
            </a:endParaRPr>
          </a:p>
        </p:txBody>
      </p:sp>
      <p:sp>
        <p:nvSpPr>
          <p:cNvPr id="5" name="Freeform 8"/>
          <p:cNvSpPr>
            <a:spLocks/>
          </p:cNvSpPr>
          <p:nvPr/>
        </p:nvSpPr>
        <p:spPr bwMode="auto">
          <a:xfrm rot="5400000">
            <a:off x="4460057" y="428625"/>
            <a:ext cx="285750" cy="10287000"/>
          </a:xfrm>
          <a:prstGeom prst="rect">
            <a:avLst/>
          </a:prstGeom>
          <a:gradFill flip="none" rotWithShape="1">
            <a:gsLst>
              <a:gs pos="0">
                <a:sysClr val="windowText" lastClr="000000">
                  <a:alpha val="0"/>
                </a:sysClr>
              </a:gs>
              <a:gs pos="38000">
                <a:sysClr val="windowText" lastClr="000000"/>
              </a:gs>
              <a:gs pos="100000">
                <a:sysClr val="windowText" lastClr="000000">
                  <a:alpha val="0"/>
                </a:sysClr>
              </a:gs>
            </a:gsLst>
            <a:lin ang="16200000" scaled="1"/>
            <a:tileRect/>
          </a:gradFill>
          <a:ln w="9525">
            <a:noFill/>
            <a:round/>
            <a:headEnd/>
            <a:tailEnd/>
          </a:ln>
        </p:spPr>
        <p:txBody>
          <a:bodyPr vert="horz" wrap="square" lIns="68589" tIns="34295" rIns="68589" bIns="34295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2"/>
          <p:cNvSpPr txBox="1"/>
          <p:nvPr/>
        </p:nvSpPr>
        <p:spPr>
          <a:xfrm>
            <a:off x="1643042" y="337220"/>
            <a:ext cx="7500958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sk-SK" sz="3200" b="1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Nefunkcionálne požiadavky na editor</a:t>
            </a:r>
            <a:endParaRPr lang="en-US" sz="3200" b="1" kern="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47"/>
          <p:cNvSpPr txBox="1"/>
          <p:nvPr/>
        </p:nvSpPr>
        <p:spPr>
          <a:xfrm>
            <a:off x="107504" y="5399519"/>
            <a:ext cx="2051719" cy="31548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68589" tIns="34295" rIns="68589" bIns="34295" rtlCol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k-SK" sz="16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Innovators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|</a:t>
            </a:r>
            <a:r>
              <a:rPr kumimoji="0" lang="sk-SK" sz="1200" b="0" i="1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</a:t>
            </a:r>
            <a:r>
              <a:rPr kumimoji="0" lang="sk-SK" sz="12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tím</a:t>
            </a:r>
            <a:r>
              <a:rPr kumimoji="0" lang="sk-SK" sz="1400" b="0" i="1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tantia" pitchFamily="18" charset="0"/>
              </a:rPr>
              <a:t> č.10</a:t>
            </a: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tantia" pitchFamily="18" charset="0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428596" y="1428740"/>
            <a:ext cx="8286808" cy="25297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Rýchlosť a spoľahlivosť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Modulárnosť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sk-SK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Poskytnúť možnosti konfigurácie editora</a:t>
            </a:r>
            <a:endParaRPr lang="pl-PL" sz="2000" kern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  <a:defRPr/>
            </a:pPr>
            <a:r>
              <a:rPr lang="pl-PL" sz="2000" kern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itchFamily="18" charset="0"/>
                <a:cs typeface="Times New Roman" pitchFamily="18" charset="0"/>
              </a:rPr>
              <a:t> Redesign používateľského rozhrania GUI</a:t>
            </a:r>
          </a:p>
        </p:txBody>
      </p:sp>
    </p:spTree>
  </p:cSld>
  <p:clrMapOvr>
    <a:masterClrMapping/>
  </p:clrMapOvr>
  <p:transition spd="med"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" grpId="0"/>
    </p:bldLst>
  </p:timing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606</Words>
  <Application>Microsoft Office PowerPoint</Application>
  <PresentationFormat>Prezentácia na obrazovke (16:10)</PresentationFormat>
  <Paragraphs>118</Paragraphs>
  <Slides>16</Slides>
  <Notes>16</Notes>
  <HiddenSlides>0</HiddenSlides>
  <MMClips>0</MMClips>
  <ScaleCrop>false</ScaleCrop>
  <HeadingPairs>
    <vt:vector size="4" baseType="variant"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17" baseType="lpstr">
      <vt:lpstr>Motív Office</vt:lpstr>
      <vt:lpstr>Snímka 1</vt:lpstr>
      <vt:lpstr>Snímka 2</vt:lpstr>
      <vt:lpstr>Snímka 3</vt:lpstr>
      <vt:lpstr>Snímka 4</vt:lpstr>
      <vt:lpstr>Snímka 5</vt:lpstr>
      <vt:lpstr>Snímka 6</vt:lpstr>
      <vt:lpstr>Snímka 7</vt:lpstr>
      <vt:lpstr>Snímka 8</vt:lpstr>
      <vt:lpstr>Snímka 9</vt:lpstr>
      <vt:lpstr>Snímka 10</vt:lpstr>
      <vt:lpstr>Snímka 11</vt:lpstr>
      <vt:lpstr>Snímka 12</vt:lpstr>
      <vt:lpstr>Snímka 13</vt:lpstr>
      <vt:lpstr>Snímka 14</vt:lpstr>
      <vt:lpstr>Snímka 15</vt:lpstr>
      <vt:lpstr>Snímka 16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Snímka 1</dc:title>
  <dc:creator>Jozef89</dc:creator>
  <cp:lastModifiedBy>Adrian</cp:lastModifiedBy>
  <cp:revision>153</cp:revision>
  <dcterms:created xsi:type="dcterms:W3CDTF">2011-11-09T23:54:18Z</dcterms:created>
  <dcterms:modified xsi:type="dcterms:W3CDTF">2011-12-15T08:16:04Z</dcterms:modified>
</cp:coreProperties>
</file>