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33" d="100"/>
          <a:sy n="33" d="100"/>
        </p:scale>
        <p:origin x="-768" y="1404"/>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tiff"/><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tiff"/><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tiff"/><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dĺžnik s rovnostranným zaobleným rohom 51"/>
          <p:cNvSpPr/>
          <p:nvPr/>
        </p:nvSpPr>
        <p:spPr>
          <a:xfrm rot="5400000" flipH="1">
            <a:off x="4373016" y="34309611"/>
            <a:ext cx="2814012" cy="104299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9" name="AutoShape 7"/>
          <p:cNvSpPr>
            <a:spLocks noChangeArrowheads="1"/>
          </p:cNvSpPr>
          <p:nvPr/>
        </p:nvSpPr>
        <p:spPr bwMode="auto">
          <a:xfrm rot="-21600000" flipV="1">
            <a:off x="1"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Broadway BT" pitchFamily="82"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endParaRPr>
          </a:p>
        </p:txBody>
      </p:sp>
      <p:sp>
        <p:nvSpPr>
          <p:cNvPr id="12" name="BlokTextu 11"/>
          <p:cNvSpPr txBox="1"/>
          <p:nvPr/>
        </p:nvSpPr>
        <p:spPr>
          <a:xfrm>
            <a:off x="13410208" y="41995375"/>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2"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Obrázok 31" descr="GitHub_Logo.png"/>
          <p:cNvPicPr>
            <a:picLocks noChangeAspect="1"/>
          </p:cNvPicPr>
          <p:nvPr/>
        </p:nvPicPr>
        <p:blipFill>
          <a:blip r:embed="rId3" cstate="print">
            <a:grayscl/>
            <a:lum contrast="-40000"/>
          </a:blip>
          <a:stretch>
            <a:fillRect/>
          </a:stretch>
        </p:blipFill>
        <p:spPr>
          <a:xfrm>
            <a:off x="5407444" y="39609991"/>
            <a:ext cx="1872208" cy="831615"/>
          </a:xfrm>
          <a:prstGeom prst="rect">
            <a:avLst/>
          </a:prstGeom>
        </p:spPr>
      </p:pic>
      <p:pic>
        <p:nvPicPr>
          <p:cNvPr id="33" name="Obrázok 32" descr="cmake75.png"/>
          <p:cNvPicPr>
            <a:picLocks noChangeAspect="1"/>
          </p:cNvPicPr>
          <p:nvPr/>
        </p:nvPicPr>
        <p:blipFill>
          <a:blip r:embed="rId4" cstate="print">
            <a:grayscl/>
          </a:blip>
          <a:stretch>
            <a:fillRect/>
          </a:stretch>
        </p:blipFill>
        <p:spPr>
          <a:xfrm>
            <a:off x="7999732" y="39393967"/>
            <a:ext cx="2704685" cy="1080120"/>
          </a:xfrm>
          <a:prstGeom prst="rect">
            <a:avLst/>
          </a:prstGeom>
        </p:spPr>
      </p:pic>
      <p:pic>
        <p:nvPicPr>
          <p:cNvPr id="1026" name="Picture 2" descr="C:\Users\Jozef89\Desktop\Nejaka_grafika\Nejaka_grafika\lua.png"/>
          <p:cNvPicPr>
            <a:picLocks noChangeAspect="1" noChangeArrowheads="1"/>
          </p:cNvPicPr>
          <p:nvPr/>
        </p:nvPicPr>
        <p:blipFill>
          <a:blip r:embed="rId5" cstate="print"/>
          <a:srcRect/>
          <a:stretch>
            <a:fillRect/>
          </a:stretch>
        </p:blipFill>
        <p:spPr bwMode="auto">
          <a:xfrm>
            <a:off x="3246064" y="39037030"/>
            <a:ext cx="1615891" cy="1581073"/>
          </a:xfrm>
          <a:prstGeom prst="rect">
            <a:avLst/>
          </a:prstGeom>
          <a:noFill/>
        </p:spPr>
      </p:pic>
      <p:pic>
        <p:nvPicPr>
          <p:cNvPr id="1027" name="Picture 3" descr="C:\Users\Jozef89\Desktop\Nejaka_grafika\Nejaka_grafika\qt.png"/>
          <p:cNvPicPr>
            <a:picLocks noChangeAspect="1" noChangeArrowheads="1"/>
          </p:cNvPicPr>
          <p:nvPr/>
        </p:nvPicPr>
        <p:blipFill>
          <a:blip r:embed="rId6" cstate="print"/>
          <a:srcRect/>
          <a:stretch>
            <a:fillRect/>
          </a:stretch>
        </p:blipFill>
        <p:spPr bwMode="auto">
          <a:xfrm>
            <a:off x="870940" y="38874753"/>
            <a:ext cx="1672904" cy="1848982"/>
          </a:xfrm>
          <a:prstGeom prst="rect">
            <a:avLst/>
          </a:prstGeom>
          <a:noFill/>
        </p:spPr>
      </p:pic>
      <p:sp>
        <p:nvSpPr>
          <p:cNvPr id="40" name="BlokTextu 39"/>
          <p:cNvSpPr txBox="1"/>
          <p:nvPr/>
        </p:nvSpPr>
        <p:spPr>
          <a:xfrm>
            <a:off x="24859480" y="41707343"/>
            <a:ext cx="5040560" cy="523220"/>
          </a:xfrm>
          <a:prstGeom prst="rect">
            <a:avLst/>
          </a:prstGeom>
          <a:noFill/>
        </p:spPr>
        <p:txBody>
          <a:bodyPr wrap="square" rtlCol="0">
            <a:spAutoFit/>
          </a:bodyPr>
          <a:lstStyle/>
          <a:p>
            <a:r>
              <a:rPr lang="sk-SK"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441854" y="32385629"/>
            <a:ext cx="7344816" cy="9521776"/>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2016224" cy="707886"/>
          </a:xfrm>
          <a:prstGeom prst="rect">
            <a:avLst/>
          </a:prstGeom>
          <a:noFill/>
        </p:spPr>
        <p:txBody>
          <a:bodyPr wrap="square" rtlCol="0">
            <a:spAutoFit/>
          </a:bodyPr>
          <a:lstStyle/>
          <a:p>
            <a:r>
              <a:rPr lang="sk-SK" sz="4000" b="1" dirty="0" smtClean="0">
                <a:effectLst>
                  <a:outerShdw blurRad="38100" dist="38100" dir="2700000" algn="tl">
                    <a:srgbClr val="000000">
                      <a:alpha val="43137"/>
                    </a:srgbClr>
                  </a:outerShdw>
                </a:effectLst>
              </a:rPr>
              <a:t>Team</a:t>
            </a:r>
            <a:r>
              <a:rPr lang="sk-SK" sz="2800" b="1" dirty="0" smtClean="0">
                <a:effectLst>
                  <a:outerShdw blurRad="38100" dist="38100" dir="2700000" algn="tl">
                    <a:srgbClr val="000000">
                      <a:alpha val="43137"/>
                    </a:srgbClr>
                  </a:outerShdw>
                </a:effectLst>
              </a:rPr>
              <a:t> </a:t>
            </a:r>
            <a:r>
              <a:rPr lang="sk-SK" sz="2800" dirty="0" smtClean="0"/>
              <a:t> </a:t>
            </a:r>
            <a:endParaRPr lang="sk-SK" sz="2800" dirty="0"/>
          </a:p>
        </p:txBody>
      </p:sp>
      <p:pic>
        <p:nvPicPr>
          <p:cNvPr id="80" name="Obrázok 79" descr="adrian.png"/>
          <p:cNvPicPr>
            <a:picLocks noChangeAspect="1"/>
          </p:cNvPicPr>
          <p:nvPr/>
        </p:nvPicPr>
        <p:blipFill>
          <a:blip r:embed="rId7"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8"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9"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10"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11"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12"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3" cstate="print"/>
          <a:srcRect r="23968"/>
          <a:stretch>
            <a:fillRect/>
          </a:stretch>
        </p:blipFill>
        <p:spPr>
          <a:xfrm>
            <a:off x="21187072" y="36570453"/>
            <a:ext cx="1531685" cy="1800000"/>
          </a:xfrm>
          <a:prstGeom prst="rect">
            <a:avLst/>
          </a:prstGeom>
        </p:spPr>
      </p:pic>
      <p:sp>
        <p:nvSpPr>
          <p:cNvPr id="104" name="BlokTextu 103"/>
          <p:cNvSpPr txBox="1"/>
          <p:nvPr/>
        </p:nvSpPr>
        <p:spPr>
          <a:xfrm>
            <a:off x="1065114" y="38403331"/>
            <a:ext cx="5256584" cy="646331"/>
          </a:xfrm>
          <a:prstGeom prst="rect">
            <a:avLst/>
          </a:prstGeom>
          <a:noFill/>
        </p:spPr>
        <p:txBody>
          <a:bodyPr wrap="square" rtlCol="0">
            <a:spAutoFit/>
          </a:bodyPr>
          <a:lstStyle/>
          <a:p>
            <a:r>
              <a:rPr lang="sk-SK" sz="3600" b="1" dirty="0" smtClean="0">
                <a:effectLst>
                  <a:outerShdw blurRad="38100" dist="38100" dir="2700000" algn="tl">
                    <a:srgbClr val="000000">
                      <a:alpha val="43137"/>
                    </a:srgbClr>
                  </a:outerShdw>
                </a:effectLst>
              </a:rPr>
              <a:t>       </a:t>
            </a:r>
            <a:r>
              <a:rPr lang="sk-SK" sz="3600" b="1" dirty="0" err="1" smtClean="0">
                <a:effectLst>
                  <a:outerShdw blurRad="38100" dist="38100" dir="2700000" algn="tl">
                    <a:srgbClr val="000000">
                      <a:alpha val="43137"/>
                    </a:srgbClr>
                  </a:outerShdw>
                </a:effectLst>
              </a:rPr>
              <a:t>Used</a:t>
            </a:r>
            <a:r>
              <a:rPr lang="sk-SK" sz="3600" b="1" dirty="0" smtClean="0">
                <a:effectLst>
                  <a:outerShdw blurRad="38100" dist="38100" dir="2700000" algn="tl">
                    <a:srgbClr val="000000">
                      <a:alpha val="43137"/>
                    </a:srgbClr>
                  </a:outerShdw>
                </a:effectLst>
              </a:rPr>
              <a:t> </a:t>
            </a:r>
            <a:r>
              <a:rPr lang="sk-SK" sz="3600" b="1" dirty="0" err="1" smtClean="0">
                <a:effectLst>
                  <a:outerShdw blurRad="38100" dist="38100" dir="2700000" algn="tl">
                    <a:srgbClr val="000000">
                      <a:alpha val="43137"/>
                    </a:srgbClr>
                  </a:outerShdw>
                </a:effectLst>
              </a:rPr>
              <a:t>technology</a:t>
            </a:r>
            <a:r>
              <a:rPr lang="sk-SK" sz="3600" b="1" dirty="0" smtClean="0">
                <a:effectLst>
                  <a:outerShdw blurRad="38100" dist="38100" dir="2700000" algn="tl">
                    <a:srgbClr val="000000">
                      <a:alpha val="43137"/>
                    </a:srgbClr>
                  </a:outerShdw>
                </a:effectLst>
              </a:rPr>
              <a:t> </a:t>
            </a:r>
            <a:r>
              <a:rPr lang="sk-SK" sz="2400" b="1" dirty="0" smtClean="0">
                <a:effectLst>
                  <a:outerShdw blurRad="38100" dist="38100" dir="2700000" algn="tl">
                    <a:srgbClr val="000000">
                      <a:alpha val="43137"/>
                    </a:srgbClr>
                  </a:outerShdw>
                </a:effectLst>
              </a:rPr>
              <a:t> </a:t>
            </a:r>
            <a:r>
              <a:rPr lang="sk-SK" sz="2400" dirty="0" smtClean="0"/>
              <a:t> </a:t>
            </a:r>
            <a:endParaRPr lang="sk-SK" sz="2400" dirty="0"/>
          </a:p>
        </p:txBody>
      </p:sp>
      <p:pic>
        <p:nvPicPr>
          <p:cNvPr id="45" name="Obrázok 44" descr="FIIT_LOGO.png"/>
          <p:cNvPicPr>
            <a:picLocks noChangeAspect="1"/>
          </p:cNvPicPr>
          <p:nvPr/>
        </p:nvPicPr>
        <p:blipFill>
          <a:blip r:embed="rId14"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5" cstate="print"/>
          <a:stretch>
            <a:fillRect/>
          </a:stretch>
        </p:blipFill>
        <p:spPr>
          <a:xfrm>
            <a:off x="20353374" y="34188489"/>
            <a:ext cx="4008871" cy="928694"/>
          </a:xfrm>
          <a:prstGeom prst="rect">
            <a:avLst/>
          </a:prstGeom>
        </p:spPr>
      </p:pic>
      <p:sp>
        <p:nvSpPr>
          <p:cNvPr id="24" name="BlokTextu 23"/>
          <p:cNvSpPr txBox="1"/>
          <p:nvPr/>
        </p:nvSpPr>
        <p:spPr>
          <a:xfrm>
            <a:off x="350734" y="4756033"/>
            <a:ext cx="29503894" cy="3779758"/>
          </a:xfrm>
          <a:prstGeom prst="roundRect">
            <a:avLst/>
          </a:prstGeom>
          <a:solidFill>
            <a:schemeClr val="bg1">
              <a:lumMod val="85000"/>
              <a:alpha val="18824"/>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sk-SK" sz="2400" b="1" dirty="0" smtClean="0"/>
          </a:p>
        </p:txBody>
      </p:sp>
      <p:pic>
        <p:nvPicPr>
          <p:cNvPr id="95" name="Obrázok 94" descr="trollEdit-start_page.png"/>
          <p:cNvPicPr>
            <a:picLocks noChangeAspect="1"/>
          </p:cNvPicPr>
          <p:nvPr/>
        </p:nvPicPr>
        <p:blipFill>
          <a:blip r:embed="rId16" cstate="print">
            <a:duotone>
              <a:schemeClr val="bg2">
                <a:shade val="45000"/>
                <a:satMod val="135000"/>
              </a:schemeClr>
              <a:prstClr val="white"/>
            </a:duotone>
          </a:blip>
          <a:stretch>
            <a:fillRect/>
          </a:stretch>
        </p:blipFill>
        <p:spPr>
          <a:xfrm rot="2024312">
            <a:off x="20906691" y="19927133"/>
            <a:ext cx="2434486" cy="929985"/>
          </a:xfrm>
          <a:prstGeom prst="rect">
            <a:avLst/>
          </a:prstGeom>
        </p:spPr>
      </p:pic>
      <p:grpSp>
        <p:nvGrpSpPr>
          <p:cNvPr id="78" name="Skupina 77"/>
          <p:cNvGrpSpPr/>
          <p:nvPr/>
        </p:nvGrpSpPr>
        <p:grpSpPr>
          <a:xfrm>
            <a:off x="565048" y="9113751"/>
            <a:ext cx="8640390" cy="13573220"/>
            <a:chOff x="5494270" y="3827339"/>
            <a:chExt cx="8640390" cy="13573220"/>
          </a:xfrm>
        </p:grpSpPr>
        <p:sp>
          <p:nvSpPr>
            <p:cNvPr id="76" name="Zaoblený obdĺžnik 75"/>
            <p:cNvSpPr/>
            <p:nvPr/>
          </p:nvSpPr>
          <p:spPr>
            <a:xfrm rot="16200000">
              <a:off x="2884124" y="6437485"/>
              <a:ext cx="13573220" cy="835292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17" cstate="print"/>
            <a:srcRect/>
            <a:stretch>
              <a:fillRect/>
            </a:stretch>
          </p:blipFill>
          <p:spPr bwMode="auto">
            <a:xfrm>
              <a:off x="5855832" y="7241737"/>
              <a:ext cx="7643866" cy="5350706"/>
            </a:xfrm>
            <a:prstGeom prst="rect">
              <a:avLst/>
            </a:prstGeom>
            <a:noFill/>
            <a:ln w="9525">
              <a:noFill/>
              <a:miter lim="800000"/>
              <a:headEnd/>
              <a:tailEnd/>
            </a:ln>
          </p:spPr>
        </p:pic>
        <p:sp>
          <p:nvSpPr>
            <p:cNvPr id="74" name="BlokTextu 73"/>
            <p:cNvSpPr txBox="1"/>
            <p:nvPr/>
          </p:nvSpPr>
          <p:spPr>
            <a:xfrm>
              <a:off x="5565708" y="4184529"/>
              <a:ext cx="8568952" cy="1569660"/>
            </a:xfrm>
            <a:prstGeom prst="rect">
              <a:avLst/>
            </a:prstGeom>
            <a:noFill/>
          </p:spPr>
          <p:txBody>
            <a:bodyPr wrap="square" rtlCol="0">
              <a:spAutoFit/>
            </a:bodyPr>
            <a:lstStyle/>
            <a:p>
              <a:pPr algn="ctr"/>
              <a:r>
                <a:rPr lang="en-US" sz="4800" b="1" smtClean="0">
                  <a:latin typeface="Arial" pitchFamily="34" charset="0"/>
                  <a:cs typeface="Arial" pitchFamily="34" charset="0"/>
                </a:rPr>
                <a:t>How </a:t>
              </a:r>
              <a:r>
                <a:rPr lang="en-US" sz="4800" b="1" smtClean="0">
                  <a:latin typeface="Arial" pitchFamily="34" charset="0"/>
                  <a:cs typeface="Arial" pitchFamily="34" charset="0"/>
                </a:rPr>
                <a:t>classic</a:t>
              </a:r>
              <a:r>
                <a:rPr lang="sk-SK" sz="4800" b="1" smtClean="0">
                  <a:latin typeface="Arial" pitchFamily="34" charset="0"/>
                  <a:cs typeface="Arial" pitchFamily="34" charset="0"/>
                </a:rPr>
                <a:t> </a:t>
              </a:r>
              <a:r>
                <a:rPr lang="en-US" sz="4800" b="1" smtClean="0">
                  <a:latin typeface="Arial" pitchFamily="34" charset="0"/>
                  <a:cs typeface="Arial" pitchFamily="34" charset="0"/>
                </a:rPr>
                <a:t>text </a:t>
              </a:r>
              <a:r>
                <a:rPr lang="en-US" sz="4800" b="1" smtClean="0">
                  <a:latin typeface="Arial" pitchFamily="34" charset="0"/>
                  <a:cs typeface="Arial" pitchFamily="34" charset="0"/>
                </a:rPr>
                <a:t>editor </a:t>
              </a:r>
            </a:p>
            <a:p>
              <a:pPr algn="ctr"/>
              <a:r>
                <a:rPr lang="en-US" sz="4800" b="1" smtClean="0">
                  <a:latin typeface="Arial" pitchFamily="34" charset="0"/>
                  <a:cs typeface="Arial" pitchFamily="34" charset="0"/>
                </a:rPr>
                <a:t>see your code</a:t>
              </a:r>
              <a:endParaRPr lang="sk-SK" sz="4800" b="1" dirty="0">
                <a:latin typeface="Arial" pitchFamily="34" charset="0"/>
                <a:cs typeface="Arial" pitchFamily="34" charset="0"/>
              </a:endParaRPr>
            </a:p>
          </p:txBody>
        </p:sp>
        <p:sp>
          <p:nvSpPr>
            <p:cNvPr id="77" name="BlokTextu 76"/>
            <p:cNvSpPr txBox="1"/>
            <p:nvPr/>
          </p:nvSpPr>
          <p:spPr>
            <a:xfrm>
              <a:off x="6208650" y="14828791"/>
              <a:ext cx="6696744" cy="1015663"/>
            </a:xfrm>
            <a:prstGeom prst="rect">
              <a:avLst/>
            </a:prstGeom>
            <a:noFill/>
          </p:spPr>
          <p:txBody>
            <a:bodyPr wrap="square" rtlCol="0">
              <a:spAutoFit/>
            </a:bodyPr>
            <a:lstStyle/>
            <a:p>
              <a:r>
                <a:rPr lang="en-US" sz="6000" smtClean="0">
                  <a:solidFill>
                    <a:schemeClr val="tx1">
                      <a:lumMod val="75000"/>
                      <a:lumOff val="25000"/>
                    </a:schemeClr>
                  </a:solidFill>
                  <a:latin typeface="Buxton Sketch" pitchFamily="66" charset="0"/>
                  <a:cs typeface="Aharoni" pitchFamily="2" charset="-79"/>
                </a:rPr>
                <a:t>Can we see this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7216762" y="15980919"/>
              <a:ext cx="6696744" cy="769441"/>
            </a:xfrm>
            <a:prstGeom prst="rect">
              <a:avLst/>
            </a:prstGeom>
            <a:noFill/>
          </p:spPr>
          <p:txBody>
            <a:bodyPr wrap="square" rtlCol="0">
              <a:spAutoFit/>
            </a:bodyPr>
            <a:lstStyle/>
            <a:p>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grpSp>
      <p:grpSp>
        <p:nvGrpSpPr>
          <p:cNvPr id="75" name="Skupina 74"/>
          <p:cNvGrpSpPr/>
          <p:nvPr/>
        </p:nvGrpSpPr>
        <p:grpSpPr>
          <a:xfrm>
            <a:off x="10137740" y="8899437"/>
            <a:ext cx="19924539" cy="13897544"/>
            <a:chOff x="14424020" y="5271295"/>
            <a:chExt cx="16141992" cy="13897544"/>
          </a:xfrm>
        </p:grpSpPr>
        <p:sp>
          <p:nvSpPr>
            <p:cNvPr id="91" name="Obdĺžnik s rovnostranným zaobleným rohom 90"/>
            <p:cNvSpPr/>
            <p:nvPr/>
          </p:nvSpPr>
          <p:spPr>
            <a:xfrm rot="16200000">
              <a:off x="15401638" y="4293677"/>
              <a:ext cx="13897544" cy="1585278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8" cstate="print"/>
            <a:stretch>
              <a:fillRect/>
            </a:stretch>
          </p:blipFill>
          <p:spPr>
            <a:xfrm>
              <a:off x="23724695" y="16807889"/>
              <a:ext cx="3583057" cy="2113111"/>
            </a:xfrm>
            <a:prstGeom prst="rect">
              <a:avLst/>
            </a:prstGeom>
          </p:spPr>
        </p:pic>
        <p:sp>
          <p:nvSpPr>
            <p:cNvPr id="79" name="BlokTextu 78"/>
            <p:cNvSpPr txBox="1"/>
            <p:nvPr/>
          </p:nvSpPr>
          <p:spPr>
            <a:xfrm>
              <a:off x="23869268" y="7252625"/>
              <a:ext cx="6696744" cy="8402300"/>
            </a:xfrm>
            <a:prstGeom prst="rect">
              <a:avLst/>
            </a:prstGeom>
            <a:noFill/>
          </p:spPr>
          <p:txBody>
            <a:bodyPr wrap="square" rtlCol="0">
              <a:spAutoFit/>
            </a:bodyPr>
            <a:lstStyle/>
            <a:p>
              <a:pPr>
                <a:buFont typeface="Arial" pitchFamily="34" charset="0"/>
                <a:buChar char="•"/>
              </a:pPr>
              <a:r>
                <a:rPr lang="sk-SK" sz="3600" err="1" smtClean="0">
                  <a:solidFill>
                    <a:schemeClr val="tx1">
                      <a:lumMod val="75000"/>
                      <a:lumOff val="25000"/>
                    </a:schemeClr>
                  </a:solidFill>
                  <a:latin typeface="Buxton Sketch" pitchFamily="66" charset="0"/>
                  <a:cs typeface="Aharoni" pitchFamily="2" charset="-79"/>
                </a:rPr>
                <a:t>Simple</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a</a:t>
              </a:r>
              <a:r>
                <a:rPr lang="en-US" sz="3600" smtClean="0">
                  <a:solidFill>
                    <a:schemeClr val="tx1">
                      <a:lumMod val="75000"/>
                      <a:lumOff val="25000"/>
                    </a:schemeClr>
                  </a:solidFill>
                  <a:latin typeface="Buxton Sketch" pitchFamily="66" charset="0"/>
                  <a:cs typeface="Aharoni" pitchFamily="2" charset="-79"/>
                </a:rPr>
                <a:t>nd</a:t>
              </a:r>
              <a:r>
                <a:rPr lang="sk-SK" sz="360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easy</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editor</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Code</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visualizazion as</a:t>
              </a:r>
              <a:r>
                <a:rPr lang="en-US" sz="3600" smtClean="0">
                  <a:solidFill>
                    <a:schemeClr val="tx1">
                      <a:lumMod val="75000"/>
                      <a:lumOff val="25000"/>
                    </a:schemeClr>
                  </a:solidFill>
                  <a:latin typeface="Buxton Sketch" pitchFamily="66" charset="0"/>
                  <a:cs typeface="Aharoni" pitchFamily="2" charset="-79"/>
                </a:rPr>
                <a:t> a</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structure</a:t>
              </a:r>
              <a:r>
                <a:rPr lang="en-US" sz="3600" smtClean="0">
                  <a:solidFill>
                    <a:schemeClr val="tx1">
                      <a:lumMod val="75000"/>
                      <a:lumOff val="25000"/>
                    </a:schemeClr>
                  </a:solidFill>
                  <a:latin typeface="Buxton Sketch" pitchFamily="66" charset="0"/>
                  <a:cs typeface="Aharoni" pitchFamily="2" charset="-79"/>
                </a:rPr>
                <a:t> of</a:t>
              </a:r>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More </a:t>
              </a:r>
              <a:r>
                <a:rPr lang="sk-SK" sz="3600" smtClean="0">
                  <a:solidFill>
                    <a:schemeClr val="tx1">
                      <a:lumMod val="75000"/>
                      <a:lumOff val="25000"/>
                    </a:schemeClr>
                  </a:solidFill>
                  <a:latin typeface="Buxton Sketch" pitchFamily="66" charset="0"/>
                  <a:cs typeface="Aharoni" pitchFamily="2" charset="-79"/>
                </a:rPr>
                <a:t>opened</a:t>
              </a:r>
              <a:r>
                <a:rPr lang="en-US"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f</a:t>
              </a:r>
              <a:r>
                <a:rPr lang="sk-SK" sz="3600" smtClean="0">
                  <a:solidFill>
                    <a:schemeClr val="tx1">
                      <a:lumMod val="75000"/>
                      <a:lumOff val="25000"/>
                    </a:schemeClr>
                  </a:solidFill>
                  <a:latin typeface="Buxton Sketch" pitchFamily="66" charset="0"/>
                  <a:cs typeface="Aharoni" pitchFamily="2" charset="-79"/>
                </a:rPr>
                <a:t>iles </a:t>
              </a:r>
              <a:r>
                <a:rPr lang="sk-SK" sz="3600" smtClean="0">
                  <a:solidFill>
                    <a:schemeClr val="tx1">
                      <a:lumMod val="75000"/>
                      <a:lumOff val="25000"/>
                    </a:schemeClr>
                  </a:solidFill>
                  <a:latin typeface="Buxton Sketch" pitchFamily="66" charset="0"/>
                  <a:cs typeface="Aharoni" pitchFamily="2" charset="-79"/>
                </a:rPr>
                <a:t>in </a:t>
              </a:r>
              <a:r>
                <a:rPr lang="en-US" sz="3600" smtClean="0">
                  <a:solidFill>
                    <a:schemeClr val="tx1">
                      <a:lumMod val="75000"/>
                      <a:lumOff val="25000"/>
                    </a:schemeClr>
                  </a:solidFill>
                  <a:latin typeface="Buxton Sketch" pitchFamily="66" charset="0"/>
                  <a:cs typeface="Aharoni" pitchFamily="2" charset="-79"/>
                </a:rPr>
                <a:t>single tab</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Select and move </a:t>
              </a:r>
              <a:r>
                <a:rPr lang="sk-SK" sz="3600" err="1" smtClean="0">
                  <a:solidFill>
                    <a:schemeClr val="tx1">
                      <a:lumMod val="75000"/>
                      <a:lumOff val="25000"/>
                    </a:schemeClr>
                  </a:solidFill>
                  <a:latin typeface="Buxton Sketch" pitchFamily="66" charset="0"/>
                  <a:cs typeface="Aharoni" pitchFamily="2" charset="-79"/>
                </a:rPr>
                <a:t>files</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in workspace</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tab</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Drag n drop whole block in and between files</a:t>
              </a: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Insert</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files </a:t>
              </a:r>
              <a:r>
                <a:rPr lang="sk-SK" sz="3600" dirty="0" smtClean="0">
                  <a:solidFill>
                    <a:schemeClr val="tx1">
                      <a:lumMod val="75000"/>
                      <a:lumOff val="25000"/>
                    </a:schemeClr>
                  </a:solidFill>
                  <a:latin typeface="Buxton Sketch" pitchFamily="66" charset="0"/>
                  <a:cs typeface="Aharoni" pitchFamily="2" charset="-79"/>
                </a:rPr>
                <a:t>(</a:t>
              </a:r>
              <a:r>
                <a:rPr lang="sk-SK" sz="3600" err="1" smtClean="0">
                  <a:solidFill>
                    <a:schemeClr val="tx1">
                      <a:lumMod val="75000"/>
                      <a:lumOff val="25000"/>
                    </a:schemeClr>
                  </a:solidFill>
                  <a:latin typeface="Buxton Sketch" pitchFamily="66" charset="0"/>
                  <a:cs typeface="Aharoni" pitchFamily="2" charset="-79"/>
                </a:rPr>
                <a:t>Img</a:t>
              </a:r>
              <a:r>
                <a:rPr lang="sk-SK" sz="3600" smtClean="0">
                  <a:solidFill>
                    <a:schemeClr val="tx1">
                      <a:lumMod val="75000"/>
                      <a:lumOff val="25000"/>
                    </a:schemeClr>
                  </a:solidFill>
                  <a:latin typeface="Buxton Sketch" pitchFamily="66" charset="0"/>
                  <a:cs typeface="Aharoni" pitchFamily="2" charset="-79"/>
                </a:rPr>
                <a:t>.</a:t>
              </a:r>
              <a:r>
                <a:rPr lang="en-US" sz="3600" smtClean="0">
                  <a:solidFill>
                    <a:schemeClr val="tx1">
                      <a:lumMod val="75000"/>
                      <a:lumOff val="25000"/>
                    </a:schemeClr>
                  </a:solidFill>
                  <a:latin typeface="Buxton Sketch" pitchFamily="66" charset="0"/>
                  <a:cs typeface="Aharoni" pitchFamily="2" charset="-79"/>
                </a:rPr>
                <a:t>,</a:t>
              </a:r>
              <a:r>
                <a:rPr lang="sk-SK" sz="360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right </a:t>
              </a:r>
              <a:r>
                <a:rPr lang="sk-SK" sz="3600" smtClean="0">
                  <a:solidFill>
                    <a:schemeClr val="tx1">
                      <a:lumMod val="75000"/>
                      <a:lumOff val="25000"/>
                    </a:schemeClr>
                  </a:solidFill>
                  <a:latin typeface="Buxton Sketch" pitchFamily="66" charset="0"/>
                  <a:cs typeface="Aharoni" pitchFamily="2" charset="-79"/>
                </a:rPr>
                <a:t>into code</a:t>
              </a: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Write documentation into </a:t>
              </a:r>
              <a:r>
                <a:rPr lang="sk-SK" sz="3600" smtClean="0">
                  <a:solidFill>
                    <a:schemeClr val="tx1">
                      <a:lumMod val="75000"/>
                      <a:lumOff val="25000"/>
                    </a:schemeClr>
                  </a:solidFill>
                  <a:latin typeface="Buxton Sketch" pitchFamily="66" charset="0"/>
                  <a:cs typeface="Aharoni" pitchFamily="2" charset="-79"/>
                </a:rPr>
                <a:t>code </a:t>
              </a:r>
              <a:endParaRPr lang="en-US" sz="3600" smtClean="0">
                <a:solidFill>
                  <a:schemeClr val="tx1">
                    <a:lumMod val="75000"/>
                    <a:lumOff val="25000"/>
                  </a:schemeClr>
                </a:solidFill>
                <a:latin typeface="Buxton Sketch" pitchFamily="66" charset="0"/>
                <a:cs typeface="Aharoni" pitchFamily="2" charset="-79"/>
              </a:endParaRPr>
            </a:p>
            <a:p>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(Literate </a:t>
              </a:r>
              <a:r>
                <a:rPr lang="sk-SK" sz="3600" smtClean="0">
                  <a:solidFill>
                    <a:schemeClr val="tx1">
                      <a:lumMod val="75000"/>
                      <a:lumOff val="25000"/>
                    </a:schemeClr>
                  </a:solidFill>
                  <a:latin typeface="Buxton Sketch" pitchFamily="66" charset="0"/>
                  <a:cs typeface="Aharoni" pitchFamily="2" charset="-79"/>
                </a:rPr>
                <a:t>programming </a:t>
              </a:r>
              <a:r>
                <a:rPr lang="en-US" sz="3600" smtClean="0">
                  <a:solidFill>
                    <a:schemeClr val="tx1">
                      <a:lumMod val="75000"/>
                      <a:lumOff val="25000"/>
                    </a:schemeClr>
                  </a:solidFill>
                  <a:latin typeface="Buxton Sketch" pitchFamily="66" charset="0"/>
                  <a:cs typeface="Aharoni" pitchFamily="2" charset="-79"/>
                </a:rPr>
                <a:t>by</a:t>
              </a:r>
              <a:r>
                <a:rPr lang="sk-SK" sz="3600" smtClean="0">
                  <a:solidFill>
                    <a:schemeClr val="tx1">
                      <a:lumMod val="75000"/>
                      <a:lumOff val="25000"/>
                    </a:schemeClr>
                  </a:solidFill>
                  <a:latin typeface="Buxton Sketch" pitchFamily="66" charset="0"/>
                  <a:cs typeface="Aharoni" pitchFamily="2" charset="-79"/>
                </a:rPr>
                <a:t> D. Knuth) </a:t>
              </a:r>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90" name="BlokTextu 89"/>
            <p:cNvSpPr txBox="1"/>
            <p:nvPr/>
          </p:nvSpPr>
          <p:spPr>
            <a:xfrm>
              <a:off x="15209838" y="5541851"/>
              <a:ext cx="8568952" cy="830997"/>
            </a:xfrm>
            <a:prstGeom prst="rect">
              <a:avLst/>
            </a:prstGeom>
            <a:noFill/>
          </p:spPr>
          <p:txBody>
            <a:bodyPr wrap="square" rtlCol="0">
              <a:spAutoFit/>
            </a:bodyPr>
            <a:lstStyle/>
            <a:p>
              <a:pPr algn="ctr"/>
              <a:r>
                <a:rPr lang="en-US" sz="4800" b="1" smtClean="0">
                  <a:latin typeface="Arial" pitchFamily="34" charset="0"/>
                  <a:cs typeface="Arial" pitchFamily="34" charset="0"/>
                </a:rPr>
                <a:t>How TrollEdit see source code</a:t>
              </a:r>
              <a:endParaRPr lang="sk-SK" sz="4800" b="1" dirty="0">
                <a:latin typeface="Arial" pitchFamily="34" charset="0"/>
                <a:cs typeface="Arial" pitchFamily="34" charset="0"/>
              </a:endParaRPr>
            </a:p>
          </p:txBody>
        </p:sp>
        <p:grpSp>
          <p:nvGrpSpPr>
            <p:cNvPr id="93" name="Skupina 92"/>
            <p:cNvGrpSpPr/>
            <p:nvPr/>
          </p:nvGrpSpPr>
          <p:grpSpPr>
            <a:xfrm>
              <a:off x="14781211" y="6756297"/>
              <a:ext cx="9031673" cy="7730500"/>
              <a:chOff x="15714465" y="7431535"/>
              <a:chExt cx="8255083" cy="6943528"/>
            </a:xfrm>
          </p:grpSpPr>
          <p:pic>
            <p:nvPicPr>
              <p:cNvPr id="64" name="Obrázok 63" descr="Main_window.tif"/>
              <p:cNvPicPr>
                <a:picLocks noChangeAspect="1"/>
              </p:cNvPicPr>
              <p:nvPr/>
            </p:nvPicPr>
            <p:blipFill>
              <a:blip r:embed="rId19" cstate="print"/>
              <a:stretch>
                <a:fillRect/>
              </a:stretch>
            </p:blipFill>
            <p:spPr>
              <a:xfrm>
                <a:off x="15714465" y="7431535"/>
                <a:ext cx="8255083" cy="6943528"/>
              </a:xfrm>
              <a:prstGeom prst="rect">
                <a:avLst/>
              </a:prstGeom>
            </p:spPr>
          </p:pic>
          <p:pic>
            <p:nvPicPr>
              <p:cNvPr id="59" name="Obrázok 58" descr="Main2_2_big.tif"/>
              <p:cNvPicPr>
                <a:picLocks noChangeAspect="1"/>
              </p:cNvPicPr>
              <p:nvPr/>
            </p:nvPicPr>
            <p:blipFill>
              <a:blip r:embed="rId20" cstate="print"/>
              <a:stretch>
                <a:fillRect/>
              </a:stretch>
            </p:blipFill>
            <p:spPr>
              <a:xfrm>
                <a:off x="15786472" y="8464103"/>
                <a:ext cx="4032448" cy="2351035"/>
              </a:xfrm>
              <a:prstGeom prst="rect">
                <a:avLst/>
              </a:prstGeom>
            </p:spPr>
          </p:pic>
          <p:pic>
            <p:nvPicPr>
              <p:cNvPr id="61" name="Obrázok 60" descr="Main2_4.tif"/>
              <p:cNvPicPr>
                <a:picLocks noChangeAspect="1"/>
              </p:cNvPicPr>
              <p:nvPr/>
            </p:nvPicPr>
            <p:blipFill>
              <a:blip r:embed="rId21" cstate="print"/>
              <a:stretch>
                <a:fillRect/>
              </a:stretch>
            </p:blipFill>
            <p:spPr>
              <a:xfrm>
                <a:off x="19890929" y="8593175"/>
                <a:ext cx="3240360" cy="2148405"/>
              </a:xfrm>
              <a:prstGeom prst="rect">
                <a:avLst/>
              </a:prstGeom>
            </p:spPr>
          </p:pic>
          <p:pic>
            <p:nvPicPr>
              <p:cNvPr id="62" name="Obrázok 61" descr="Main3_3.tif"/>
              <p:cNvPicPr>
                <a:picLocks noChangeAspect="1"/>
              </p:cNvPicPr>
              <p:nvPr/>
            </p:nvPicPr>
            <p:blipFill>
              <a:blip r:embed="rId22" cstate="print"/>
              <a:stretch>
                <a:fillRect/>
              </a:stretch>
            </p:blipFill>
            <p:spPr>
              <a:xfrm>
                <a:off x="15930488" y="10959927"/>
                <a:ext cx="4320480" cy="2751976"/>
              </a:xfrm>
              <a:prstGeom prst="rect">
                <a:avLst/>
              </a:prstGeom>
            </p:spPr>
          </p:pic>
        </p:grpSp>
        <p:sp>
          <p:nvSpPr>
            <p:cNvPr id="102" name="BlokTextu 101"/>
            <p:cNvSpPr txBox="1"/>
            <p:nvPr/>
          </p:nvSpPr>
          <p:spPr>
            <a:xfrm>
              <a:off x="24814928" y="5771361"/>
              <a:ext cx="535135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a:t>
              </a:r>
              <a:r>
                <a:rPr lang="sk-SK" sz="6000" b="1" smtClean="0">
                  <a:solidFill>
                    <a:schemeClr val="tx1">
                      <a:lumMod val="75000"/>
                      <a:lumOff val="25000"/>
                    </a:schemeClr>
                  </a:solidFill>
                  <a:latin typeface="Buxton Sketch" pitchFamily="66" charset="0"/>
                  <a:cs typeface="Aharoni" pitchFamily="2" charset="-79"/>
                </a:rPr>
                <a:t>use </a:t>
              </a:r>
              <a:r>
                <a:rPr lang="sk-SK" sz="6000" b="1" dirty="0" smtClean="0">
                  <a:solidFill>
                    <a:schemeClr val="tx1">
                      <a:lumMod val="75000"/>
                      <a:lumOff val="25000"/>
                    </a:schemeClr>
                  </a:solidFill>
                  <a:latin typeface="Buxton Sketch" pitchFamily="66" charset="0"/>
                  <a:cs typeface="Aharoni" pitchFamily="2" charset="-79"/>
                </a:rPr>
                <a:t>TrollEdit?</a:t>
              </a:r>
            </a:p>
          </p:txBody>
        </p:sp>
        <p:sp>
          <p:nvSpPr>
            <p:cNvPr id="105" name="BlokTextu 104"/>
            <p:cNvSpPr txBox="1"/>
            <p:nvPr/>
          </p:nvSpPr>
          <p:spPr>
            <a:xfrm>
              <a:off x="18243833" y="15629805"/>
              <a:ext cx="10012539" cy="1200329"/>
            </a:xfrm>
            <a:prstGeom prst="rect">
              <a:avLst/>
            </a:prstGeom>
            <a:noFill/>
          </p:spPr>
          <p:txBody>
            <a:bodyPr wrap="square" rtlCol="0">
              <a:spAutoFit/>
            </a:bodyPr>
            <a:lstStyle/>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Can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works</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and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p:txBody>
        </p:sp>
        <p:pic>
          <p:nvPicPr>
            <p:cNvPr id="106" name="Obrázok 105" descr="Main2_4.tif"/>
            <p:cNvPicPr>
              <a:picLocks noChangeAspect="1"/>
            </p:cNvPicPr>
            <p:nvPr/>
          </p:nvPicPr>
          <p:blipFill>
            <a:blip r:embed="rId21" cstate="print"/>
            <a:stretch>
              <a:fillRect/>
            </a:stretch>
          </p:blipFill>
          <p:spPr>
            <a:xfrm>
              <a:off x="18090728" y="16576551"/>
              <a:ext cx="3456428" cy="2291661"/>
            </a:xfrm>
            <a:prstGeom prst="rect">
              <a:avLst/>
            </a:prstGeom>
          </p:spPr>
        </p:pic>
        <p:pic>
          <p:nvPicPr>
            <p:cNvPr id="108" name="Obrázok 107" descr="trollEdit-start_page.png"/>
            <p:cNvPicPr>
              <a:picLocks noChangeAspect="1"/>
            </p:cNvPicPr>
            <p:nvPr/>
          </p:nvPicPr>
          <p:blipFill>
            <a:blip r:embed="rId23" cstate="print">
              <a:duotone>
                <a:schemeClr val="bg2">
                  <a:shade val="45000"/>
                  <a:satMod val="135000"/>
                </a:schemeClr>
                <a:prstClr val="white"/>
              </a:duotone>
            </a:blip>
            <a:stretch>
              <a:fillRect/>
            </a:stretch>
          </p:blipFill>
          <p:spPr>
            <a:xfrm rot="18281528" flipH="1">
              <a:off x="21629004" y="16770258"/>
              <a:ext cx="1512985" cy="356715"/>
            </a:xfrm>
            <a:prstGeom prst="rect">
              <a:avLst/>
            </a:prstGeom>
          </p:spPr>
        </p:pic>
        <p:pic>
          <p:nvPicPr>
            <p:cNvPr id="109" name="Obrázok 108" descr="trollEdit-start_page.png"/>
            <p:cNvPicPr>
              <a:picLocks noChangeAspect="1"/>
            </p:cNvPicPr>
            <p:nvPr/>
          </p:nvPicPr>
          <p:blipFill>
            <a:blip r:embed="rId23" cstate="print">
              <a:duotone>
                <a:schemeClr val="bg2">
                  <a:shade val="45000"/>
                  <a:satMod val="135000"/>
                </a:schemeClr>
                <a:prstClr val="white"/>
              </a:duotone>
            </a:blip>
            <a:stretch>
              <a:fillRect/>
            </a:stretch>
          </p:blipFill>
          <p:spPr>
            <a:xfrm rot="18281528" flipH="1">
              <a:off x="27358722" y="16913136"/>
              <a:ext cx="1512985" cy="356715"/>
            </a:xfrm>
            <a:prstGeom prst="rect">
              <a:avLst/>
            </a:prstGeom>
          </p:spPr>
        </p:pic>
      </p:grpSp>
      <p:sp>
        <p:nvSpPr>
          <p:cNvPr id="119" name="Obdĺžnik s rovnostranným zaobleným rohom 118"/>
          <p:cNvSpPr/>
          <p:nvPr/>
        </p:nvSpPr>
        <p:spPr>
          <a:xfrm rot="5400000" flipH="1">
            <a:off x="3776716" y="27911443"/>
            <a:ext cx="6000792" cy="1355422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24" cstate="print"/>
          <a:stretch>
            <a:fillRect/>
          </a:stretch>
        </p:blipFill>
        <p:spPr>
          <a:xfrm>
            <a:off x="17567292" y="38117579"/>
            <a:ext cx="2667000" cy="2667000"/>
          </a:xfrm>
          <a:prstGeom prst="rect">
            <a:avLst/>
          </a:prstGeom>
        </p:spPr>
      </p:pic>
      <p:sp>
        <p:nvSpPr>
          <p:cNvPr id="49" name="BlokTextu 48"/>
          <p:cNvSpPr txBox="1"/>
          <p:nvPr/>
        </p:nvSpPr>
        <p:spPr>
          <a:xfrm>
            <a:off x="448768" y="31688159"/>
            <a:ext cx="12760806" cy="3724096"/>
          </a:xfrm>
          <a:prstGeom prst="roundRect">
            <a:avLst>
              <a:gd name="adj" fmla="val 1362"/>
            </a:avLst>
          </a:prstGeom>
          <a:noFill/>
          <a:ln>
            <a:noFill/>
          </a:ln>
        </p:spPr>
        <p:txBody>
          <a:bodyPr wrap="square" rtlCol="0">
            <a:spAutoFit/>
          </a:bodyPr>
          <a:lstStyle/>
          <a:p>
            <a:pPr algn="just"/>
            <a:r>
              <a:rPr lang="sk-SK" sz="4000" b="1" dirty="0" smtClean="0">
                <a:effectLst>
                  <a:outerShdw blurRad="38100" dist="38100" dir="2700000" algn="tl">
                    <a:srgbClr val="000000">
                      <a:alpha val="43137"/>
                    </a:srgbClr>
                  </a:outerShdw>
                </a:effectLst>
              </a:rPr>
              <a:t> </a:t>
            </a:r>
            <a:r>
              <a:rPr lang="sk-SK" sz="4000" b="1" dirty="0" err="1" smtClean="0">
                <a:effectLst>
                  <a:outerShdw blurRad="38100" dist="38100" dir="2700000" algn="tl">
                    <a:srgbClr val="000000">
                      <a:alpha val="43137"/>
                    </a:srgbClr>
                  </a:outerShdw>
                </a:effectLst>
              </a:rPr>
              <a:t>Conclusion</a:t>
            </a:r>
            <a:r>
              <a:rPr lang="sk-SK" sz="4000" b="1" dirty="0" smtClean="0">
                <a:effectLst>
                  <a:outerShdw blurRad="38100" dist="38100" dir="2700000" algn="tl">
                    <a:srgbClr val="000000">
                      <a:alpha val="43137"/>
                    </a:srgbClr>
                  </a:outerShdw>
                </a:effectLst>
              </a:rPr>
              <a:t> </a:t>
            </a:r>
          </a:p>
          <a:p>
            <a:pPr algn="just"/>
            <a:endParaRPr lang="sk-SK" sz="2400" dirty="0" smtClean="0"/>
          </a:p>
          <a:p>
            <a:pPr algn="just"/>
            <a:r>
              <a:rPr lang="sk-SK" sz="2400" dirty="0" smtClean="0"/>
              <a:t>Čo sa </a:t>
            </a:r>
            <a:r>
              <a:rPr lang="sk-SK" sz="2400" dirty="0" err="1" smtClean="0"/>
              <a:t>nam</a:t>
            </a:r>
            <a:r>
              <a:rPr lang="sk-SK" sz="2400" dirty="0" smtClean="0"/>
              <a:t> podarilo </a:t>
            </a:r>
            <a:r>
              <a:rPr lang="sk-SK" sz="2400" dirty="0" err="1" smtClean="0"/>
              <a:t>zhnutie</a:t>
            </a:r>
            <a:r>
              <a:rPr lang="sk-SK" sz="2400" dirty="0" smtClean="0"/>
              <a:t> t.j. niečoho </a:t>
            </a:r>
            <a:r>
              <a:rPr lang="sk-SK" sz="2400" dirty="0" err="1" smtClean="0"/>
              <a:t>noveho</a:t>
            </a:r>
            <a:r>
              <a:rPr lang="sk-SK" sz="2400" dirty="0" smtClean="0"/>
              <a:t> čo </a:t>
            </a:r>
            <a:r>
              <a:rPr lang="sk-SK" sz="2400" dirty="0" err="1" smtClean="0"/>
              <a:t>dopisal</a:t>
            </a:r>
            <a:r>
              <a:rPr lang="sk-SK" sz="2400" dirty="0" smtClean="0"/>
              <a:t> </a:t>
            </a:r>
            <a:r>
              <a:rPr lang="sk-SK" sz="2400" dirty="0" err="1" smtClean="0"/>
              <a:t>nexisutje</a:t>
            </a:r>
            <a:r>
              <a:rPr lang="sk-SK" sz="2400" dirty="0" smtClean="0"/>
              <a:t>.</a:t>
            </a:r>
          </a:p>
          <a:p>
            <a:pPr algn="just"/>
            <a:r>
              <a:rPr lang="sk-SK" sz="2400" dirty="0" smtClean="0"/>
              <a:t>Na </a:t>
            </a:r>
            <a:r>
              <a:rPr lang="sk-SK" sz="2400" dirty="0" err="1" smtClean="0"/>
              <a:t>vyvoji</a:t>
            </a:r>
            <a:r>
              <a:rPr lang="sk-SK" sz="2400" dirty="0" smtClean="0"/>
              <a:t> </a:t>
            </a:r>
            <a:r>
              <a:rPr lang="sk-SK" sz="2400" dirty="0" err="1" smtClean="0"/>
              <a:t>nadalej</a:t>
            </a:r>
            <a:r>
              <a:rPr lang="sk-SK" sz="2400" dirty="0" smtClean="0"/>
              <a:t> </a:t>
            </a:r>
            <a:r>
              <a:rPr lang="sk-SK" sz="2400" dirty="0" err="1" smtClean="0"/>
              <a:t>prokračujeme</a:t>
            </a:r>
            <a:r>
              <a:rPr lang="sk-SK" sz="2400" dirty="0" smtClean="0"/>
              <a:t> a budeme radi ak sa </a:t>
            </a:r>
            <a:r>
              <a:rPr lang="sk-SK" sz="2400" dirty="0" err="1" smtClean="0"/>
              <a:t>knam</a:t>
            </a:r>
            <a:r>
              <a:rPr lang="sk-SK" sz="2400" dirty="0" smtClean="0"/>
              <a:t> </a:t>
            </a:r>
            <a:r>
              <a:rPr lang="sk-SK" sz="2400" dirty="0" err="1" smtClean="0"/>
              <a:t>pripojite</a:t>
            </a:r>
            <a:r>
              <a:rPr lang="sk-SK" sz="2400" dirty="0" smtClean="0"/>
              <a:t> do skupiny a </a:t>
            </a:r>
            <a:r>
              <a:rPr lang="sk-SK" sz="2400" dirty="0" err="1" smtClean="0"/>
              <a:t>pomožete</a:t>
            </a:r>
            <a:r>
              <a:rPr lang="sk-SK" sz="2400" dirty="0" smtClean="0"/>
              <a:t> tak </a:t>
            </a:r>
            <a:r>
              <a:rPr lang="sk-SK" sz="2400" dirty="0" err="1" smtClean="0"/>
              <a:t>vytvorit</a:t>
            </a:r>
            <a:r>
              <a:rPr lang="sk-SK" sz="2400" dirty="0" smtClean="0"/>
              <a:t> niečo </a:t>
            </a:r>
            <a:r>
              <a:rPr lang="sk-SK" sz="2400" dirty="0" err="1" smtClean="0"/>
              <a:t>originalne</a:t>
            </a:r>
            <a:r>
              <a:rPr lang="sk-SK" sz="2400" dirty="0" smtClean="0"/>
              <a:t>. </a:t>
            </a:r>
          </a:p>
          <a:p>
            <a:pPr algn="just"/>
            <a:endParaRPr lang="sk-SK" sz="2400" dirty="0" smtClean="0"/>
          </a:p>
          <a:p>
            <a:pPr algn="just"/>
            <a:r>
              <a:rPr lang="sk-SK" sz="2400" dirty="0" smtClean="0"/>
              <a:t>S pozdravom </a:t>
            </a:r>
          </a:p>
          <a:p>
            <a:pPr algn="just"/>
            <a:r>
              <a:rPr lang="sk-SK" sz="2400" dirty="0" smtClean="0"/>
              <a:t>   Team Innovators  </a:t>
            </a:r>
          </a:p>
          <a:p>
            <a:pPr algn="just"/>
            <a:r>
              <a:rPr lang="sk-SK" sz="2800" dirty="0" smtClean="0"/>
              <a:t> </a:t>
            </a:r>
          </a:p>
        </p:txBody>
      </p:sp>
      <p:pic>
        <p:nvPicPr>
          <p:cNvPr id="8" name="Obrázok 7" descr="trolledit_logo.png"/>
          <p:cNvPicPr>
            <a:picLocks noChangeAspect="1"/>
          </p:cNvPicPr>
          <p:nvPr/>
        </p:nvPicPr>
        <p:blipFill>
          <a:blip r:embed="rId25" cstate="print"/>
          <a:stretch>
            <a:fillRect/>
          </a:stretch>
        </p:blipFill>
        <p:spPr>
          <a:xfrm>
            <a:off x="4176464" y="24044293"/>
            <a:ext cx="20648527" cy="6624736"/>
          </a:xfrm>
          <a:prstGeom prst="rect">
            <a:avLst/>
          </a:prstGeom>
        </p:spPr>
      </p:pic>
      <p:pic>
        <p:nvPicPr>
          <p:cNvPr id="110" name="Obrázok 109" descr="trollEdit-start_page.png"/>
          <p:cNvPicPr>
            <a:picLocks noChangeAspect="1"/>
          </p:cNvPicPr>
          <p:nvPr/>
        </p:nvPicPr>
        <p:blipFill>
          <a:blip r:embed="rId26" cstate="print"/>
          <a:stretch>
            <a:fillRect/>
          </a:stretch>
        </p:blipFill>
        <p:spPr>
          <a:xfrm rot="6665784">
            <a:off x="10326647" y="23836993"/>
            <a:ext cx="1413998" cy="571999"/>
          </a:xfrm>
          <a:prstGeom prst="rect">
            <a:avLst/>
          </a:prstGeom>
        </p:spPr>
      </p:pic>
      <p:pic>
        <p:nvPicPr>
          <p:cNvPr id="112" name="Obrázok 111" descr="plus.png"/>
          <p:cNvPicPr>
            <a:picLocks noChangeAspect="1"/>
          </p:cNvPicPr>
          <p:nvPr/>
        </p:nvPicPr>
        <p:blipFill>
          <a:blip r:embed="rId27" cstate="print"/>
          <a:stretch>
            <a:fillRect/>
          </a:stretch>
        </p:blipFill>
        <p:spPr>
          <a:xfrm>
            <a:off x="4392488" y="25844493"/>
            <a:ext cx="1383296" cy="1296144"/>
          </a:xfrm>
          <a:prstGeom prst="rect">
            <a:avLst/>
          </a:prstGeom>
        </p:spPr>
      </p:pic>
      <p:pic>
        <p:nvPicPr>
          <p:cNvPr id="113" name="Obrázok 112" descr="rovnasa.png"/>
          <p:cNvPicPr>
            <a:picLocks noChangeAspect="1"/>
          </p:cNvPicPr>
          <p:nvPr/>
        </p:nvPicPr>
        <p:blipFill>
          <a:blip r:embed="rId28" cstate="print"/>
          <a:stretch>
            <a:fillRect/>
          </a:stretch>
        </p:blipFill>
        <p:spPr>
          <a:xfrm>
            <a:off x="24626736" y="27572685"/>
            <a:ext cx="1296144" cy="507905"/>
          </a:xfrm>
          <a:prstGeom prst="rect">
            <a:avLst/>
          </a:prstGeom>
        </p:spPr>
      </p:pic>
      <p:grpSp>
        <p:nvGrpSpPr>
          <p:cNvPr id="125" name="Skupina 124"/>
          <p:cNvGrpSpPr/>
          <p:nvPr/>
        </p:nvGrpSpPr>
        <p:grpSpPr>
          <a:xfrm>
            <a:off x="24698744" y="25484453"/>
            <a:ext cx="4772256" cy="5109666"/>
            <a:chOff x="25075504" y="23345303"/>
            <a:chExt cx="4772256" cy="5109666"/>
          </a:xfrm>
        </p:grpSpPr>
        <p:pic>
          <p:nvPicPr>
            <p:cNvPr id="114" name="Obrázok 113" descr="code.png"/>
            <p:cNvPicPr>
              <a:picLocks noChangeAspect="1"/>
            </p:cNvPicPr>
            <p:nvPr/>
          </p:nvPicPr>
          <p:blipFill>
            <a:blip r:embed="rId29"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6" cstate="print"/>
          <a:stretch>
            <a:fillRect/>
          </a:stretch>
        </p:blipFill>
        <p:spPr>
          <a:xfrm rot="14965086">
            <a:off x="14090431" y="31021565"/>
            <a:ext cx="1413998" cy="571999"/>
          </a:xfrm>
          <a:prstGeom prst="rect">
            <a:avLst/>
          </a:prstGeom>
        </p:spPr>
      </p:pic>
      <p:grpSp>
        <p:nvGrpSpPr>
          <p:cNvPr id="126" name="Skupina 125"/>
          <p:cNvGrpSpPr/>
          <p:nvPr/>
        </p:nvGrpSpPr>
        <p:grpSpPr>
          <a:xfrm>
            <a:off x="0" y="24764373"/>
            <a:ext cx="4196664" cy="5409312"/>
            <a:chOff x="376760" y="22625223"/>
            <a:chExt cx="4196664" cy="5409312"/>
          </a:xfrm>
        </p:grpSpPr>
        <p:pic>
          <p:nvPicPr>
            <p:cNvPr id="111" name="Obrázok 110" descr="ddd.png"/>
            <p:cNvPicPr>
              <a:picLocks noChangeAspect="1"/>
            </p:cNvPicPr>
            <p:nvPr/>
          </p:nvPicPr>
          <p:blipFill>
            <a:blip r:embed="rId30" cstate="print"/>
            <a:stretch>
              <a:fillRect/>
            </a:stretch>
          </p:blipFill>
          <p:spPr>
            <a:xfrm>
              <a:off x="376760" y="22625223"/>
              <a:ext cx="4196664" cy="4680520"/>
            </a:xfrm>
            <a:prstGeom prst="rect">
              <a:avLst/>
            </a:prstGeom>
          </p:spPr>
        </p:pic>
        <p:sp>
          <p:nvSpPr>
            <p:cNvPr id="118" name="BlokTextu 117"/>
            <p:cNvSpPr txBox="1"/>
            <p:nvPr/>
          </p:nvSpPr>
          <p:spPr>
            <a:xfrm>
              <a:off x="736800" y="27449760"/>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grpSp>
        <p:nvGrpSpPr>
          <p:cNvPr id="124" name="Skupina 123"/>
          <p:cNvGrpSpPr/>
          <p:nvPr/>
        </p:nvGrpSpPr>
        <p:grpSpPr>
          <a:xfrm>
            <a:off x="9137608" y="20472393"/>
            <a:ext cx="3645062" cy="3177063"/>
            <a:chOff x="14202296" y="28601887"/>
            <a:chExt cx="3645062" cy="3177063"/>
          </a:xfrm>
        </p:grpSpPr>
        <p:pic>
          <p:nvPicPr>
            <p:cNvPr id="121" name="Obrázok 120" descr="ast.png"/>
            <p:cNvPicPr>
              <a:picLocks noChangeAspect="1"/>
            </p:cNvPicPr>
            <p:nvPr/>
          </p:nvPicPr>
          <p:blipFill>
            <a:blip r:embed="rId31"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4209706" y="30973779"/>
            <a:ext cx="4696614" cy="2448272"/>
            <a:chOff x="12906152" y="18448759"/>
            <a:chExt cx="4696614" cy="2448272"/>
          </a:xfrm>
        </p:grpSpPr>
        <p:pic>
          <p:nvPicPr>
            <p:cNvPr id="120" name="Obrázok 119" descr="grammar.png"/>
            <p:cNvPicPr>
              <a:picLocks noChangeAspect="1"/>
            </p:cNvPicPr>
            <p:nvPr/>
          </p:nvPicPr>
          <p:blipFill>
            <a:blip r:embed="rId32"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graphicFrame>
        <p:nvGraphicFramePr>
          <p:cNvPr id="88" name="Tabuľka 87"/>
          <p:cNvGraphicFramePr>
            <a:graphicFrameLocks noGrp="1"/>
          </p:cNvGraphicFramePr>
          <p:nvPr/>
        </p:nvGraphicFramePr>
        <p:xfrm>
          <a:off x="707924" y="4898909"/>
          <a:ext cx="28860951" cy="3352800"/>
        </p:xfrm>
        <a:graphic>
          <a:graphicData uri="http://schemas.openxmlformats.org/drawingml/2006/table">
            <a:tbl>
              <a:tblPr firstRow="1" bandRow="1">
                <a:tableStyleId>{2D5ABB26-0587-4C30-8999-92F81FD0307C}</a:tableStyleId>
              </a:tblPr>
              <a:tblGrid>
                <a:gridCol w="11572956"/>
                <a:gridCol w="9644130"/>
                <a:gridCol w="7643865"/>
              </a:tblGrid>
              <a:tr h="370840">
                <a:tc gridSpan="3">
                  <a:txBody>
                    <a:bodyPr/>
                    <a:lstStyle/>
                    <a:p>
                      <a:pPr marL="0" marR="0" lvl="0" indent="0" algn="ctr" defTabSz="4171382" rtl="0" eaLnBrk="1" fontAlgn="auto" latinLnBrk="0" hangingPunct="1">
                        <a:lnSpc>
                          <a:spcPct val="100000"/>
                        </a:lnSpc>
                        <a:spcBef>
                          <a:spcPts val="0"/>
                        </a:spcBef>
                        <a:spcAft>
                          <a:spcPts val="0"/>
                        </a:spcAft>
                        <a:buClrTx/>
                        <a:buSzTx/>
                        <a:buFontTx/>
                        <a:buNone/>
                        <a:tabLst/>
                        <a:defRPr/>
                      </a:pPr>
                      <a:r>
                        <a:rPr kumimoji="0" lang="sk-SK" sz="4000" b="1" i="0" u="none" strike="noStrike" kern="1200" cap="none" spc="0" normalizeH="0" baseline="0" noProof="0" smtClean="0">
                          <a:ln>
                            <a:noFill/>
                          </a:ln>
                          <a:solidFill>
                            <a:prstClr val="black"/>
                          </a:solidFill>
                          <a:effectLst>
                            <a:outerShdw blurRad="38100" dist="38100" dir="2700000" algn="tl">
                              <a:srgbClr val="000000">
                                <a:alpha val="43137"/>
                              </a:srgbClr>
                            </a:outerShdw>
                          </a:effectLst>
                          <a:uLnTx/>
                          <a:uFillTx/>
                          <a:latin typeface="+mn-lt"/>
                          <a:ea typeface="+mn-ea"/>
                          <a:cs typeface="+mn-cs"/>
                        </a:rPr>
                        <a:t>OverView</a:t>
                      </a:r>
                      <a:endParaRPr lang="sk-SK"/>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sk-S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sk-S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just"/>
                      <a:r>
                        <a:rPr lang="sk-SK" sz="2400" b="1" smtClean="0"/>
                        <a:t>Introduction</a:t>
                      </a:r>
                    </a:p>
                    <a:p>
                      <a:r>
                        <a:rPr lang="en-US" sz="2400" smtClean="0"/>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400" smtClean="0"/>
                    </a:p>
                    <a:p>
                      <a:endParaRPr lang="sk-SK" sz="2400" kern="1200" dirty="0" err="1" smtClean="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r>
                        <a:rPr lang="sk-SK" sz="2400" b="1" smtClean="0"/>
                        <a:t>Aproach </a:t>
                      </a:r>
                    </a:p>
                    <a:p>
                      <a:r>
                        <a:rPr lang="sk-SK" sz="2400" smtClean="0"/>
                        <a:t>Ako sa vytvara gramitka, že je to postavne na PG bezkontextovych gramatikach z kotrých je vytvarani AST strom, ktory nam umožnuje repezentaciu textu formou blokov. </a:t>
                      </a:r>
                      <a:r>
                        <a:rPr lang="en-US" sz="2400" smtClean="0"/>
                        <a:t>  </a:t>
                      </a:r>
                      <a:endParaRPr lang="sk-SK" sz="2400" smtClean="0"/>
                    </a:p>
                    <a:p>
                      <a:endParaRPr lang="sk-SK" sz="2400" kern="1200" dirty="0" err="1" smtClean="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r>
                        <a:rPr lang="sk-SK" sz="2400" b="1" smtClean="0"/>
                        <a:t>Application</a:t>
                      </a:r>
                    </a:p>
                    <a:p>
                      <a:r>
                        <a:rPr lang="sk-SK" sz="2400" smtClean="0"/>
                        <a:t>Trolledit is an experimental applicaton  based on </a:t>
                      </a:r>
                      <a:r>
                        <a:rPr lang="en-US" sz="2400" smtClean="0"/>
                        <a:t>multiplatform</a:t>
                      </a:r>
                      <a:r>
                        <a:rPr lang="sk-SK" sz="2400" smtClean="0"/>
                        <a:t> framework Qt. For parse source code and creating AST we usesing simple a scripting language LUA.</a:t>
                      </a:r>
                    </a:p>
                    <a:p>
                      <a:endParaRPr lang="sk-SK" sz="2400" kern="1200" dirty="0" err="1" smtClean="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7" name="Zaoblený obdĺžnik 106"/>
          <p:cNvSpPr/>
          <p:nvPr/>
        </p:nvSpPr>
        <p:spPr>
          <a:xfrm rot="16044899">
            <a:off x="-9272611" y="7619955"/>
            <a:ext cx="1071570" cy="664373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chemeClr val="tx1"/>
              </a:solidFill>
            </a:endParaRPr>
          </a:p>
        </p:txBody>
      </p:sp>
      <p:sp>
        <p:nvSpPr>
          <p:cNvPr id="98" name="BlokTextu 97"/>
          <p:cNvSpPr txBox="1"/>
          <p:nvPr/>
        </p:nvSpPr>
        <p:spPr>
          <a:xfrm rot="21270937">
            <a:off x="-11385715" y="10359876"/>
            <a:ext cx="6215106" cy="1015663"/>
          </a:xfrm>
          <a:prstGeom prst="rect">
            <a:avLst/>
          </a:prstGeom>
          <a:noFill/>
        </p:spPr>
        <p:txBody>
          <a:bodyPr wrap="square" rtlCol="0">
            <a:spAutoFit/>
          </a:bodyPr>
          <a:lstStyle/>
          <a:p>
            <a:r>
              <a:rPr lang="en-US" sz="6000" b="1" smtClean="0">
                <a:latin typeface="Buxton Sketch" pitchFamily="66" charset="0"/>
                <a:cs typeface="Aharoni" pitchFamily="2" charset="-79"/>
              </a:rPr>
              <a:t>Your Source Code</a:t>
            </a:r>
            <a:endParaRPr lang="sk-SK" sz="6000" b="1" dirty="0" smtClean="0">
              <a:latin typeface="Buxton Sketch" pitchFamily="66" charset="0"/>
              <a:cs typeface="Aharoni" pitchFamily="2" charset="-79"/>
            </a:endParaRPr>
          </a:p>
        </p:txBody>
      </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295</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55</cp:revision>
  <dcterms:created xsi:type="dcterms:W3CDTF">2012-04-15T20:35:20Z</dcterms:created>
  <dcterms:modified xsi:type="dcterms:W3CDTF">2012-04-22T20:44:45Z</dcterms:modified>
</cp:coreProperties>
</file>