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p:scale>
          <a:sx n="33" d="100"/>
          <a:sy n="33" d="100"/>
        </p:scale>
        <p:origin x="-1974" y="-20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5/3/2020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rxiv.org/pdf/1802.01873.pdf" TargetMode="External"/><Relationship Id="rId7"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scikit-learn.org/stable/modules/generated/sklearn.neural_network.MLPClassifier.html" TargetMode="External"/><Relationship Id="rId5" Type="http://schemas.openxmlformats.org/officeDocument/2006/relationships/hyperlink" Target="https://corochann.com/mnist-training-with-multi-layer-perceptron-1149.html" TargetMode="External"/><Relationship Id="rId4" Type="http://schemas.openxmlformats.org/officeDocument/2006/relationships/hyperlink" Target="https://github.com/1adrianb/face-alignment"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2492990"/>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LAW SCHOOL COPYRIGHT PROJECT</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80896" y="6325198"/>
            <a:ext cx="43969748" cy="5478423"/>
          </a:xfrm>
          <a:prstGeom prst="rect">
            <a:avLst/>
          </a:prstGeom>
          <a:solidFill>
            <a:srgbClr val="500000"/>
          </a:solidFill>
          <a:ln>
            <a:solidFill>
              <a:srgbClr val="500000"/>
            </a:solidFill>
          </a:ln>
        </p:spPr>
        <p:txBody>
          <a:bodyPr wrap="square" rtlCol="0">
            <a:spAutoFit/>
          </a:bodyPr>
          <a:lstStyle/>
          <a:p>
            <a:pPr algn="just"/>
            <a:r>
              <a:rPr lang="en-US" sz="5000" dirty="0">
                <a:solidFill>
                  <a:schemeClr val="bg1"/>
                </a:solidFill>
              </a:rPr>
              <a:t>Gather data to test the stories that we tell about copyright. Do one of these two projects: (1) test how well popular music endures by scraping the number of times each song in the year-end Hot 100 singles chart for the last 60 years has been streamed on YouTube. Re-scrape the same data at intervals, three months, six months, a year, to test how popularity changes over time. This permits test of stories regarding copyright’s optimal duration and also stories regarding the supposed correlation between incentives and creative output. (2) Test how much copyright increases the price for a copy of popular works. Scrape prices from Amazon and possibly other sources, for physical and electronic copies of the most popular novels from the 19th and 21st centuries. Because the 19th century books are out of copyright, while the 21st century books are all still protected by copyright, this would provide a direct measure of the surcharge or “tax” that copyright imposes on readers.</a:t>
            </a:r>
          </a:p>
          <a:p>
            <a:pPr algn="just"/>
            <a:endParaRPr lang="en-US" sz="5000" dirty="0">
              <a:solidFill>
                <a:schemeClr val="bg1"/>
              </a:solidFill>
            </a:endParaRPr>
          </a:p>
        </p:txBody>
      </p:sp>
      <p:sp>
        <p:nvSpPr>
          <p:cNvPr id="12" name="TextBox 11">
            <a:extLst>
              <a:ext uri="{FF2B5EF4-FFF2-40B4-BE49-F238E27FC236}">
                <a16:creationId xmlns:a16="http://schemas.microsoft.com/office/drawing/2014/main" id="{4AB896D8-6AC3-9545-A97C-12A0E5C888A0}"/>
              </a:ext>
            </a:extLst>
          </p:cNvPr>
          <p:cNvSpPr txBox="1"/>
          <p:nvPr/>
        </p:nvSpPr>
        <p:spPr>
          <a:xfrm>
            <a:off x="0" y="12553420"/>
            <a:ext cx="13434558" cy="2554545"/>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UI Design</a:t>
            </a:r>
          </a:p>
          <a:p>
            <a:pPr marL="571500" indent="-571500">
              <a:buFont typeface="Arial" panose="020B0604020202020204" pitchFamily="34" charset="0"/>
              <a:buChar char="•"/>
            </a:pPr>
            <a:r>
              <a:rPr lang="en-US" sz="4000" dirty="0" err="1">
                <a:solidFill>
                  <a:schemeClr val="bg1"/>
                </a:solidFill>
              </a:rPr>
              <a:t>asd</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zxc</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qwe</a:t>
            </a:r>
            <a:endParaRPr lang="en-US" sz="4000" dirty="0">
              <a:solidFill>
                <a:schemeClr val="bg1"/>
              </a:solidFill>
            </a:endParaRPr>
          </a:p>
        </p:txBody>
      </p:sp>
      <p:sp>
        <p:nvSpPr>
          <p:cNvPr id="14" name="TextBox 13">
            <a:extLst>
              <a:ext uri="{FF2B5EF4-FFF2-40B4-BE49-F238E27FC236}">
                <a16:creationId xmlns:a16="http://schemas.microsoft.com/office/drawing/2014/main" id="{CB695100-2C75-5140-83D8-CA9BA25AF3F5}"/>
              </a:ext>
            </a:extLst>
          </p:cNvPr>
          <p:cNvSpPr txBox="1"/>
          <p:nvPr/>
        </p:nvSpPr>
        <p:spPr>
          <a:xfrm>
            <a:off x="0" y="21677556"/>
            <a:ext cx="13434558" cy="3131627"/>
          </a:xfrm>
          <a:prstGeom prst="rect">
            <a:avLst/>
          </a:prstGeom>
          <a:solidFill>
            <a:srgbClr val="500000"/>
          </a:solidFill>
          <a:ln>
            <a:solidFill>
              <a:srgbClr val="500000"/>
            </a:solidFill>
          </a:ln>
        </p:spPr>
        <p:txBody>
          <a:bodyPr wrap="square" rtlCol="0">
            <a:spAutoFit/>
          </a:bodyPr>
          <a:lstStyle/>
          <a:p>
            <a:r>
              <a:rPr lang="en-US" sz="3950" dirty="0">
                <a:solidFill>
                  <a:schemeClr val="bg1"/>
                </a:solidFill>
              </a:rPr>
              <a:t> Last.FM API</a:t>
            </a:r>
          </a:p>
          <a:p>
            <a:pPr marL="571500" indent="-571500">
              <a:buFont typeface="Arial" panose="020B0604020202020204" pitchFamily="34" charset="0"/>
              <a:buChar char="•"/>
            </a:pPr>
            <a:r>
              <a:rPr lang="en-US" sz="3950" dirty="0">
                <a:solidFill>
                  <a:schemeClr val="bg1"/>
                </a:solidFill>
              </a:rPr>
              <a:t>Free, allows mass data queries</a:t>
            </a:r>
          </a:p>
          <a:p>
            <a:pPr marL="571500" indent="-571500">
              <a:buFont typeface="Arial" panose="020B0604020202020204" pitchFamily="34" charset="0"/>
              <a:buChar char="•"/>
            </a:pPr>
            <a:r>
              <a:rPr lang="en-US" sz="3950" dirty="0">
                <a:solidFill>
                  <a:schemeClr val="bg1"/>
                </a:solidFill>
              </a:rPr>
              <a:t>REST request</a:t>
            </a:r>
          </a:p>
          <a:p>
            <a:pPr marL="571500" indent="-571500">
              <a:buFont typeface="Arial" panose="020B0604020202020204" pitchFamily="34" charset="0"/>
              <a:buChar char="•"/>
            </a:pPr>
            <a:r>
              <a:rPr lang="en-US" sz="3950" dirty="0">
                <a:solidFill>
                  <a:schemeClr val="bg1"/>
                </a:solidFill>
              </a:rPr>
              <a:t>JSON response</a:t>
            </a:r>
          </a:p>
          <a:p>
            <a:pPr marL="571500" indent="-571500">
              <a:buFont typeface="Arial" panose="020B0604020202020204" pitchFamily="34" charset="0"/>
              <a:buChar char="•"/>
            </a:pPr>
            <a:r>
              <a:rPr lang="en-US" sz="3950" dirty="0">
                <a:solidFill>
                  <a:schemeClr val="bg1"/>
                </a:solidFill>
              </a:rPr>
              <a:t>Extensive availability </a:t>
            </a:r>
          </a:p>
        </p:txBody>
      </p:sp>
      <p:sp>
        <p:nvSpPr>
          <p:cNvPr id="21" name="TextBox 20">
            <a:extLst>
              <a:ext uri="{FF2B5EF4-FFF2-40B4-BE49-F238E27FC236}">
                <a16:creationId xmlns:a16="http://schemas.microsoft.com/office/drawing/2014/main" id="{4901373A-AB2D-4543-9D57-155EB9287DBC}"/>
              </a:ext>
            </a:extLst>
          </p:cNvPr>
          <p:cNvSpPr txBox="1"/>
          <p:nvPr/>
        </p:nvSpPr>
        <p:spPr>
          <a:xfrm>
            <a:off x="31913162" y="26593202"/>
            <a:ext cx="11975690" cy="707886"/>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Other Module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13162" y="12647922"/>
            <a:ext cx="11975690" cy="5632311"/>
          </a:xfrm>
          <a:prstGeom prst="rect">
            <a:avLst/>
          </a:prstGeom>
          <a:solidFill>
            <a:srgbClr val="500000"/>
          </a:solidFill>
          <a:ln>
            <a:solidFill>
              <a:srgbClr val="500000"/>
            </a:solidFill>
          </a:ln>
        </p:spPr>
        <p:txBody>
          <a:bodyPr wrap="square" rtlCol="0">
            <a:spAutoFit/>
          </a:bodyPr>
          <a:lstStyle/>
          <a:p>
            <a:r>
              <a:rPr lang="en-US" sz="4000" dirty="0" err="1">
                <a:solidFill>
                  <a:schemeClr val="bg1"/>
                </a:solidFill>
              </a:rPr>
              <a:t>Youtube</a:t>
            </a:r>
            <a:r>
              <a:rPr lang="en-US" sz="4000" dirty="0">
                <a:solidFill>
                  <a:schemeClr val="bg1"/>
                </a:solidFill>
              </a:rPr>
              <a:t> Data API</a:t>
            </a:r>
          </a:p>
          <a:p>
            <a:pPr marL="571500" indent="-571500">
              <a:buFont typeface="Arial" panose="020B0604020202020204" pitchFamily="34" charset="0"/>
              <a:buChar char="•"/>
            </a:pPr>
            <a:r>
              <a:rPr lang="en-US" sz="4000" dirty="0">
                <a:solidFill>
                  <a:schemeClr val="bg1"/>
                </a:solidFill>
              </a:rPr>
              <a:t>Public API that allows the user to gather </a:t>
            </a:r>
            <a:r>
              <a:rPr lang="en-US" sz="4000" dirty="0" err="1">
                <a:solidFill>
                  <a:schemeClr val="bg1"/>
                </a:solidFill>
              </a:rPr>
              <a:t>youtube</a:t>
            </a:r>
            <a:r>
              <a:rPr lang="en-US" sz="4000" dirty="0">
                <a:solidFill>
                  <a:schemeClr val="bg1"/>
                </a:solidFill>
              </a:rPr>
              <a:t> related data. In our case, we look for common video statistics such as likes, duration, and views for various popular songs. </a:t>
            </a:r>
          </a:p>
          <a:p>
            <a:pPr marL="571500" indent="-571500">
              <a:buFont typeface="Arial" panose="020B0604020202020204" pitchFamily="34" charset="0"/>
              <a:buChar char="•"/>
            </a:pPr>
            <a:r>
              <a:rPr lang="en-US" sz="4000" dirty="0">
                <a:solidFill>
                  <a:schemeClr val="bg1"/>
                </a:solidFill>
              </a:rPr>
              <a:t>Powerful and cheap requests that provide json readable data</a:t>
            </a:r>
          </a:p>
          <a:p>
            <a:pPr marL="571500" indent="-571500">
              <a:buFont typeface="Arial" panose="020B0604020202020204" pitchFamily="34" charset="0"/>
              <a:buChar char="•"/>
            </a:pPr>
            <a:r>
              <a:rPr lang="en-US" sz="4000" dirty="0">
                <a:solidFill>
                  <a:schemeClr val="bg1"/>
                </a:solidFill>
              </a:rPr>
              <a:t>Search queries can gather multiple videos at once and can process many searches </a:t>
            </a:r>
            <a:r>
              <a:rPr lang="en-US" sz="4000">
                <a:solidFill>
                  <a:schemeClr val="bg1"/>
                </a:solidFill>
              </a:rPr>
              <a:t>in succession</a:t>
            </a:r>
            <a:endParaRPr lang="en-US" sz="4000" dirty="0">
              <a:solidFill>
                <a:schemeClr val="bg1"/>
              </a:solidFill>
            </a:endParaRPr>
          </a:p>
        </p:txBody>
      </p:sp>
      <p:sp>
        <p:nvSpPr>
          <p:cNvPr id="4" name="TextBox 3">
            <a:extLst>
              <a:ext uri="{FF2B5EF4-FFF2-40B4-BE49-F238E27FC236}">
                <a16:creationId xmlns:a16="http://schemas.microsoft.com/office/drawing/2014/main" id="{AF9CD5D2-8638-2247-B06F-358E20AEBB2E}"/>
              </a:ext>
            </a:extLst>
          </p:cNvPr>
          <p:cNvSpPr txBox="1"/>
          <p:nvPr/>
        </p:nvSpPr>
        <p:spPr>
          <a:xfrm>
            <a:off x="1270925" y="3973712"/>
            <a:ext cx="41266105" cy="861774"/>
          </a:xfrm>
          <a:prstGeom prst="rect">
            <a:avLst/>
          </a:prstGeom>
          <a:noFill/>
        </p:spPr>
        <p:txBody>
          <a:bodyPr wrap="square" rtlCol="0">
            <a:spAutoFit/>
          </a:bodyPr>
          <a:lstStyle/>
          <a:p>
            <a:pPr algn="ctr"/>
            <a:r>
              <a:rPr lang="en-US" sz="5000" dirty="0">
                <a:solidFill>
                  <a:schemeClr val="bg1"/>
                </a:solidFill>
              </a:rPr>
              <a:t>Presenter: Aditya Atul </a:t>
            </a:r>
            <a:r>
              <a:rPr lang="en-US" sz="5000" dirty="0" err="1">
                <a:solidFill>
                  <a:schemeClr val="bg1"/>
                </a:solidFill>
              </a:rPr>
              <a:t>Vijayvergia</a:t>
            </a:r>
            <a:r>
              <a:rPr lang="en-US" sz="5000" dirty="0">
                <a:solidFill>
                  <a:schemeClr val="bg1"/>
                </a:solidFill>
              </a:rPr>
              <a:t> Chen Liang, David Qin, </a:t>
            </a:r>
            <a:r>
              <a:rPr lang="en-US" sz="5000" dirty="0" err="1">
                <a:solidFill>
                  <a:schemeClr val="bg1"/>
                </a:solidFill>
              </a:rPr>
              <a:t>Fengqiao</a:t>
            </a:r>
            <a:r>
              <a:rPr lang="en-US" sz="5000" dirty="0">
                <a:solidFill>
                  <a:schemeClr val="bg1"/>
                </a:solidFill>
              </a:rPr>
              <a:t> Wang, Joseph </a:t>
            </a:r>
            <a:r>
              <a:rPr lang="en-US" sz="5000" dirty="0" err="1">
                <a:solidFill>
                  <a:schemeClr val="bg1"/>
                </a:solidFill>
              </a:rPr>
              <a:t>Cineros</a:t>
            </a:r>
            <a:r>
              <a:rPr lang="en-US" sz="5000" dirty="0">
                <a:solidFill>
                  <a:schemeClr val="bg1"/>
                </a:solidFill>
              </a:rPr>
              <a:t>, Sicong Huang, Paul Quek	Client: Dr. Glynn </a:t>
            </a:r>
            <a:r>
              <a:rPr lang="en-US" sz="5000" dirty="0" err="1">
                <a:solidFill>
                  <a:schemeClr val="bg1"/>
                </a:solidFill>
              </a:rPr>
              <a:t>Lunney</a:t>
            </a:r>
            <a:endParaRPr lang="en-US" sz="5000" dirty="0">
              <a:solidFill>
                <a:schemeClr val="bg1"/>
              </a:solidFill>
            </a:endParaRP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2"/>
          <a:stretch>
            <a:fillRect/>
          </a:stretch>
        </p:blipFill>
        <p:spPr>
          <a:xfrm>
            <a:off x="-12635" y="30947677"/>
            <a:ext cx="9463778" cy="183481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21945606" y="30246317"/>
            <a:ext cx="22595642" cy="2800767"/>
          </a:xfrm>
          <a:prstGeom prst="rect">
            <a:avLst/>
          </a:prstGeom>
          <a:noFill/>
        </p:spPr>
        <p:txBody>
          <a:bodyPr wrap="square" rtlCol="0">
            <a:spAutoFit/>
          </a:bodyPr>
          <a:lstStyle/>
          <a:p>
            <a:pPr algn="r"/>
            <a:r>
              <a:rPr lang="en-US" sz="3200" dirty="0">
                <a:solidFill>
                  <a:schemeClr val="bg1"/>
                </a:solidFill>
              </a:rPr>
              <a:t>REFERENCES:</a:t>
            </a:r>
          </a:p>
          <a:p>
            <a:pPr algn="r"/>
            <a:r>
              <a:rPr lang="en-US" sz="2400" dirty="0">
                <a:solidFill>
                  <a:schemeClr val="bg1"/>
                </a:solidFill>
                <a:hlinkClick r:id="rId3">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r"/>
            <a:r>
              <a:rPr lang="en-US" sz="2400" dirty="0">
                <a:solidFill>
                  <a:schemeClr val="bg1"/>
                </a:solidFill>
                <a:hlinkClick r:id="rId4">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r"/>
            <a:r>
              <a:rPr lang="en-US" sz="2400" dirty="0">
                <a:solidFill>
                  <a:schemeClr val="bg1"/>
                </a:solidFill>
                <a:hlinkClick r:id="rId5">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r"/>
            <a:r>
              <a:rPr lang="en-US" sz="2400" dirty="0">
                <a:solidFill>
                  <a:schemeClr val="bg1"/>
                </a:solidFill>
                <a:hlinkClick r:id="rId6">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r"/>
            <a:r>
              <a:rPr lang="en-US" sz="2400" dirty="0">
                <a:solidFill>
                  <a:schemeClr val="bg1"/>
                </a:solidFill>
                <a:hlinkClick r:id="rId7">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r"/>
            <a:endParaRPr lang="en-US" sz="2400" dirty="0">
              <a:solidFill>
                <a:schemeClr val="bg1"/>
              </a:solidFill>
            </a:endParaRPr>
          </a:p>
        </p:txBody>
      </p:sp>
      <p:sp>
        <p:nvSpPr>
          <p:cNvPr id="27" name="TextBox 26">
            <a:extLst>
              <a:ext uri="{FF2B5EF4-FFF2-40B4-BE49-F238E27FC236}">
                <a16:creationId xmlns:a16="http://schemas.microsoft.com/office/drawing/2014/main" id="{6C2F7F7D-E9EA-495A-8D6E-7B20AB939AC3}"/>
              </a:ext>
            </a:extLst>
          </p:cNvPr>
          <p:cNvSpPr txBox="1"/>
          <p:nvPr/>
        </p:nvSpPr>
        <p:spPr>
          <a:xfrm>
            <a:off x="31913162" y="19562592"/>
            <a:ext cx="11975690" cy="2554545"/>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Amazon Books API</a:t>
            </a:r>
          </a:p>
          <a:p>
            <a:pPr marL="571500" indent="-571500">
              <a:buFont typeface="Arial" panose="020B0604020202020204" pitchFamily="34" charset="0"/>
              <a:buChar char="•"/>
            </a:pPr>
            <a:r>
              <a:rPr lang="en-US" sz="4000" dirty="0" err="1">
                <a:solidFill>
                  <a:schemeClr val="bg1"/>
                </a:solidFill>
              </a:rPr>
              <a:t>asd</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zxc</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qwe</a:t>
            </a:r>
            <a:endParaRPr lang="en-US" sz="4000" dirty="0">
              <a:solidFill>
                <a:schemeClr val="bg1"/>
              </a:solidFill>
            </a:endParaRPr>
          </a:p>
        </p:txBody>
      </p:sp>
      <p:pic>
        <p:nvPicPr>
          <p:cNvPr id="15" name="image1.png">
            <a:extLst>
              <a:ext uri="{FF2B5EF4-FFF2-40B4-BE49-F238E27FC236}">
                <a16:creationId xmlns:a16="http://schemas.microsoft.com/office/drawing/2014/main" id="{6EFEA958-915F-4FDF-B4EE-344B589858E8}"/>
              </a:ext>
            </a:extLst>
          </p:cNvPr>
          <p:cNvPicPr/>
          <p:nvPr/>
        </p:nvPicPr>
        <p:blipFill>
          <a:blip r:embed="rId8"/>
          <a:srcRect l="961" t="2058"/>
          <a:stretch>
            <a:fillRect/>
          </a:stretch>
        </p:blipFill>
        <p:spPr>
          <a:xfrm>
            <a:off x="15228327" y="12106057"/>
            <a:ext cx="13434558" cy="8706286"/>
          </a:xfrm>
          <a:prstGeom prst="rect">
            <a:avLst/>
          </a:prstGeom>
          <a:ln/>
        </p:spPr>
      </p:pic>
      <p:pic>
        <p:nvPicPr>
          <p:cNvPr id="16" name="image2.png">
            <a:extLst>
              <a:ext uri="{FF2B5EF4-FFF2-40B4-BE49-F238E27FC236}">
                <a16:creationId xmlns:a16="http://schemas.microsoft.com/office/drawing/2014/main" id="{EFE194F9-E6A9-4607-8EA9-079D842296FB}"/>
              </a:ext>
            </a:extLst>
          </p:cNvPr>
          <p:cNvPicPr/>
          <p:nvPr/>
        </p:nvPicPr>
        <p:blipFill>
          <a:blip r:embed="rId9"/>
          <a:srcRect/>
          <a:stretch>
            <a:fillRect/>
          </a:stretch>
        </p:blipFill>
        <p:spPr>
          <a:xfrm>
            <a:off x="0" y="15350864"/>
            <a:ext cx="13434558" cy="5606449"/>
          </a:xfrm>
          <a:prstGeom prst="rect">
            <a:avLst/>
          </a:prstGeom>
          <a:ln/>
        </p:spPr>
      </p:pic>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TotalTime>
  <Words>387</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David</cp:lastModifiedBy>
  <cp:revision>205</cp:revision>
  <dcterms:created xsi:type="dcterms:W3CDTF">2020-02-20T19:06:22Z</dcterms:created>
  <dcterms:modified xsi:type="dcterms:W3CDTF">2020-05-03T22:57:34Z</dcterms:modified>
</cp:coreProperties>
</file>