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fpOY27OUKjkRxbKhRKFt6Ry+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D3C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33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76200" y="-609600"/>
            <a:ext cx="43967400" cy="3330122"/>
          </a:xfrm>
          <a:prstGeom prst="rect">
            <a:avLst/>
          </a:prstGeom>
          <a:solidFill>
            <a:srgbClr val="500000"/>
          </a:solidFill>
          <a:ln w="12700" cap="flat" cmpd="sng">
            <a:solidFill>
              <a:srgbClr val="5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78548" y="30197878"/>
            <a:ext cx="43967400" cy="2743200"/>
          </a:xfrm>
          <a:prstGeom prst="rect">
            <a:avLst/>
          </a:prstGeom>
          <a:solidFill>
            <a:srgbClr val="500000"/>
          </a:solidFill>
          <a:ln w="12700" cap="flat" cmpd="sng">
            <a:solidFill>
              <a:srgbClr val="5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252546" y="-648940"/>
            <a:ext cx="35310000" cy="2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LAW SCHOOL COPYRIGHT PROJECT</a:t>
            </a:r>
            <a:endParaRPr sz="15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498900" y="1596524"/>
            <a:ext cx="41266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Presenter: Aditya Atul </a:t>
            </a:r>
            <a:r>
              <a:rPr lang="en-US" sz="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Vijayvergia</a:t>
            </a: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Chen Liang, David Qin, </a:t>
            </a:r>
            <a:r>
              <a:rPr lang="en-US" sz="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Fengqiao</a:t>
            </a: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Wang, Joseph </a:t>
            </a:r>
            <a:r>
              <a:rPr lang="en-US" sz="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Cineros</a:t>
            </a: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Sicong</a:t>
            </a: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Huang, Paul Quek	Client: Dr. Glynn </a:t>
            </a:r>
            <a:r>
              <a:rPr lang="en-US" sz="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Lunney</a:t>
            </a:r>
            <a:endParaRPr sz="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A picture containing sitting, driv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35" y="30947678"/>
            <a:ext cx="9463778" cy="18348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21293209" y="30972746"/>
            <a:ext cx="2259564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dirty="0"/>
          </a:p>
          <a:p>
            <a:pPr lvl="0" algn="r"/>
            <a:r>
              <a:rPr lang="en-US" sz="24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https://github.com/Innoversa/Law-School-Copyright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8CF32181-B165-43A9-B0A2-D4D3BE48A219}"/>
              </a:ext>
            </a:extLst>
          </p:cNvPr>
          <p:cNvSpPr/>
          <p:nvPr/>
        </p:nvSpPr>
        <p:spPr>
          <a:xfrm>
            <a:off x="-12636" y="2701323"/>
            <a:ext cx="7289735" cy="1316395"/>
          </a:xfrm>
          <a:prstGeom prst="snip1Rect">
            <a:avLst>
              <a:gd name="adj" fmla="val 50000"/>
            </a:avLst>
          </a:prstGeom>
          <a:solidFill>
            <a:srgbClr val="D3C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chemeClr val="tx1"/>
                </a:solidFill>
              </a:rPr>
              <a:t>Introduction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DCF3B-CAA5-424A-B451-CAB830B20B13}"/>
              </a:ext>
            </a:extLst>
          </p:cNvPr>
          <p:cNvSpPr txBox="1"/>
          <p:nvPr/>
        </p:nvSpPr>
        <p:spPr>
          <a:xfrm>
            <a:off x="0" y="4002942"/>
            <a:ext cx="13098969" cy="14126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Develop program for Dr. Glynn </a:t>
            </a:r>
            <a:r>
              <a:rPr lang="en-US" sz="4800" dirty="0" err="1"/>
              <a:t>Lunney</a:t>
            </a:r>
            <a:r>
              <a:rPr lang="en-US" sz="4800" dirty="0"/>
              <a:t> for copyright related price information scraping. The data will be used by client for copyright optimal duration and copyright protection evaluation research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Automatic scraping program for copyright related price information collection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Diverse scraping source - Support multiple scraping source (Amazon, Last.fm, YouTube) and multiple types of data (songs, books)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Efficiency - Support parallel scraping and multi-threading scraping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User friendly - All functions are integrated into one user interface to serve as a one-stop solution for data scraping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Support multiple types of spreadsheet as input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Support multi-sheet processing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F6A9F17-DAF6-40D1-B1B6-A010BF15027C}"/>
              </a:ext>
            </a:extLst>
          </p:cNvPr>
          <p:cNvSpPr/>
          <p:nvPr/>
        </p:nvSpPr>
        <p:spPr>
          <a:xfrm>
            <a:off x="-78548" y="18164491"/>
            <a:ext cx="7277100" cy="1316395"/>
          </a:xfrm>
          <a:prstGeom prst="snip1Rect">
            <a:avLst>
              <a:gd name="adj" fmla="val 50000"/>
            </a:avLst>
          </a:prstGeom>
          <a:solidFill>
            <a:srgbClr val="D3C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tx1"/>
                </a:solidFill>
              </a:rPr>
              <a:t>Books Scraper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62DE68-E023-4D4C-85C6-F5AC4A09C431}"/>
              </a:ext>
            </a:extLst>
          </p:cNvPr>
          <p:cNvGrpSpPr/>
          <p:nvPr/>
        </p:nvGrpSpPr>
        <p:grpSpPr>
          <a:xfrm>
            <a:off x="13479598" y="4504800"/>
            <a:ext cx="16268987" cy="6928601"/>
            <a:chOff x="15658813" y="7830710"/>
            <a:chExt cx="24812928" cy="105672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D337FF-F4C3-41E3-9F8F-D0CC8B699354}"/>
                </a:ext>
              </a:extLst>
            </p:cNvPr>
            <p:cNvSpPr/>
            <p:nvPr/>
          </p:nvSpPr>
          <p:spPr>
            <a:xfrm>
              <a:off x="23685911" y="11449851"/>
              <a:ext cx="8003260" cy="3589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GUI and Main</a:t>
              </a:r>
            </a:p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Process Manager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C0EC65-D18B-4BA4-9D00-BB7735074F74}"/>
                </a:ext>
              </a:extLst>
            </p:cNvPr>
            <p:cNvSpPr/>
            <p:nvPr/>
          </p:nvSpPr>
          <p:spPr>
            <a:xfrm>
              <a:off x="24257411" y="7830710"/>
              <a:ext cx="6809871" cy="2608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Multi-sheet spreadsheet file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794A72-E0BC-45A7-BD14-579898D562F7}"/>
                </a:ext>
              </a:extLst>
            </p:cNvPr>
            <p:cNvSpPr/>
            <p:nvPr/>
          </p:nvSpPr>
          <p:spPr>
            <a:xfrm>
              <a:off x="33476187" y="11519418"/>
              <a:ext cx="6995554" cy="1307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YouTube API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AB52E3-615D-43B9-ADB9-66E0954735D0}"/>
                </a:ext>
              </a:extLst>
            </p:cNvPr>
            <p:cNvSpPr/>
            <p:nvPr/>
          </p:nvSpPr>
          <p:spPr>
            <a:xfrm>
              <a:off x="33476187" y="13404724"/>
              <a:ext cx="6995554" cy="1307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Last.fm API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9164157-816A-495F-A8D3-574B917E4595}"/>
                </a:ext>
              </a:extLst>
            </p:cNvPr>
            <p:cNvCxnSpPr>
              <a:cxnSpLocks/>
              <a:stCxn id="24" idx="1"/>
              <a:endCxn id="5" idx="3"/>
            </p:cNvCxnSpPr>
            <p:nvPr/>
          </p:nvCxnSpPr>
          <p:spPr>
            <a:xfrm rot="10800000" flipV="1">
              <a:off x="31689171" y="12173092"/>
              <a:ext cx="1787016" cy="1071354"/>
            </a:xfrm>
            <a:prstGeom prst="bentConnector3">
              <a:avLst/>
            </a:prstGeom>
            <a:ln w="76200">
              <a:solidFill>
                <a:srgbClr val="5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E7BE7E05-E523-407B-B911-0BC9A590C3F3}"/>
                </a:ext>
              </a:extLst>
            </p:cNvPr>
            <p:cNvCxnSpPr>
              <a:cxnSpLocks/>
              <a:stCxn id="25" idx="1"/>
              <a:endCxn id="5" idx="3"/>
            </p:cNvCxnSpPr>
            <p:nvPr/>
          </p:nvCxnSpPr>
          <p:spPr>
            <a:xfrm rot="10800000">
              <a:off x="31689171" y="13244446"/>
              <a:ext cx="1787016" cy="813952"/>
            </a:xfrm>
            <a:prstGeom prst="bentConnector3">
              <a:avLst/>
            </a:prstGeom>
            <a:ln w="57150">
              <a:solidFill>
                <a:srgbClr val="5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EE0CD0-0EC6-456E-9709-42D21D87FD0B}"/>
                </a:ext>
              </a:extLst>
            </p:cNvPr>
            <p:cNvSpPr/>
            <p:nvPr/>
          </p:nvSpPr>
          <p:spPr>
            <a:xfrm>
              <a:off x="24282605" y="15789440"/>
              <a:ext cx="6809871" cy="2608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Output: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BCA755-E2E0-4BB6-AAE9-D3F1E2D02270}"/>
                </a:ext>
              </a:extLst>
            </p:cNvPr>
            <p:cNvSpPr/>
            <p:nvPr/>
          </p:nvSpPr>
          <p:spPr>
            <a:xfrm>
              <a:off x="15658813" y="12574218"/>
              <a:ext cx="6995554" cy="1307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Amazon </a:t>
              </a:r>
              <a:r>
                <a:rPr lang="en-US" sz="4000" dirty="0">
                  <a:solidFill>
                    <a:schemeClr val="tx1"/>
                  </a:solidFill>
                </a:rPr>
                <a:t>API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D364938-9A7B-4673-A156-0F5FF64C12C3}"/>
                </a:ext>
              </a:extLst>
            </p:cNvPr>
            <p:cNvCxnSpPr>
              <a:cxnSpLocks/>
              <a:stCxn id="46" idx="3"/>
              <a:endCxn id="5" idx="1"/>
            </p:cNvCxnSpPr>
            <p:nvPr/>
          </p:nvCxnSpPr>
          <p:spPr>
            <a:xfrm>
              <a:off x="22654367" y="13227892"/>
              <a:ext cx="1031544" cy="16554"/>
            </a:xfrm>
            <a:prstGeom prst="straightConnector1">
              <a:avLst/>
            </a:prstGeom>
            <a:ln w="76200">
              <a:solidFill>
                <a:srgbClr val="5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323033-BAC4-4847-902E-063E1F681DA0}"/>
                </a:ext>
              </a:extLst>
            </p:cNvPr>
            <p:cNvCxnSpPr>
              <a:stCxn id="5" idx="2"/>
              <a:endCxn id="43" idx="0"/>
            </p:cNvCxnSpPr>
            <p:nvPr/>
          </p:nvCxnSpPr>
          <p:spPr>
            <a:xfrm>
              <a:off x="27687541" y="15039040"/>
              <a:ext cx="0" cy="750400"/>
            </a:xfrm>
            <a:prstGeom prst="straightConnector1">
              <a:avLst/>
            </a:prstGeom>
            <a:ln w="76200">
              <a:solidFill>
                <a:srgbClr val="5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A24ACAA-6CD5-47EF-B694-8B9CDC46F4E4}"/>
                </a:ext>
              </a:extLst>
            </p:cNvPr>
            <p:cNvCxnSpPr>
              <a:stCxn id="23" idx="2"/>
              <a:endCxn id="5" idx="0"/>
            </p:cNvCxnSpPr>
            <p:nvPr/>
          </p:nvCxnSpPr>
          <p:spPr>
            <a:xfrm>
              <a:off x="27662347" y="10439256"/>
              <a:ext cx="25194" cy="1010595"/>
            </a:xfrm>
            <a:prstGeom prst="straightConnector1">
              <a:avLst/>
            </a:prstGeom>
            <a:ln w="76200">
              <a:solidFill>
                <a:srgbClr val="5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EA005302-4E11-451D-8DC5-758114ED46C1}"/>
              </a:ext>
            </a:extLst>
          </p:cNvPr>
          <p:cNvSpPr/>
          <p:nvPr/>
        </p:nvSpPr>
        <p:spPr>
          <a:xfrm>
            <a:off x="13100145" y="2736100"/>
            <a:ext cx="7289735" cy="1316395"/>
          </a:xfrm>
          <a:prstGeom prst="snip1Rect">
            <a:avLst>
              <a:gd name="adj" fmla="val 50000"/>
            </a:avLst>
          </a:prstGeom>
          <a:solidFill>
            <a:srgbClr val="D3C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chemeClr val="tx1"/>
                </a:solidFill>
              </a:rPr>
              <a:t>System Structure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DB3DF6-4945-48E9-8177-2A3058966A3B}"/>
              </a:ext>
            </a:extLst>
          </p:cNvPr>
          <p:cNvSpPr/>
          <p:nvPr/>
        </p:nvSpPr>
        <p:spPr>
          <a:xfrm>
            <a:off x="13098970" y="13123966"/>
            <a:ext cx="13100145" cy="1083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solidFill>
                <a:schemeClr val="tx1"/>
              </a:solidFill>
            </a:endParaRPr>
          </a:p>
          <a:p>
            <a:r>
              <a:rPr lang="en-US" sz="6600" dirty="0" err="1">
                <a:solidFill>
                  <a:schemeClr val="tx1"/>
                </a:solidFill>
              </a:rPr>
              <a:t>Youtube</a:t>
            </a:r>
            <a:r>
              <a:rPr lang="en-US" sz="6600" dirty="0">
                <a:solidFill>
                  <a:schemeClr val="tx1"/>
                </a:solidFill>
              </a:rPr>
              <a:t> Data API</a:t>
            </a:r>
          </a:p>
          <a:p>
            <a:endParaRPr lang="en-US" sz="66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Public API that allows the user to gather </a:t>
            </a:r>
            <a:r>
              <a:rPr lang="en-US" sz="5400" dirty="0" err="1">
                <a:solidFill>
                  <a:schemeClr val="tx1"/>
                </a:solidFill>
              </a:rPr>
              <a:t>youtube</a:t>
            </a:r>
            <a:r>
              <a:rPr lang="en-US" sz="5400" dirty="0">
                <a:solidFill>
                  <a:schemeClr val="tx1"/>
                </a:solidFill>
              </a:rPr>
              <a:t> related data. In our case, we look for common video statistics such as likes, duration, and views for various popular songs.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Powerful and cheap requests that provide json readable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Search queries can gather multiple videos at once and can process many searches in succession</a:t>
            </a:r>
          </a:p>
          <a:p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D6B4E6-F736-4D3A-88FF-437558658AC3}"/>
              </a:ext>
            </a:extLst>
          </p:cNvPr>
          <p:cNvSpPr/>
          <p:nvPr/>
        </p:nvSpPr>
        <p:spPr>
          <a:xfrm>
            <a:off x="13098970" y="23978220"/>
            <a:ext cx="13100145" cy="6181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 Last.FM API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Free, allows mass data queries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REST request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JSON response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Extensive availability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07C86A-8179-4815-BD22-F9565F4A398C}"/>
              </a:ext>
            </a:extLst>
          </p:cNvPr>
          <p:cNvSpPr/>
          <p:nvPr/>
        </p:nvSpPr>
        <p:spPr>
          <a:xfrm>
            <a:off x="-39275" y="19480886"/>
            <a:ext cx="13138244" cy="10736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solidFill>
                  <a:schemeClr val="tx1"/>
                </a:solidFill>
              </a:rPr>
              <a:t>Amazon Books Scrapper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Extracts book prices from amazon.com for all types of book versions available (</a:t>
            </a:r>
            <a:r>
              <a:rPr lang="en-US" sz="6600" dirty="0" err="1">
                <a:solidFill>
                  <a:schemeClr val="tx1"/>
                </a:solidFill>
              </a:rPr>
              <a:t>ebook</a:t>
            </a:r>
            <a:r>
              <a:rPr lang="en-US" sz="6600" dirty="0">
                <a:solidFill>
                  <a:schemeClr val="tx1"/>
                </a:solidFill>
              </a:rPr>
              <a:t>, audio, kindle, hardcover, paperback, </a:t>
            </a:r>
            <a:r>
              <a:rPr lang="en-US" sz="6600" dirty="0" err="1">
                <a:solidFill>
                  <a:schemeClr val="tx1"/>
                </a:solidFill>
              </a:rPr>
              <a:t>etc</a:t>
            </a:r>
            <a:r>
              <a:rPr lang="en-US" sz="6600" dirty="0">
                <a:solidFill>
                  <a:schemeClr val="tx1"/>
                </a:solidFill>
              </a:rPr>
              <a:t>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Self made scrapper, hence free of cost, requires no credentials.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tx1"/>
                </a:solidFill>
              </a:rPr>
              <a:t>No restrictions on number of books searched 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A548A49C-3D2D-4075-A41B-B39FA795D81B}"/>
              </a:ext>
            </a:extLst>
          </p:cNvPr>
          <p:cNvSpPr/>
          <p:nvPr/>
        </p:nvSpPr>
        <p:spPr>
          <a:xfrm>
            <a:off x="13021597" y="11859021"/>
            <a:ext cx="7289735" cy="1316395"/>
          </a:xfrm>
          <a:prstGeom prst="snip1Rect">
            <a:avLst>
              <a:gd name="adj" fmla="val 50000"/>
            </a:avLst>
          </a:prstGeom>
          <a:solidFill>
            <a:srgbClr val="D3C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chemeClr val="tx1"/>
                </a:solidFill>
              </a:rPr>
              <a:t>Songs Scraper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064066-9876-4EA6-891C-F99BD1AA04C7}"/>
              </a:ext>
            </a:extLst>
          </p:cNvPr>
          <p:cNvSpPr/>
          <p:nvPr/>
        </p:nvSpPr>
        <p:spPr>
          <a:xfrm>
            <a:off x="13111604" y="4023174"/>
            <a:ext cx="17970285" cy="7835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1B94AF82-2668-4376-8DEB-253E05C717DB}"/>
              </a:ext>
            </a:extLst>
          </p:cNvPr>
          <p:cNvSpPr/>
          <p:nvPr/>
        </p:nvSpPr>
        <p:spPr>
          <a:xfrm>
            <a:off x="31093348" y="2730860"/>
            <a:ext cx="7289735" cy="1316395"/>
          </a:xfrm>
          <a:prstGeom prst="snip1Rect">
            <a:avLst>
              <a:gd name="adj" fmla="val 50000"/>
            </a:avLst>
          </a:prstGeom>
          <a:solidFill>
            <a:srgbClr val="D3C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87FD8B-A340-4E9D-B706-F0514C922702}"/>
              </a:ext>
            </a:extLst>
          </p:cNvPr>
          <p:cNvSpPr/>
          <p:nvPr/>
        </p:nvSpPr>
        <p:spPr>
          <a:xfrm>
            <a:off x="31081890" y="4031806"/>
            <a:ext cx="12806962" cy="7827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One-stop user interface for all scraping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Parallel processing for scraping programs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Minimum text description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Background color changes when program status changes</a:t>
            </a:r>
          </a:p>
        </p:txBody>
      </p:sp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275AE20C-FCEF-4BEE-B8DC-739E49932F19}"/>
              </a:ext>
            </a:extLst>
          </p:cNvPr>
          <p:cNvSpPr/>
          <p:nvPr/>
        </p:nvSpPr>
        <p:spPr>
          <a:xfrm>
            <a:off x="26211999" y="11841165"/>
            <a:ext cx="7289735" cy="1316395"/>
          </a:xfrm>
          <a:prstGeom prst="snip1Rect">
            <a:avLst>
              <a:gd name="adj" fmla="val 50000"/>
            </a:avLst>
          </a:prstGeom>
          <a:solidFill>
            <a:srgbClr val="D3C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tx1"/>
                </a:solidFill>
              </a:rPr>
              <a:t>User Interface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575870B-F08D-4647-9A30-C0061786AD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951661" y="13437514"/>
            <a:ext cx="13100145" cy="574171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086DF08-E714-436B-B4EF-8A67B3DCB16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941194" y="18849097"/>
            <a:ext cx="13100145" cy="5358913"/>
          </a:xfrm>
          <a:prstGeom prst="rect">
            <a:avLst/>
          </a:prstGeom>
          <a:ln>
            <a:solidFill>
              <a:srgbClr val="50000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1ED528-678C-43DF-94E5-0EC8ADD2CE7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941194" y="24256448"/>
            <a:ext cx="13108937" cy="5385435"/>
          </a:xfrm>
          <a:prstGeom prst="rect">
            <a:avLst/>
          </a:prstGeom>
          <a:ln>
            <a:solidFill>
              <a:srgbClr val="500000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2778DFD-1D98-43EB-9A6E-231DDE9C666B}"/>
              </a:ext>
            </a:extLst>
          </p:cNvPr>
          <p:cNvSpPr txBox="1"/>
          <p:nvPr/>
        </p:nvSpPr>
        <p:spPr>
          <a:xfrm>
            <a:off x="41084195" y="15773400"/>
            <a:ext cx="151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Main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F3FE2A-A0C3-4E6B-A463-D481A3BE7EA0}"/>
              </a:ext>
            </a:extLst>
          </p:cNvPr>
          <p:cNvSpPr txBox="1"/>
          <p:nvPr/>
        </p:nvSpPr>
        <p:spPr>
          <a:xfrm>
            <a:off x="40588066" y="21528553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486AF6-EF9B-42D6-AA65-D86B6D266D23}"/>
              </a:ext>
            </a:extLst>
          </p:cNvPr>
          <p:cNvSpPr txBox="1"/>
          <p:nvPr/>
        </p:nvSpPr>
        <p:spPr>
          <a:xfrm>
            <a:off x="41084195" y="26787446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333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Sicong</dc:creator>
  <cp:lastModifiedBy>Liang, Chen</cp:lastModifiedBy>
  <cp:revision>7</cp:revision>
  <dcterms:created xsi:type="dcterms:W3CDTF">2020-02-20T19:06:22Z</dcterms:created>
  <dcterms:modified xsi:type="dcterms:W3CDTF">2020-05-05T04:05:09Z</dcterms:modified>
</cp:coreProperties>
</file>