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snapToObjects="1">
      <p:cViewPr varScale="1">
        <p:scale>
          <a:sx n="21" d="100"/>
          <a:sy n="21" d="100"/>
        </p:scale>
        <p:origin x="196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5689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620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21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7187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127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782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2/24/20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7098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2/24/20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40221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2/24/20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7409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25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4858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36D403-ED8F-CF40-BFFA-6ACA6605138C}" type="datetimeFigureOut">
              <a:rPr lang="en-US" smtClean="0"/>
              <a:t>2/24/20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23124416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1adrianb/face-alignment" TargetMode="Externa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s://arxiv.org/pdf/1802.01873.pdf"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scikit-learn.org/stable/modules/generated/sklearn.svm.LinearSVC.html#sklearn.svm.LinearSVC" TargetMode="External"/><Relationship Id="rId5" Type="http://schemas.openxmlformats.org/officeDocument/2006/relationships/image" Target="../media/image4.png"/><Relationship Id="rId10" Type="http://schemas.openxmlformats.org/officeDocument/2006/relationships/hyperlink" Target="https://scikit-learn.org/stable/modules/generated/sklearn.neural_network.MLPClassifier.html" TargetMode="External"/><Relationship Id="rId4" Type="http://schemas.openxmlformats.org/officeDocument/2006/relationships/image" Target="../media/image3.png"/><Relationship Id="rId9" Type="http://schemas.openxmlformats.org/officeDocument/2006/relationships/hyperlink" Target="https://corochann.com/mnist-training-with-multi-layer-perceptron-1149.html"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76200" y="-609600"/>
            <a:ext cx="43967400" cy="64770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6" name="Rectangle 5">
            <a:extLst>
              <a:ext uri="{FF2B5EF4-FFF2-40B4-BE49-F238E27FC236}">
                <a16:creationId xmlns:a16="http://schemas.microsoft.com/office/drawing/2014/main" id="{7BFAB975-3C93-AC4A-B59F-107B64393C9C}"/>
              </a:ext>
            </a:extLst>
          </p:cNvPr>
          <p:cNvSpPr/>
          <p:nvPr/>
        </p:nvSpPr>
        <p:spPr>
          <a:xfrm>
            <a:off x="-78548" y="30197878"/>
            <a:ext cx="43967400" cy="27432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TextBox 7">
            <a:extLst>
              <a:ext uri="{FF2B5EF4-FFF2-40B4-BE49-F238E27FC236}">
                <a16:creationId xmlns:a16="http://schemas.microsoft.com/office/drawing/2014/main" id="{461A134A-CE1A-494C-B20D-F7E26836B0F6}"/>
              </a:ext>
            </a:extLst>
          </p:cNvPr>
          <p:cNvSpPr txBox="1"/>
          <p:nvPr/>
        </p:nvSpPr>
        <p:spPr>
          <a:xfrm>
            <a:off x="4252546" y="135915"/>
            <a:ext cx="35309908" cy="4893647"/>
          </a:xfrm>
          <a:prstGeom prst="rect">
            <a:avLst/>
          </a:prstGeom>
          <a:noFill/>
        </p:spPr>
        <p:txBody>
          <a:bodyPr wrap="square" rtlCol="0">
            <a:spAutoFit/>
          </a:bodyPr>
          <a:lstStyle/>
          <a:p>
            <a:pPr algn="ctr"/>
            <a:r>
              <a:rPr lang="en-US" sz="15600" b="1" dirty="0">
                <a:solidFill>
                  <a:schemeClr val="bg1"/>
                </a:solidFill>
                <a:latin typeface="Calibri" panose="020F0502020204030204" pitchFamily="34" charset="0"/>
                <a:cs typeface="Calibri" panose="020F0502020204030204" pitchFamily="34" charset="0"/>
              </a:rPr>
              <a:t>STATIC FACIAL EXPRESSION RECOGNITION WITH MULTI-LAYER DEEP LEARNING</a:t>
            </a:r>
            <a:endParaRPr lang="en-US" sz="156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78548" y="6327160"/>
            <a:ext cx="43969748" cy="1938992"/>
          </a:xfrm>
          <a:prstGeom prst="rect">
            <a:avLst/>
          </a:prstGeom>
          <a:solidFill>
            <a:srgbClr val="500000"/>
          </a:solidFill>
          <a:ln>
            <a:solidFill>
              <a:srgbClr val="500000"/>
            </a:solidFill>
          </a:ln>
        </p:spPr>
        <p:txBody>
          <a:bodyPr wrap="square" rtlCol="0">
            <a:spAutoFit/>
          </a:bodyPr>
          <a:lstStyle/>
          <a:p>
            <a:pPr algn="just"/>
            <a:r>
              <a:rPr lang="en-US" sz="4000" dirty="0">
                <a:solidFill>
                  <a:schemeClr val="bg1"/>
                </a:solidFill>
              </a:rPr>
              <a:t>There are many factors that can play a role during encoding, which makes the recognition not accurate enough. In addition, based on the previous research that has been done in facial recognition, the images in facial action coding system are still very limited. My research builds on the existing methods for facial recognition and focus on generating more accurate and diverse results by using deep learning with advanced facial landmarks technique and categorical model. This research is focusing on improving the accuracy and diversity of facial expression recognition with deep learning.</a:t>
            </a:r>
          </a:p>
        </p:txBody>
      </p:sp>
      <p:sp>
        <p:nvSpPr>
          <p:cNvPr id="12" name="TextBox 11">
            <a:extLst>
              <a:ext uri="{FF2B5EF4-FFF2-40B4-BE49-F238E27FC236}">
                <a16:creationId xmlns:a16="http://schemas.microsoft.com/office/drawing/2014/main" id="{4AB896D8-6AC3-9545-A97C-12A0E5C888A0}"/>
              </a:ext>
            </a:extLst>
          </p:cNvPr>
          <p:cNvSpPr txBox="1"/>
          <p:nvPr/>
        </p:nvSpPr>
        <p:spPr>
          <a:xfrm>
            <a:off x="-76201" y="9063311"/>
            <a:ext cx="11975690" cy="3170099"/>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 SVM:</a:t>
            </a:r>
          </a:p>
          <a:p>
            <a:pPr marL="571500" indent="-571500">
              <a:buFont typeface="Arial" panose="020B0604020202020204" pitchFamily="34" charset="0"/>
              <a:buChar char="•"/>
            </a:pPr>
            <a:r>
              <a:rPr lang="en-US" sz="4000" dirty="0">
                <a:solidFill>
                  <a:schemeClr val="bg1"/>
                </a:solidFill>
              </a:rPr>
              <a:t>Supported Vector Machine</a:t>
            </a:r>
          </a:p>
          <a:p>
            <a:pPr marL="571500" indent="-571500">
              <a:buFont typeface="Arial" panose="020B0604020202020204" pitchFamily="34" charset="0"/>
              <a:buChar char="•"/>
            </a:pPr>
            <a:r>
              <a:rPr lang="en-US" sz="4000" dirty="0">
                <a:solidFill>
                  <a:schemeClr val="bg1"/>
                </a:solidFill>
              </a:rPr>
              <a:t>Local neural network</a:t>
            </a:r>
          </a:p>
          <a:p>
            <a:pPr marL="571500" indent="-571500">
              <a:buFont typeface="Arial" panose="020B0604020202020204" pitchFamily="34" charset="0"/>
              <a:buChar char="•"/>
            </a:pPr>
            <a:r>
              <a:rPr lang="en-US" sz="4000" dirty="0">
                <a:solidFill>
                  <a:schemeClr val="bg1"/>
                </a:solidFill>
              </a:rPr>
              <a:t>Polynomial kernel with degree of 3-11</a:t>
            </a:r>
          </a:p>
          <a:p>
            <a:pPr marL="571500" indent="-571500">
              <a:buFont typeface="Arial" panose="020B0604020202020204" pitchFamily="34" charset="0"/>
              <a:buChar char="•"/>
            </a:pPr>
            <a:r>
              <a:rPr lang="en-US" sz="4000" dirty="0">
                <a:solidFill>
                  <a:schemeClr val="bg1"/>
                </a:solidFill>
              </a:rPr>
              <a:t>Radial basis function kernel (rbf)</a:t>
            </a:r>
          </a:p>
        </p:txBody>
      </p:sp>
      <p:sp>
        <p:nvSpPr>
          <p:cNvPr id="14" name="TextBox 13">
            <a:extLst>
              <a:ext uri="{FF2B5EF4-FFF2-40B4-BE49-F238E27FC236}">
                <a16:creationId xmlns:a16="http://schemas.microsoft.com/office/drawing/2014/main" id="{CB695100-2C75-5140-83D8-CA9BA25AF3F5}"/>
              </a:ext>
            </a:extLst>
          </p:cNvPr>
          <p:cNvSpPr txBox="1"/>
          <p:nvPr/>
        </p:nvSpPr>
        <p:spPr>
          <a:xfrm>
            <a:off x="-76201" y="17789515"/>
            <a:ext cx="11975690" cy="3131627"/>
          </a:xfrm>
          <a:prstGeom prst="rect">
            <a:avLst/>
          </a:prstGeom>
          <a:solidFill>
            <a:srgbClr val="500000"/>
          </a:solidFill>
          <a:ln>
            <a:solidFill>
              <a:srgbClr val="500000"/>
            </a:solidFill>
          </a:ln>
        </p:spPr>
        <p:txBody>
          <a:bodyPr wrap="square" rtlCol="0">
            <a:spAutoFit/>
          </a:bodyPr>
          <a:lstStyle/>
          <a:p>
            <a:r>
              <a:rPr lang="en-US" sz="3950" dirty="0">
                <a:solidFill>
                  <a:schemeClr val="bg1"/>
                </a:solidFill>
              </a:rPr>
              <a:t> MLP: </a:t>
            </a:r>
          </a:p>
          <a:p>
            <a:pPr marL="571500" lvl="0" indent="-571500">
              <a:buFont typeface="Arial" panose="020B0604020202020204" pitchFamily="34" charset="0"/>
              <a:buChar char="•"/>
            </a:pPr>
            <a:r>
              <a:rPr lang="en-US" sz="3950" dirty="0">
                <a:solidFill>
                  <a:schemeClr val="bg1"/>
                </a:solidFill>
              </a:rPr>
              <a:t>Multilayer Perception</a:t>
            </a:r>
          </a:p>
          <a:p>
            <a:pPr marL="571500" lvl="0" indent="-571500">
              <a:buFont typeface="Arial" panose="020B0604020202020204" pitchFamily="34" charset="0"/>
              <a:buChar char="•"/>
            </a:pPr>
            <a:r>
              <a:rPr lang="en-US" sz="3950" dirty="0">
                <a:solidFill>
                  <a:schemeClr val="bg1"/>
                </a:solidFill>
              </a:rPr>
              <a:t>Global neural network</a:t>
            </a:r>
          </a:p>
          <a:p>
            <a:pPr marL="571500" lvl="0" indent="-571500">
              <a:buFont typeface="Arial" panose="020B0604020202020204" pitchFamily="34" charset="0"/>
              <a:buChar char="•"/>
            </a:pPr>
            <a:r>
              <a:rPr lang="en-US" sz="3950" dirty="0">
                <a:solidFill>
                  <a:schemeClr val="bg1"/>
                </a:solidFill>
              </a:rPr>
              <a:t>Stochastic gradient descent with adaptive learning rate</a:t>
            </a:r>
          </a:p>
          <a:p>
            <a:pPr marL="571500" lvl="0" indent="-571500">
              <a:buFont typeface="Arial" panose="020B0604020202020204" pitchFamily="34" charset="0"/>
              <a:buChar char="•"/>
            </a:pPr>
            <a:r>
              <a:rPr lang="en-US" sz="3950" dirty="0">
                <a:solidFill>
                  <a:schemeClr val="bg1"/>
                </a:solidFill>
              </a:rPr>
              <a:t>Stochastic gradient-based optimizer (adam)</a:t>
            </a:r>
          </a:p>
        </p:txBody>
      </p:sp>
      <p:pic>
        <p:nvPicPr>
          <p:cNvPr id="16" name="Picture 15" descr="A screenshot of a cell phone&#10;&#10;Description automatically generated">
            <a:extLst>
              <a:ext uri="{FF2B5EF4-FFF2-40B4-BE49-F238E27FC236}">
                <a16:creationId xmlns:a16="http://schemas.microsoft.com/office/drawing/2014/main" id="{B98269F1-2425-0244-A173-6D12D4041A5E}"/>
              </a:ext>
            </a:extLst>
          </p:cNvPr>
          <p:cNvPicPr>
            <a:picLocks noChangeAspect="1"/>
          </p:cNvPicPr>
          <p:nvPr/>
        </p:nvPicPr>
        <p:blipFill>
          <a:blip r:embed="rId2"/>
          <a:stretch>
            <a:fillRect/>
          </a:stretch>
        </p:blipFill>
        <p:spPr>
          <a:xfrm>
            <a:off x="12456354" y="8589908"/>
            <a:ext cx="18897596" cy="14173200"/>
          </a:xfrm>
          <a:prstGeom prst="rect">
            <a:avLst/>
          </a:prstGeom>
        </p:spPr>
      </p:pic>
      <p:pic>
        <p:nvPicPr>
          <p:cNvPr id="18" name="Picture 17" descr="A picture containing basketball, game, sport&#10;&#10;Description automatically generated">
            <a:extLst>
              <a:ext uri="{FF2B5EF4-FFF2-40B4-BE49-F238E27FC236}">
                <a16:creationId xmlns:a16="http://schemas.microsoft.com/office/drawing/2014/main" id="{A6A3FFC2-12CE-AC4B-9C83-FE4A64DFF899}"/>
              </a:ext>
            </a:extLst>
          </p:cNvPr>
          <p:cNvPicPr>
            <a:picLocks noChangeAspect="1"/>
          </p:cNvPicPr>
          <p:nvPr/>
        </p:nvPicPr>
        <p:blipFill>
          <a:blip r:embed="rId3"/>
          <a:stretch>
            <a:fillRect/>
          </a:stretch>
        </p:blipFill>
        <p:spPr>
          <a:xfrm>
            <a:off x="0" y="21226356"/>
            <a:ext cx="18902284" cy="8663548"/>
          </a:xfrm>
          <a:prstGeom prst="rect">
            <a:avLst/>
          </a:prstGeom>
        </p:spPr>
      </p:pic>
      <p:graphicFrame>
        <p:nvGraphicFramePr>
          <p:cNvPr id="20" name="Table 19">
            <a:extLst>
              <a:ext uri="{FF2B5EF4-FFF2-40B4-BE49-F238E27FC236}">
                <a16:creationId xmlns:a16="http://schemas.microsoft.com/office/drawing/2014/main" id="{BDCE982E-E0C4-5E48-8C0F-9D209D965E7D}"/>
              </a:ext>
            </a:extLst>
          </p:cNvPr>
          <p:cNvGraphicFramePr>
            <a:graphicFrameLocks noGrp="1"/>
          </p:cNvGraphicFramePr>
          <p:nvPr>
            <p:extLst>
              <p:ext uri="{D42A27DB-BD31-4B8C-83A1-F6EECF244321}">
                <p14:modId xmlns:p14="http://schemas.microsoft.com/office/powerpoint/2010/main" val="2234170211"/>
              </p:ext>
            </p:extLst>
          </p:nvPr>
        </p:nvGraphicFramePr>
        <p:xfrm>
          <a:off x="0" y="13163319"/>
          <a:ext cx="11899492" cy="3517554"/>
        </p:xfrm>
        <a:graphic>
          <a:graphicData uri="http://schemas.openxmlformats.org/drawingml/2006/table">
            <a:tbl>
              <a:tblPr>
                <a:tableStyleId>{5C22544A-7EE6-4342-B048-85BDC9FD1C3A}</a:tableStyleId>
              </a:tblPr>
              <a:tblGrid>
                <a:gridCol w="2077332">
                  <a:extLst>
                    <a:ext uri="{9D8B030D-6E8A-4147-A177-3AD203B41FA5}">
                      <a16:colId xmlns:a16="http://schemas.microsoft.com/office/drawing/2014/main" val="2279035726"/>
                    </a:ext>
                  </a:extLst>
                </a:gridCol>
                <a:gridCol w="1964432">
                  <a:extLst>
                    <a:ext uri="{9D8B030D-6E8A-4147-A177-3AD203B41FA5}">
                      <a16:colId xmlns:a16="http://schemas.microsoft.com/office/drawing/2014/main" val="3012322150"/>
                    </a:ext>
                  </a:extLst>
                </a:gridCol>
                <a:gridCol w="1964432">
                  <a:extLst>
                    <a:ext uri="{9D8B030D-6E8A-4147-A177-3AD203B41FA5}">
                      <a16:colId xmlns:a16="http://schemas.microsoft.com/office/drawing/2014/main" val="1843988582"/>
                    </a:ext>
                  </a:extLst>
                </a:gridCol>
                <a:gridCol w="1964432">
                  <a:extLst>
                    <a:ext uri="{9D8B030D-6E8A-4147-A177-3AD203B41FA5}">
                      <a16:colId xmlns:a16="http://schemas.microsoft.com/office/drawing/2014/main" val="761321189"/>
                    </a:ext>
                  </a:extLst>
                </a:gridCol>
                <a:gridCol w="1964432">
                  <a:extLst>
                    <a:ext uri="{9D8B030D-6E8A-4147-A177-3AD203B41FA5}">
                      <a16:colId xmlns:a16="http://schemas.microsoft.com/office/drawing/2014/main" val="15119741"/>
                    </a:ext>
                  </a:extLst>
                </a:gridCol>
                <a:gridCol w="1964432">
                  <a:extLst>
                    <a:ext uri="{9D8B030D-6E8A-4147-A177-3AD203B41FA5}">
                      <a16:colId xmlns:a16="http://schemas.microsoft.com/office/drawing/2014/main" val="1573583960"/>
                    </a:ext>
                  </a:extLst>
                </a:gridCol>
              </a:tblGrid>
              <a:tr h="1011910">
                <a:tc>
                  <a:txBody>
                    <a:bodyPr/>
                    <a:lstStyle/>
                    <a:p>
                      <a:pPr algn="ctr" fontAlgn="b"/>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rbf</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poly 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poly 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linear</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sigmoid</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18468217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auto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solidFill>
                            <a:srgbClr val="FF0000"/>
                          </a:solidFill>
                          <a:effectLst/>
                          <a:latin typeface="Calibri" panose="020F0502020204030204" pitchFamily="34" charset="0"/>
                          <a:cs typeface="Calibri" panose="020F0502020204030204" pitchFamily="34" charset="0"/>
                        </a:rPr>
                        <a:t>89.6059</a:t>
                      </a:r>
                      <a:endParaRPr lang="en-US" sz="4000" b="0" i="0" u="none" strike="noStrike" dirty="0">
                        <a:solidFill>
                          <a:srgbClr val="FF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85.7763</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85.0824</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82.9353</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64.7059</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738941234"/>
                  </a:ext>
                </a:extLst>
              </a:tr>
              <a:tr h="1252822">
                <a:tc>
                  <a:txBody>
                    <a:bodyPr/>
                    <a:lstStyle/>
                    <a:p>
                      <a:pPr algn="ctr" fontAlgn="b"/>
                      <a:r>
                        <a:rPr lang="en-US" sz="4000" u="none" strike="noStrike">
                          <a:effectLst/>
                          <a:latin typeface="Calibri" panose="020F0502020204030204" pitchFamily="34" charset="0"/>
                          <a:cs typeface="Calibri" panose="020F0502020204030204" pitchFamily="34" charset="0"/>
                        </a:rPr>
                        <a:t>scale gamma</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72.5294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74.7824</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78.4412</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a:effectLst/>
                          <a:latin typeface="Calibri" panose="020F0502020204030204" pitchFamily="34" charset="0"/>
                          <a:cs typeface="Calibri" panose="020F0502020204030204" pitchFamily="34" charset="0"/>
                        </a:rPr>
                        <a:t>85.6882</a:t>
                      </a:r>
                      <a:endParaRPr lang="en-US" sz="4000" b="0" i="0" u="none" strike="noStrike">
                        <a:solidFill>
                          <a:srgbClr val="000000"/>
                        </a:solidFill>
                        <a:effectLst/>
                        <a:latin typeface="Calibri" panose="020F0502020204030204" pitchFamily="34" charset="0"/>
                        <a:cs typeface="Calibri" panose="020F0502020204030204" pitchFamily="34" charset="0"/>
                      </a:endParaRPr>
                    </a:p>
                  </a:txBody>
                  <a:tcPr marL="19050" marR="19050" marT="19050" marB="0" anchor="b"/>
                </a:tc>
                <a:tc>
                  <a:txBody>
                    <a:bodyPr/>
                    <a:lstStyle/>
                    <a:p>
                      <a:pPr algn="ctr" fontAlgn="b"/>
                      <a:r>
                        <a:rPr lang="en-US" sz="4000" u="none" strike="noStrike" dirty="0">
                          <a:effectLst/>
                          <a:latin typeface="Calibri" panose="020F0502020204030204" pitchFamily="34" charset="0"/>
                          <a:cs typeface="Calibri" panose="020F0502020204030204" pitchFamily="34" charset="0"/>
                        </a:rPr>
                        <a:t>63.8706</a:t>
                      </a:r>
                      <a:endParaRPr lang="en-US" sz="4000" b="0" i="0" u="none" strike="noStrike" dirty="0">
                        <a:solidFill>
                          <a:srgbClr val="000000"/>
                        </a:solidFill>
                        <a:effectLst/>
                        <a:latin typeface="Calibri" panose="020F0502020204030204" pitchFamily="34" charset="0"/>
                        <a:cs typeface="Calibri" panose="020F0502020204030204" pitchFamily="34" charset="0"/>
                      </a:endParaRPr>
                    </a:p>
                  </a:txBody>
                  <a:tcPr marL="19050" marR="19050" marT="19050" marB="0" anchor="b"/>
                </a:tc>
                <a:extLst>
                  <a:ext uri="{0D108BD9-81ED-4DB2-BD59-A6C34878D82A}">
                    <a16:rowId xmlns:a16="http://schemas.microsoft.com/office/drawing/2014/main" val="2705976517"/>
                  </a:ext>
                </a:extLst>
              </a:tr>
            </a:tbl>
          </a:graphicData>
        </a:graphic>
      </p:graphicFrame>
      <p:sp>
        <p:nvSpPr>
          <p:cNvPr id="21" name="TextBox 20">
            <a:extLst>
              <a:ext uri="{FF2B5EF4-FFF2-40B4-BE49-F238E27FC236}">
                <a16:creationId xmlns:a16="http://schemas.microsoft.com/office/drawing/2014/main" id="{4901373A-AB2D-4543-9D57-155EB9287DBC}"/>
              </a:ext>
            </a:extLst>
          </p:cNvPr>
          <p:cNvSpPr txBox="1"/>
          <p:nvPr/>
        </p:nvSpPr>
        <p:spPr>
          <a:xfrm>
            <a:off x="31915510" y="15321659"/>
            <a:ext cx="11975690" cy="3785652"/>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 Facial  Landmarks</a:t>
            </a:r>
          </a:p>
          <a:p>
            <a:r>
              <a:rPr lang="en-US" sz="4000" dirty="0">
                <a:solidFill>
                  <a:schemeClr val="bg1"/>
                </a:solidFill>
              </a:rPr>
              <a:t> Facial landmark detection is the process of finding</a:t>
            </a:r>
          </a:p>
          <a:p>
            <a:r>
              <a:rPr lang="en-US" sz="4000" dirty="0">
                <a:solidFill>
                  <a:schemeClr val="bg1"/>
                </a:solidFill>
              </a:rPr>
              <a:t> points of interest in an image of a human face.</a:t>
            </a:r>
          </a:p>
          <a:p>
            <a:r>
              <a:rPr lang="en-US" sz="4000" dirty="0">
                <a:solidFill>
                  <a:schemeClr val="bg1"/>
                </a:solidFill>
              </a:rPr>
              <a:t> Facial landmarks used in this research:</a:t>
            </a:r>
          </a:p>
          <a:p>
            <a:pPr marL="571500" indent="-571500">
              <a:buFont typeface="Arial" panose="020B0604020202020204" pitchFamily="34" charset="0"/>
              <a:buChar char="•"/>
            </a:pPr>
            <a:r>
              <a:rPr lang="en-US" sz="4000" dirty="0">
                <a:solidFill>
                  <a:schemeClr val="bg1"/>
                </a:solidFill>
              </a:rPr>
              <a:t>Dimpler</a:t>
            </a:r>
          </a:p>
          <a:p>
            <a:pPr marL="571500" indent="-571500">
              <a:buFont typeface="Arial" panose="020B0604020202020204" pitchFamily="34" charset="0"/>
              <a:buChar char="•"/>
            </a:pPr>
            <a:r>
              <a:rPr lang="en-US" sz="4000" dirty="0">
                <a:solidFill>
                  <a:schemeClr val="bg1"/>
                </a:solidFill>
              </a:rPr>
              <a:t>Outer brow raiser </a:t>
            </a:r>
          </a:p>
        </p:txBody>
      </p:sp>
      <p:pic>
        <p:nvPicPr>
          <p:cNvPr id="3" name="Picture 2" descr="A group of people posing for a photo&#10;&#10;Description automatically generated">
            <a:extLst>
              <a:ext uri="{FF2B5EF4-FFF2-40B4-BE49-F238E27FC236}">
                <a16:creationId xmlns:a16="http://schemas.microsoft.com/office/drawing/2014/main" id="{19DADF52-8777-764A-9F97-B70AF009AB72}"/>
              </a:ext>
            </a:extLst>
          </p:cNvPr>
          <p:cNvPicPr>
            <a:picLocks noChangeAspect="1"/>
          </p:cNvPicPr>
          <p:nvPr/>
        </p:nvPicPr>
        <p:blipFill>
          <a:blip r:embed="rId4"/>
          <a:stretch>
            <a:fillRect/>
          </a:stretch>
        </p:blipFill>
        <p:spPr>
          <a:xfrm>
            <a:off x="31834610" y="9672114"/>
            <a:ext cx="11975694" cy="4243582"/>
          </a:xfrm>
          <a:prstGeom prst="rect">
            <a:avLst/>
          </a:prstGeom>
        </p:spPr>
      </p:pic>
      <p:sp>
        <p:nvSpPr>
          <p:cNvPr id="4" name="TextBox 3">
            <a:extLst>
              <a:ext uri="{FF2B5EF4-FFF2-40B4-BE49-F238E27FC236}">
                <a16:creationId xmlns:a16="http://schemas.microsoft.com/office/drawing/2014/main" id="{AF9CD5D2-8638-2247-B06F-358E20AEBB2E}"/>
              </a:ext>
            </a:extLst>
          </p:cNvPr>
          <p:cNvSpPr txBox="1"/>
          <p:nvPr/>
        </p:nvSpPr>
        <p:spPr>
          <a:xfrm>
            <a:off x="30567091" y="5209390"/>
            <a:ext cx="13324114" cy="1323439"/>
          </a:xfrm>
          <a:prstGeom prst="rect">
            <a:avLst/>
          </a:prstGeom>
          <a:noFill/>
        </p:spPr>
        <p:txBody>
          <a:bodyPr wrap="square" rtlCol="0">
            <a:spAutoFit/>
          </a:bodyPr>
          <a:lstStyle/>
          <a:p>
            <a:pPr algn="r"/>
            <a:r>
              <a:rPr lang="en-US" sz="4000" dirty="0">
                <a:solidFill>
                  <a:schemeClr val="bg1"/>
                </a:solidFill>
              </a:rPr>
              <a:t>Presenter: Sicong Huang		Advisor: Dr. Anxiao (Andrew) Jiang</a:t>
            </a:r>
          </a:p>
        </p:txBody>
      </p:sp>
      <p:pic>
        <p:nvPicPr>
          <p:cNvPr id="10" name="Picture 9" descr="A picture containing sitting, driving&#10;&#10;Description automatically generated">
            <a:extLst>
              <a:ext uri="{FF2B5EF4-FFF2-40B4-BE49-F238E27FC236}">
                <a16:creationId xmlns:a16="http://schemas.microsoft.com/office/drawing/2014/main" id="{C48BF589-A6E5-D847-8BFC-CBF6DCE8E8FE}"/>
              </a:ext>
            </a:extLst>
          </p:cNvPr>
          <p:cNvPicPr>
            <a:picLocks noChangeAspect="1"/>
          </p:cNvPicPr>
          <p:nvPr/>
        </p:nvPicPr>
        <p:blipFill>
          <a:blip r:embed="rId5"/>
          <a:stretch>
            <a:fillRect/>
          </a:stretch>
        </p:blipFill>
        <p:spPr>
          <a:xfrm>
            <a:off x="-12635" y="30947677"/>
            <a:ext cx="9463778" cy="1834814"/>
          </a:xfrm>
          <a:prstGeom prst="rect">
            <a:avLst/>
          </a:prstGeom>
        </p:spPr>
      </p:pic>
      <p:pic>
        <p:nvPicPr>
          <p:cNvPr id="13" name="Picture 12" descr="A picture containing sitting, driving, red&#10;&#10;Description automatically generated">
            <a:extLst>
              <a:ext uri="{FF2B5EF4-FFF2-40B4-BE49-F238E27FC236}">
                <a16:creationId xmlns:a16="http://schemas.microsoft.com/office/drawing/2014/main" id="{DEE86A54-168E-D443-A8D5-676A5B731952}"/>
              </a:ext>
            </a:extLst>
          </p:cNvPr>
          <p:cNvPicPr>
            <a:picLocks noChangeAspect="1"/>
          </p:cNvPicPr>
          <p:nvPr/>
        </p:nvPicPr>
        <p:blipFill>
          <a:blip r:embed="rId6"/>
          <a:stretch>
            <a:fillRect/>
          </a:stretch>
        </p:blipFill>
        <p:spPr>
          <a:xfrm>
            <a:off x="34440060" y="30886809"/>
            <a:ext cx="9451140" cy="1956554"/>
          </a:xfrm>
          <a:prstGeom prst="rect">
            <a:avLst/>
          </a:prstGeom>
        </p:spPr>
      </p:pic>
      <p:sp>
        <p:nvSpPr>
          <p:cNvPr id="26" name="TextBox 25">
            <a:extLst>
              <a:ext uri="{FF2B5EF4-FFF2-40B4-BE49-F238E27FC236}">
                <a16:creationId xmlns:a16="http://schemas.microsoft.com/office/drawing/2014/main" id="{489D37C6-9BCD-6248-A2D9-6DC1E886AA5B}"/>
              </a:ext>
            </a:extLst>
          </p:cNvPr>
          <p:cNvSpPr txBox="1"/>
          <p:nvPr/>
        </p:nvSpPr>
        <p:spPr>
          <a:xfrm>
            <a:off x="10647785" y="30389894"/>
            <a:ext cx="22595642" cy="2800767"/>
          </a:xfrm>
          <a:prstGeom prst="rect">
            <a:avLst/>
          </a:prstGeom>
          <a:noFill/>
        </p:spPr>
        <p:txBody>
          <a:bodyPr wrap="square" rtlCol="0">
            <a:spAutoFit/>
          </a:bodyPr>
          <a:lstStyle/>
          <a:p>
            <a:pPr algn="ctr"/>
            <a:r>
              <a:rPr lang="en-US" sz="3200" dirty="0">
                <a:solidFill>
                  <a:schemeClr val="bg1"/>
                </a:solidFill>
              </a:rPr>
              <a:t>REFERENCES:</a:t>
            </a:r>
          </a:p>
          <a:p>
            <a:pPr algn="ctr"/>
            <a:r>
              <a:rPr lang="en-US" sz="2400" dirty="0">
                <a:solidFill>
                  <a:schemeClr val="bg1"/>
                </a:solidFill>
                <a:hlinkClick r:id="rId7">
                  <a:extLst>
                    <a:ext uri="{A12FA001-AC4F-418D-AE19-62706E023703}">
                      <ahyp:hlinkClr xmlns:ahyp="http://schemas.microsoft.com/office/drawing/2018/hyperlinkcolor" val="tx"/>
                    </a:ext>
                  </a:extLst>
                </a:hlinkClick>
              </a:rPr>
              <a:t>https://arxiv.org/pdf/1802.01873.pdf</a:t>
            </a:r>
            <a:endParaRPr lang="en-US" sz="2400" dirty="0">
              <a:solidFill>
                <a:schemeClr val="bg1"/>
              </a:solidFill>
            </a:endParaRPr>
          </a:p>
          <a:p>
            <a:pPr algn="ctr"/>
            <a:r>
              <a:rPr lang="en-US" sz="2400" dirty="0">
                <a:solidFill>
                  <a:schemeClr val="bg1"/>
                </a:solidFill>
                <a:hlinkClick r:id="rId8">
                  <a:extLst>
                    <a:ext uri="{A12FA001-AC4F-418D-AE19-62706E023703}">
                      <ahyp:hlinkClr xmlns:ahyp="http://schemas.microsoft.com/office/drawing/2018/hyperlinkcolor" val="tx"/>
                    </a:ext>
                  </a:extLst>
                </a:hlinkClick>
              </a:rPr>
              <a:t>https://github.com/1adrianb/face-alignment</a:t>
            </a:r>
            <a:endParaRPr lang="en-US" sz="2400" dirty="0">
              <a:solidFill>
                <a:schemeClr val="bg1"/>
              </a:solidFill>
            </a:endParaRPr>
          </a:p>
          <a:p>
            <a:pPr algn="ctr"/>
            <a:r>
              <a:rPr lang="en-US" sz="2400" dirty="0">
                <a:solidFill>
                  <a:schemeClr val="bg1"/>
                </a:solidFill>
                <a:hlinkClick r:id="rId9">
                  <a:extLst>
                    <a:ext uri="{A12FA001-AC4F-418D-AE19-62706E023703}">
                      <ahyp:hlinkClr xmlns:ahyp="http://schemas.microsoft.com/office/drawing/2018/hyperlinkcolor" val="tx"/>
                    </a:ext>
                  </a:extLst>
                </a:hlinkClick>
              </a:rPr>
              <a:t>https://corochann.com/mnist-training-with-multi-layer-perceptron-1149.html</a:t>
            </a:r>
            <a:endParaRPr lang="en-US" sz="2400" dirty="0">
              <a:solidFill>
                <a:schemeClr val="bg1"/>
              </a:solidFill>
            </a:endParaRPr>
          </a:p>
          <a:p>
            <a:pPr algn="ctr"/>
            <a:r>
              <a:rPr lang="en-US" sz="2400" dirty="0">
                <a:solidFill>
                  <a:schemeClr val="bg1"/>
                </a:solidFill>
                <a:hlinkClick r:id="rId10">
                  <a:extLst>
                    <a:ext uri="{A12FA001-AC4F-418D-AE19-62706E023703}">
                      <ahyp:hlinkClr xmlns:ahyp="http://schemas.microsoft.com/office/drawing/2018/hyperlinkcolor" val="tx"/>
                    </a:ext>
                  </a:extLst>
                </a:hlinkClick>
              </a:rPr>
              <a:t>https://scikit-learn.org/stable/modules/generated/sklearn.neural_network.MLPClassifier.html#</a:t>
            </a:r>
            <a:endParaRPr lang="en-US" sz="2400" dirty="0">
              <a:solidFill>
                <a:schemeClr val="bg1"/>
              </a:solidFill>
            </a:endParaRPr>
          </a:p>
          <a:p>
            <a:pPr algn="ctr"/>
            <a:r>
              <a:rPr lang="en-US" sz="2400" dirty="0">
                <a:solidFill>
                  <a:schemeClr val="bg1"/>
                </a:solidFill>
                <a:hlinkClick r:id="rId11">
                  <a:extLst>
                    <a:ext uri="{A12FA001-AC4F-418D-AE19-62706E023703}">
                      <ahyp:hlinkClr xmlns:ahyp="http://schemas.microsoft.com/office/drawing/2018/hyperlinkcolor" val="tx"/>
                    </a:ext>
                  </a:extLst>
                </a:hlinkClick>
              </a:rPr>
              <a:t>https://scikit-learn.org/stable/modules/generated/sklearn.svm.LinearSVC.html#sklearn.svm.LinearSVC</a:t>
            </a:r>
            <a:endParaRPr lang="en-US" sz="2400" dirty="0">
              <a:solidFill>
                <a:schemeClr val="bg1"/>
              </a:solidFill>
            </a:endParaRPr>
          </a:p>
          <a:p>
            <a:pPr algn="ctr"/>
            <a:endParaRPr lang="en-US" sz="2400" dirty="0">
              <a:solidFill>
                <a:schemeClr val="bg1"/>
              </a:solidFill>
            </a:endParaRPr>
          </a:p>
        </p:txBody>
      </p:sp>
      <p:pic>
        <p:nvPicPr>
          <p:cNvPr id="7" name="Picture 6" descr="A person wearing glasses and smiling at the camera&#10;&#10;Description automatically generated">
            <a:extLst>
              <a:ext uri="{FF2B5EF4-FFF2-40B4-BE49-F238E27FC236}">
                <a16:creationId xmlns:a16="http://schemas.microsoft.com/office/drawing/2014/main" id="{C9FCA218-F2B9-FC46-9ED4-D9545B000A04}"/>
              </a:ext>
            </a:extLst>
          </p:cNvPr>
          <p:cNvPicPr>
            <a:picLocks noChangeAspect="1"/>
          </p:cNvPicPr>
          <p:nvPr/>
        </p:nvPicPr>
        <p:blipFill>
          <a:blip r:embed="rId12"/>
          <a:stretch>
            <a:fillRect/>
          </a:stretch>
        </p:blipFill>
        <p:spPr>
          <a:xfrm>
            <a:off x="39165630" y="20277731"/>
            <a:ext cx="4282440" cy="9342064"/>
          </a:xfrm>
          <a:prstGeom prst="rect">
            <a:avLst/>
          </a:prstGeom>
        </p:spPr>
      </p:pic>
      <p:pic>
        <p:nvPicPr>
          <p:cNvPr id="19" name="Picture 18" descr="A person wearing glasses and smiling at the camera&#10;&#10;Description automatically generated">
            <a:extLst>
              <a:ext uri="{FF2B5EF4-FFF2-40B4-BE49-F238E27FC236}">
                <a16:creationId xmlns:a16="http://schemas.microsoft.com/office/drawing/2014/main" id="{B5115F2A-6D0D-FD43-A283-35F585A5B495}"/>
              </a:ext>
            </a:extLst>
          </p:cNvPr>
          <p:cNvPicPr>
            <a:picLocks noChangeAspect="1"/>
          </p:cNvPicPr>
          <p:nvPr/>
        </p:nvPicPr>
        <p:blipFill>
          <a:blip r:embed="rId13"/>
          <a:stretch>
            <a:fillRect/>
          </a:stretch>
        </p:blipFill>
        <p:spPr>
          <a:xfrm>
            <a:off x="33484954" y="20206769"/>
            <a:ext cx="4283863" cy="9345168"/>
          </a:xfrm>
          <a:prstGeom prst="rect">
            <a:avLst/>
          </a:prstGeom>
        </p:spPr>
      </p:pic>
      <p:pic>
        <p:nvPicPr>
          <p:cNvPr id="29" name="Picture 28" descr="A picture containing man&#10;&#10;Description automatically generated">
            <a:extLst>
              <a:ext uri="{FF2B5EF4-FFF2-40B4-BE49-F238E27FC236}">
                <a16:creationId xmlns:a16="http://schemas.microsoft.com/office/drawing/2014/main" id="{CCF86AC9-3DD7-474C-8A23-3CBA9143F40F}"/>
              </a:ext>
            </a:extLst>
          </p:cNvPr>
          <p:cNvPicPr>
            <a:picLocks noChangeAspect="1"/>
          </p:cNvPicPr>
          <p:nvPr/>
        </p:nvPicPr>
        <p:blipFill>
          <a:blip r:embed="rId14"/>
          <a:stretch>
            <a:fillRect/>
          </a:stretch>
        </p:blipFill>
        <p:spPr>
          <a:xfrm>
            <a:off x="18902284" y="22763108"/>
            <a:ext cx="14582670" cy="7280783"/>
          </a:xfrm>
          <a:prstGeom prst="rect">
            <a:avLst/>
          </a:prstGeom>
        </p:spPr>
      </p:pic>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TotalTime>
  <Words>299</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Huang, Sicong</cp:lastModifiedBy>
  <cp:revision>180</cp:revision>
  <dcterms:created xsi:type="dcterms:W3CDTF">2020-02-20T19:06:22Z</dcterms:created>
  <dcterms:modified xsi:type="dcterms:W3CDTF">2020-02-24T19:22:14Z</dcterms:modified>
</cp:coreProperties>
</file>