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varScale="1">
        <p:scale>
          <a:sx n="21" d="100"/>
          <a:sy n="21" d="100"/>
        </p:scale>
        <p:origin x="196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2/21/20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pdf/1802.01873.pdf"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scikit-learn.org/stable/modules/generated/sklearn.neural_network.MLPClassifier.html" TargetMode="External"/><Relationship Id="rId5" Type="http://schemas.openxmlformats.org/officeDocument/2006/relationships/image" Target="../media/image4.png"/><Relationship Id="rId10" Type="http://schemas.openxmlformats.org/officeDocument/2006/relationships/hyperlink" Target="https://corochann.com/mnist-training-with-multi-layer-perceptron-1149.html" TargetMode="External"/><Relationship Id="rId4" Type="http://schemas.openxmlformats.org/officeDocument/2006/relationships/image" Target="../media/image3.jpg"/><Relationship Id="rId9" Type="http://schemas.openxmlformats.org/officeDocument/2006/relationships/hyperlink" Target="https://github.com/1adrianb/face-align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4893647"/>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78548" y="6327160"/>
            <a:ext cx="43969748" cy="1938992"/>
          </a:xfrm>
          <a:prstGeom prst="rect">
            <a:avLst/>
          </a:prstGeom>
          <a:solidFill>
            <a:srgbClr val="500000"/>
          </a:solidFill>
          <a:ln>
            <a:solidFill>
              <a:srgbClr val="500000"/>
            </a:solidFill>
          </a:ln>
        </p:spPr>
        <p:txBody>
          <a:bodyPr wrap="square" rtlCol="0">
            <a:spAutoFit/>
          </a:bodyPr>
          <a:lstStyle/>
          <a:p>
            <a:pPr algn="just"/>
            <a:r>
              <a:rPr lang="en-US" sz="4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76201" y="9063311"/>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SVM:</a:t>
            </a:r>
          </a:p>
          <a:p>
            <a:pPr marL="571500" indent="-571500">
              <a:buFont typeface="Arial" panose="020B0604020202020204" pitchFamily="34" charset="0"/>
              <a:buChar char="•"/>
            </a:pPr>
            <a:r>
              <a:rPr lang="en-US" sz="4000" dirty="0">
                <a:solidFill>
                  <a:schemeClr val="bg1"/>
                </a:solidFill>
              </a:rPr>
              <a:t>Supported Vector Machine</a:t>
            </a:r>
          </a:p>
          <a:p>
            <a:pPr marL="571500" indent="-571500">
              <a:buFont typeface="Arial" panose="020B0604020202020204" pitchFamily="34" charset="0"/>
              <a:buChar char="•"/>
            </a:pPr>
            <a:r>
              <a:rPr lang="en-US" sz="4000" dirty="0">
                <a:solidFill>
                  <a:schemeClr val="bg1"/>
                </a:solidFill>
              </a:rPr>
              <a:t>Local neural network</a:t>
            </a:r>
          </a:p>
          <a:p>
            <a:pPr marL="571500" indent="-571500">
              <a:buFont typeface="Arial" panose="020B0604020202020204" pitchFamily="34" charset="0"/>
              <a:buChar char="•"/>
            </a:pPr>
            <a:r>
              <a:rPr lang="en-US" sz="4000" dirty="0">
                <a:solidFill>
                  <a:schemeClr val="bg1"/>
                </a:solidFill>
              </a:rPr>
              <a:t>Polynomial kernel with degree of 3-23</a:t>
            </a:r>
          </a:p>
          <a:p>
            <a:pPr marL="571500" indent="-571500">
              <a:buFont typeface="Arial" panose="020B0604020202020204" pitchFamily="34" charset="0"/>
              <a:buChar char="•"/>
            </a:pPr>
            <a:r>
              <a:rPr lang="en-US" sz="4000" dirty="0">
                <a:solidFill>
                  <a:schemeClr val="bg1"/>
                </a:solidFill>
              </a:rPr>
              <a:t>Radial basis function kernel (rbf)</a:t>
            </a:r>
          </a:p>
        </p:txBody>
      </p:sp>
      <p:sp>
        <p:nvSpPr>
          <p:cNvPr id="14" name="TextBox 13">
            <a:extLst>
              <a:ext uri="{FF2B5EF4-FFF2-40B4-BE49-F238E27FC236}">
                <a16:creationId xmlns:a16="http://schemas.microsoft.com/office/drawing/2014/main" id="{CB695100-2C75-5140-83D8-CA9BA25AF3F5}"/>
              </a:ext>
            </a:extLst>
          </p:cNvPr>
          <p:cNvSpPr txBox="1"/>
          <p:nvPr/>
        </p:nvSpPr>
        <p:spPr>
          <a:xfrm>
            <a:off x="-76201" y="17789515"/>
            <a:ext cx="11975690" cy="3131627"/>
          </a:xfrm>
          <a:prstGeom prst="rect">
            <a:avLst/>
          </a:prstGeom>
          <a:solidFill>
            <a:srgbClr val="500000"/>
          </a:solidFill>
          <a:ln>
            <a:solidFill>
              <a:srgbClr val="500000"/>
            </a:solidFill>
          </a:ln>
        </p:spPr>
        <p:txBody>
          <a:bodyPr wrap="square" rtlCol="0">
            <a:spAutoFit/>
          </a:bodyPr>
          <a:lstStyle/>
          <a:p>
            <a:r>
              <a:rPr lang="en-US" sz="3950" dirty="0">
                <a:solidFill>
                  <a:schemeClr val="bg1"/>
                </a:solidFill>
              </a:rPr>
              <a:t> MLP: </a:t>
            </a:r>
          </a:p>
          <a:p>
            <a:pPr marL="571500" lvl="0" indent="-571500">
              <a:buFont typeface="Arial" panose="020B0604020202020204" pitchFamily="34" charset="0"/>
              <a:buChar char="•"/>
            </a:pPr>
            <a:r>
              <a:rPr lang="en-US" sz="3950" dirty="0">
                <a:solidFill>
                  <a:schemeClr val="bg1"/>
                </a:solidFill>
              </a:rPr>
              <a:t>Multilayer Perception</a:t>
            </a:r>
          </a:p>
          <a:p>
            <a:pPr marL="571500" lvl="0" indent="-571500">
              <a:buFont typeface="Arial" panose="020B0604020202020204" pitchFamily="34" charset="0"/>
              <a:buChar char="•"/>
            </a:pPr>
            <a:r>
              <a:rPr lang="en-US" sz="3950" dirty="0">
                <a:solidFill>
                  <a:schemeClr val="bg1"/>
                </a:solidFill>
              </a:rPr>
              <a:t>Global neural network</a:t>
            </a:r>
          </a:p>
          <a:p>
            <a:pPr marL="571500" lvl="0" indent="-571500">
              <a:buFont typeface="Arial" panose="020B0604020202020204" pitchFamily="34" charset="0"/>
              <a:buChar char="•"/>
            </a:pPr>
            <a:r>
              <a:rPr lang="en-US" sz="3950" dirty="0">
                <a:solidFill>
                  <a:schemeClr val="bg1"/>
                </a:solidFill>
              </a:rPr>
              <a:t>Stochastic gradient descent with adaptive learning rate</a:t>
            </a:r>
          </a:p>
          <a:p>
            <a:pPr marL="571500" lvl="0" indent="-571500">
              <a:buFont typeface="Arial" panose="020B0604020202020204" pitchFamily="34" charset="0"/>
              <a:buChar char="•"/>
            </a:pPr>
            <a:r>
              <a:rPr lang="en-US" sz="3950" dirty="0">
                <a:solidFill>
                  <a:schemeClr val="bg1"/>
                </a:solidFill>
              </a:rPr>
              <a:t>Stochastic gradient-based optimizer (adam)</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12456354" y="8589908"/>
            <a:ext cx="18897596" cy="14173200"/>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21226356"/>
            <a:ext cx="18902284" cy="8663548"/>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2234170211"/>
              </p:ext>
            </p:extLst>
          </p:nvPr>
        </p:nvGraphicFramePr>
        <p:xfrm>
          <a:off x="0" y="13163319"/>
          <a:ext cx="11899492" cy="3517554"/>
        </p:xfrm>
        <a:graphic>
          <a:graphicData uri="http://schemas.openxmlformats.org/drawingml/2006/table">
            <a:tbl>
              <a:tblPr>
                <a:tableStyleId>{5C22544A-7EE6-4342-B048-85BDC9FD1C3A}</a:tableStyleId>
              </a:tblPr>
              <a:tblGrid>
                <a:gridCol w="2077332">
                  <a:extLst>
                    <a:ext uri="{9D8B030D-6E8A-4147-A177-3AD203B41FA5}">
                      <a16:colId xmlns:a16="http://schemas.microsoft.com/office/drawing/2014/main" val="2279035726"/>
                    </a:ext>
                  </a:extLst>
                </a:gridCol>
                <a:gridCol w="1964432">
                  <a:extLst>
                    <a:ext uri="{9D8B030D-6E8A-4147-A177-3AD203B41FA5}">
                      <a16:colId xmlns:a16="http://schemas.microsoft.com/office/drawing/2014/main" val="3012322150"/>
                    </a:ext>
                  </a:extLst>
                </a:gridCol>
                <a:gridCol w="1964432">
                  <a:extLst>
                    <a:ext uri="{9D8B030D-6E8A-4147-A177-3AD203B41FA5}">
                      <a16:colId xmlns:a16="http://schemas.microsoft.com/office/drawing/2014/main" val="1843988582"/>
                    </a:ext>
                  </a:extLst>
                </a:gridCol>
                <a:gridCol w="1964432">
                  <a:extLst>
                    <a:ext uri="{9D8B030D-6E8A-4147-A177-3AD203B41FA5}">
                      <a16:colId xmlns:a16="http://schemas.microsoft.com/office/drawing/2014/main" val="761321189"/>
                    </a:ext>
                  </a:extLst>
                </a:gridCol>
                <a:gridCol w="1964432">
                  <a:extLst>
                    <a:ext uri="{9D8B030D-6E8A-4147-A177-3AD203B41FA5}">
                      <a16:colId xmlns:a16="http://schemas.microsoft.com/office/drawing/2014/main" val="15119741"/>
                    </a:ext>
                  </a:extLst>
                </a:gridCol>
                <a:gridCol w="1964432">
                  <a:extLst>
                    <a:ext uri="{9D8B030D-6E8A-4147-A177-3AD203B41FA5}">
                      <a16:colId xmlns:a16="http://schemas.microsoft.com/office/drawing/2014/main" val="1573583960"/>
                    </a:ext>
                  </a:extLst>
                </a:gridCol>
              </a:tblGrid>
              <a:tr h="1011910">
                <a:tc>
                  <a:txBody>
                    <a:bodyPr/>
                    <a:lstStyle/>
                    <a:p>
                      <a:pPr algn="ctr" fontAlgn="b"/>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rbf</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poly 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poly 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linear</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sigmoid</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18468217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auto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solidFill>
                            <a:srgbClr val="FF0000"/>
                          </a:solidFill>
                          <a:effectLst/>
                          <a:latin typeface="Calibri" panose="020F0502020204030204" pitchFamily="34" charset="0"/>
                          <a:cs typeface="Calibri" panose="020F0502020204030204" pitchFamily="34" charset="0"/>
                        </a:rPr>
                        <a:t>89.6059</a:t>
                      </a:r>
                      <a:endParaRPr lang="en-US" sz="4000" b="0" i="0" u="none" strike="noStrike" dirty="0">
                        <a:solidFill>
                          <a:srgbClr val="FF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85.7763</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85.0824</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82.9353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64.7059</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73894123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scale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72.5294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74.7824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78.4412</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85.6882</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63.8706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31915515" y="17659266"/>
            <a:ext cx="11975690" cy="3785652"/>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Facial  Landmarks</a:t>
            </a:r>
          </a:p>
          <a:p>
            <a:r>
              <a:rPr lang="en-US" sz="4000" dirty="0">
                <a:solidFill>
                  <a:schemeClr val="bg1"/>
                </a:solidFill>
              </a:rPr>
              <a:t> Facial landmark detection is the process of finding</a:t>
            </a:r>
          </a:p>
          <a:p>
            <a:r>
              <a:rPr lang="en-US" sz="4000" dirty="0">
                <a:solidFill>
                  <a:schemeClr val="bg1"/>
                </a:solidFill>
              </a:rPr>
              <a:t> points of interest in an image of a human face.</a:t>
            </a:r>
          </a:p>
          <a:p>
            <a:r>
              <a:rPr lang="en-US" sz="4000" dirty="0">
                <a:solidFill>
                  <a:schemeClr val="bg1"/>
                </a:solidFill>
              </a:rPr>
              <a:t> Facial landmarks used in this research:</a:t>
            </a:r>
          </a:p>
          <a:p>
            <a:pPr marL="571500" indent="-571500">
              <a:buFont typeface="Arial" panose="020B0604020202020204" pitchFamily="34" charset="0"/>
              <a:buChar char="•"/>
            </a:pPr>
            <a:r>
              <a:rPr lang="en-US" sz="4000" dirty="0">
                <a:solidFill>
                  <a:schemeClr val="bg1"/>
                </a:solidFill>
              </a:rPr>
              <a:t>Dimpler</a:t>
            </a:r>
          </a:p>
          <a:p>
            <a:pPr marL="571500" indent="-571500">
              <a:buFont typeface="Arial" panose="020B0604020202020204" pitchFamily="34" charset="0"/>
              <a:buChar char="•"/>
            </a:pPr>
            <a:r>
              <a:rPr lang="en-US" sz="4000" dirty="0">
                <a:solidFill>
                  <a:schemeClr val="bg1"/>
                </a:solidFill>
              </a:rPr>
              <a:t>Outer brow raiser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15515" y="9077625"/>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Different types of smiles  </a:t>
            </a:r>
          </a:p>
          <a:p>
            <a:r>
              <a:rPr lang="en-US" sz="4000" dirty="0">
                <a:solidFill>
                  <a:schemeClr val="bg1"/>
                </a:solidFill>
              </a:rPr>
              <a:t> There are 19 types of smiles but only 6 are for happiness</a:t>
            </a:r>
          </a:p>
          <a:p>
            <a:r>
              <a:rPr lang="en-US" sz="4000" dirty="0">
                <a:solidFill>
                  <a:schemeClr val="bg1"/>
                </a:solidFill>
              </a:rPr>
              <a:t> Subcategories of smiles</a:t>
            </a:r>
          </a:p>
          <a:p>
            <a:pPr marL="571500" indent="-571500">
              <a:buFont typeface="Arial" panose="020B0604020202020204" pitchFamily="34" charset="0"/>
              <a:buChar char="•"/>
            </a:pPr>
            <a:r>
              <a:rPr lang="en-US" sz="4000" dirty="0">
                <a:solidFill>
                  <a:schemeClr val="bg1"/>
                </a:solidFill>
              </a:rPr>
              <a:t>Happy smiles</a:t>
            </a:r>
          </a:p>
          <a:p>
            <a:pPr marL="571500" indent="-571500">
              <a:buFont typeface="Arial" panose="020B0604020202020204" pitchFamily="34" charset="0"/>
              <a:buChar char="•"/>
            </a:pPr>
            <a:r>
              <a:rPr lang="en-US" sz="4000" dirty="0">
                <a:solidFill>
                  <a:schemeClr val="bg1"/>
                </a:solidFill>
              </a:rPr>
              <a:t>Fake smiles</a:t>
            </a:r>
          </a:p>
        </p:txBody>
      </p:sp>
      <p:pic>
        <p:nvPicPr>
          <p:cNvPr id="24" name="Picture 23" descr="A close up of a person&#10;&#10;Description automatically generated">
            <a:extLst>
              <a:ext uri="{FF2B5EF4-FFF2-40B4-BE49-F238E27FC236}">
                <a16:creationId xmlns:a16="http://schemas.microsoft.com/office/drawing/2014/main" id="{EF2DB7C3-C761-B646-9C79-B12AEA734953}"/>
              </a:ext>
            </a:extLst>
          </p:cNvPr>
          <p:cNvPicPr>
            <a:picLocks noChangeAspect="1"/>
          </p:cNvPicPr>
          <p:nvPr/>
        </p:nvPicPr>
        <p:blipFill rotWithShape="1">
          <a:blip r:embed="rId4"/>
          <a:srcRect l="11601" t="22650" r="11987" b="15195"/>
          <a:stretch/>
        </p:blipFill>
        <p:spPr>
          <a:xfrm>
            <a:off x="18902287" y="22977093"/>
            <a:ext cx="13013226" cy="5928902"/>
          </a:xfrm>
          <a:prstGeom prst="rect">
            <a:avLst/>
          </a:prstGeom>
        </p:spPr>
      </p:pic>
      <p:graphicFrame>
        <p:nvGraphicFramePr>
          <p:cNvPr id="25" name="Table 24">
            <a:extLst>
              <a:ext uri="{FF2B5EF4-FFF2-40B4-BE49-F238E27FC236}">
                <a16:creationId xmlns:a16="http://schemas.microsoft.com/office/drawing/2014/main" id="{50382433-DBE9-6445-A40E-0180D1F96603}"/>
              </a:ext>
            </a:extLst>
          </p:cNvPr>
          <p:cNvGraphicFramePr>
            <a:graphicFrameLocks noGrp="1"/>
          </p:cNvGraphicFramePr>
          <p:nvPr>
            <p:extLst>
              <p:ext uri="{D42A27DB-BD31-4B8C-83A1-F6EECF244321}">
                <p14:modId xmlns:p14="http://schemas.microsoft.com/office/powerpoint/2010/main" val="768840812"/>
              </p:ext>
            </p:extLst>
          </p:nvPr>
        </p:nvGraphicFramePr>
        <p:xfrm>
          <a:off x="31915513" y="13383892"/>
          <a:ext cx="11975694" cy="2743200"/>
        </p:xfrm>
        <a:graphic>
          <a:graphicData uri="http://schemas.openxmlformats.org/drawingml/2006/table">
            <a:tbl>
              <a:tblPr>
                <a:tableStyleId>{5C22544A-7EE6-4342-B048-85BDC9FD1C3A}</a:tableStyleId>
              </a:tblPr>
              <a:tblGrid>
                <a:gridCol w="3678358">
                  <a:extLst>
                    <a:ext uri="{9D8B030D-6E8A-4147-A177-3AD203B41FA5}">
                      <a16:colId xmlns:a16="http://schemas.microsoft.com/office/drawing/2014/main" val="1684335601"/>
                    </a:ext>
                  </a:extLst>
                </a:gridCol>
                <a:gridCol w="3760016">
                  <a:extLst>
                    <a:ext uri="{9D8B030D-6E8A-4147-A177-3AD203B41FA5}">
                      <a16:colId xmlns:a16="http://schemas.microsoft.com/office/drawing/2014/main" val="4065565422"/>
                    </a:ext>
                  </a:extLst>
                </a:gridCol>
                <a:gridCol w="4537320">
                  <a:extLst>
                    <a:ext uri="{9D8B030D-6E8A-4147-A177-3AD203B41FA5}">
                      <a16:colId xmlns:a16="http://schemas.microsoft.com/office/drawing/2014/main" val="3488765547"/>
                    </a:ext>
                  </a:extLst>
                </a:gridCol>
              </a:tblGrid>
              <a:tr h="1371600">
                <a:tc>
                  <a:txBody>
                    <a:bodyPr/>
                    <a:lstStyle/>
                    <a:p>
                      <a:pPr algn="ctr" fontAlgn="b"/>
                      <a:r>
                        <a:rPr lang="en-US" sz="4000" u="none" strike="noStrike" dirty="0">
                          <a:effectLst/>
                        </a:rPr>
                        <a:t>Smile (standard)</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Happy Smile</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Fake Smile</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217886748"/>
                  </a:ext>
                </a:extLst>
              </a:tr>
              <a:tr h="1371600">
                <a:tc>
                  <a:txBody>
                    <a:bodyPr/>
                    <a:lstStyle/>
                    <a:p>
                      <a:pPr algn="ctr" fontAlgn="b"/>
                      <a:r>
                        <a:rPr lang="en-US" sz="4000" u="none" strike="noStrike" dirty="0">
                          <a:effectLst/>
                        </a:rPr>
                        <a:t>89.6059</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87.6098</a:t>
                      </a:r>
                      <a:endParaRPr lang="en-US" sz="4000" b="0" i="0" u="none" strike="noStrike" dirty="0">
                        <a:solidFill>
                          <a:srgbClr val="000000"/>
                        </a:solidFill>
                        <a:effectLst/>
                        <a:latin typeface="Calibri" panose="020F0502020204030204" pitchFamily="34" charset="0"/>
                      </a:endParaRPr>
                    </a:p>
                  </a:txBody>
                  <a:tcPr marL="19050" marR="19050" marT="19050" marB="0" anchor="b"/>
                </a:tc>
                <a:tc>
                  <a:txBody>
                    <a:bodyPr/>
                    <a:lstStyle/>
                    <a:p>
                      <a:pPr algn="ctr" fontAlgn="b"/>
                      <a:r>
                        <a:rPr lang="en-US" sz="4000" u="none" strike="noStrike" dirty="0">
                          <a:effectLst/>
                        </a:rPr>
                        <a:t>87.2275</a:t>
                      </a:r>
                      <a:endParaRPr lang="en-US" sz="4000" b="0"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4026029840"/>
                  </a:ext>
                </a:extLst>
              </a:tr>
            </a:tbl>
          </a:graphicData>
        </a:graphic>
      </p:graphicFrame>
      <p:pic>
        <p:nvPicPr>
          <p:cNvPr id="3" name="Picture 2" descr="A group of people posing for a photo&#10;&#10;Description automatically generated">
            <a:extLst>
              <a:ext uri="{FF2B5EF4-FFF2-40B4-BE49-F238E27FC236}">
                <a16:creationId xmlns:a16="http://schemas.microsoft.com/office/drawing/2014/main" id="{19DADF52-8777-764A-9F97-B70AF009AB72}"/>
              </a:ext>
            </a:extLst>
          </p:cNvPr>
          <p:cNvPicPr>
            <a:picLocks noChangeAspect="1"/>
          </p:cNvPicPr>
          <p:nvPr/>
        </p:nvPicPr>
        <p:blipFill>
          <a:blip r:embed="rId5"/>
          <a:stretch>
            <a:fillRect/>
          </a:stretch>
        </p:blipFill>
        <p:spPr>
          <a:xfrm>
            <a:off x="31915513" y="23735313"/>
            <a:ext cx="11975694" cy="4243582"/>
          </a:xfrm>
          <a:prstGeom prst="rect">
            <a:avLst/>
          </a:prstGeom>
        </p:spPr>
      </p:pic>
      <p:sp>
        <p:nvSpPr>
          <p:cNvPr id="4" name="TextBox 3">
            <a:extLst>
              <a:ext uri="{FF2B5EF4-FFF2-40B4-BE49-F238E27FC236}">
                <a16:creationId xmlns:a16="http://schemas.microsoft.com/office/drawing/2014/main" id="{AF9CD5D2-8638-2247-B06F-358E20AEBB2E}"/>
              </a:ext>
            </a:extLst>
          </p:cNvPr>
          <p:cNvSpPr txBox="1"/>
          <p:nvPr/>
        </p:nvSpPr>
        <p:spPr>
          <a:xfrm>
            <a:off x="30567091" y="5209390"/>
            <a:ext cx="13324114" cy="1323439"/>
          </a:xfrm>
          <a:prstGeom prst="rect">
            <a:avLst/>
          </a:prstGeom>
          <a:noFill/>
        </p:spPr>
        <p:txBody>
          <a:bodyPr wrap="square" rtlCol="0">
            <a:spAutoFit/>
          </a:bodyPr>
          <a:lstStyle/>
          <a:p>
            <a:pPr algn="r"/>
            <a:r>
              <a:rPr lang="en-US" sz="4000" dirty="0">
                <a:solidFill>
                  <a:schemeClr val="bg1"/>
                </a:solidFill>
              </a:rPr>
              <a:t>Presenter: Sicong Huang		Advisor: Dr. Anxiao (Andrew) Jiang</a:t>
            </a: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6"/>
          <a:stretch>
            <a:fillRect/>
          </a:stretch>
        </p:blipFill>
        <p:spPr>
          <a:xfrm>
            <a:off x="-12635" y="30947677"/>
            <a:ext cx="9463778" cy="1834814"/>
          </a:xfrm>
          <a:prstGeom prst="rect">
            <a:avLst/>
          </a:prstGeom>
        </p:spPr>
      </p:pic>
      <p:pic>
        <p:nvPicPr>
          <p:cNvPr id="13" name="Picture 12" descr="A picture containing sitting, driving, red&#10;&#10;Description automatically generated">
            <a:extLst>
              <a:ext uri="{FF2B5EF4-FFF2-40B4-BE49-F238E27FC236}">
                <a16:creationId xmlns:a16="http://schemas.microsoft.com/office/drawing/2014/main" id="{DEE86A54-168E-D443-A8D5-676A5B731952}"/>
              </a:ext>
            </a:extLst>
          </p:cNvPr>
          <p:cNvPicPr>
            <a:picLocks noChangeAspect="1"/>
          </p:cNvPicPr>
          <p:nvPr/>
        </p:nvPicPr>
        <p:blipFill>
          <a:blip r:embed="rId7"/>
          <a:stretch>
            <a:fillRect/>
          </a:stretch>
        </p:blipFill>
        <p:spPr>
          <a:xfrm>
            <a:off x="34440060" y="30886809"/>
            <a:ext cx="9451140" cy="195655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10647785" y="30389894"/>
            <a:ext cx="22595642" cy="2800767"/>
          </a:xfrm>
          <a:prstGeom prst="rect">
            <a:avLst/>
          </a:prstGeom>
          <a:noFill/>
        </p:spPr>
        <p:txBody>
          <a:bodyPr wrap="square" rtlCol="0">
            <a:spAutoFit/>
          </a:bodyPr>
          <a:lstStyle/>
          <a:p>
            <a:pPr algn="ctr"/>
            <a:r>
              <a:rPr lang="en-US" sz="3200" dirty="0">
                <a:solidFill>
                  <a:schemeClr val="bg1"/>
                </a:solidFill>
              </a:rPr>
              <a:t>REFERENCES:</a:t>
            </a:r>
          </a:p>
          <a:p>
            <a:pPr algn="ctr"/>
            <a:r>
              <a:rPr lang="en-US" sz="2400" dirty="0">
                <a:solidFill>
                  <a:schemeClr val="bg1"/>
                </a:solidFill>
                <a:hlinkClick r:id="rId8">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ctr"/>
            <a:r>
              <a:rPr lang="en-US" sz="2400" dirty="0">
                <a:solidFill>
                  <a:schemeClr val="bg1"/>
                </a:solidFill>
                <a:hlinkClick r:id="rId9">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ctr"/>
            <a:r>
              <a:rPr lang="en-US" sz="2400" dirty="0">
                <a:solidFill>
                  <a:schemeClr val="bg1"/>
                </a:solidFill>
                <a:hlinkClick r:id="rId10">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ctr"/>
            <a:r>
              <a:rPr lang="en-US" sz="2400" dirty="0">
                <a:solidFill>
                  <a:schemeClr val="bg1"/>
                </a:solidFill>
                <a:hlinkClick r:id="rId11">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ctr"/>
            <a:r>
              <a:rPr lang="en-US" sz="2400" dirty="0">
                <a:solidFill>
                  <a:schemeClr val="bg1"/>
                </a:solidFill>
                <a:hlinkClick r:id="rId12">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ctr"/>
            <a:endParaRPr lang="en-US" sz="2400" dirty="0">
              <a:solidFill>
                <a:schemeClr val="bg1"/>
              </a:solidFill>
            </a:endParaRPr>
          </a:p>
        </p:txBody>
      </p:sp>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336</Words>
  <Application>Microsoft Macintosh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171</cp:revision>
  <dcterms:created xsi:type="dcterms:W3CDTF">2020-02-20T19:06:22Z</dcterms:created>
  <dcterms:modified xsi:type="dcterms:W3CDTF">2020-02-22T01:56:23Z</dcterms:modified>
</cp:coreProperties>
</file>