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219456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0000"/>
    <a:srgbClr val="5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7"/>
  </p:normalViewPr>
  <p:slideViewPr>
    <p:cSldViewPr snapToGrid="0" snapToObjects="1">
      <p:cViewPr>
        <p:scale>
          <a:sx n="41" d="100"/>
          <a:sy n="41" d="100"/>
        </p:scale>
        <p:origin x="205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2693671"/>
            <a:ext cx="1865376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8644891"/>
            <a:ext cx="164592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51941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99172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876300"/>
            <a:ext cx="473202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876300"/>
            <a:ext cx="13921740"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85860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36D403-ED8F-CF40-BFFA-6ACA6605138C}"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30170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4103375"/>
            <a:ext cx="1892808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1014715"/>
            <a:ext cx="18928080" cy="3600449"/>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6D403-ED8F-CF40-BFFA-6ACA6605138C}" type="datetimeFigureOut">
              <a:rPr lang="en-US" smtClean="0"/>
              <a:t>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53441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4381500"/>
            <a:ext cx="93268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4381500"/>
            <a:ext cx="93268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6D403-ED8F-CF40-BFFA-6ACA6605138C}" type="datetimeFigureOut">
              <a:rPr lang="en-US"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4121427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876304"/>
            <a:ext cx="1892808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4034791"/>
            <a:ext cx="9284016"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6012180"/>
            <a:ext cx="9284016"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4034791"/>
            <a:ext cx="932973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6012180"/>
            <a:ext cx="9329738"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36D403-ED8F-CF40-BFFA-6ACA6605138C}" type="datetimeFigureOut">
              <a:rPr lang="en-US" smtClean="0"/>
              <a:t>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119901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36D403-ED8F-CF40-BFFA-6ACA6605138C}" type="datetimeFigureOut">
              <a:rPr lang="en-US" smtClean="0"/>
              <a:t>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63146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36D403-ED8F-CF40-BFFA-6ACA6605138C}" type="datetimeFigureOut">
              <a:rPr lang="en-US" smtClean="0"/>
              <a:t>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218459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2369824"/>
            <a:ext cx="1110996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43680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2369824"/>
            <a:ext cx="1110996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5736D403-ED8F-CF40-BFFA-6ACA6605138C}" type="datetimeFigureOut">
              <a:rPr lang="en-US" smtClean="0"/>
              <a:t>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1B2B0-99F8-C945-9D3D-2EEACE431A21}" type="slidenum">
              <a:rPr lang="en-US" smtClean="0"/>
              <a:t>‹#›</a:t>
            </a:fld>
            <a:endParaRPr lang="en-US"/>
          </a:p>
        </p:txBody>
      </p:sp>
    </p:spTree>
    <p:extLst>
      <p:ext uri="{BB962C8B-B14F-4D97-AF65-F5344CB8AC3E}">
        <p14:creationId xmlns:p14="http://schemas.microsoft.com/office/powerpoint/2010/main" val="329425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876304"/>
            <a:ext cx="1892808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4381500"/>
            <a:ext cx="1892808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15255244"/>
            <a:ext cx="493776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5736D403-ED8F-CF40-BFFA-6ACA6605138C}" type="datetimeFigureOut">
              <a:rPr lang="en-US" smtClean="0"/>
              <a:t>2/20/20</a:t>
            </a:fld>
            <a:endParaRPr lang="en-US"/>
          </a:p>
        </p:txBody>
      </p:sp>
      <p:sp>
        <p:nvSpPr>
          <p:cNvPr id="5" name="Footer Placeholder 4"/>
          <p:cNvSpPr>
            <a:spLocks noGrp="1"/>
          </p:cNvSpPr>
          <p:nvPr>
            <p:ph type="ftr" sz="quarter" idx="3"/>
          </p:nvPr>
        </p:nvSpPr>
        <p:spPr>
          <a:xfrm>
            <a:off x="7269480" y="15255244"/>
            <a:ext cx="740664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99080" y="15255244"/>
            <a:ext cx="493776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2171B2B0-99F8-C945-9D3D-2EEACE431A21}" type="slidenum">
              <a:rPr lang="en-US" smtClean="0"/>
              <a:t>‹#›</a:t>
            </a:fld>
            <a:endParaRPr lang="en-US"/>
          </a:p>
        </p:txBody>
      </p:sp>
    </p:spTree>
    <p:extLst>
      <p:ext uri="{BB962C8B-B14F-4D97-AF65-F5344CB8AC3E}">
        <p14:creationId xmlns:p14="http://schemas.microsoft.com/office/powerpoint/2010/main" val="34440766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5AAA11-1992-2548-9489-9DD731FE5ABE}"/>
              </a:ext>
            </a:extLst>
          </p:cNvPr>
          <p:cNvSpPr/>
          <p:nvPr/>
        </p:nvSpPr>
        <p:spPr>
          <a:xfrm>
            <a:off x="-38100" y="-304800"/>
            <a:ext cx="21983700" cy="32385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BFAB975-3C93-AC4A-B59F-107B64393C9C}"/>
              </a:ext>
            </a:extLst>
          </p:cNvPr>
          <p:cNvSpPr/>
          <p:nvPr/>
        </p:nvSpPr>
        <p:spPr>
          <a:xfrm>
            <a:off x="-38100" y="15087600"/>
            <a:ext cx="21983700" cy="1371600"/>
          </a:xfrm>
          <a:prstGeom prst="rect">
            <a:avLst/>
          </a:prstGeom>
          <a:solidFill>
            <a:srgbClr val="500000"/>
          </a:solidFill>
          <a:ln>
            <a:solidFill>
              <a:srgbClr val="5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61A134A-CE1A-494C-B20D-F7E26836B0F6}"/>
              </a:ext>
            </a:extLst>
          </p:cNvPr>
          <p:cNvSpPr txBox="1"/>
          <p:nvPr/>
        </p:nvSpPr>
        <p:spPr>
          <a:xfrm>
            <a:off x="2126273" y="67955"/>
            <a:ext cx="17654954" cy="2492990"/>
          </a:xfrm>
          <a:prstGeom prst="rect">
            <a:avLst/>
          </a:prstGeom>
          <a:noFill/>
        </p:spPr>
        <p:txBody>
          <a:bodyPr wrap="square" rtlCol="0">
            <a:spAutoFit/>
          </a:bodyPr>
          <a:lstStyle/>
          <a:p>
            <a:pPr algn="ctr"/>
            <a:r>
              <a:rPr lang="en-US" sz="7800" b="1" dirty="0">
                <a:solidFill>
                  <a:schemeClr val="bg1"/>
                </a:solidFill>
                <a:latin typeface="Calibri" panose="020F0502020204030204" pitchFamily="34" charset="0"/>
                <a:cs typeface="Calibri" panose="020F0502020204030204" pitchFamily="34" charset="0"/>
              </a:rPr>
              <a:t>STATIC FACIAL EXPRESSION RECOGNITION WITH MULTI-LAYER DEEP LEARNING</a:t>
            </a:r>
            <a:endParaRPr lang="en-US" sz="78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3D4CDB7-FEE1-3F43-9A09-18C525B36469}"/>
              </a:ext>
            </a:extLst>
          </p:cNvPr>
          <p:cNvSpPr txBox="1"/>
          <p:nvPr/>
        </p:nvSpPr>
        <p:spPr>
          <a:xfrm>
            <a:off x="0" y="3163580"/>
            <a:ext cx="21945600" cy="1015663"/>
          </a:xfrm>
          <a:prstGeom prst="rect">
            <a:avLst/>
          </a:prstGeom>
          <a:solidFill>
            <a:srgbClr val="500000"/>
          </a:solidFill>
          <a:ln>
            <a:solidFill>
              <a:srgbClr val="500000"/>
            </a:solidFill>
          </a:ln>
        </p:spPr>
        <p:txBody>
          <a:bodyPr wrap="square" rtlCol="0">
            <a:spAutoFit/>
          </a:bodyPr>
          <a:lstStyle/>
          <a:p>
            <a:pPr algn="just"/>
            <a:r>
              <a:rPr lang="en-US" sz="2000" dirty="0">
                <a:solidFill>
                  <a:schemeClr val="bg1"/>
                </a:solidFill>
              </a:rPr>
              <a:t>There are many factors that can play a role during encoding, which makes the recognition not accurate enough. In addition, based on the previous research that has been done in facial recognition, the images in facial action coding system are still very limited. My research builds on the existing methods for facial recognition and focus on generating more accurate and diverse results by using deep learning with advanced facial landmarks technique and categorical model. This research is focusing on improving the accuracy and diversity of facial expression recognition with deep learning.</a:t>
            </a:r>
          </a:p>
        </p:txBody>
      </p:sp>
      <p:sp>
        <p:nvSpPr>
          <p:cNvPr id="12" name="TextBox 11">
            <a:extLst>
              <a:ext uri="{FF2B5EF4-FFF2-40B4-BE49-F238E27FC236}">
                <a16:creationId xmlns:a16="http://schemas.microsoft.com/office/drawing/2014/main" id="{4AB896D8-6AC3-9545-A97C-12A0E5C888A0}"/>
              </a:ext>
            </a:extLst>
          </p:cNvPr>
          <p:cNvSpPr txBox="1"/>
          <p:nvPr/>
        </p:nvSpPr>
        <p:spPr>
          <a:xfrm>
            <a:off x="-38100" y="4529758"/>
            <a:ext cx="5987845" cy="1503150"/>
          </a:xfrm>
          <a:prstGeom prst="rect">
            <a:avLst/>
          </a:prstGeom>
          <a:solidFill>
            <a:srgbClr val="500000"/>
          </a:solidFill>
          <a:ln>
            <a:solidFill>
              <a:srgbClr val="500000"/>
            </a:solidFill>
          </a:ln>
        </p:spPr>
        <p:txBody>
          <a:bodyPr wrap="square" rtlCol="0">
            <a:spAutoFit/>
          </a:bodyPr>
          <a:lstStyle/>
          <a:p>
            <a:r>
              <a:rPr lang="en-US" dirty="0">
                <a:solidFill>
                  <a:schemeClr val="bg1"/>
                </a:solidFill>
              </a:rPr>
              <a:t>SVM:</a:t>
            </a:r>
          </a:p>
          <a:p>
            <a:pPr marL="285750" lvl="0" indent="-285750">
              <a:buFont typeface="Arial" panose="020B0604020202020204" pitchFamily="34" charset="0"/>
              <a:buChar char="•"/>
            </a:pPr>
            <a:r>
              <a:rPr lang="en-US" dirty="0">
                <a:solidFill>
                  <a:schemeClr val="bg1"/>
                </a:solidFill>
              </a:rPr>
              <a:t>Supported Vector Machine</a:t>
            </a:r>
          </a:p>
          <a:p>
            <a:pPr marL="285750" lvl="0" indent="-285750">
              <a:buFont typeface="Arial" panose="020B0604020202020204" pitchFamily="34" charset="0"/>
              <a:buChar char="•"/>
            </a:pPr>
            <a:r>
              <a:rPr lang="en-US" dirty="0">
                <a:solidFill>
                  <a:schemeClr val="bg1"/>
                </a:solidFill>
              </a:rPr>
              <a:t>Local neural network</a:t>
            </a:r>
          </a:p>
          <a:p>
            <a:pPr marL="285750" lvl="0" indent="-285750">
              <a:buFont typeface="Arial" panose="020B0604020202020204" pitchFamily="34" charset="0"/>
              <a:buChar char="•"/>
            </a:pPr>
            <a:r>
              <a:rPr lang="en-US" dirty="0">
                <a:solidFill>
                  <a:schemeClr val="bg1"/>
                </a:solidFill>
              </a:rPr>
              <a:t>Polynomial kernel with degree of 3-23</a:t>
            </a:r>
          </a:p>
          <a:p>
            <a:pPr marL="285750" lvl="0" indent="-285750">
              <a:buFont typeface="Arial" panose="020B0604020202020204" pitchFamily="34" charset="0"/>
              <a:buChar char="•"/>
            </a:pPr>
            <a:r>
              <a:rPr lang="en-US" dirty="0">
                <a:solidFill>
                  <a:schemeClr val="bg1"/>
                </a:solidFill>
              </a:rPr>
              <a:t>Radial basis function kernel (</a:t>
            </a:r>
            <a:r>
              <a:rPr lang="en-US" dirty="0" err="1">
                <a:solidFill>
                  <a:schemeClr val="bg1"/>
                </a:solidFill>
              </a:rPr>
              <a:t>rbf</a:t>
            </a:r>
            <a:r>
              <a:rPr lang="en-US" dirty="0">
                <a:solidFill>
                  <a:schemeClr val="bg1"/>
                </a:solidFill>
              </a:rPr>
              <a:t>)</a:t>
            </a:r>
          </a:p>
        </p:txBody>
      </p:sp>
      <p:sp>
        <p:nvSpPr>
          <p:cNvPr id="14" name="TextBox 13">
            <a:extLst>
              <a:ext uri="{FF2B5EF4-FFF2-40B4-BE49-F238E27FC236}">
                <a16:creationId xmlns:a16="http://schemas.microsoft.com/office/drawing/2014/main" id="{CB695100-2C75-5140-83D8-CA9BA25AF3F5}"/>
              </a:ext>
            </a:extLst>
          </p:cNvPr>
          <p:cNvSpPr txBox="1"/>
          <p:nvPr/>
        </p:nvSpPr>
        <p:spPr>
          <a:xfrm>
            <a:off x="-38101" y="8894757"/>
            <a:ext cx="5987845" cy="1477328"/>
          </a:xfrm>
          <a:prstGeom prst="rect">
            <a:avLst/>
          </a:prstGeom>
          <a:solidFill>
            <a:srgbClr val="500000"/>
          </a:solidFill>
          <a:ln>
            <a:solidFill>
              <a:srgbClr val="500000"/>
            </a:solidFill>
          </a:ln>
        </p:spPr>
        <p:txBody>
          <a:bodyPr wrap="square" rtlCol="0">
            <a:spAutoFit/>
          </a:bodyPr>
          <a:lstStyle/>
          <a:p>
            <a:r>
              <a:rPr lang="en-US" dirty="0">
                <a:solidFill>
                  <a:schemeClr val="bg1"/>
                </a:solidFill>
              </a:rPr>
              <a:t>MLP: </a:t>
            </a:r>
          </a:p>
          <a:p>
            <a:pPr lvl="0"/>
            <a:r>
              <a:rPr lang="en-US" dirty="0">
                <a:solidFill>
                  <a:schemeClr val="bg1"/>
                </a:solidFill>
              </a:rPr>
              <a:t>Multilayer Perception</a:t>
            </a:r>
          </a:p>
          <a:p>
            <a:pPr lvl="0"/>
            <a:r>
              <a:rPr lang="en-US" dirty="0">
                <a:solidFill>
                  <a:schemeClr val="bg1"/>
                </a:solidFill>
              </a:rPr>
              <a:t>Global neural network</a:t>
            </a:r>
          </a:p>
          <a:p>
            <a:pPr lvl="0"/>
            <a:r>
              <a:rPr lang="en-US" dirty="0">
                <a:solidFill>
                  <a:schemeClr val="bg1"/>
                </a:solidFill>
              </a:rPr>
              <a:t>Stochastic gradient descent with adaptive learning rate</a:t>
            </a:r>
          </a:p>
          <a:p>
            <a:pPr lvl="0"/>
            <a:r>
              <a:rPr lang="en-US" dirty="0">
                <a:solidFill>
                  <a:schemeClr val="bg1"/>
                </a:solidFill>
              </a:rPr>
              <a:t>Stochastic gradient-based optimizer (</a:t>
            </a:r>
            <a:r>
              <a:rPr lang="en-US" dirty="0" err="1">
                <a:solidFill>
                  <a:schemeClr val="bg1"/>
                </a:solidFill>
              </a:rPr>
              <a:t>adam</a:t>
            </a:r>
            <a:r>
              <a:rPr lang="en-US" dirty="0">
                <a:solidFill>
                  <a:schemeClr val="bg1"/>
                </a:solidFill>
              </a:rPr>
              <a:t>)</a:t>
            </a:r>
          </a:p>
        </p:txBody>
      </p:sp>
      <p:pic>
        <p:nvPicPr>
          <p:cNvPr id="16" name="Picture 15" descr="A screenshot of a cell phone&#10;&#10;Description automatically generated">
            <a:extLst>
              <a:ext uri="{FF2B5EF4-FFF2-40B4-BE49-F238E27FC236}">
                <a16:creationId xmlns:a16="http://schemas.microsoft.com/office/drawing/2014/main" id="{B98269F1-2425-0244-A173-6D12D4041A5E}"/>
              </a:ext>
            </a:extLst>
          </p:cNvPr>
          <p:cNvPicPr>
            <a:picLocks noChangeAspect="1"/>
          </p:cNvPicPr>
          <p:nvPr/>
        </p:nvPicPr>
        <p:blipFill>
          <a:blip r:embed="rId2"/>
          <a:stretch>
            <a:fillRect/>
          </a:stretch>
        </p:blipFill>
        <p:spPr>
          <a:xfrm>
            <a:off x="6110591" y="4529757"/>
            <a:ext cx="9451142" cy="7088358"/>
          </a:xfrm>
          <a:prstGeom prst="rect">
            <a:avLst/>
          </a:prstGeom>
        </p:spPr>
      </p:pic>
      <p:pic>
        <p:nvPicPr>
          <p:cNvPr id="18" name="Picture 17" descr="A picture containing basketball, game, sport&#10;&#10;Description automatically generated">
            <a:extLst>
              <a:ext uri="{FF2B5EF4-FFF2-40B4-BE49-F238E27FC236}">
                <a16:creationId xmlns:a16="http://schemas.microsoft.com/office/drawing/2014/main" id="{A6A3FFC2-12CE-AC4B-9C83-FE4A64DFF899}"/>
              </a:ext>
            </a:extLst>
          </p:cNvPr>
          <p:cNvPicPr>
            <a:picLocks noChangeAspect="1"/>
          </p:cNvPicPr>
          <p:nvPr/>
        </p:nvPicPr>
        <p:blipFill>
          <a:blip r:embed="rId3"/>
          <a:stretch>
            <a:fillRect/>
          </a:stretch>
        </p:blipFill>
        <p:spPr>
          <a:xfrm>
            <a:off x="0" y="10613178"/>
            <a:ext cx="9451142" cy="4331774"/>
          </a:xfrm>
          <a:prstGeom prst="rect">
            <a:avLst/>
          </a:prstGeom>
        </p:spPr>
      </p:pic>
      <p:graphicFrame>
        <p:nvGraphicFramePr>
          <p:cNvPr id="20" name="Table 19">
            <a:extLst>
              <a:ext uri="{FF2B5EF4-FFF2-40B4-BE49-F238E27FC236}">
                <a16:creationId xmlns:a16="http://schemas.microsoft.com/office/drawing/2014/main" id="{BDCE982E-E0C4-5E48-8C0F-9D209D965E7D}"/>
              </a:ext>
            </a:extLst>
          </p:cNvPr>
          <p:cNvGraphicFramePr>
            <a:graphicFrameLocks noGrp="1"/>
          </p:cNvGraphicFramePr>
          <p:nvPr>
            <p:extLst>
              <p:ext uri="{D42A27DB-BD31-4B8C-83A1-F6EECF244321}">
                <p14:modId xmlns:p14="http://schemas.microsoft.com/office/powerpoint/2010/main" val="3276773230"/>
              </p:ext>
            </p:extLst>
          </p:nvPr>
        </p:nvGraphicFramePr>
        <p:xfrm>
          <a:off x="0" y="6581657"/>
          <a:ext cx="5949746" cy="1758777"/>
        </p:xfrm>
        <a:graphic>
          <a:graphicData uri="http://schemas.openxmlformats.org/drawingml/2006/table">
            <a:tbl>
              <a:tblPr>
                <a:tableStyleId>{5C22544A-7EE6-4342-B048-85BDC9FD1C3A}</a:tableStyleId>
              </a:tblPr>
              <a:tblGrid>
                <a:gridCol w="1038666">
                  <a:extLst>
                    <a:ext uri="{9D8B030D-6E8A-4147-A177-3AD203B41FA5}">
                      <a16:colId xmlns:a16="http://schemas.microsoft.com/office/drawing/2014/main" val="2279035726"/>
                    </a:ext>
                  </a:extLst>
                </a:gridCol>
                <a:gridCol w="982216">
                  <a:extLst>
                    <a:ext uri="{9D8B030D-6E8A-4147-A177-3AD203B41FA5}">
                      <a16:colId xmlns:a16="http://schemas.microsoft.com/office/drawing/2014/main" val="3012322150"/>
                    </a:ext>
                  </a:extLst>
                </a:gridCol>
                <a:gridCol w="982216">
                  <a:extLst>
                    <a:ext uri="{9D8B030D-6E8A-4147-A177-3AD203B41FA5}">
                      <a16:colId xmlns:a16="http://schemas.microsoft.com/office/drawing/2014/main" val="1843988582"/>
                    </a:ext>
                  </a:extLst>
                </a:gridCol>
                <a:gridCol w="982216">
                  <a:extLst>
                    <a:ext uri="{9D8B030D-6E8A-4147-A177-3AD203B41FA5}">
                      <a16:colId xmlns:a16="http://schemas.microsoft.com/office/drawing/2014/main" val="761321189"/>
                    </a:ext>
                  </a:extLst>
                </a:gridCol>
                <a:gridCol w="982216">
                  <a:extLst>
                    <a:ext uri="{9D8B030D-6E8A-4147-A177-3AD203B41FA5}">
                      <a16:colId xmlns:a16="http://schemas.microsoft.com/office/drawing/2014/main" val="15119741"/>
                    </a:ext>
                  </a:extLst>
                </a:gridCol>
                <a:gridCol w="982216">
                  <a:extLst>
                    <a:ext uri="{9D8B030D-6E8A-4147-A177-3AD203B41FA5}">
                      <a16:colId xmlns:a16="http://schemas.microsoft.com/office/drawing/2014/main" val="1573583960"/>
                    </a:ext>
                  </a:extLst>
                </a:gridCol>
              </a:tblGrid>
              <a:tr h="505955">
                <a:tc>
                  <a:txBody>
                    <a:bodyPr/>
                    <a:lstStyle/>
                    <a:p>
                      <a:pPr algn="ctr" fontAlgn="b"/>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err="1">
                          <a:effectLst/>
                          <a:latin typeface="Calibri" panose="020F0502020204030204" pitchFamily="34" charset="0"/>
                          <a:cs typeface="Calibri" panose="020F0502020204030204" pitchFamily="34" charset="0"/>
                        </a:rPr>
                        <a:t>rbf</a:t>
                      </a:r>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poly 3</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poly 6</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linear</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sigmoid</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184682174"/>
                  </a:ext>
                </a:extLst>
              </a:tr>
              <a:tr h="626411">
                <a:tc>
                  <a:txBody>
                    <a:bodyPr/>
                    <a:lstStyle/>
                    <a:p>
                      <a:pPr algn="ctr" fontAlgn="b"/>
                      <a:r>
                        <a:rPr lang="en-US" sz="1900" u="none" strike="noStrike">
                          <a:effectLst/>
                          <a:latin typeface="Calibri" panose="020F0502020204030204" pitchFamily="34" charset="0"/>
                          <a:cs typeface="Calibri" panose="020F0502020204030204" pitchFamily="34" charset="0"/>
                        </a:rPr>
                        <a:t>auto gamma</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solidFill>
                            <a:srgbClr val="FF0000"/>
                          </a:solidFill>
                          <a:effectLst/>
                          <a:latin typeface="Calibri" panose="020F0502020204030204" pitchFamily="34" charset="0"/>
                          <a:cs typeface="Calibri" panose="020F0502020204030204" pitchFamily="34" charset="0"/>
                        </a:rPr>
                        <a:t>89.6059</a:t>
                      </a:r>
                      <a:endParaRPr lang="en-US" sz="1900" b="0" i="0" u="none" strike="noStrike" dirty="0">
                        <a:solidFill>
                          <a:srgbClr val="FF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effectLst/>
                          <a:latin typeface="Calibri" panose="020F0502020204030204" pitchFamily="34" charset="0"/>
                          <a:cs typeface="Calibri" panose="020F0502020204030204" pitchFamily="34" charset="0"/>
                        </a:rPr>
                        <a:t>85.7763</a:t>
                      </a:r>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effectLst/>
                          <a:latin typeface="Calibri" panose="020F0502020204030204" pitchFamily="34" charset="0"/>
                          <a:cs typeface="Calibri" panose="020F0502020204030204" pitchFamily="34" charset="0"/>
                        </a:rPr>
                        <a:t>85.0824</a:t>
                      </a:r>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82.9353</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64.7059</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738941234"/>
                  </a:ext>
                </a:extLst>
              </a:tr>
              <a:tr h="626411">
                <a:tc>
                  <a:txBody>
                    <a:bodyPr/>
                    <a:lstStyle/>
                    <a:p>
                      <a:pPr algn="ctr" fontAlgn="b"/>
                      <a:r>
                        <a:rPr lang="en-US" sz="1900" u="none" strike="noStrike">
                          <a:effectLst/>
                          <a:latin typeface="Calibri" panose="020F0502020204030204" pitchFamily="34" charset="0"/>
                          <a:cs typeface="Calibri" panose="020F0502020204030204" pitchFamily="34" charset="0"/>
                        </a:rPr>
                        <a:t>scale gamma</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72.5294</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74.7824</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effectLst/>
                          <a:latin typeface="Calibri" panose="020F0502020204030204" pitchFamily="34" charset="0"/>
                          <a:cs typeface="Calibri" panose="020F0502020204030204" pitchFamily="34" charset="0"/>
                        </a:rPr>
                        <a:t>78.4412</a:t>
                      </a:r>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a:effectLst/>
                          <a:latin typeface="Calibri" panose="020F0502020204030204" pitchFamily="34" charset="0"/>
                          <a:cs typeface="Calibri" panose="020F0502020204030204" pitchFamily="34" charset="0"/>
                        </a:rPr>
                        <a:t>85.6882</a:t>
                      </a:r>
                      <a:endParaRPr lang="en-US" sz="1900" b="0" i="0" u="none" strike="noStrike">
                        <a:solidFill>
                          <a:srgbClr val="000000"/>
                        </a:solidFill>
                        <a:effectLst/>
                        <a:latin typeface="Calibri" panose="020F0502020204030204" pitchFamily="34" charset="0"/>
                        <a:cs typeface="Calibri" panose="020F0502020204030204" pitchFamily="34" charset="0"/>
                      </a:endParaRPr>
                    </a:p>
                  </a:txBody>
                  <a:tcPr marL="9525" marR="9525" marT="9525" marB="0" anchor="b"/>
                </a:tc>
                <a:tc>
                  <a:txBody>
                    <a:bodyPr/>
                    <a:lstStyle/>
                    <a:p>
                      <a:pPr algn="ctr" fontAlgn="b"/>
                      <a:r>
                        <a:rPr lang="en-US" sz="1900" u="none" strike="noStrike" dirty="0">
                          <a:effectLst/>
                          <a:latin typeface="Calibri" panose="020F0502020204030204" pitchFamily="34" charset="0"/>
                          <a:cs typeface="Calibri" panose="020F0502020204030204" pitchFamily="34" charset="0"/>
                        </a:rPr>
                        <a:t>63.8706</a:t>
                      </a:r>
                      <a:endParaRPr lang="en-US" sz="1900" b="0" i="0" u="none" strike="noStrike" dirty="0">
                        <a:solidFill>
                          <a:srgbClr val="000000"/>
                        </a:solidFill>
                        <a:effectLst/>
                        <a:latin typeface="Calibri" panose="020F0502020204030204" pitchFamily="34" charset="0"/>
                        <a:cs typeface="Calibri" panose="020F0502020204030204" pitchFamily="34" charset="0"/>
                      </a:endParaRPr>
                    </a:p>
                  </a:txBody>
                  <a:tcPr marL="9525" marR="9525" marT="9525" marB="0" anchor="b"/>
                </a:tc>
                <a:extLst>
                  <a:ext uri="{0D108BD9-81ED-4DB2-BD59-A6C34878D82A}">
                    <a16:rowId xmlns:a16="http://schemas.microsoft.com/office/drawing/2014/main" val="2705976517"/>
                  </a:ext>
                </a:extLst>
              </a:tr>
            </a:tbl>
          </a:graphicData>
        </a:graphic>
      </p:graphicFrame>
      <p:sp>
        <p:nvSpPr>
          <p:cNvPr id="21" name="TextBox 20">
            <a:extLst>
              <a:ext uri="{FF2B5EF4-FFF2-40B4-BE49-F238E27FC236}">
                <a16:creationId xmlns:a16="http://schemas.microsoft.com/office/drawing/2014/main" id="{4901373A-AB2D-4543-9D57-155EB9287DBC}"/>
              </a:ext>
            </a:extLst>
          </p:cNvPr>
          <p:cNvSpPr txBox="1"/>
          <p:nvPr/>
        </p:nvSpPr>
        <p:spPr>
          <a:xfrm>
            <a:off x="15957755" y="4529757"/>
            <a:ext cx="5987845" cy="1754326"/>
          </a:xfrm>
          <a:prstGeom prst="rect">
            <a:avLst/>
          </a:prstGeom>
          <a:solidFill>
            <a:srgbClr val="500000"/>
          </a:solidFill>
          <a:ln>
            <a:solidFill>
              <a:srgbClr val="500000"/>
            </a:solidFill>
          </a:ln>
        </p:spPr>
        <p:txBody>
          <a:bodyPr wrap="square" rtlCol="0">
            <a:spAutoFit/>
          </a:bodyPr>
          <a:lstStyle/>
          <a:p>
            <a:r>
              <a:rPr lang="en-US" dirty="0">
                <a:solidFill>
                  <a:schemeClr val="bg1"/>
                </a:solidFill>
              </a:rPr>
              <a:t>Facial Landmarks</a:t>
            </a:r>
          </a:p>
          <a:p>
            <a:r>
              <a:rPr lang="en-US" dirty="0">
                <a:solidFill>
                  <a:schemeClr val="bg1"/>
                </a:solidFill>
              </a:rPr>
              <a:t>Facial landmark detection is the process of finding points of interest in an image of a human face.</a:t>
            </a:r>
          </a:p>
          <a:p>
            <a:r>
              <a:rPr lang="en-US" dirty="0">
                <a:solidFill>
                  <a:schemeClr val="bg1"/>
                </a:solidFill>
              </a:rPr>
              <a:t>Facial landmarks used in this research:</a:t>
            </a:r>
          </a:p>
          <a:p>
            <a:pPr marL="285750" indent="-285750">
              <a:buFont typeface="Arial" panose="020B0604020202020204" pitchFamily="34" charset="0"/>
              <a:buChar char="•"/>
            </a:pPr>
            <a:r>
              <a:rPr lang="en-US" dirty="0" err="1">
                <a:solidFill>
                  <a:schemeClr val="bg1"/>
                </a:solidFill>
              </a:rPr>
              <a:t>Dimpler</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Outer brow raiser </a:t>
            </a:r>
          </a:p>
        </p:txBody>
      </p:sp>
      <p:sp>
        <p:nvSpPr>
          <p:cNvPr id="22" name="TextBox 21">
            <a:extLst>
              <a:ext uri="{FF2B5EF4-FFF2-40B4-BE49-F238E27FC236}">
                <a16:creationId xmlns:a16="http://schemas.microsoft.com/office/drawing/2014/main" id="{4F358EC2-2628-284F-9236-AF5528A18961}"/>
              </a:ext>
            </a:extLst>
          </p:cNvPr>
          <p:cNvSpPr txBox="1"/>
          <p:nvPr/>
        </p:nvSpPr>
        <p:spPr>
          <a:xfrm>
            <a:off x="15957754" y="8734207"/>
            <a:ext cx="5987845" cy="1477328"/>
          </a:xfrm>
          <a:prstGeom prst="rect">
            <a:avLst/>
          </a:prstGeom>
          <a:solidFill>
            <a:srgbClr val="500000"/>
          </a:solidFill>
          <a:ln>
            <a:solidFill>
              <a:srgbClr val="500000"/>
            </a:solidFill>
          </a:ln>
        </p:spPr>
        <p:txBody>
          <a:bodyPr wrap="square" rtlCol="0">
            <a:spAutoFit/>
          </a:bodyPr>
          <a:lstStyle/>
          <a:p>
            <a:r>
              <a:rPr lang="en-US" dirty="0">
                <a:solidFill>
                  <a:schemeClr val="bg1"/>
                </a:solidFill>
              </a:rPr>
              <a:t>Different types of smiles </a:t>
            </a:r>
          </a:p>
          <a:p>
            <a:r>
              <a:rPr lang="en-US" dirty="0">
                <a:solidFill>
                  <a:schemeClr val="bg1"/>
                </a:solidFill>
              </a:rPr>
              <a:t>There are 19 types of smiles but only 6 are for happiness</a:t>
            </a:r>
          </a:p>
          <a:p>
            <a:r>
              <a:rPr lang="en-US" dirty="0">
                <a:solidFill>
                  <a:schemeClr val="bg1"/>
                </a:solidFill>
              </a:rPr>
              <a:t>Detecting subcategories of happiness</a:t>
            </a:r>
          </a:p>
          <a:p>
            <a:pPr marL="285750" indent="-285750">
              <a:buFont typeface="Arial" panose="020B0604020202020204" pitchFamily="34" charset="0"/>
              <a:buChar char="•"/>
            </a:pPr>
            <a:r>
              <a:rPr lang="en-US" dirty="0">
                <a:solidFill>
                  <a:schemeClr val="bg1"/>
                </a:solidFill>
              </a:rPr>
              <a:t>Happy smiles</a:t>
            </a:r>
          </a:p>
          <a:p>
            <a:pPr marL="285750" indent="-285750">
              <a:buFont typeface="Arial" panose="020B0604020202020204" pitchFamily="34" charset="0"/>
              <a:buChar char="•"/>
            </a:pPr>
            <a:r>
              <a:rPr lang="en-US" dirty="0">
                <a:solidFill>
                  <a:schemeClr val="bg1"/>
                </a:solidFill>
              </a:rPr>
              <a:t>Fake smiles</a:t>
            </a:r>
          </a:p>
        </p:txBody>
      </p:sp>
      <p:pic>
        <p:nvPicPr>
          <p:cNvPr id="24" name="Picture 23" descr="A close up of a person&#10;&#10;Description automatically generated">
            <a:extLst>
              <a:ext uri="{FF2B5EF4-FFF2-40B4-BE49-F238E27FC236}">
                <a16:creationId xmlns:a16="http://schemas.microsoft.com/office/drawing/2014/main" id="{EF2DB7C3-C761-B646-9C79-B12AEA734953}"/>
              </a:ext>
            </a:extLst>
          </p:cNvPr>
          <p:cNvPicPr>
            <a:picLocks noChangeAspect="1"/>
          </p:cNvPicPr>
          <p:nvPr/>
        </p:nvPicPr>
        <p:blipFill rotWithShape="1">
          <a:blip r:embed="rId4"/>
          <a:srcRect l="11601" t="22650" r="11987" b="15195"/>
          <a:stretch/>
        </p:blipFill>
        <p:spPr>
          <a:xfrm>
            <a:off x="9451142" y="11618115"/>
            <a:ext cx="6506613" cy="2964451"/>
          </a:xfrm>
          <a:prstGeom prst="rect">
            <a:avLst/>
          </a:prstGeom>
        </p:spPr>
      </p:pic>
      <p:graphicFrame>
        <p:nvGraphicFramePr>
          <p:cNvPr id="25" name="Table 24">
            <a:extLst>
              <a:ext uri="{FF2B5EF4-FFF2-40B4-BE49-F238E27FC236}">
                <a16:creationId xmlns:a16="http://schemas.microsoft.com/office/drawing/2014/main" id="{50382433-DBE9-6445-A40E-0180D1F96603}"/>
              </a:ext>
            </a:extLst>
          </p:cNvPr>
          <p:cNvGraphicFramePr>
            <a:graphicFrameLocks noGrp="1"/>
          </p:cNvGraphicFramePr>
          <p:nvPr>
            <p:extLst>
              <p:ext uri="{D42A27DB-BD31-4B8C-83A1-F6EECF244321}">
                <p14:modId xmlns:p14="http://schemas.microsoft.com/office/powerpoint/2010/main" val="3348273834"/>
              </p:ext>
            </p:extLst>
          </p:nvPr>
        </p:nvGraphicFramePr>
        <p:xfrm>
          <a:off x="15957754" y="6523010"/>
          <a:ext cx="5987847" cy="1371600"/>
        </p:xfrm>
        <a:graphic>
          <a:graphicData uri="http://schemas.openxmlformats.org/drawingml/2006/table">
            <a:tbl>
              <a:tblPr>
                <a:tableStyleId>{5C22544A-7EE6-4342-B048-85BDC9FD1C3A}</a:tableStyleId>
              </a:tblPr>
              <a:tblGrid>
                <a:gridCol w="1839179">
                  <a:extLst>
                    <a:ext uri="{9D8B030D-6E8A-4147-A177-3AD203B41FA5}">
                      <a16:colId xmlns:a16="http://schemas.microsoft.com/office/drawing/2014/main" val="1684335601"/>
                    </a:ext>
                  </a:extLst>
                </a:gridCol>
                <a:gridCol w="1880008">
                  <a:extLst>
                    <a:ext uri="{9D8B030D-6E8A-4147-A177-3AD203B41FA5}">
                      <a16:colId xmlns:a16="http://schemas.microsoft.com/office/drawing/2014/main" val="4065565422"/>
                    </a:ext>
                  </a:extLst>
                </a:gridCol>
                <a:gridCol w="2268660">
                  <a:extLst>
                    <a:ext uri="{9D8B030D-6E8A-4147-A177-3AD203B41FA5}">
                      <a16:colId xmlns:a16="http://schemas.microsoft.com/office/drawing/2014/main" val="3488765547"/>
                    </a:ext>
                  </a:extLst>
                </a:gridCol>
              </a:tblGrid>
              <a:tr h="685800">
                <a:tc>
                  <a:txBody>
                    <a:bodyPr/>
                    <a:lstStyle/>
                    <a:p>
                      <a:pPr algn="ctr" fontAlgn="b"/>
                      <a:r>
                        <a:rPr lang="en-US" sz="1800" u="none" strike="noStrike">
                          <a:effectLst/>
                        </a:rPr>
                        <a:t>Smile (standard)</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Happy Smile</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a:effectLst/>
                        </a:rPr>
                        <a:t>Fake Smile</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17886748"/>
                  </a:ext>
                </a:extLst>
              </a:tr>
              <a:tr h="685800">
                <a:tc>
                  <a:txBody>
                    <a:bodyPr/>
                    <a:lstStyle/>
                    <a:p>
                      <a:pPr algn="ctr" fontAlgn="b"/>
                      <a:r>
                        <a:rPr lang="en-US" sz="1800" u="none" strike="noStrike" dirty="0">
                          <a:effectLst/>
                        </a:rPr>
                        <a:t>89.6059</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87.6098</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800" u="none" strike="noStrike" dirty="0">
                          <a:effectLst/>
                        </a:rPr>
                        <a:t>87.2275</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6029840"/>
                  </a:ext>
                </a:extLst>
              </a:tr>
            </a:tbl>
          </a:graphicData>
        </a:graphic>
      </p:graphicFrame>
    </p:spTree>
    <p:extLst>
      <p:ext uri="{BB962C8B-B14F-4D97-AF65-F5344CB8AC3E}">
        <p14:creationId xmlns:p14="http://schemas.microsoft.com/office/powerpoint/2010/main" val="2416602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{92AEBA5A-7A45-9642-8682-F702B9395310}tf10001057</Template>
  <TotalTime>425</TotalTime>
  <Words>235</Words>
  <Application>Microsoft Macintosh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 Sicong</dc:creator>
  <cp:lastModifiedBy>Huang, Sicong</cp:lastModifiedBy>
  <cp:revision>89</cp:revision>
  <dcterms:created xsi:type="dcterms:W3CDTF">2020-02-20T19:06:22Z</dcterms:created>
  <dcterms:modified xsi:type="dcterms:W3CDTF">2020-02-21T02:12:02Z</dcterms:modified>
</cp:coreProperties>
</file>