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71AB"/>
    <a:srgbClr val="D18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6" autoAdjust="0"/>
    <p:restoredTop sz="94660"/>
  </p:normalViewPr>
  <p:slideViewPr>
    <p:cSldViewPr snapToGrid="0">
      <p:cViewPr>
        <p:scale>
          <a:sx n="32" d="100"/>
          <a:sy n="32" d="100"/>
        </p:scale>
        <p:origin x="-56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9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4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6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7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5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3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9E3-6C11-478A-A1F9-02A180BDA2A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3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089E3-6C11-478A-A1F9-02A180BDA2A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65B03-4CCD-46AD-8BF7-16C0052C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8" name="Picture 294">
            <a:extLst>
              <a:ext uri="{FF2B5EF4-FFF2-40B4-BE49-F238E27FC236}">
                <a16:creationId xmlns:a16="http://schemas.microsoft.com/office/drawing/2014/main" id="{722C9F71-2043-856C-A401-0F91284C4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350" y="1037504"/>
            <a:ext cx="4114800" cy="411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1" name="Text Box 295">
            <a:extLst>
              <a:ext uri="{FF2B5EF4-FFF2-40B4-BE49-F238E27FC236}">
                <a16:creationId xmlns:a16="http://schemas.microsoft.com/office/drawing/2014/main" id="{54F82118-9083-016C-FC96-2F2385443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0195" y="1134882"/>
            <a:ext cx="37531961" cy="45071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defTabSz="914468" eaLnBrk="0" fontAlgn="base" hangingPunct="0">
              <a:spcBef>
                <a:spcPts val="500"/>
              </a:spcBef>
              <a:spcAft>
                <a:spcPts val="1000"/>
              </a:spcAft>
            </a:pPr>
            <a:r>
              <a:rPr lang="en-US" altLang="en-US" sz="8001" dirty="0">
                <a:solidFill>
                  <a:srgbClr val="33714B"/>
                </a:solidFill>
                <a:latin typeface="Franklin Gothic Medium" panose="020B0603020102020204" pitchFamily="34" charset="0"/>
              </a:rPr>
              <a:t>Modeling the inflectional/derivational dissociation in agrammatic aphasia with a RNN</a:t>
            </a:r>
          </a:p>
          <a:p>
            <a:pPr algn="ctr"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0" dirty="0">
                <a:solidFill>
                  <a:srgbClr val="000000"/>
                </a:solidFill>
                <a:latin typeface="Georgia" panose="02040502050405020303" pitchFamily="18" charset="0"/>
              </a:rPr>
              <a:t>Simon Chervenak</a:t>
            </a:r>
            <a:r>
              <a:rPr lang="en-US" altLang="en-US" sz="6000" baseline="30000" dirty="0">
                <a:solidFill>
                  <a:srgbClr val="000000"/>
                </a:solidFill>
                <a:latin typeface="Georgia" panose="02040502050405020303" pitchFamily="18" charset="0"/>
              </a:rPr>
              <a:t>1,2</a:t>
            </a:r>
            <a:r>
              <a:rPr lang="en-US" altLang="en-US" sz="6000" dirty="0">
                <a:solidFill>
                  <a:srgbClr val="000000"/>
                </a:solidFill>
                <a:latin typeface="Georgia" panose="02040502050405020303" pitchFamily="18" charset="0"/>
              </a:rPr>
              <a:t>, Alex Krauska</a:t>
            </a:r>
            <a:r>
              <a:rPr lang="en-US" altLang="en-US" sz="6000" baseline="30000" dirty="0">
                <a:solidFill>
                  <a:srgbClr val="000000"/>
                </a:solidFill>
                <a:latin typeface="Georgia" panose="02040502050405020303" pitchFamily="18" charset="0"/>
              </a:rPr>
              <a:t>2</a:t>
            </a:r>
            <a:r>
              <a:rPr lang="en-US" altLang="en-US" sz="6000" dirty="0">
                <a:solidFill>
                  <a:srgbClr val="000000"/>
                </a:solidFill>
                <a:latin typeface="Georgia" panose="02040502050405020303" pitchFamily="18" charset="0"/>
              </a:rPr>
              <a:t>, Naomi H. Feldman</a:t>
            </a:r>
            <a:r>
              <a:rPr lang="en-US" altLang="en-US" sz="6000" baseline="30000" dirty="0">
                <a:solidFill>
                  <a:srgbClr val="000000"/>
                </a:solidFill>
                <a:latin typeface="Georgia" panose="02040502050405020303" pitchFamily="18" charset="0"/>
              </a:rPr>
              <a:t>2,3</a:t>
            </a:r>
            <a:endParaRPr lang="en-US" altLang="en-US" sz="60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ctr"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baseline="30000" dirty="0">
                <a:solidFill>
                  <a:srgbClr val="000000"/>
                </a:solidFill>
                <a:latin typeface="Georgia" panose="02040502050405020303" pitchFamily="18" charset="0"/>
              </a:rPr>
              <a:t>1 </a:t>
            </a:r>
            <a:r>
              <a:rPr lang="en-US" altLang="en-US" sz="4400" dirty="0">
                <a:solidFill>
                  <a:srgbClr val="000000"/>
                </a:solidFill>
                <a:latin typeface="Georgia" panose="02040502050405020303" pitchFamily="18" charset="0"/>
              </a:rPr>
              <a:t>University of Maryland, Department of Computer Science</a:t>
            </a:r>
            <a:r>
              <a:rPr lang="en-US" altLang="en-US" sz="4800" dirty="0">
                <a:solidFill>
                  <a:srgbClr val="000000"/>
                </a:solidFill>
                <a:latin typeface="Georgia" panose="02040502050405020303" pitchFamily="18" charset="0"/>
              </a:rPr>
              <a:t>; </a:t>
            </a:r>
            <a:r>
              <a:rPr lang="en-US" altLang="en-US" sz="4800" baseline="30000" dirty="0">
                <a:solidFill>
                  <a:srgbClr val="000000"/>
                </a:solidFill>
                <a:latin typeface="Georgia" panose="02040502050405020303" pitchFamily="18" charset="0"/>
              </a:rPr>
              <a:t>2 </a:t>
            </a:r>
            <a:r>
              <a:rPr lang="en-US" altLang="en-US" sz="4400" dirty="0">
                <a:solidFill>
                  <a:srgbClr val="000000"/>
                </a:solidFill>
                <a:latin typeface="Georgia" panose="02040502050405020303" pitchFamily="18" charset="0"/>
              </a:rPr>
              <a:t>University of Maryland, Department of Linguistics</a:t>
            </a:r>
            <a:r>
              <a:rPr lang="en-US" altLang="en-US" sz="4800" dirty="0">
                <a:solidFill>
                  <a:srgbClr val="000000"/>
                </a:solidFill>
                <a:latin typeface="Georgia" panose="02040502050405020303" pitchFamily="18" charset="0"/>
              </a:rPr>
              <a:t>; </a:t>
            </a:r>
            <a:r>
              <a:rPr lang="en-US" altLang="en-US" sz="4800" baseline="30000" dirty="0">
                <a:solidFill>
                  <a:srgbClr val="000000"/>
                </a:solidFill>
                <a:latin typeface="Georgia" panose="02040502050405020303" pitchFamily="18" charset="0"/>
              </a:rPr>
              <a:t>3 </a:t>
            </a:r>
            <a:r>
              <a:rPr lang="en-US" altLang="en-US" sz="4400" dirty="0">
                <a:solidFill>
                  <a:srgbClr val="000000"/>
                </a:solidFill>
                <a:latin typeface="Georgia" panose="02040502050405020303" pitchFamily="18" charset="0"/>
              </a:rPr>
              <a:t>University of Maryland, UMIACS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47" name="AutoShape 300">
            <a:extLst>
              <a:ext uri="{FF2B5EF4-FFF2-40B4-BE49-F238E27FC236}">
                <a16:creationId xmlns:a16="http://schemas.microsoft.com/office/drawing/2014/main" id="{7425B3B3-5060-E7ED-3A6E-3C0D736C1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387" y="26920460"/>
            <a:ext cx="6816805" cy="5450180"/>
          </a:xfrm>
          <a:prstGeom prst="flowChartAlternateProcess">
            <a:avLst/>
          </a:prstGeom>
          <a:solidFill>
            <a:srgbClr val="F3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1" i="1" dirty="0">
                <a:solidFill>
                  <a:srgbClr val="7A306C"/>
                </a:solidFill>
                <a:latin typeface="Georgia" panose="02040502050405020303" pitchFamily="18" charset="0"/>
              </a:rPr>
              <a:t>References: [1] Miceli, G., &amp; </a:t>
            </a:r>
            <a:r>
              <a:rPr lang="en-US" altLang="en-US" sz="2201" i="1" dirty="0" err="1">
                <a:solidFill>
                  <a:srgbClr val="7A306C"/>
                </a:solidFill>
                <a:latin typeface="Georgia" panose="02040502050405020303" pitchFamily="18" charset="0"/>
              </a:rPr>
              <a:t>Caramazza</a:t>
            </a:r>
            <a:r>
              <a:rPr lang="en-US" altLang="en-US" sz="2201" i="1" dirty="0">
                <a:solidFill>
                  <a:srgbClr val="7A306C"/>
                </a:solidFill>
                <a:latin typeface="Georgia" panose="02040502050405020303" pitchFamily="18" charset="0"/>
              </a:rPr>
              <a:t>, A. (1988). Dissociation of Inflectional and Derivational Morphology. Brain and Language, 35, 24–65.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48" name="AutoShape 301">
            <a:extLst>
              <a:ext uri="{FF2B5EF4-FFF2-40B4-BE49-F238E27FC236}">
                <a16:creationId xmlns:a16="http://schemas.microsoft.com/office/drawing/2014/main" id="{BB95F72A-1E39-7AE0-3F5B-624939676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0548" y="25485399"/>
            <a:ext cx="15245016" cy="62981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457200" tIns="457200" rIns="457200" bIns="457200" numCol="1" anchor="t" anchorCtr="0" compatLnSpc="1">
            <a:prstTxWarp prst="textNoShape">
              <a:avLst/>
            </a:prstTxWarp>
          </a:bodyPr>
          <a:lstStyle/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dirty="0">
                <a:solidFill>
                  <a:srgbClr val="7A306C"/>
                </a:solidFill>
                <a:latin typeface="Franklin Gothic Medium" panose="020B0603020102020204" pitchFamily="34" charset="0"/>
              </a:rPr>
              <a:t>Future Work</a:t>
            </a:r>
          </a:p>
          <a:p>
            <a:pPr marL="685800" indent="-685800" defTabSz="91446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800" dirty="0">
                <a:latin typeface="Franklin Gothic Medium" panose="020B0603020102020204" pitchFamily="34" charset="0"/>
              </a:rPr>
              <a:t>We will lesion the model and calculate the accuracy levels for inflectional and derivational morphemes based on a test set.</a:t>
            </a:r>
          </a:p>
          <a:p>
            <a:pPr marL="685800" indent="-685800" defTabSz="91446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800" dirty="0">
                <a:latin typeface="Franklin Gothic Medium" panose="020B0603020102020204" pitchFamily="34" charset="0"/>
              </a:rPr>
              <a:t>If lesioning the single-route model can replicate the clinical data, we argue that there is no neural distinction between these classes of morphemes.</a:t>
            </a:r>
          </a:p>
        </p:txBody>
      </p:sp>
      <p:sp>
        <p:nvSpPr>
          <p:cNvPr id="1249" name="Text Box 302">
            <a:extLst>
              <a:ext uri="{FF2B5EF4-FFF2-40B4-BE49-F238E27FC236}">
                <a16:creationId xmlns:a16="http://schemas.microsoft.com/office/drawing/2014/main" id="{8375A457-DB52-2EE4-F37F-32F2A5E1B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0037" y="5152305"/>
            <a:ext cx="14223018" cy="22926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defTabSz="914468" eaLnBrk="0" fontAlgn="base" hangingPunct="0">
              <a:spcBef>
                <a:spcPct val="0"/>
              </a:spcBef>
            </a:pPr>
            <a:r>
              <a:rPr lang="en-US" altLang="en-US" sz="4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Modern syntax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800" dirty="0">
                <a:latin typeface="Franklin Gothic Book" panose="020B0503020102020204" pitchFamily="34" charset="0"/>
              </a:rPr>
              <a:t>One process to give phonological form to an abstract syntactic object [3].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800" dirty="0">
              <a:solidFill>
                <a:srgbClr val="7030A0"/>
              </a:solidFill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800" dirty="0">
              <a:solidFill>
                <a:srgbClr val="7030A0"/>
              </a:solidFill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800" dirty="0">
              <a:solidFill>
                <a:srgbClr val="7030A0"/>
              </a:solidFill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800" dirty="0">
              <a:solidFill>
                <a:srgbClr val="7030A0"/>
              </a:solidFill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800" dirty="0">
              <a:solidFill>
                <a:srgbClr val="7030A0"/>
              </a:solidFill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800" dirty="0">
              <a:solidFill>
                <a:srgbClr val="7030A0"/>
              </a:solidFill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800" dirty="0">
              <a:solidFill>
                <a:srgbClr val="7030A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250" name="Text Box 303">
            <a:extLst>
              <a:ext uri="{FF2B5EF4-FFF2-40B4-BE49-F238E27FC236}">
                <a16:creationId xmlns:a16="http://schemas.microsoft.com/office/drawing/2014/main" id="{625A7FBF-2D11-344D-A941-F9C22A8F2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49" y="5417820"/>
            <a:ext cx="11727415" cy="152555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7A306C"/>
                </a:solidFill>
                <a:latin typeface="Franklin Gothic Medium" panose="020B0603020102020204" pitchFamily="34" charset="0"/>
              </a:rPr>
              <a:t>Two Categories of Morphology</a:t>
            </a:r>
            <a:endParaRPr lang="en-US" altLang="en-US" sz="440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1" dirty="0">
              <a:solidFill>
                <a:srgbClr val="000000"/>
              </a:solidFill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ts val="2500"/>
              </a:spcAft>
            </a:pPr>
            <a:r>
              <a:rPr lang="en-US" altLang="en-US" sz="44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        </a:t>
            </a:r>
            <a:r>
              <a:rPr lang="en-US" altLang="en-US" sz="4400" dirty="0">
                <a:solidFill>
                  <a:srgbClr val="D1885C"/>
                </a:solidFill>
                <a:latin typeface="Franklin Gothic Medium" panose="020B0603020102020204" pitchFamily="34" charset="0"/>
              </a:rPr>
              <a:t>Inflectional</a:t>
            </a:r>
            <a:r>
              <a:rPr lang="en-US" altLang="en-US" sz="360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                       </a:t>
            </a:r>
            <a:r>
              <a:rPr lang="en-US" altLang="en-US" sz="4400" dirty="0">
                <a:solidFill>
                  <a:srgbClr val="5571AB"/>
                </a:solidFill>
                <a:latin typeface="Franklin Gothic Medium" panose="020B0603020102020204" pitchFamily="34" charset="0"/>
              </a:rPr>
              <a:t>Derivational</a:t>
            </a:r>
          </a:p>
          <a:p>
            <a:pPr defTabSz="914468" eaLnBrk="0" fontAlgn="base" hangingPunct="0">
              <a:spcBef>
                <a:spcPct val="0"/>
              </a:spcBef>
              <a:spcAft>
                <a:spcPts val="2500"/>
              </a:spcAft>
            </a:pPr>
            <a:endParaRPr lang="en-US" altLang="en-US" sz="4400" dirty="0">
              <a:solidFill>
                <a:srgbClr val="7030A0"/>
              </a:solidFill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400" dirty="0">
              <a:latin typeface="Franklin Gothic Book" panose="020B05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latin typeface="Franklin Gothic Book" panose="020B0503020102020204" pitchFamily="34" charset="0"/>
              </a:rPr>
              <a:t>   Meaning Preserved       Meaning Changed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1" dirty="0"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The Inflectional Deficiency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latin typeface="Franklin Gothic Book" panose="020B0503020102020204" pitchFamily="34" charset="0"/>
              </a:rPr>
              <a:t>People with aphasia regularly make more errors while producing inflectional morphemes [1].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latin typeface="Franklin Gothic Book" panose="020B0503020102020204" pitchFamily="34" charset="0"/>
              </a:rPr>
              <a:t>This has been observed cross-linguistically in cases of agrammatic aphasia [4, 5].</a:t>
            </a:r>
            <a:endParaRPr lang="en-US" altLang="en-US" sz="4000" dirty="0">
              <a:latin typeface="Franklin Gothic Book" panose="020B05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1" dirty="0">
              <a:latin typeface="Franklin Gothic Medium" panose="020B0603020102020204" pitchFamily="34" charset="0"/>
            </a:endParaRP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1" dirty="0">
              <a:latin typeface="Franklin Gothic Medium" panose="020B0603020102020204" pitchFamily="34" charset="0"/>
            </a:endParaRPr>
          </a:p>
        </p:txBody>
      </p:sp>
      <p:sp>
        <p:nvSpPr>
          <p:cNvPr id="1251" name="Text Box 305">
            <a:extLst>
              <a:ext uri="{FF2B5EF4-FFF2-40B4-BE49-F238E27FC236}">
                <a16:creationId xmlns:a16="http://schemas.microsoft.com/office/drawing/2014/main" id="{8ED9FE9A-B6CC-63BE-BB50-7E6DBDABD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37" y="27542405"/>
            <a:ext cx="36893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714B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7A306C"/>
                </a:solidFill>
                <a:latin typeface="Franklin Gothic Medium" panose="020B0603020102020204" pitchFamily="34" charset="0"/>
              </a:rPr>
              <a:t>Code used:</a:t>
            </a:r>
            <a:endParaRPr lang="en-US" altLang="en-US" dirty="0">
              <a:latin typeface="Franklin Gothic Medium" panose="020B0603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03C721-5FD1-324B-9B9A-4259EEEF2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60" y="14445789"/>
            <a:ext cx="6604818" cy="4565095"/>
          </a:xfrm>
          <a:prstGeom prst="rect">
            <a:avLst/>
          </a:prstGeom>
        </p:spPr>
      </p:pic>
      <p:sp>
        <p:nvSpPr>
          <p:cNvPr id="19" name="Text Box 303">
            <a:extLst>
              <a:ext uri="{FF2B5EF4-FFF2-40B4-BE49-F238E27FC236}">
                <a16:creationId xmlns:a16="http://schemas.microsoft.com/office/drawing/2014/main" id="{F12E6BC5-2C5C-A440-916B-2C0FA6A10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7455" y="16030857"/>
            <a:ext cx="12801600" cy="14445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400" dirty="0">
              <a:latin typeface="Franklin Gothic Book" panose="020B05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3753A-0E48-5949-9703-0B5CECD18DA4}"/>
              </a:ext>
            </a:extLst>
          </p:cNvPr>
          <p:cNvSpPr txBox="1"/>
          <p:nvPr/>
        </p:nvSpPr>
        <p:spPr>
          <a:xfrm>
            <a:off x="779560" y="18998544"/>
            <a:ext cx="66048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Book" panose="020B0503020102020204" pitchFamily="34" charset="0"/>
              </a:rPr>
              <a:t>Large lesions visible in the left hemisphere.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B8F0F6-A2A7-1947-A798-235725859724}"/>
              </a:ext>
            </a:extLst>
          </p:cNvPr>
          <p:cNvSpPr txBox="1"/>
          <p:nvPr/>
        </p:nvSpPr>
        <p:spPr>
          <a:xfrm>
            <a:off x="7613904" y="14108959"/>
            <a:ext cx="873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Book" panose="020B0503020102020204" pitchFamily="34" charset="0"/>
              </a:rPr>
              <a:t>Production Accuracy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28E5B2-CE12-AD4A-88B1-4817575265C2}"/>
              </a:ext>
            </a:extLst>
          </p:cNvPr>
          <p:cNvSpPr txBox="1"/>
          <p:nvPr/>
        </p:nvSpPr>
        <p:spPr>
          <a:xfrm>
            <a:off x="15217257" y="23069331"/>
            <a:ext cx="123146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The data</a:t>
            </a:r>
            <a:r>
              <a:rPr lang="en-US" sz="4400" dirty="0">
                <a:latin typeface="Franklin Gothic Book" panose="020B0503020102020204" pitchFamily="34" charset="0"/>
              </a:rPr>
              <a:t>: Italian phonology data from </a:t>
            </a:r>
            <a:r>
              <a:rPr lang="en-US" sz="4400" dirty="0" err="1">
                <a:latin typeface="Franklin Gothic Book" panose="020B0503020102020204" pitchFamily="34" charset="0"/>
              </a:rPr>
              <a:t>PhonItalia</a:t>
            </a:r>
            <a:r>
              <a:rPr lang="en-US" sz="4400" dirty="0">
                <a:latin typeface="Franklin Gothic Book" panose="020B0503020102020204" pitchFamily="34" charset="0"/>
              </a:rPr>
              <a:t> [4], morpheme data from </a:t>
            </a:r>
            <a:r>
              <a:rPr lang="en-US" sz="4400" dirty="0" err="1">
                <a:latin typeface="Franklin Gothic Book" panose="020B0503020102020204" pitchFamily="34" charset="0"/>
              </a:rPr>
              <a:t>spaCy</a:t>
            </a:r>
            <a:r>
              <a:rPr lang="en-US" sz="4400" dirty="0">
                <a:latin typeface="Franklin Gothic Book" panose="020B0503020102020204" pitchFamily="34" charset="0"/>
              </a:rPr>
              <a:t> and </a:t>
            </a:r>
            <a:r>
              <a:rPr lang="en-US" sz="4400" dirty="0" err="1">
                <a:latin typeface="Franklin Gothic Book" panose="020B0503020102020204" pitchFamily="34" charset="0"/>
              </a:rPr>
              <a:t>nltk</a:t>
            </a:r>
            <a:endParaRPr lang="en-US" sz="4400" dirty="0">
              <a:latin typeface="Franklin Gothic Book" panose="020B0503020102020204" pitchFamily="34" charset="0"/>
            </a:endParaRPr>
          </a:p>
          <a:p>
            <a:r>
              <a:rPr lang="en-US" sz="44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The model</a:t>
            </a:r>
            <a:r>
              <a:rPr lang="en-US" sz="4400" dirty="0">
                <a:latin typeface="Franklin Gothic Book" panose="020B0503020102020204" pitchFamily="34" charset="0"/>
              </a:rPr>
              <a:t>: Encoder-Decoder architecture, originally designed for translation [5]</a:t>
            </a:r>
          </a:p>
        </p:txBody>
      </p:sp>
      <p:sp>
        <p:nvSpPr>
          <p:cNvPr id="1252" name="Text Box 306">
            <a:extLst>
              <a:ext uri="{FF2B5EF4-FFF2-40B4-BE49-F238E27FC236}">
                <a16:creationId xmlns:a16="http://schemas.microsoft.com/office/drawing/2014/main" id="{3F905465-5647-2655-3242-0E442A195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5100" y="16632375"/>
            <a:ext cx="12319099" cy="91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714B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defTabSz="914468" eaLnBrk="0" fontAlgn="base" hangingPunct="0">
              <a:spcBef>
                <a:spcPct val="0"/>
              </a:spcBef>
            </a:pPr>
            <a:r>
              <a:rPr lang="en-US" altLang="en-US" sz="4800" dirty="0">
                <a:solidFill>
                  <a:srgbClr val="7A306C"/>
                </a:solidFill>
                <a:latin typeface="Franklin Gothic Medium" panose="020B0603020102020204" pitchFamily="34" charset="0"/>
              </a:rPr>
              <a:t>Lesioning</a:t>
            </a:r>
          </a:p>
          <a:p>
            <a:pPr defTabSz="914468" eaLnBrk="0" fontAlgn="base" hangingPunct="0">
              <a:spcBef>
                <a:spcPct val="0"/>
              </a:spcBef>
              <a:spcAft>
                <a:spcPts val="2500"/>
              </a:spcAft>
            </a:pPr>
            <a:r>
              <a:rPr lang="en-US" altLang="en-US" sz="4400" dirty="0">
                <a:latin typeface="Franklin Gothic Book" panose="020B0503020102020204" pitchFamily="34" charset="0"/>
              </a:rPr>
              <a:t>To model agrammatic aphasia, we randomly set some proportion of the model’s weights to 0. </a:t>
            </a:r>
          </a:p>
          <a:p>
            <a:pPr defTabSz="914468" eaLnBrk="0" fontAlgn="base" hangingPunct="0">
              <a:spcBef>
                <a:spcPct val="0"/>
              </a:spcBef>
              <a:spcAft>
                <a:spcPts val="2500"/>
              </a:spcAft>
            </a:pPr>
            <a:endParaRPr lang="en-US" altLang="en-US" sz="4800" dirty="0">
              <a:solidFill>
                <a:srgbClr val="7A306C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48" name="Text Box 302">
            <a:extLst>
              <a:ext uri="{FF2B5EF4-FFF2-40B4-BE49-F238E27FC236}">
                <a16:creationId xmlns:a16="http://schemas.microsoft.com/office/drawing/2014/main" id="{6147BBEC-913D-AC46-A8B6-672ABCB48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1774" y="22182671"/>
            <a:ext cx="14223018" cy="9007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defTabSz="914468" eaLnBrk="0" fontAlgn="base" hangingPunct="0">
              <a:spcBef>
                <a:spcPct val="0"/>
              </a:spcBef>
              <a:spcAft>
                <a:spcPts val="2500"/>
              </a:spcAft>
            </a:pPr>
            <a:r>
              <a:rPr lang="en-US" altLang="en-US" sz="4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The Encoder-Decoder</a:t>
            </a:r>
            <a:endParaRPr lang="en-US" altLang="en-US" sz="6600" dirty="0">
              <a:latin typeface="Franklin Gothic Book" panose="020B0503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8870A-0F5D-4B42-84FB-C0BBA57B9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5496" y="19138682"/>
            <a:ext cx="13874218" cy="622525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D5BA9B-EF4B-014E-8604-6BD90CDBF565}"/>
              </a:ext>
            </a:extLst>
          </p:cNvPr>
          <p:cNvSpPr txBox="1"/>
          <p:nvPr/>
        </p:nvSpPr>
        <p:spPr>
          <a:xfrm>
            <a:off x="19556385" y="25962232"/>
            <a:ext cx="86962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The training: </a:t>
            </a:r>
            <a:r>
              <a:rPr lang="en-US" sz="4400" dirty="0">
                <a:latin typeface="Franklin Gothic Book" panose="020B0503020102020204" pitchFamily="34" charset="0"/>
              </a:rPr>
              <a:t>Use perplexity sampling to focus on least-confident inputs</a:t>
            </a:r>
            <a:endParaRPr lang="en-US" sz="4400" dirty="0">
              <a:solidFill>
                <a:srgbClr val="7030A0"/>
              </a:solidFill>
              <a:latin typeface="Franklin Gothic Book" panose="020B0503020102020204" pitchFamily="34" charset="0"/>
            </a:endParaRPr>
          </a:p>
          <a:p>
            <a:r>
              <a:rPr lang="en-US" sz="44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The testing</a:t>
            </a:r>
            <a:r>
              <a:rPr lang="en-US" sz="4400" dirty="0">
                <a:latin typeface="Franklin Gothic Book" panose="020B0503020102020204" pitchFamily="34" charset="0"/>
              </a:rPr>
              <a:t>: Lesion the model at 5%</a:t>
            </a:r>
          </a:p>
          <a:p>
            <a:r>
              <a:rPr lang="en-US" sz="4400" dirty="0">
                <a:latin typeface="Franklin Gothic Book" panose="020B0503020102020204" pitchFamily="34" charset="0"/>
              </a:rPr>
              <a:t>increments, test on a subset of the training verbs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32917EC-5CAA-0A43-830D-994FB866B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55374"/>
              </p:ext>
            </p:extLst>
          </p:nvPr>
        </p:nvGraphicFramePr>
        <p:xfrm>
          <a:off x="971222" y="7752967"/>
          <a:ext cx="5041638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20819">
                  <a:extLst>
                    <a:ext uri="{9D8B030D-6E8A-4147-A177-3AD203B41FA5}">
                      <a16:colId xmlns:a16="http://schemas.microsoft.com/office/drawing/2014/main" val="4148910287"/>
                    </a:ext>
                  </a:extLst>
                </a:gridCol>
                <a:gridCol w="2520819">
                  <a:extLst>
                    <a:ext uri="{9D8B030D-6E8A-4147-A177-3AD203B41FA5}">
                      <a16:colId xmlns:a16="http://schemas.microsoft.com/office/drawing/2014/main" val="165214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"walked"</a:t>
                      </a:r>
                      <a:endParaRPr lang="en-US" sz="4400" b="0" i="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walk</a:t>
                      </a:r>
                      <a:r>
                        <a:rPr lang="en-US" sz="4400" b="0" dirty="0">
                          <a:solidFill>
                            <a:srgbClr val="D1885C"/>
                          </a:solidFill>
                        </a:rPr>
                        <a:t>ed</a:t>
                      </a:r>
                      <a:endParaRPr lang="en-US" sz="4400" b="0" i="0" dirty="0">
                        <a:solidFill>
                          <a:srgbClr val="D1885C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05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"chairs"</a:t>
                      </a:r>
                      <a:endParaRPr lang="en-US" sz="4400" b="0" i="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chair</a:t>
                      </a:r>
                      <a:r>
                        <a:rPr lang="en-US" sz="4400" dirty="0">
                          <a:solidFill>
                            <a:srgbClr val="D1885C"/>
                          </a:solidFill>
                        </a:rPr>
                        <a:t>s</a:t>
                      </a:r>
                      <a:endParaRPr lang="en-US" sz="4400" b="0" i="0" dirty="0">
                        <a:solidFill>
                          <a:srgbClr val="D1885C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170093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98B2DAE5-4D04-F048-9F88-6F9DA464A206}"/>
              </a:ext>
            </a:extLst>
          </p:cNvPr>
          <p:cNvSpPr txBox="1"/>
          <p:nvPr/>
        </p:nvSpPr>
        <p:spPr>
          <a:xfrm>
            <a:off x="739567" y="20611437"/>
            <a:ext cx="115922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Traditional Explanation</a:t>
            </a:r>
          </a:p>
          <a:p>
            <a:r>
              <a:rPr lang="en-US" sz="4400" dirty="0">
                <a:latin typeface="Franklin Gothic Book" panose="020B0503020102020204" pitchFamily="34" charset="0"/>
              </a:rPr>
              <a:t>Miceli &amp; </a:t>
            </a:r>
            <a:r>
              <a:rPr lang="en-US" sz="4400" dirty="0" err="1">
                <a:latin typeface="Franklin Gothic Book" panose="020B0503020102020204" pitchFamily="34" charset="0"/>
              </a:rPr>
              <a:t>Caramazza</a:t>
            </a:r>
            <a:r>
              <a:rPr lang="en-US" sz="4400" dirty="0">
                <a:latin typeface="Franklin Gothic Book" panose="020B0503020102020204" pitchFamily="34" charset="0"/>
              </a:rPr>
              <a:t> theorized two components that each controlled one type of morphology. F.S. would have a problem with one of these components.</a:t>
            </a:r>
          </a:p>
        </p:txBody>
      </p:sp>
      <p:sp>
        <p:nvSpPr>
          <p:cNvPr id="1244" name="AutoShape 298">
            <a:extLst>
              <a:ext uri="{FF2B5EF4-FFF2-40B4-BE49-F238E27FC236}">
                <a16:creationId xmlns:a16="http://schemas.microsoft.com/office/drawing/2014/main" id="{15A45004-A650-453E-BEA0-37510CF12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0547" y="13924070"/>
            <a:ext cx="14223018" cy="240495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57200" tIns="457200" rIns="457200" bIns="457200" numCol="1" anchor="t" anchorCtr="0" compatLnSpc="1">
            <a:prstTxWarp prst="textNoShape">
              <a:avLst/>
            </a:prstTxWarp>
          </a:bodyPr>
          <a:lstStyle/>
          <a:p>
            <a:pPr algn="ctr" defTabSz="9144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5C2451"/>
                </a:solidFill>
                <a:latin typeface="Franklin Gothic Book" panose="020B0503020102020204" pitchFamily="34" charset="0"/>
              </a:rPr>
              <a:t>Can lesioning a model with a single component explain the dissociation in the data of people with aphasia?</a:t>
            </a:r>
            <a:endParaRPr lang="en-US" altLang="en-US" sz="2000" dirty="0">
              <a:latin typeface="Franklin Gothic Book" panose="020B0503020102020204" pitchFamily="34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5F801AF-0155-CD4A-9C55-F09E1348C3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0" t="5536" r="4993" b="9895"/>
          <a:stretch/>
        </p:blipFill>
        <p:spPr>
          <a:xfrm>
            <a:off x="15028463" y="15168043"/>
            <a:ext cx="9344891" cy="62349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776B39-B15E-D246-BB1C-FD1FA976D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7543" y="23201272"/>
            <a:ext cx="7113074" cy="8415021"/>
          </a:xfrm>
          <a:prstGeom prst="rect">
            <a:avLst/>
          </a:prstGeom>
        </p:spPr>
      </p:pic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6F7EB10-43E8-0443-A46D-2BDE3401F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83697"/>
              </p:ext>
            </p:extLst>
          </p:nvPr>
        </p:nvGraphicFramePr>
        <p:xfrm>
          <a:off x="6505958" y="7752967"/>
          <a:ext cx="5041638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20819">
                  <a:extLst>
                    <a:ext uri="{9D8B030D-6E8A-4147-A177-3AD203B41FA5}">
                      <a16:colId xmlns:a16="http://schemas.microsoft.com/office/drawing/2014/main" val="4148910287"/>
                    </a:ext>
                  </a:extLst>
                </a:gridCol>
                <a:gridCol w="2520819">
                  <a:extLst>
                    <a:ext uri="{9D8B030D-6E8A-4147-A177-3AD203B41FA5}">
                      <a16:colId xmlns:a16="http://schemas.microsoft.com/office/drawing/2014/main" val="165214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"painter"</a:t>
                      </a:r>
                      <a:endParaRPr lang="en-US" sz="4400" b="0" i="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paint</a:t>
                      </a:r>
                      <a:r>
                        <a:rPr lang="en-US" sz="4400" b="0" dirty="0">
                          <a:solidFill>
                            <a:srgbClr val="5571AB"/>
                          </a:solidFill>
                        </a:rPr>
                        <a:t>er</a:t>
                      </a:r>
                      <a:endParaRPr lang="en-US" sz="4400" b="0" i="0" dirty="0">
                        <a:solidFill>
                          <a:srgbClr val="5571AB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05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"redo"</a:t>
                      </a:r>
                      <a:endParaRPr lang="en-US" sz="4400" b="0" i="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rgbClr val="5571AB"/>
                          </a:solidFill>
                        </a:rPr>
                        <a:t>re</a:t>
                      </a:r>
                      <a:r>
                        <a:rPr lang="en-US" sz="4400" dirty="0"/>
                        <a:t>do</a:t>
                      </a:r>
                      <a:endParaRPr lang="en-US" sz="4400" b="0" i="0" dirty="0">
                        <a:solidFill>
                          <a:srgbClr val="D1885C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17009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3A988A8-EFEF-5B44-8DC0-302E8E0EBB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6892" y="5642048"/>
            <a:ext cx="9067307" cy="48959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360C56-82B7-924B-B72E-D4917215B9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449" y="14876834"/>
            <a:ext cx="5342618" cy="41217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963610-9CA2-6B42-B5B6-A2055DE844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3525" y="24120987"/>
            <a:ext cx="9344866" cy="23987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CB6404-43AF-8745-8051-D691E51410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378" y="14840727"/>
            <a:ext cx="5239060" cy="40848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158F1E-1B32-5F40-B8FE-0E5F45393A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98637" y="7537116"/>
            <a:ext cx="14223018" cy="46239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F3F622A-13A4-784E-A7A8-F3B6C0CE3C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98" y="28636351"/>
            <a:ext cx="3734289" cy="37342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C7F0A67-F3E6-F745-BBCC-98C4545618FC}"/>
              </a:ext>
            </a:extLst>
          </p:cNvPr>
          <p:cNvSpPr txBox="1"/>
          <p:nvPr/>
        </p:nvSpPr>
        <p:spPr>
          <a:xfrm>
            <a:off x="18529543" y="21403028"/>
            <a:ext cx="2757177" cy="7694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l-GR" sz="4400" dirty="0">
                <a:latin typeface="Franklin Gothic Book" panose="020B0503020102020204" pitchFamily="34" charset="0"/>
              </a:rPr>
              <a:t>Δ </a:t>
            </a:r>
            <a:r>
              <a:rPr lang="en-US" sz="4400" dirty="0">
                <a:latin typeface="Franklin Gothic Book" panose="020B0503020102020204" pitchFamily="34" charset="0"/>
              </a:rPr>
              <a:t>Meaning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0099A8-72FB-6D49-A218-07686347FA2F}"/>
              </a:ext>
            </a:extLst>
          </p:cNvPr>
          <p:cNvSpPr txBox="1"/>
          <p:nvPr/>
        </p:nvSpPr>
        <p:spPr>
          <a:xfrm rot="16200000">
            <a:off x="13431209" y="17743070"/>
            <a:ext cx="2151869" cy="7694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l-GR" sz="4400" dirty="0">
                <a:latin typeface="Franklin Gothic Book" panose="020B0503020102020204" pitchFamily="34" charset="0"/>
              </a:rPr>
              <a:t>Δ</a:t>
            </a:r>
            <a:r>
              <a:rPr lang="en-US" sz="4400" dirty="0">
                <a:latin typeface="Franklin Gothic Book" panose="020B0503020102020204" pitchFamily="34" charset="0"/>
              </a:rPr>
              <a:t> Form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17F741-A7B5-E740-B762-D14C11967226}"/>
              </a:ext>
            </a:extLst>
          </p:cNvPr>
          <p:cNvSpPr/>
          <p:nvPr/>
        </p:nvSpPr>
        <p:spPr>
          <a:xfrm>
            <a:off x="12852964" y="13067087"/>
            <a:ext cx="1422301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Motivation: Dichotomy vs Continuum</a:t>
            </a:r>
          </a:p>
          <a:p>
            <a:pPr defTabSz="91446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400" dirty="0">
                <a:latin typeface="Franklin Gothic Book" panose="020B0503020102020204" pitchFamily="34" charset="0"/>
              </a:rPr>
              <a:t>A cross-language study showed that these categories may be overlapping [6].</a:t>
            </a:r>
          </a:p>
        </p:txBody>
      </p:sp>
    </p:spTree>
    <p:extLst>
      <p:ext uri="{BB962C8B-B14F-4D97-AF65-F5344CB8AC3E}">
        <p14:creationId xmlns:p14="http://schemas.microsoft.com/office/powerpoint/2010/main" val="15341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0D09336-F8EF-D64F-84E4-7749FF29F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509" y="5662119"/>
            <a:ext cx="16057942" cy="1252462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32D5DF-1553-6F40-9019-C5CDA57E7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173" y="5662119"/>
            <a:ext cx="16057942" cy="1278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3383</TotalTime>
  <Words>367</Words>
  <Application>Microsoft Macintosh PowerPoint</Application>
  <PresentationFormat>Custom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Franklin Gothic Book</vt:lpstr>
      <vt:lpstr>Franklin Gothic Medium</vt:lpstr>
      <vt:lpstr>Georgia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Krauska</dc:creator>
  <cp:lastModifiedBy>Simon Chervenak</cp:lastModifiedBy>
  <cp:revision>99</cp:revision>
  <dcterms:created xsi:type="dcterms:W3CDTF">2022-12-01T19:24:53Z</dcterms:created>
  <dcterms:modified xsi:type="dcterms:W3CDTF">2023-12-05T22:57:25Z</dcterms:modified>
</cp:coreProperties>
</file>