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26" d="100"/>
          <a:sy n="26" d="100"/>
        </p:scale>
        <p:origin x="164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89E3-6C11-478A-A1F9-02A180BDA2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Picture 294">
            <a:extLst>
              <a:ext uri="{FF2B5EF4-FFF2-40B4-BE49-F238E27FC236}">
                <a16:creationId xmlns:a16="http://schemas.microsoft.com/office/drawing/2014/main" id="{722C9F71-2043-856C-A401-0F91284C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50" y="1037504"/>
            <a:ext cx="4114800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1" name="Text Box 295">
            <a:extLst>
              <a:ext uri="{FF2B5EF4-FFF2-40B4-BE49-F238E27FC236}">
                <a16:creationId xmlns:a16="http://schemas.microsoft.com/office/drawing/2014/main" id="{54F82118-9083-016C-FC96-2F238544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195" y="547760"/>
            <a:ext cx="37531961" cy="5094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ts val="500"/>
              </a:spcBef>
              <a:spcAft>
                <a:spcPts val="1000"/>
              </a:spcAft>
            </a:pPr>
            <a:r>
              <a:rPr lang="en-US" altLang="en-US" sz="8001" dirty="0">
                <a:solidFill>
                  <a:srgbClr val="33714B"/>
                </a:solidFill>
                <a:latin typeface="Franklin Gothic Medium" panose="020B0603020102020204" pitchFamily="34" charset="0"/>
              </a:rPr>
              <a:t>Revisiting the Divide: Modeling the inflectional/derivational dissociation in agrammatic aphasia with a RNN</a:t>
            </a: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Simon Chervenak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1,2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Alex Krauska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Naomi H. Feldman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2,3</a:t>
            </a:r>
            <a:endParaRPr lang="en-US" altLang="en-US" sz="6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Computer Science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Linguistics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3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UMIACS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2" name="AutoShape 296">
            <a:extLst>
              <a:ext uri="{FF2B5EF4-FFF2-40B4-BE49-F238E27FC236}">
                <a16:creationId xmlns:a16="http://schemas.microsoft.com/office/drawing/2014/main" id="{E75066A1-BDC4-41AB-A048-9D15C33C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37" y="5609505"/>
            <a:ext cx="10972800" cy="5486400"/>
          </a:xfrm>
          <a:prstGeom prst="rect">
            <a:avLst/>
          </a:prstGeom>
          <a:solidFill>
            <a:srgbClr val="D7E3DB"/>
          </a:solidFill>
          <a:ln w="31750" algn="ctr">
            <a:solidFill>
              <a:srgbClr val="85AA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x="0" sy="0" algn="ctr" rotWithShape="0">
                    <a:srgbClr val="000000">
                      <a:alpha val="0"/>
                    </a:srgb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5C2451"/>
                </a:solidFill>
                <a:latin typeface="Franklin Gothic Medium" panose="020B0603020102020204" pitchFamily="34" charset="0"/>
              </a:rPr>
              <a:t>Are different morphemes handled differently in the brain?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To investigate this question, we created a model, lesioned it, and compared the results to the single- and dual-route accounts.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4" name="AutoShape 298">
            <a:extLst>
              <a:ext uri="{FF2B5EF4-FFF2-40B4-BE49-F238E27FC236}">
                <a16:creationId xmlns:a16="http://schemas.microsoft.com/office/drawing/2014/main" id="{15A45004-A650-453E-BEA0-37510CF1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037" y="24354706"/>
            <a:ext cx="12801600" cy="3200399"/>
          </a:xfrm>
          <a:prstGeom prst="rect">
            <a:avLst/>
          </a:prstGeom>
          <a:solidFill>
            <a:srgbClr val="D7E3DB"/>
          </a:solidFill>
          <a:ln w="31750" algn="ctr">
            <a:solidFill>
              <a:srgbClr val="85AA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1" dirty="0">
                <a:solidFill>
                  <a:srgbClr val="5C2451"/>
                </a:solidFill>
                <a:latin typeface="Georgia" panose="02040502050405020303" pitchFamily="18" charset="0"/>
              </a:rPr>
              <a:t>Can lesioning a single-route model effectively capture the data we see in non-fluent aphasia patients?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6" name="Text Box 299">
            <a:extLst>
              <a:ext uri="{FF2B5EF4-FFF2-40B4-BE49-F238E27FC236}">
                <a16:creationId xmlns:a16="http://schemas.microsoft.com/office/drawing/2014/main" id="{CE2CA54C-FD28-FC0F-38D5-DB559C38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9293" y="5544983"/>
            <a:ext cx="15584269" cy="16719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Results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	{ model accuracy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	{ lesioning accuracy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		add dot for FS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47" name="AutoShape 300">
            <a:extLst>
              <a:ext uri="{FF2B5EF4-FFF2-40B4-BE49-F238E27FC236}">
                <a16:creationId xmlns:a16="http://schemas.microsoft.com/office/drawing/2014/main" id="{7425B3B3-5060-E7ED-3A6E-3C0D736C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38" y="28012304"/>
            <a:ext cx="20574000" cy="4114800"/>
          </a:xfrm>
          <a:prstGeom prst="flowChartAlternateProcess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i="1" dirty="0">
                <a:solidFill>
                  <a:srgbClr val="7A306C"/>
                </a:solidFill>
                <a:latin typeface="Georgia" panose="02040502050405020303" pitchFamily="18" charset="0"/>
              </a:rPr>
              <a:t>Contact:		</a:t>
            </a:r>
            <a:r>
              <a:rPr lang="en-US" altLang="en-US" sz="3601" dirty="0" err="1">
                <a:solidFill>
                  <a:srgbClr val="000000"/>
                </a:solidFill>
                <a:latin typeface="Georgia" panose="02040502050405020303" pitchFamily="18" charset="0"/>
              </a:rPr>
              <a:t>scherven@umd.edu</a:t>
            </a:r>
            <a:r>
              <a:rPr lang="en-US" altLang="en-US" sz="3601" i="1" dirty="0">
                <a:solidFill>
                  <a:srgbClr val="7A306C"/>
                </a:solidFill>
                <a:latin typeface="Georgia" panose="02040502050405020303" pitchFamily="18" charset="0"/>
              </a:rPr>
              <a:t>			Website:		</a:t>
            </a:r>
            <a:r>
              <a:rPr lang="en-US" altLang="en-US" sz="3601" dirty="0" err="1">
                <a:solidFill>
                  <a:srgbClr val="000000"/>
                </a:solidFill>
                <a:latin typeface="Georgia" panose="02040502050405020303" pitchFamily="18" charset="0"/>
              </a:rPr>
              <a:t>innoviox.github.io</a:t>
            </a: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endParaRPr lang="en-US" altLang="en-US" sz="3601" i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1" i="1" dirty="0">
                <a:solidFill>
                  <a:srgbClr val="7A306C"/>
                </a:solidFill>
                <a:latin typeface="Georgia" panose="02040502050405020303" pitchFamily="18" charset="0"/>
              </a:rPr>
              <a:t>References: [1] Miceli, G., &amp; </a:t>
            </a:r>
            <a:r>
              <a:rPr lang="en-US" altLang="en-US" sz="2201" i="1" dirty="0" err="1">
                <a:solidFill>
                  <a:srgbClr val="7A306C"/>
                </a:solidFill>
                <a:latin typeface="Georgia" panose="02040502050405020303" pitchFamily="18" charset="0"/>
              </a:rPr>
              <a:t>Caramazza</a:t>
            </a:r>
            <a:r>
              <a:rPr lang="en-US" altLang="en-US" sz="2201" i="1" dirty="0">
                <a:solidFill>
                  <a:srgbClr val="7A306C"/>
                </a:solidFill>
                <a:latin typeface="Georgia" panose="02040502050405020303" pitchFamily="18" charset="0"/>
              </a:rPr>
              <a:t>, A. (1988). Dissociation of Inflectional and Derivational Morphology. Brain and Language, 35, 24–65.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8" name="AutoShape 301">
            <a:extLst>
              <a:ext uri="{FF2B5EF4-FFF2-40B4-BE49-F238E27FC236}">
                <a16:creationId xmlns:a16="http://schemas.microsoft.com/office/drawing/2014/main" id="{BB95F72A-1E39-7AE0-3F5B-62493967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6037" y="24354704"/>
            <a:ext cx="16542325" cy="7772400"/>
          </a:xfrm>
          <a:prstGeom prst="rect">
            <a:avLst/>
          </a:prstGeom>
          <a:solidFill>
            <a:srgbClr val="D7E3DB"/>
          </a:solidFill>
          <a:ln w="31750" algn="ctr">
            <a:solidFill>
              <a:srgbClr val="85AA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Conclusions</a:t>
            </a:r>
          </a:p>
          <a:p>
            <a:pPr marR="550904" defTabSz="914468" eaLnBrk="0" fontAlgn="base" hangingPunct="0">
              <a:spcBef>
                <a:spcPct val="0"/>
              </a:spcBef>
              <a:spcAft>
                <a:spcPct val="0"/>
              </a:spcAft>
              <a:buSzPts val="3000"/>
              <a:buFont typeface="Symbol" panose="05050102010706020507" pitchFamily="18" charset="2"/>
              <a:buChar char="·"/>
            </a:pPr>
            <a:r>
              <a:rPr lang="en-US" altLang="en-US" sz="4001" dirty="0">
                <a:solidFill>
                  <a:srgbClr val="000000"/>
                </a:solidFill>
                <a:latin typeface="Georgia" panose="02040502050405020303" pitchFamily="18" charset="0"/>
              </a:rPr>
              <a:t>Several big takeaway points</a:t>
            </a:r>
            <a:r>
              <a:rPr lang="en-US" altLang="en-US" sz="4001" dirty="0">
                <a:solidFill>
                  <a:srgbClr val="000000"/>
                </a:solidFill>
                <a:latin typeface="Arial" panose="020B0604020202020204" pitchFamily="34" charset="0"/>
              </a:rPr>
              <a:t> – what do you want them to remember?</a:t>
            </a:r>
            <a:endParaRPr lang="en-US" altLang="en-US" sz="400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249" name="Text Box 302">
            <a:extLst>
              <a:ext uri="{FF2B5EF4-FFF2-40B4-BE49-F238E27FC236}">
                <a16:creationId xmlns:a16="http://schemas.microsoft.com/office/drawing/2014/main" id="{8375A457-DB52-2EE4-F37F-32F2A5E1B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037" y="5544984"/>
            <a:ext cx="12319100" cy="9151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The Model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Encoder-decoder model &lt;- describe a bit deeper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	this is what the model is doing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Single &amp; dual route model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If single route model replicates things that implies there is not a neural distinction</a:t>
            </a: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50" name="Text Box 303">
            <a:extLst>
              <a:ext uri="{FF2B5EF4-FFF2-40B4-BE49-F238E27FC236}">
                <a16:creationId xmlns:a16="http://schemas.microsoft.com/office/drawing/2014/main" id="{625A7FBF-2D11-344D-A941-F9C22A8F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7" y="11915056"/>
            <a:ext cx="10972800" cy="14862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Background information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Inflectional morphemes        Derivational morphemes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     walk-</a:t>
            </a:r>
            <a:r>
              <a:rPr lang="en-US" altLang="en-US" sz="3601" dirty="0">
                <a:solidFill>
                  <a:srgbClr val="FF0000"/>
                </a:solidFill>
                <a:latin typeface="Georgia" panose="02040502050405020303" pitchFamily="18" charset="0"/>
              </a:rPr>
              <a:t>ed                                       </a:t>
            </a:r>
            <a:r>
              <a:rPr lang="en-US" altLang="en-US" sz="3601" dirty="0">
                <a:latin typeface="Georgia" panose="02040502050405020303" pitchFamily="18" charset="0"/>
              </a:rPr>
              <a:t>paint-</a:t>
            </a:r>
            <a:r>
              <a:rPr lang="en-US" altLang="en-US" sz="3601" dirty="0" err="1">
                <a:solidFill>
                  <a:srgbClr val="FF0000"/>
                </a:solidFill>
                <a:latin typeface="Georgia" panose="02040502050405020303" pitchFamily="18" charset="0"/>
              </a:rPr>
              <a:t>er</a:t>
            </a:r>
            <a:endParaRPr lang="en-US" altLang="en-US" sz="360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FF0000"/>
                </a:solidFill>
                <a:latin typeface="Georgia" panose="02040502050405020303" pitchFamily="18" charset="0"/>
              </a:rPr>
              <a:t>     </a:t>
            </a:r>
            <a:r>
              <a:rPr lang="en-US" altLang="en-US" sz="3601" dirty="0">
                <a:latin typeface="Georgia" panose="02040502050405020303" pitchFamily="18" charset="0"/>
              </a:rPr>
              <a:t>chair-</a:t>
            </a:r>
            <a:r>
              <a:rPr lang="en-US" altLang="en-US" sz="3601" dirty="0">
                <a:solidFill>
                  <a:srgbClr val="FF0000"/>
                </a:solidFill>
                <a:latin typeface="Georgia" panose="02040502050405020303" pitchFamily="18" charset="0"/>
              </a:rPr>
              <a:t>s                                         re-</a:t>
            </a:r>
            <a:r>
              <a:rPr lang="en-US" altLang="en-US" sz="3601" dirty="0">
                <a:latin typeface="Georgia" panose="02040502050405020303" pitchFamily="18" charset="0"/>
              </a:rPr>
              <a:t>do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i="1" dirty="0">
                <a:latin typeface="Georgia" panose="02040502050405020303" pitchFamily="18" charset="0"/>
              </a:rPr>
              <a:t> Meaning Preserved                 Meaning Changed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Non-Fluent Aphasiac Data – clinical observation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	{ graph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Why Italian?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	{ graph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latin typeface="Georgia" panose="02040502050405020303" pitchFamily="18" charset="0"/>
              </a:rPr>
              <a:t>Dichotomy vs Continuum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FF0000"/>
                </a:solidFill>
                <a:latin typeface="Georgia" panose="02040502050405020303" pitchFamily="18" charset="0"/>
              </a:rPr>
              <a:t>	{ include graph }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1328" name="Picture 304">
            <a:extLst>
              <a:ext uri="{FF2B5EF4-FFF2-40B4-BE49-F238E27FC236}">
                <a16:creationId xmlns:a16="http://schemas.microsoft.com/office/drawing/2014/main" id="{CD7571C3-B6E2-B4D7-B5D4-F3B13F4C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28012304"/>
            <a:ext cx="4572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51" name="Text Box 305">
            <a:extLst>
              <a:ext uri="{FF2B5EF4-FFF2-40B4-BE49-F238E27FC236}">
                <a16:creationId xmlns:a16="http://schemas.microsoft.com/office/drawing/2014/main" id="{8ED9FE9A-B6CC-63BE-BB50-7E6DBDAB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7" y="27542405"/>
            <a:ext cx="3689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i="1" dirty="0">
                <a:solidFill>
                  <a:srgbClr val="7A306C"/>
                </a:solidFill>
                <a:latin typeface="Georgia" panose="02040502050405020303" pitchFamily="18" charset="0"/>
              </a:rPr>
              <a:t>Full Paper: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52" name="Text Box 306">
            <a:extLst>
              <a:ext uri="{FF2B5EF4-FFF2-40B4-BE49-F238E27FC236}">
                <a16:creationId xmlns:a16="http://schemas.microsoft.com/office/drawing/2014/main" id="{3F905465-5647-2655-3242-0E442A1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038" y="14696174"/>
            <a:ext cx="12319099" cy="91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Lesioning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Set random weights to 0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1" dirty="0">
                <a:solidFill>
                  <a:srgbClr val="000000"/>
                </a:solidFill>
                <a:latin typeface="Georgia" panose="02040502050405020303" pitchFamily="18" charset="0"/>
              </a:rPr>
              <a:t>Image: fully connected, partially, mostly gone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280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Georgia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Krauska</dc:creator>
  <cp:lastModifiedBy>Simon Chervenak</cp:lastModifiedBy>
  <cp:revision>19</cp:revision>
  <dcterms:created xsi:type="dcterms:W3CDTF">2022-12-01T19:24:53Z</dcterms:created>
  <dcterms:modified xsi:type="dcterms:W3CDTF">2023-11-29T03:13:05Z</dcterms:modified>
</cp:coreProperties>
</file>