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4" r:id="rId3"/>
    <p:sldId id="287" r:id="rId4"/>
    <p:sldId id="292" r:id="rId5"/>
    <p:sldId id="294" r:id="rId6"/>
    <p:sldId id="296" r:id="rId7"/>
    <p:sldId id="297" r:id="rId8"/>
    <p:sldId id="298" r:id="rId9"/>
    <p:sldId id="299" r:id="rId10"/>
    <p:sldId id="300" r:id="rId11"/>
    <p:sldId id="30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F66"/>
    <a:srgbClr val="3AB0B6"/>
    <a:srgbClr val="323A3E"/>
    <a:srgbClr val="70CDD2"/>
    <a:srgbClr val="7CE1E7"/>
    <a:srgbClr val="7CE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3BD4A-012B-3CB1-DCC1-99066B9828B2}" v="2" dt="2024-09-13T04:45:08.376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대희" userId="S::daehee.kim@nextchip1.onmicrosoft.com::efdc9fa3-076c-470b-ace9-f4e2b2041e3d" providerId="AD" clId="Web-{AA33BD4A-012B-3CB1-DCC1-99066B9828B2}"/>
    <pc:docChg chg="modSld">
      <pc:chgData name="김 대희" userId="S::daehee.kim@nextchip1.onmicrosoft.com::efdc9fa3-076c-470b-ace9-f4e2b2041e3d" providerId="AD" clId="Web-{AA33BD4A-012B-3CB1-DCC1-99066B9828B2}" dt="2024-09-13T04:45:08.376" v="1" actId="20577"/>
      <pc:docMkLst>
        <pc:docMk/>
      </pc:docMkLst>
      <pc:sldChg chg="modSp">
        <pc:chgData name="김 대희" userId="S::daehee.kim@nextchip1.onmicrosoft.com::efdc9fa3-076c-470b-ace9-f4e2b2041e3d" providerId="AD" clId="Web-{AA33BD4A-012B-3CB1-DCC1-99066B9828B2}" dt="2024-09-13T04:45:08.376" v="1" actId="20577"/>
        <pc:sldMkLst>
          <pc:docMk/>
          <pc:sldMk cId="471184491" sldId="300"/>
        </pc:sldMkLst>
        <pc:spChg chg="mod">
          <ac:chgData name="김 대희" userId="S::daehee.kim@nextchip1.onmicrosoft.com::efdc9fa3-076c-470b-ace9-f4e2b2041e3d" providerId="AD" clId="Web-{AA33BD4A-012B-3CB1-DCC1-99066B9828B2}" dt="2024-09-13T04:45:08.376" v="1" actId="20577"/>
          <ac:spMkLst>
            <pc:docMk/>
            <pc:sldMk cId="471184491" sldId="300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45A8D-80EB-4AFE-8B87-EC6F8D27BB41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66BA7-5879-42F1-A9A2-5ED30CADA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5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66BA7-5879-42F1-A9A2-5ED30CADAD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6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 상단의 ①번 아이콘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(Export binary)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‘F6’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누른다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configuration: Apache5 800MHz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network: NNEF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때 생성된 폴더를 선택한다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resolution: NPU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영상 사이즈인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640x384 (vdma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 사이즈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)로 기입한다.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 PATH: aiwbin파일로 변환할 경로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지정한 후 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이름을 기입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하여 저장한다</a:t>
            </a:r>
            <a:r>
              <a:rPr lang="x-none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0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/>
              <a:t>Device</a:t>
            </a:r>
            <a:r>
              <a:rPr lang="ko-KR" altLang="en-US" baseline="0"/>
              <a:t>에서 동작하도록 </a:t>
            </a:r>
            <a:r>
              <a:rPr lang="en-US" altLang="ko-KR" baseline="0"/>
              <a:t>network</a:t>
            </a:r>
            <a:r>
              <a:rPr lang="ko-KR" altLang="en-US" baseline="0"/>
              <a:t>를 </a:t>
            </a:r>
            <a:r>
              <a:rPr lang="en-US" altLang="ko-KR" baseline="0" err="1"/>
              <a:t>aiware</a:t>
            </a:r>
            <a:r>
              <a:rPr lang="en-US" altLang="ko-KR" baseline="0"/>
              <a:t> binary</a:t>
            </a:r>
            <a:r>
              <a:rPr lang="ko-KR" altLang="en-US" baseline="0"/>
              <a:t>로 변환해주는 툴</a:t>
            </a:r>
            <a:endParaRPr lang="en-US" altLang="ko-KR" baseline="0"/>
          </a:p>
          <a:p>
            <a:pPr marL="0" indent="0">
              <a:buNone/>
            </a:pPr>
            <a:r>
              <a:rPr lang="zh-TW" altLang="ko-KR"/>
              <a:t>이외에 </a:t>
            </a:r>
            <a:r>
              <a:rPr lang="en-US" altLang="ko-KR"/>
              <a:t>estimation</a:t>
            </a:r>
            <a:r>
              <a:rPr lang="ko-KR" altLang="en-US"/>
              <a:t>이나 </a:t>
            </a:r>
            <a:r>
              <a:rPr lang="en-US" altLang="ko-KR"/>
              <a:t>network </a:t>
            </a:r>
            <a:r>
              <a:rPr lang="ko-KR" altLang="en-US"/>
              <a:t>정보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zh-TW" altLang="ko-KR"/>
              <a:t>메모리 사용량</a:t>
            </a:r>
            <a:r>
              <a:rPr lang="en-US" altLang="zh-TW" baseline="0"/>
              <a:t> </a:t>
            </a:r>
            <a:r>
              <a:rPr lang="zh-TW" altLang="ko-KR"/>
              <a:t>등 다양한 정보를 확인할 수 있</a:t>
            </a:r>
            <a:r>
              <a:rPr lang="ko-KR" altLang="en-US"/>
              <a:t>고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해당 </a:t>
            </a:r>
            <a:r>
              <a:rPr lang="zh-TW" altLang="ko-KR"/>
              <a:t>기능에 대해서는 </a:t>
            </a:r>
            <a:r>
              <a:rPr lang="en-US" altLang="zh-TW"/>
              <a:t>user</a:t>
            </a:r>
            <a:r>
              <a:rPr lang="en-US" altLang="zh-TW" baseline="0"/>
              <a:t> guide </a:t>
            </a:r>
            <a:r>
              <a:rPr lang="zh-TW" altLang="ko-KR"/>
              <a:t>매뉴얼에서 확인할 수 있다</a:t>
            </a:r>
            <a:endParaRPr lang="en-US" altLang="zh-TW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가지 </a:t>
            </a:r>
            <a:r>
              <a:rPr lang="en-US" altLang="ko-KR"/>
              <a:t>framework</a:t>
            </a:r>
            <a:r>
              <a:rPr lang="en-US" altLang="ko-KR" baseline="0"/>
              <a:t> </a:t>
            </a:r>
            <a:r>
              <a:rPr lang="en-US" altLang="ko-KR" baseline="0" err="1"/>
              <a:t>caffe</a:t>
            </a:r>
            <a:r>
              <a:rPr lang="en-US" altLang="ko-KR" baseline="0"/>
              <a:t> model / </a:t>
            </a:r>
            <a:r>
              <a:rPr lang="en-US" altLang="ko-KR" baseline="0" err="1"/>
              <a:t>tflite</a:t>
            </a:r>
            <a:r>
              <a:rPr lang="en-US" altLang="ko-KR" baseline="0"/>
              <a:t> / </a:t>
            </a:r>
            <a:r>
              <a:rPr lang="en-US" altLang="ko-KR" baseline="0" err="1"/>
              <a:t>onnx</a:t>
            </a:r>
            <a:r>
              <a:rPr lang="en-US" altLang="ko-KR" baseline="0"/>
              <a:t> / </a:t>
            </a:r>
            <a:r>
              <a:rPr lang="en-US" altLang="ko-KR" baseline="0" err="1"/>
              <a:t>nnef</a:t>
            </a:r>
            <a:r>
              <a:rPr lang="en-US" altLang="ko-KR" baseline="0"/>
              <a:t> </a:t>
            </a:r>
            <a:r>
              <a:rPr lang="ko-KR" altLang="en-US"/>
              <a:t>에 대해 변환을 제공</a:t>
            </a:r>
            <a:endParaRPr lang="en-US" altLang="ko-KR"/>
          </a:p>
          <a:p>
            <a:r>
              <a:rPr lang="en-US" altLang="ko-KR" err="1"/>
              <a:t>nnef</a:t>
            </a:r>
            <a:r>
              <a:rPr lang="ko-KR" altLang="en-US"/>
              <a:t>의 변환을 거쳐 최종적으로 </a:t>
            </a:r>
            <a:r>
              <a:rPr lang="en-US" altLang="ko-KR"/>
              <a:t>device</a:t>
            </a:r>
            <a:r>
              <a:rPr lang="ko-KR" altLang="en-US"/>
              <a:t>에서 사용할 수 있는 </a:t>
            </a:r>
            <a:r>
              <a:rPr lang="en-US" altLang="ko-KR" err="1"/>
              <a:t>aiware</a:t>
            </a:r>
            <a:r>
              <a:rPr lang="en-US" altLang="ko-KR" baseline="0"/>
              <a:t> binary</a:t>
            </a:r>
            <a:r>
              <a:rPr lang="ko-KR" altLang="en-US" baseline="0"/>
              <a:t>로 변환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9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Onnx</a:t>
            </a:r>
            <a:r>
              <a:rPr lang="en-US" altLang="ko-KR"/>
              <a:t> model</a:t>
            </a:r>
            <a:r>
              <a:rPr lang="ko-KR" altLang="en-US"/>
              <a:t>로 </a:t>
            </a:r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convert</a:t>
            </a:r>
            <a:r>
              <a:rPr lang="ko-KR" altLang="en-US" baseline="0"/>
              <a:t>하는 과정 설명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/>
              <a:t>네트워크 이름을 임의로 설정한 후 </a:t>
            </a:r>
            <a:r>
              <a:rPr lang="en-US" altLang="ko-KR" err="1"/>
              <a:t>onnx</a:t>
            </a:r>
            <a:r>
              <a:rPr lang="en-US" altLang="ko-KR" baseline="0"/>
              <a:t> file</a:t>
            </a:r>
            <a:r>
              <a:rPr lang="ko-KR" altLang="en-US" baseline="0"/>
              <a:t>을 불러온다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Yes </a:t>
            </a:r>
            <a:r>
              <a:rPr lang="ko-KR" altLang="en-US"/>
              <a:t>를 선택할 경우</a:t>
            </a:r>
            <a:r>
              <a:rPr lang="en-US" altLang="ko-KR"/>
              <a:t>,  statistics</a:t>
            </a:r>
            <a:r>
              <a:rPr lang="en-US" altLang="ko-KR" baseline="0"/>
              <a:t> </a:t>
            </a:r>
            <a:r>
              <a:rPr lang="ko-KR" altLang="en-US" baseline="0"/>
              <a:t>값을 설정하여 </a:t>
            </a:r>
            <a:r>
              <a:rPr lang="en-US" altLang="ko-KR" baseline="0"/>
              <a:t>Network</a:t>
            </a:r>
            <a:r>
              <a:rPr lang="ko-KR" altLang="en-US" baseline="0"/>
              <a:t>을 최적화</a:t>
            </a:r>
            <a:r>
              <a:rPr lang="en-US" altLang="ko-KR" baseline="0"/>
              <a:t>(</a:t>
            </a:r>
            <a:r>
              <a:rPr lang="ko-KR" altLang="en-US" baseline="0"/>
              <a:t>양자화</a:t>
            </a:r>
            <a:r>
              <a:rPr lang="en-US" altLang="ko-KR" baseline="0"/>
              <a:t>) </a:t>
            </a:r>
            <a:r>
              <a:rPr lang="ko-KR" altLang="en-US" baseline="0"/>
              <a:t>하여 실제 </a:t>
            </a:r>
            <a:r>
              <a:rPr lang="en-US" altLang="ko-KR" baseline="0" err="1"/>
              <a:t>devic</a:t>
            </a:r>
            <a:r>
              <a:rPr lang="ko-KR" altLang="en-US" baseline="0"/>
              <a:t>에서 적용할 수 있는 </a:t>
            </a:r>
            <a:r>
              <a:rPr lang="en-US" altLang="ko-KR" baseline="0" err="1"/>
              <a:t>aiwbin</a:t>
            </a:r>
            <a:r>
              <a:rPr lang="ko-KR" altLang="en-US" baseline="0"/>
              <a:t>을 생성</a:t>
            </a:r>
            <a:endParaRPr lang="en-US" altLang="ko-KR" baseline="0"/>
          </a:p>
          <a:p>
            <a:r>
              <a:rPr lang="en-US" altLang="ko-KR" baseline="0"/>
              <a:t>No </a:t>
            </a:r>
            <a:r>
              <a:rPr lang="ko-KR" altLang="en-US" baseline="0"/>
              <a:t>를 선택할 경우</a:t>
            </a:r>
            <a:r>
              <a:rPr lang="en-US" altLang="ko-KR" baseline="0"/>
              <a:t>, profiling </a:t>
            </a:r>
            <a:r>
              <a:rPr lang="ko-KR" altLang="en-US" baseline="0"/>
              <a:t>만 수행할 수 있는 </a:t>
            </a:r>
            <a:r>
              <a:rPr lang="en-US" altLang="ko-KR" baseline="0" err="1"/>
              <a:t>aiwbin</a:t>
            </a:r>
            <a:r>
              <a:rPr lang="ko-KR" altLang="en-US" baseline="0"/>
              <a:t>이 생성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9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‘Custom preprocess’ </a:t>
            </a:r>
            <a:r>
              <a:rPr lang="zh-TW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</a:t>
            </a:r>
            <a:r>
              <a:rPr lang="zh-TW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시 입력한 영상 픽셀 값을 그대로 사용할 경우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‘Divider’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normalization</a:t>
            </a:r>
            <a:r>
              <a:rPr lang="zh-TW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경우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zh-TW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기입하여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‘Ok’</a:t>
            </a:r>
            <a:r>
              <a:rPr lang="zh-TW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zh-TW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/>
          </a:p>
          <a:p>
            <a:r>
              <a:rPr lang="en-US" altLang="ko-KR"/>
              <a:t>Default </a:t>
            </a:r>
            <a:r>
              <a:rPr lang="ko-KR" altLang="en-US"/>
              <a:t>영상 입력을 통해 </a:t>
            </a:r>
            <a:r>
              <a:rPr lang="en-US" altLang="ko-KR"/>
              <a:t>network</a:t>
            </a:r>
            <a:r>
              <a:rPr lang="ko-KR" altLang="en-US"/>
              <a:t>의 연산 값을 </a:t>
            </a:r>
            <a:r>
              <a:rPr lang="en-US" altLang="ko-KR"/>
              <a:t>estimation </a:t>
            </a:r>
            <a:r>
              <a:rPr lang="ko-KR" altLang="en-US"/>
              <a:t>하여 </a:t>
            </a:r>
            <a:r>
              <a:rPr lang="en-US" altLang="ko-KR"/>
              <a:t>statistics </a:t>
            </a:r>
            <a:r>
              <a:rPr lang="ko-KR" altLang="en-US"/>
              <a:t>값을 생성하여 망 생성에 사용한다</a:t>
            </a:r>
            <a:r>
              <a:rPr lang="en-US" altLang="ko-KR"/>
              <a:t>. (</a:t>
            </a:r>
            <a:r>
              <a:rPr lang="ko-KR" altLang="en-US"/>
              <a:t>각 </a:t>
            </a:r>
            <a:r>
              <a:rPr lang="en-US" altLang="ko-KR"/>
              <a:t>layer</a:t>
            </a:r>
            <a:r>
              <a:rPr lang="ko-KR" altLang="en-US"/>
              <a:t>의 </a:t>
            </a:r>
            <a:r>
              <a:rPr lang="ko-KR" altLang="en-US" err="1"/>
              <a:t>연산치가</a:t>
            </a:r>
            <a:r>
              <a:rPr lang="ko-KR" altLang="en-US"/>
              <a:t> </a:t>
            </a:r>
            <a:r>
              <a:rPr lang="en-US" altLang="ko-KR"/>
              <a:t>min max </a:t>
            </a:r>
            <a:r>
              <a:rPr lang="en-US" altLang="ko-KR" err="1"/>
              <a:t>avg</a:t>
            </a:r>
            <a:r>
              <a:rPr lang="en-US" altLang="ko-KR"/>
              <a:t> </a:t>
            </a:r>
            <a:r>
              <a:rPr lang="en-US" altLang="ko-KR" err="1"/>
              <a:t>std</a:t>
            </a:r>
            <a:r>
              <a:rPr lang="en-US" altLang="ko-KR"/>
              <a:t> </a:t>
            </a:r>
            <a:r>
              <a:rPr lang="ko-KR" altLang="en-US"/>
              <a:t>로 정리된 정보이다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7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Import </a:t>
            </a:r>
            <a:r>
              <a:rPr lang="ko-KR" altLang="ko-KR"/>
              <a:t>성공 시 아래 화면과 같이</a:t>
            </a:r>
            <a:r>
              <a:rPr lang="en-US" altLang="ko-KR"/>
              <a:t> Neural Network</a:t>
            </a:r>
            <a:r>
              <a:rPr lang="ko-KR" altLang="ko-KR"/>
              <a:t>의</a:t>
            </a:r>
            <a:r>
              <a:rPr lang="en-US" altLang="ko-KR"/>
              <a:t> layer</a:t>
            </a:r>
            <a:r>
              <a:rPr lang="ko-KR" altLang="ko-KR"/>
              <a:t>와 </a:t>
            </a:r>
            <a:r>
              <a:rPr lang="en-US" altLang="ko-KR"/>
              <a:t>layer </a:t>
            </a:r>
            <a:r>
              <a:rPr lang="ko-KR" altLang="ko-KR"/>
              <a:t>구조를 볼 수 있다</a:t>
            </a:r>
            <a:r>
              <a:rPr lang="en-US" altLang="ko-KR"/>
              <a:t>. </a:t>
            </a:r>
            <a:r>
              <a:rPr lang="ko-KR" altLang="en-US"/>
              <a:t>모두 녹색으로 보이면 실행할 수 있는 형태로 </a:t>
            </a:r>
            <a:r>
              <a:rPr lang="en-US" altLang="ko-KR"/>
              <a:t>conversion </a:t>
            </a:r>
            <a:r>
              <a:rPr lang="ko-KR" altLang="en-US"/>
              <a:t>된 것으로 보면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6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6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b="1"/>
              <a:t>Export NNEF</a:t>
            </a:r>
            <a:endParaRPr lang="ko-KR" altLang="ko-KR" b="1"/>
          </a:p>
          <a:p>
            <a:pPr lvl="0"/>
            <a:r>
              <a:rPr lang="x-none" altLang="ko-KR"/>
              <a:t>aiware-binary 생성을 위해 Caffe platform으로 </a:t>
            </a:r>
            <a:r>
              <a:rPr lang="ko-KR" altLang="ko-KR"/>
              <a:t>불러온 </a:t>
            </a:r>
            <a:r>
              <a:rPr lang="x-none" altLang="ko-KR"/>
              <a:t>network를 ‘NNEF’로 변환해주어야 한다.</a:t>
            </a:r>
            <a:endParaRPr lang="ko-KR" altLang="ko-KR"/>
          </a:p>
          <a:p>
            <a:pPr lvl="0"/>
            <a:r>
              <a:rPr lang="x-none" altLang="ko-KR"/>
              <a:t>화면 좌측의 ‘EXPORT → Export optimized NNEF’</a:t>
            </a:r>
            <a:r>
              <a:rPr lang="ko-KR" altLang="ko-KR" err="1"/>
              <a:t>를</a:t>
            </a:r>
            <a:r>
              <a:rPr lang="ko-KR" altLang="ko-KR"/>
              <a:t> 클릭하고 </a:t>
            </a:r>
            <a:r>
              <a:rPr lang="x-none" altLang="ko-KR"/>
              <a:t>‘Neural network’</a:t>
            </a:r>
            <a:r>
              <a:rPr lang="ko-KR" altLang="ko-KR"/>
              <a:t>는 </a:t>
            </a:r>
            <a:r>
              <a:rPr lang="ko-KR" altLang="en-US"/>
              <a:t>앞</a:t>
            </a:r>
            <a:r>
              <a:rPr lang="ko-KR" altLang="ko-KR"/>
              <a:t>서 설정한 </a:t>
            </a:r>
            <a:r>
              <a:rPr lang="x-none" altLang="ko-KR"/>
              <a:t>Net name</a:t>
            </a:r>
            <a:r>
              <a:rPr lang="ko-KR" altLang="ko-KR"/>
              <a:t>과 같은 이름으로 선택한다</a:t>
            </a:r>
            <a:r>
              <a:rPr lang="x-none" altLang="ko-KR"/>
              <a:t>.</a:t>
            </a:r>
            <a:endParaRPr lang="ko-KR" altLang="ko-KR"/>
          </a:p>
          <a:p>
            <a:pPr lvl="0"/>
            <a:r>
              <a:rPr lang="x-none" altLang="ko-KR"/>
              <a:t>Directory에는 변환된 NNEF와 기타 파일들이 생성될 폴더 경로를 지정해준다.</a:t>
            </a:r>
            <a:endParaRPr lang="en-US" altLang="ko-KR"/>
          </a:p>
          <a:p>
            <a:pPr lvl="0"/>
            <a:br>
              <a:rPr lang="en-US" altLang="ko-KR"/>
            </a:br>
            <a:br>
              <a:rPr lang="en-US" altLang="ko-KR"/>
            </a:br>
            <a:endParaRPr lang="en-US" altLang="ko-KR"/>
          </a:p>
          <a:p>
            <a:pPr lvl="0"/>
            <a:r>
              <a:rPr lang="en-US" altLang="ko-KR"/>
              <a:t>**NNEF</a:t>
            </a:r>
            <a:r>
              <a:rPr lang="ko-KR" altLang="en-US"/>
              <a:t>를 통해 변환하는 방식을 따로 있으며</a:t>
            </a:r>
            <a:r>
              <a:rPr lang="en-US" altLang="ko-KR"/>
              <a:t>, NNEF </a:t>
            </a:r>
            <a:r>
              <a:rPr lang="ko-KR" altLang="en-US"/>
              <a:t>모델에서 변경할 수 있는 부분도 있음</a:t>
            </a:r>
            <a:endParaRPr lang="ko-KR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AEF57-12E3-4013-AB11-E6B28B3DBF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9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6E4D-2024-492B-B028-4069CE8E9D8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ED6A-E65F-4C8C-BADC-7B6E0A53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25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45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2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324-84C2-4F7C-A232-200A63495D75}" type="datetime1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3350" y="427041"/>
            <a:ext cx="628649" cy="36512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EA2F0707-2F63-4B0C-8B7A-064FC710F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0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7">
            <a:extLst>
              <a:ext uri="{FF2B5EF4-FFF2-40B4-BE49-F238E27FC236}">
                <a16:creationId xmlns:a16="http://schemas.microsoft.com/office/drawing/2014/main" id="{913325EE-0851-4683-BD90-013CD09C4C0B}"/>
              </a:ext>
            </a:extLst>
          </p:cNvPr>
          <p:cNvSpPr/>
          <p:nvPr userDrawn="1"/>
        </p:nvSpPr>
        <p:spPr>
          <a:xfrm>
            <a:off x="0" y="2921404"/>
            <a:ext cx="12192000" cy="3952800"/>
          </a:xfrm>
          <a:prstGeom prst="round2SameRect">
            <a:avLst>
              <a:gd name="adj1" fmla="val 659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286203"/>
            <a:ext cx="12192000" cy="6588001"/>
            <a:chOff x="0" y="633046"/>
            <a:chExt cx="12192000" cy="6224954"/>
          </a:xfrm>
        </p:grpSpPr>
        <p:sp>
          <p:nvSpPr>
            <p:cNvPr id="9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18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7">
            <a:extLst>
              <a:ext uri="{FF2B5EF4-FFF2-40B4-BE49-F238E27FC236}">
                <a16:creationId xmlns:a16="http://schemas.microsoft.com/office/drawing/2014/main" id="{913325EE-0851-4683-BD90-013CD09C4C0B}"/>
              </a:ext>
            </a:extLst>
          </p:cNvPr>
          <p:cNvSpPr/>
          <p:nvPr userDrawn="1"/>
        </p:nvSpPr>
        <p:spPr>
          <a:xfrm>
            <a:off x="0" y="2921404"/>
            <a:ext cx="12192000" cy="3952800"/>
          </a:xfrm>
          <a:prstGeom prst="round2SameRect">
            <a:avLst>
              <a:gd name="adj1" fmla="val 659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286203"/>
            <a:ext cx="12192000" cy="6588001"/>
            <a:chOff x="0" y="633046"/>
            <a:chExt cx="12192000" cy="6224954"/>
          </a:xfrm>
        </p:grpSpPr>
        <p:sp>
          <p:nvSpPr>
            <p:cNvPr id="9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3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9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9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40FD1-0EE3-4101-8160-1422DBE4B71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4987C-29F7-432B-B883-ED8D01B47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78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6E4D-2024-492B-B028-4069CE8E9D8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ED6A-E65F-4C8C-BADC-7B6E0A53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7">
            <a:extLst>
              <a:ext uri="{FF2B5EF4-FFF2-40B4-BE49-F238E27FC236}">
                <a16:creationId xmlns:a16="http://schemas.microsoft.com/office/drawing/2014/main" id="{913325EE-0851-4683-BD90-013CD09C4C0B}"/>
              </a:ext>
            </a:extLst>
          </p:cNvPr>
          <p:cNvSpPr/>
          <p:nvPr userDrawn="1"/>
        </p:nvSpPr>
        <p:spPr>
          <a:xfrm>
            <a:off x="0" y="2921404"/>
            <a:ext cx="12192000" cy="3952800"/>
          </a:xfrm>
          <a:prstGeom prst="round2SameRect">
            <a:avLst>
              <a:gd name="adj1" fmla="val 659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C18ECF98-FB1E-42A9-9C2B-E5153892F906}"/>
              </a:ext>
            </a:extLst>
          </p:cNvPr>
          <p:cNvSpPr/>
          <p:nvPr userDrawn="1"/>
        </p:nvSpPr>
        <p:spPr>
          <a:xfrm>
            <a:off x="262598" y="224422"/>
            <a:ext cx="11664000" cy="6480000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69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940" y="2589638"/>
            <a:ext cx="12168000" cy="1440000"/>
          </a:xfrm>
          <a:prstGeom prst="rect">
            <a:avLst/>
          </a:prstGeom>
          <a:solidFill>
            <a:srgbClr val="525F66"/>
          </a:solidFill>
          <a:ln w="19050">
            <a:solidFill>
              <a:srgbClr val="7C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srgbClr val="7CE1D5"/>
                </a:solidFill>
              </a:rPr>
              <a:t>Studio for NPU compilation (model -&gt; .</a:t>
            </a:r>
            <a:r>
              <a:rPr lang="en-US" altLang="ko-KR" b="1" err="1">
                <a:solidFill>
                  <a:srgbClr val="7CE1D5"/>
                </a:solidFill>
              </a:rPr>
              <a:t>aiwbin</a:t>
            </a:r>
            <a:r>
              <a:rPr lang="en-US" altLang="ko-KR" b="1">
                <a:solidFill>
                  <a:srgbClr val="7CE1D5"/>
                </a:solidFill>
              </a:rPr>
              <a:t>)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7CE1D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내용 개체 틀 21"/>
          <p:cNvSpPr>
            <a:spLocks noGrp="1"/>
          </p:cNvSpPr>
          <p:nvPr>
            <p:ph idx="1"/>
          </p:nvPr>
        </p:nvSpPr>
        <p:spPr>
          <a:xfrm>
            <a:off x="669198" y="5623750"/>
            <a:ext cx="9640662" cy="723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Device configuration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(Aapache5 800MHz or Apache6 1100MHz)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선택 →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resolution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(640x384)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aiwbin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 save path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endParaRPr lang="en-US" altLang="ko-KR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2989" y="701591"/>
            <a:ext cx="1009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(Generating </a:t>
            </a:r>
            <a:r>
              <a:rPr lang="en-US" altLang="ko-KR" sz="2800" b="1" err="1">
                <a:solidFill>
                  <a:srgbClr val="3AB0B6"/>
                </a:solidFill>
              </a:rPr>
              <a:t>aiware</a:t>
            </a:r>
            <a:r>
              <a:rPr lang="en-US" altLang="ko-KR" sz="2800" b="1">
                <a:solidFill>
                  <a:srgbClr val="3AB0B6"/>
                </a:solidFill>
              </a:rPr>
              <a:t>-binary)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26984" y="335731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⑤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rcRect r="15877"/>
          <a:stretch/>
        </p:blipFill>
        <p:spPr>
          <a:xfrm>
            <a:off x="8018864" y="3145009"/>
            <a:ext cx="2812910" cy="1201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636" y="1685225"/>
            <a:ext cx="2765138" cy="715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오른쪽 화살표 48"/>
          <p:cNvSpPr/>
          <p:nvPr/>
        </p:nvSpPr>
        <p:spPr>
          <a:xfrm rot="5400000">
            <a:off x="9192911" y="2668119"/>
            <a:ext cx="345226" cy="2811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26360" y="1515322"/>
            <a:ext cx="7241994" cy="3978698"/>
            <a:chOff x="234920" y="1515322"/>
            <a:chExt cx="7241994" cy="3978698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6"/>
            <a:srcRect t="490"/>
            <a:stretch/>
          </p:blipFill>
          <p:spPr>
            <a:xfrm>
              <a:off x="661250" y="1515322"/>
              <a:ext cx="6815664" cy="39786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650179" y="1937527"/>
              <a:ext cx="205113" cy="2160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920" y="1810692"/>
              <a:ext cx="465346" cy="424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8317" y="2480262"/>
              <a:ext cx="465346" cy="424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89491" y="2836124"/>
              <a:ext cx="465346" cy="424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89491" y="3515534"/>
              <a:ext cx="465346" cy="424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73023" y="2808712"/>
              <a:ext cx="1355484" cy="1260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73023" y="2948991"/>
              <a:ext cx="1355484" cy="12600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73023" y="3573738"/>
              <a:ext cx="1355484" cy="42388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695670" y="4104434"/>
              <a:ext cx="240922" cy="1584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84776" y="3976433"/>
              <a:ext cx="465346" cy="424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98846" y="4339416"/>
              <a:ext cx="352148" cy="15448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30881" y="4233294"/>
              <a:ext cx="465346" cy="424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⑥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069836" y="4174607"/>
            <a:ext cx="2577876" cy="1388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354656" y="1791097"/>
            <a:ext cx="643807" cy="399343"/>
          </a:xfrm>
          <a:prstGeom prst="rightArrow">
            <a:avLst>
              <a:gd name="adj1" fmla="val 50000"/>
              <a:gd name="adj2" fmla="val 595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9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547"/>
          <a:stretch/>
        </p:blipFill>
        <p:spPr>
          <a:xfrm>
            <a:off x="2370092" y="1493151"/>
            <a:ext cx="7291231" cy="3947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내용 개체 틀 21"/>
          <p:cNvSpPr>
            <a:spLocks noGrp="1"/>
          </p:cNvSpPr>
          <p:nvPr>
            <p:ph idx="1"/>
          </p:nvPr>
        </p:nvSpPr>
        <p:spPr>
          <a:xfrm>
            <a:off x="1431650" y="5597860"/>
            <a:ext cx="9670690" cy="68864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quality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를 평가하고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device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에서 동작하도록 </a:t>
            </a:r>
            <a:r>
              <a:rPr lang="en-US" altLang="ko-KR" sz="1300" err="1">
                <a:latin typeface="나눔고딕" panose="020D0604000000000000" pitchFamily="50" charset="-127"/>
                <a:ea typeface="나눔고딕" panose="020D0604000000000000" pitchFamily="50" charset="-127"/>
              </a:rPr>
              <a:t>aiware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-binary</a:t>
            </a:r>
            <a:r>
              <a:rPr lang="ko-KR" altLang="en-US" sz="1300">
                <a:latin typeface="나눔고딕" panose="020D0604000000000000" pitchFamily="50" charset="-127"/>
                <a:ea typeface="나눔고딕" panose="020D0604000000000000" pitchFamily="50" charset="-127"/>
              </a:rPr>
              <a:t>로 변환하는 </a:t>
            </a:r>
            <a:r>
              <a:rPr lang="en-US" altLang="ko-KR" sz="1300">
                <a:latin typeface="나눔고딕" panose="020D0604000000000000" pitchFamily="50" charset="-127"/>
                <a:ea typeface="나눔고딕" panose="020D0604000000000000" pitchFamily="50" charset="-127"/>
              </a:rPr>
              <a:t>Tool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989" y="701591"/>
            <a:ext cx="611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err="1">
                <a:solidFill>
                  <a:srgbClr val="3AB0B6"/>
                </a:solidFill>
              </a:rPr>
              <a:t>aiWare</a:t>
            </a:r>
            <a:r>
              <a:rPr lang="en-US" altLang="ko-KR" sz="2800" b="1">
                <a:solidFill>
                  <a:srgbClr val="3AB0B6"/>
                </a:solidFill>
              </a:rPr>
              <a:t> Studio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17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7347193" y="2278006"/>
            <a:ext cx="423900" cy="458099"/>
            <a:chOff x="4582078" y="1700808"/>
            <a:chExt cx="540000" cy="540000"/>
          </a:xfrm>
        </p:grpSpPr>
        <p:grpSp>
          <p:nvGrpSpPr>
            <p:cNvPr id="52" name="그룹 51"/>
            <p:cNvGrpSpPr/>
            <p:nvPr/>
          </p:nvGrpSpPr>
          <p:grpSpPr>
            <a:xfrm rot="18927733">
              <a:off x="4582078" y="1700808"/>
              <a:ext cx="540000" cy="540000"/>
              <a:chOff x="4582078" y="1700808"/>
              <a:chExt cx="540000" cy="54000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4779464" y="1700808"/>
                <a:ext cx="144000" cy="540000"/>
              </a:xfrm>
              <a:prstGeom prst="roundRect">
                <a:avLst>
                  <a:gd name="adj" fmla="val 50000"/>
                </a:avLst>
              </a:prstGeom>
              <a:solidFill>
                <a:srgbClr val="3CA8BA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j-ea"/>
                  <a:ea typeface="+mj-ea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16200000">
                <a:off x="4780078" y="1700808"/>
                <a:ext cx="144000" cy="540000"/>
              </a:xfrm>
              <a:prstGeom prst="roundRect">
                <a:avLst>
                  <a:gd name="adj" fmla="val 50000"/>
                </a:avLst>
              </a:prstGeom>
              <a:solidFill>
                <a:srgbClr val="3CA8BA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j-ea"/>
                  <a:ea typeface="+mj-ea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 rot="18960000">
              <a:off x="4859667" y="1704516"/>
              <a:ext cx="216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rot="18960000">
              <a:off x="4838097" y="2006156"/>
              <a:ext cx="252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j-ea"/>
                <a:ea typeface="+mj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782774" y="1393287"/>
            <a:ext cx="2176020" cy="1805335"/>
            <a:chOff x="5978296" y="2344017"/>
            <a:chExt cx="2176020" cy="180533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978296" y="2775055"/>
              <a:ext cx="2176020" cy="1374297"/>
            </a:xfrm>
            <a:prstGeom prst="roundRect">
              <a:avLst>
                <a:gd name="adj" fmla="val 3434"/>
              </a:avLst>
            </a:prstGeom>
            <a:solidFill>
              <a:schemeClr val="bg1">
                <a:lumMod val="8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• Performance profiling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• aiWare</a:t>
              </a:r>
              <a:r>
                <a:rPr lang="ko-KR" altLang="en-US" sz="10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™</a:t>
              </a:r>
              <a:r>
                <a:rPr lang="en-US" altLang="ko-KR" sz="10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 binary compilation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• Performance estimation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81125" y="2344017"/>
              <a:ext cx="3668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95820" y="2395832"/>
              <a:ext cx="55912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Phase</a:t>
              </a:r>
              <a:endParaRPr lang="en-US" altLang="ko-KR" sz="1600" b="1">
                <a:solidFill>
                  <a:srgbClr val="4E4E4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671330" y="2635927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751084" y="2636536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830840" y="2636536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923547" y="2634565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8" name="타원 47"/>
            <p:cNvSpPr/>
            <p:nvPr/>
          </p:nvSpPr>
          <p:spPr>
            <a:xfrm>
              <a:off x="7003301" y="2635174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7083057" y="2635174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60" name="타원 59"/>
            <p:cNvSpPr/>
            <p:nvPr/>
          </p:nvSpPr>
          <p:spPr>
            <a:xfrm>
              <a:off x="7180435" y="2636477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413379" y="2251510"/>
            <a:ext cx="423900" cy="458099"/>
            <a:chOff x="4582078" y="1700808"/>
            <a:chExt cx="540000" cy="540000"/>
          </a:xfrm>
        </p:grpSpPr>
        <p:grpSp>
          <p:nvGrpSpPr>
            <p:cNvPr id="63" name="그룹 62"/>
            <p:cNvGrpSpPr/>
            <p:nvPr/>
          </p:nvGrpSpPr>
          <p:grpSpPr>
            <a:xfrm rot="18927733">
              <a:off x="4582078" y="1700808"/>
              <a:ext cx="540000" cy="540000"/>
              <a:chOff x="4582078" y="1700808"/>
              <a:chExt cx="540000" cy="540000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4779464" y="1700808"/>
                <a:ext cx="144000" cy="540000"/>
              </a:xfrm>
              <a:prstGeom prst="roundRect">
                <a:avLst>
                  <a:gd name="adj" fmla="val 50000"/>
                </a:avLst>
              </a:prstGeom>
              <a:solidFill>
                <a:srgbClr val="3CA8BA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j-ea"/>
                  <a:ea typeface="+mj-ea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16200000">
                <a:off x="4780078" y="1700808"/>
                <a:ext cx="144000" cy="540000"/>
              </a:xfrm>
              <a:prstGeom prst="roundRect">
                <a:avLst>
                  <a:gd name="adj" fmla="val 50000"/>
                </a:avLst>
              </a:prstGeom>
              <a:solidFill>
                <a:srgbClr val="3CA8BA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j-ea"/>
                  <a:ea typeface="+mj-ea"/>
                </a:endParaRPr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 rot="18960000">
              <a:off x="4859667" y="1704516"/>
              <a:ext cx="216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j-ea"/>
                <a:ea typeface="+mj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8960000">
              <a:off x="4838097" y="2006156"/>
              <a:ext cx="252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j-ea"/>
                <a:ea typeface="+mj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52573" y="1385013"/>
            <a:ext cx="2038657" cy="1813608"/>
            <a:chOff x="330483" y="2329031"/>
            <a:chExt cx="2038657" cy="181360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0483" y="2737419"/>
              <a:ext cx="2038657" cy="1405220"/>
            </a:xfrm>
            <a:prstGeom prst="roundRect">
              <a:avLst>
                <a:gd name="adj" fmla="val 3434"/>
              </a:avLst>
            </a:prstGeom>
            <a:solidFill>
              <a:schemeClr val="bg1">
                <a:lumMod val="8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6708" y="2808920"/>
              <a:ext cx="196071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Network Configuration</a:t>
              </a:r>
              <a:endParaRPr lang="en-US" altLang="ko-KR" sz="1000">
                <a:solidFill>
                  <a:srgbClr val="4E4E4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31084" y="2329031"/>
              <a:ext cx="3668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6082" y="2373702"/>
              <a:ext cx="55912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Phase</a:t>
              </a:r>
              <a:endParaRPr lang="en-US" altLang="ko-KR" sz="1600" b="1">
                <a:solidFill>
                  <a:srgbClr val="4E4E4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31592" y="2613797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11347" y="2614406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1091103" y="2614406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83809" y="2612435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63563" y="2613044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3" name="타원 32"/>
            <p:cNvSpPr/>
            <p:nvPr/>
          </p:nvSpPr>
          <p:spPr>
            <a:xfrm>
              <a:off x="1343319" y="2613044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57" name="타원 56"/>
            <p:cNvSpPr/>
            <p:nvPr/>
          </p:nvSpPr>
          <p:spPr>
            <a:xfrm>
              <a:off x="1434626" y="2614347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56" y="3786836"/>
              <a:ext cx="946927" cy="256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899" y="3102045"/>
              <a:ext cx="570826" cy="269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87" y="3113372"/>
              <a:ext cx="588577" cy="26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87" y="3437265"/>
              <a:ext cx="1172001" cy="264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그룹 72"/>
          <p:cNvGrpSpPr/>
          <p:nvPr/>
        </p:nvGrpSpPr>
        <p:grpSpPr>
          <a:xfrm>
            <a:off x="4847465" y="1366976"/>
            <a:ext cx="2479458" cy="2263288"/>
            <a:chOff x="3042987" y="2317707"/>
            <a:chExt cx="2479458" cy="226328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079369" y="2744140"/>
              <a:ext cx="2443076" cy="1405211"/>
            </a:xfrm>
            <a:prstGeom prst="roundRect">
              <a:avLst>
                <a:gd name="adj" fmla="val 3434"/>
              </a:avLst>
            </a:prstGeom>
            <a:solidFill>
              <a:schemeClr val="bg1">
                <a:lumMod val="8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>
                <a:solidFill>
                  <a:srgbClr val="FF0066"/>
                </a:solidFill>
                <a:latin typeface="+mj-ea"/>
                <a:ea typeface="+mj-ea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9157" y="3070874"/>
              <a:ext cx="1037273" cy="750961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087807" y="2744132"/>
              <a:ext cx="113075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50" b="1">
                  <a:solidFill>
                    <a:srgbClr val="F5776F"/>
                  </a:solidFill>
                  <a:latin typeface="맑은 고딕" panose="020B0503020000020004" pitchFamily="50" charset="-127"/>
                </a:rPr>
                <a:t>Auto import</a:t>
              </a:r>
              <a:endParaRPr lang="ko-KR" altLang="en-US" sz="1000">
                <a:solidFill>
                  <a:srgbClr val="F5776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97684" y="2317707"/>
              <a:ext cx="3668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09219" y="2360116"/>
              <a:ext cx="55912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>
                  <a:solidFill>
                    <a:srgbClr val="4E4E4E"/>
                  </a:solidFill>
                  <a:latin typeface="맑은 고딕" panose="020B0503020000020004" pitchFamily="50" charset="-127"/>
                </a:rPr>
                <a:t>Phase</a:t>
              </a:r>
              <a:endParaRPr lang="en-US" altLang="ko-KR" sz="1600" b="1">
                <a:solidFill>
                  <a:srgbClr val="4E4E4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989058" y="2600211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68812" y="2600820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148568" y="2600820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241274" y="2598849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321029" y="2599458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400785" y="2599458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4492091" y="2600761"/>
              <a:ext cx="56520" cy="610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12909" y="3854557"/>
              <a:ext cx="203186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aiWare</a:t>
              </a:r>
              <a:r>
                <a:rPr lang="ko-KR" altLang="en-US" sz="9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™</a:t>
              </a:r>
              <a:r>
                <a:rPr lang="en-US" altLang="ko-KR" sz="900" b="1">
                  <a:solidFill>
                    <a:srgbClr val="FF7C80"/>
                  </a:solidFill>
                  <a:latin typeface="맑은 고딕" panose="020B0503020000020004" pitchFamily="50" charset="-127"/>
                </a:rPr>
                <a:t> Studio (Window, Linux)</a:t>
              </a:r>
              <a:endParaRPr lang="ko-KR" altLang="en-US" sz="800">
                <a:solidFill>
                  <a:srgbClr val="FF7C8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42987" y="4119330"/>
              <a:ext cx="247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/>
                <a:t>Convert floating point to INT8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/>
                <a:t>Generate </a:t>
              </a:r>
              <a:r>
                <a:rPr lang="en-US" altLang="ko-KR" sz="1200" err="1"/>
                <a:t>aiWare</a:t>
              </a:r>
              <a:r>
                <a:rPr lang="en-US" altLang="ko-KR" sz="1200"/>
                <a:t> Binary</a:t>
              </a:r>
              <a:endParaRPr lang="ko-KR" altLang="en-US" sz="1200"/>
            </a:p>
          </p:txBody>
        </p:sp>
      </p:grpSp>
      <p:sp>
        <p:nvSpPr>
          <p:cNvPr id="74" name="내용 개체 틀 21"/>
          <p:cNvSpPr txBox="1">
            <a:spLocks/>
          </p:cNvSpPr>
          <p:nvPr/>
        </p:nvSpPr>
        <p:spPr>
          <a:xfrm>
            <a:off x="1958200" y="3948785"/>
            <a:ext cx="7886700" cy="55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Caffe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.</a:t>
            </a: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prototxt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내용 개체 틀 21"/>
          <p:cNvSpPr txBox="1">
            <a:spLocks/>
          </p:cNvSpPr>
          <p:nvPr/>
        </p:nvSpPr>
        <p:spPr>
          <a:xfrm>
            <a:off x="1958200" y="4387070"/>
            <a:ext cx="7886700" cy="55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 .</a:t>
            </a: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tflite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내용 개체 틀 21"/>
          <p:cNvSpPr txBox="1">
            <a:spLocks/>
          </p:cNvSpPr>
          <p:nvPr/>
        </p:nvSpPr>
        <p:spPr>
          <a:xfrm>
            <a:off x="1958200" y="4805604"/>
            <a:ext cx="7886700" cy="55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ONNX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 .</a:t>
            </a: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onnx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내용 개체 틀 21"/>
          <p:cNvSpPr txBox="1">
            <a:spLocks/>
          </p:cNvSpPr>
          <p:nvPr/>
        </p:nvSpPr>
        <p:spPr>
          <a:xfrm>
            <a:off x="1958200" y="5238268"/>
            <a:ext cx="7886700" cy="55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NNEF :  .</a:t>
            </a: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nnef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.</a:t>
            </a:r>
            <a:r>
              <a:rPr lang="en-US" altLang="ko-KR" sz="1600" err="1">
                <a:latin typeface="나눔고딕" panose="020D0604000000000000" pitchFamily="50" charset="-127"/>
                <a:ea typeface="나눔고딕" panose="020D0604000000000000" pitchFamily="50" charset="-127"/>
              </a:rPr>
              <a:t>tgz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.tar.gz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9546" y="3910753"/>
            <a:ext cx="1866900" cy="5143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8596" y="4440338"/>
            <a:ext cx="1847850" cy="4381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9433" y="4894795"/>
            <a:ext cx="1790700" cy="4000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5735" y="5305504"/>
            <a:ext cx="1828800" cy="4572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2989" y="701591"/>
            <a:ext cx="611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5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78686" y="1398580"/>
            <a:ext cx="7523454" cy="4314064"/>
            <a:chOff x="1673886" y="1413819"/>
            <a:chExt cx="8144796" cy="468542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7502" y="1413819"/>
              <a:ext cx="7841180" cy="46854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직사각형 39"/>
            <p:cNvSpPr/>
            <p:nvPr/>
          </p:nvSpPr>
          <p:spPr>
            <a:xfrm>
              <a:off x="4744934" y="3028572"/>
              <a:ext cx="2280215" cy="1647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35255" y="3300846"/>
              <a:ext cx="298458" cy="131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1428" y="3548712"/>
              <a:ext cx="185442" cy="122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30387" y="4369376"/>
              <a:ext cx="331731" cy="1342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7889" y="296614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0447" y="319335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21232" y="34327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14761" y="446955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85932" y="4170439"/>
              <a:ext cx="141190" cy="1532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25066" y="2424584"/>
              <a:ext cx="165832" cy="1854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3886" y="23074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41381" y="407336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②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2989" y="701591"/>
            <a:ext cx="91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(ONNX To NNEF)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2782" y="5944433"/>
            <a:ext cx="494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Net name</a:t>
            </a:r>
            <a:r>
              <a:rPr lang="ko-KR" altLang="en-US" sz="1400"/>
              <a:t>을 입력하고 </a:t>
            </a:r>
            <a:r>
              <a:rPr lang="en-US" altLang="ko-KR" sz="1400"/>
              <a:t>network</a:t>
            </a:r>
            <a:r>
              <a:rPr lang="ko-KR" altLang="en-US" sz="1400"/>
              <a:t>의 </a:t>
            </a:r>
            <a:r>
              <a:rPr lang="en-US" altLang="ko-KR" sz="1400" err="1"/>
              <a:t>onnx</a:t>
            </a:r>
            <a:r>
              <a:rPr lang="en-US" altLang="ko-KR" sz="1400"/>
              <a:t> file</a:t>
            </a:r>
            <a:r>
              <a:rPr lang="ko-KR" altLang="en-US" sz="1400"/>
              <a:t>을 불러온다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6096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" b="741"/>
          <a:stretch/>
        </p:blipFill>
        <p:spPr>
          <a:xfrm>
            <a:off x="2210748" y="1415633"/>
            <a:ext cx="7354664" cy="4193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55525" y="3578488"/>
            <a:ext cx="261203" cy="119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2989" y="701591"/>
            <a:ext cx="91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(ONNX To NNEF)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0748" y="5800908"/>
            <a:ext cx="633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“yes”</a:t>
            </a:r>
            <a:r>
              <a:rPr lang="ko-KR" altLang="en-US" sz="1400"/>
              <a:t>를 선택하여 </a:t>
            </a:r>
            <a:r>
              <a:rPr lang="en-US" altLang="ko-KR" sz="1400"/>
              <a:t>Network</a:t>
            </a:r>
            <a:r>
              <a:rPr lang="ko-KR" altLang="en-US" sz="1400"/>
              <a:t>를 </a:t>
            </a:r>
            <a:r>
              <a:rPr lang="en-US" altLang="ko-KR" sz="1400"/>
              <a:t>quantization</a:t>
            </a:r>
            <a:r>
              <a:rPr lang="ko-KR" altLang="en-US" sz="1400"/>
              <a:t>하기 위한 </a:t>
            </a:r>
            <a:r>
              <a:rPr lang="en-US" altLang="ko-KR" sz="1400"/>
              <a:t>statistics</a:t>
            </a:r>
            <a:r>
              <a:rPr lang="ko-KR" altLang="en-US" sz="1400"/>
              <a:t>값을 설정함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4619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내용 개체 틀 21"/>
          <p:cNvSpPr>
            <a:spLocks noGrp="1"/>
          </p:cNvSpPr>
          <p:nvPr>
            <p:ph idx="1"/>
          </p:nvPr>
        </p:nvSpPr>
        <p:spPr>
          <a:xfrm>
            <a:off x="6812280" y="1552302"/>
            <a:ext cx="5297343" cy="20927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sz="1600">
                <a:latin typeface="나눔고딕" panose="020D0604000000000000" pitchFamily="50" charset="-127"/>
                <a:ea typeface="나눔고딕" panose="020D0604000000000000" pitchFamily="50" charset="-127"/>
              </a:rPr>
              <a:t>PREPROCESS PARAMETERS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   ‘Custom preprocess’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Divider 256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   → </a:t>
            </a:r>
            <a:r>
              <a:rPr lang="en-US" altLang="ja-JP" sz="1600">
                <a:latin typeface="나눔고딕" panose="020D0604000000000000" pitchFamily="50" charset="-127"/>
                <a:ea typeface="나눔고딕" panose="020D0604000000000000" pitchFamily="50" charset="-127"/>
              </a:rPr>
              <a:t>Divider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256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설정할 경우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input range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0~1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normalization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→ </a:t>
            </a:r>
            <a:r>
              <a:rPr lang="en-US" altLang="ja-JP" sz="16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설정할 경우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image pixel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값 그대로 사용</a:t>
            </a:r>
            <a:b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ja-JP" sz="1600">
                <a:latin typeface="나눔고딕" panose="020D0604000000000000" pitchFamily="50" charset="-127"/>
                <a:ea typeface="나눔고딕" panose="020D0604000000000000" pitchFamily="50" charset="-127"/>
              </a:rPr>
              <a:t>PTQ PARAMETERS : ‘Generate statistics only’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ja-JP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2989" y="1534341"/>
            <a:ext cx="6289291" cy="4127430"/>
            <a:chOff x="522989" y="1511371"/>
            <a:chExt cx="6066070" cy="367138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989" y="1511371"/>
              <a:ext cx="6066070" cy="3671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3007372" y="3247465"/>
              <a:ext cx="1107429" cy="315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7371" y="3727039"/>
              <a:ext cx="1107429" cy="852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47465" y="4098802"/>
              <a:ext cx="288392" cy="1034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2989" y="701591"/>
            <a:ext cx="91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(ONNX To NNEF)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5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807" y="1630058"/>
            <a:ext cx="6770353" cy="3836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내용 개체 틀 21"/>
          <p:cNvSpPr>
            <a:spLocks noGrp="1"/>
          </p:cNvSpPr>
          <p:nvPr>
            <p:ph idx="1"/>
          </p:nvPr>
        </p:nvSpPr>
        <p:spPr>
          <a:xfrm>
            <a:off x="2103170" y="5572945"/>
            <a:ext cx="7722821" cy="54795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 import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성공 시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 layer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확인할 수 있음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ja-JP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989" y="701591"/>
            <a:ext cx="91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(ONNX To NNEF)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1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내용 개체 틀 21"/>
          <p:cNvSpPr>
            <a:spLocks noGrp="1"/>
          </p:cNvSpPr>
          <p:nvPr>
            <p:ph idx="1"/>
          </p:nvPr>
        </p:nvSpPr>
        <p:spPr>
          <a:xfrm>
            <a:off x="2247757" y="5928760"/>
            <a:ext cx="7295676" cy="6921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 import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되면 아래 경로에 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nnef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 생성된 폴더를 확인할 수 있음</a:t>
            </a:r>
            <a:b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ja-JP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aiWare_studio</a:t>
            </a: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\’workspace Name’\nets\’Network Name’)</a:t>
            </a:r>
          </a:p>
        </p:txBody>
      </p:sp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39125"/>
          <a:stretch/>
        </p:blipFill>
        <p:spPr>
          <a:xfrm>
            <a:off x="1780289" y="2596477"/>
            <a:ext cx="2863122" cy="134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r="21855" b="17921"/>
          <a:stretch/>
        </p:blipFill>
        <p:spPr>
          <a:xfrm>
            <a:off x="5580844" y="1441282"/>
            <a:ext cx="2948320" cy="1233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r="25785" b="22343"/>
          <a:stretch/>
        </p:blipFill>
        <p:spPr>
          <a:xfrm>
            <a:off x="5580844" y="2803381"/>
            <a:ext cx="2948320" cy="111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rcRect t="-4635" r="19960" b="4635"/>
          <a:stretch/>
        </p:blipFill>
        <p:spPr>
          <a:xfrm>
            <a:off x="5580845" y="4036719"/>
            <a:ext cx="2948320" cy="146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862285" y="3243649"/>
            <a:ext cx="1600427" cy="46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50498" y="1916007"/>
            <a:ext cx="2655146" cy="108373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50498" y="3243650"/>
            <a:ext cx="2655146" cy="108373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50498" y="4651293"/>
            <a:ext cx="2702560" cy="116047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50498" y="4767099"/>
            <a:ext cx="2702560" cy="116047"/>
          </a:xfrm>
          <a:prstGeom prst="rect">
            <a:avLst/>
          </a:prstGeom>
          <a:solidFill>
            <a:srgbClr val="FFC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881834" y="3064156"/>
            <a:ext cx="460586" cy="358986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15185" y="5475265"/>
            <a:ext cx="2576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Create stats file in </a:t>
            </a:r>
            <a:r>
              <a:rPr lang="en-US" altLang="ko-KR" sz="1200" err="1"/>
              <a:t>ptqNet</a:t>
            </a:r>
            <a:r>
              <a:rPr lang="en-US" altLang="ko-KR" sz="1200"/>
              <a:t> folder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522989" y="701591"/>
            <a:ext cx="91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(ONNX To NNEF)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4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0707-2F63-4B0C-8B7A-064FC710F569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62137" y="1487886"/>
            <a:ext cx="6991454" cy="4020529"/>
            <a:chOff x="765706" y="1487886"/>
            <a:chExt cx="7196346" cy="402052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706" y="1487886"/>
              <a:ext cx="7196346" cy="4020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1124845" y="4037389"/>
              <a:ext cx="998597" cy="131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53221" y="3202903"/>
              <a:ext cx="818592" cy="1477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92113" y="3416396"/>
              <a:ext cx="174066" cy="973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86249" y="3651962"/>
              <a:ext cx="348871" cy="1488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5728" y="392713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39138" y="37332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91329" y="286434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43727" y="328631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51937" y="3861337"/>
              <a:ext cx="158704" cy="1370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58296" y="375203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2989" y="701591"/>
            <a:ext cx="91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3AB0B6"/>
                </a:solidFill>
              </a:rPr>
              <a:t>Conversion on 4.5.2 version (ONNX To NNEF)</a:t>
            </a:r>
            <a:endParaRPr lang="ko-KR" altLang="en-US" sz="2800" b="1">
              <a:solidFill>
                <a:srgbClr val="3AB0B6"/>
              </a:solidFill>
            </a:endParaRPr>
          </a:p>
        </p:txBody>
      </p:sp>
      <p:sp>
        <p:nvSpPr>
          <p:cNvPr id="17" name="내용 개체 틀 21"/>
          <p:cNvSpPr txBox="1">
            <a:spLocks/>
          </p:cNvSpPr>
          <p:nvPr/>
        </p:nvSpPr>
        <p:spPr>
          <a:xfrm>
            <a:off x="310812" y="5569131"/>
            <a:ext cx="8122024" cy="1070963"/>
          </a:xfr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Workspace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폴더에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NNEF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 생성되지만 별도로 원하는 경로에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Export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ja-JP" sz="1200">
                <a:latin typeface="나눔고딕" panose="020D0604000000000000" pitchFamily="50" charset="-127"/>
                <a:ea typeface="나눔고딕" panose="020D0604000000000000" pitchFamily="50" charset="-127"/>
              </a:rPr>
              <a:t>“Export Optimized NNEF”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NNEF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저장하고자 하는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 경로를 지정한다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strike="sngStrike">
                <a:latin typeface="나눔고딕"/>
                <a:ea typeface="나눔고딕"/>
              </a:rPr>
              <a:t>해당 과정은 생략하고 바로 </a:t>
            </a:r>
            <a:r>
              <a:rPr lang="en-US" altLang="ko-KR" sz="1200" strike="sngStrike" err="1">
                <a:latin typeface="나눔고딕"/>
                <a:ea typeface="나눔고딕"/>
              </a:rPr>
              <a:t>aiware</a:t>
            </a:r>
            <a:r>
              <a:rPr lang="en-US" altLang="ko-KR" sz="1200" strike="sngStrike">
                <a:latin typeface="나눔고딕"/>
                <a:ea typeface="나눔고딕"/>
              </a:rPr>
              <a:t>-binary</a:t>
            </a:r>
            <a:r>
              <a:rPr lang="ko-KR" altLang="en-US" sz="1200" strike="sngStrike">
                <a:latin typeface="나눔고딕"/>
                <a:ea typeface="나눔고딕"/>
              </a:rPr>
              <a:t>로 변환해도 된다</a:t>
            </a:r>
            <a:r>
              <a:rPr lang="en-US" altLang="ko-KR" sz="1200" strike="sngStrike">
                <a:latin typeface="나눔고딕"/>
                <a:ea typeface="나눔고딕"/>
              </a:rPr>
              <a:t>.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544" y="2762710"/>
            <a:ext cx="3183299" cy="8803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8213544" y="1487886"/>
            <a:ext cx="3183299" cy="880385"/>
            <a:chOff x="7563492" y="2633408"/>
            <a:chExt cx="3183299" cy="88038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3492" y="2633408"/>
              <a:ext cx="3183299" cy="880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9881301" y="3249223"/>
              <a:ext cx="348871" cy="1488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오른쪽 화살표 33"/>
          <p:cNvSpPr/>
          <p:nvPr/>
        </p:nvSpPr>
        <p:spPr>
          <a:xfrm rot="5400000">
            <a:off x="9656020" y="2438198"/>
            <a:ext cx="298343" cy="28118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r="15596" b="8097"/>
          <a:stretch/>
        </p:blipFill>
        <p:spPr>
          <a:xfrm>
            <a:off x="8213544" y="4036902"/>
            <a:ext cx="3183299" cy="1471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오른쪽 화살표 36"/>
          <p:cNvSpPr/>
          <p:nvPr/>
        </p:nvSpPr>
        <p:spPr>
          <a:xfrm rot="5400000">
            <a:off x="9656020" y="3686420"/>
            <a:ext cx="298343" cy="28118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7532611" y="1728406"/>
            <a:ext cx="643807" cy="399343"/>
          </a:xfrm>
          <a:prstGeom prst="rightArrow">
            <a:avLst>
              <a:gd name="adj1" fmla="val 50000"/>
              <a:gd name="adj2" fmla="val 595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8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테마</vt:lpstr>
      <vt:lpstr>36_Office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주옥</dc:creator>
  <cp:revision>1</cp:revision>
  <dcterms:created xsi:type="dcterms:W3CDTF">2023-08-01T04:35:23Z</dcterms:created>
  <dcterms:modified xsi:type="dcterms:W3CDTF">2024-09-13T04:45:49Z</dcterms:modified>
</cp:coreProperties>
</file>