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7169404-A138-4A93-B877-7EF0531BD7F9}">
          <p14:sldIdLst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5060D-62B0-FDCB-25BF-3586BE61A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649B97-352D-EAFE-E77F-FC43B2FA3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0F7625-2497-7E82-CBE5-C6C86628B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361C-FEFE-4514-B7EB-D4BF234F4DF2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392ADF-C03D-F143-55B5-7E69A6C0A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5B44D9-C2E1-C19E-6341-FC1A5E805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A74E6-7EC6-4C81-9CAB-2C6C565C1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78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FDD92-FBAC-F6D8-9AE7-3E4B948DE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C290C0-951C-C825-DF39-38E1B2EC8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741E95-0DCA-D05B-4826-AFFF3B8A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361C-FEFE-4514-B7EB-D4BF234F4DF2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C4A6B4-7DFE-157A-9791-8C2BB1352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E77942-C933-E922-F8FB-D12880DEB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A74E6-7EC6-4C81-9CAB-2C6C565C1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650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70AAB3-89FE-47BC-8B15-E0986923F7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5FCDEC-64FD-B32F-D9DE-DF7BE8433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F8BB9-1B84-1F29-F159-60EA363A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361C-FEFE-4514-B7EB-D4BF234F4DF2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793F33-A729-286E-1ED4-C3FE5C134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913307-0DF7-E841-A8F2-2779ADC1E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A74E6-7EC6-4C81-9CAB-2C6C565C1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356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FD3494-C74B-E4D7-8266-696E5D255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2306B4-4D90-1D73-43B6-785A0FD2F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0FD0BA-3C0A-21B6-07D5-B9257E4CF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361C-FEFE-4514-B7EB-D4BF234F4DF2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3DA710-C54B-CD61-11F1-130570A46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AE522F-373E-1A2B-10AF-FAF40652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A74E6-7EC6-4C81-9CAB-2C6C565C1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211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86856B-D93C-5644-DFEF-14C9D7FD6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3F8A84-D2C0-66E2-9D6A-DC1A7CFA4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40A66F-FF5F-8BC2-CC96-D75F40B40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361C-FEFE-4514-B7EB-D4BF234F4DF2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853021-E648-EA60-575C-C609D2EFB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5A5D36-DECF-298C-9D62-4C3F0CB55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A74E6-7EC6-4C81-9CAB-2C6C565C1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240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CFAD4-F03E-B34D-54B8-DA2303A60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297EC3-BFBC-2CC2-85EF-9AF1C71EE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F7FD65-FEE8-A84F-B5D7-59E25DE62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9894AE-3D57-41D1-9D33-56220A822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361C-FEFE-4514-B7EB-D4BF234F4DF2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B299C1-42C4-36F8-E027-57FAB4AC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879FCF-B173-4B6D-26F4-29252B23D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A74E6-7EC6-4C81-9CAB-2C6C565C1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22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C84C8-6079-60A3-0E5F-F0D16B9B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E8D3FB-D570-3BBF-2015-E20E2E91B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47B766-F4C0-4C0E-BBC1-7BEF88829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3A811F-8420-4E42-DC74-97DC3EC6E0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AFF0AA0-255C-586E-7ADA-7ACC52EDA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E49AD1-97C6-ECAD-22D4-F15986C5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361C-FEFE-4514-B7EB-D4BF234F4DF2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6ADF34-0B3D-ED0C-8186-993779ADE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B3EC94-E5AC-0D48-6F63-B19A980F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A74E6-7EC6-4C81-9CAB-2C6C565C1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026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CAA62-DEFE-8DA9-2AE2-CA1B7E1E9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9456DB-77D6-FE35-687C-5072E11DA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361C-FEFE-4514-B7EB-D4BF234F4DF2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897079-BCF7-E7B0-A6B9-D5424A561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60569C-0CEE-A317-CB9E-8481FCB0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A74E6-7EC6-4C81-9CAB-2C6C565C1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02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6BA892-7EA3-4A13-AA1C-03F33211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361C-FEFE-4514-B7EB-D4BF234F4DF2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BDE661-036D-3D15-B63B-3FAA57687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D76189-0B78-6B2C-0A31-0828896F2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A74E6-7EC6-4C81-9CAB-2C6C565C1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844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7B2D1-8706-35E6-32AD-F9594ADA5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85ECB4-A647-D341-CA5E-1761DF1E7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ACD22E-178E-856C-8B69-4B01F2AAF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2F17D0-1563-92B5-D52E-92AE53FAA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361C-FEFE-4514-B7EB-D4BF234F4DF2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1352AC-4D7C-A939-BB6D-3D36A9F49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89BBF4-C164-BEE2-86BE-A2629335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A74E6-7EC6-4C81-9CAB-2C6C565C1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20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EC15C-1EAB-0046-EEFE-0FE37C685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AF864C-5FC5-10CD-8623-EFFB52A111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BA145F-72EA-B7B4-5045-A6FFD828B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E264A9-BFAA-BA21-9890-8D8A6054F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361C-FEFE-4514-B7EB-D4BF234F4DF2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ABB929-BD50-3E53-3756-F694AFEA5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6AC051-3B04-A594-52D7-E8B46CFC2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A74E6-7EC6-4C81-9CAB-2C6C565C1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971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7D3E5A2-03B2-C49C-4D50-232B25A93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70C448-D0B9-E50D-DC7E-CD2E6C4A8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17910C-08C3-E94F-5283-8B3CC0002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0361C-FEFE-4514-B7EB-D4BF234F4DF2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70E779-01AD-DFFC-C01D-430C9DB25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D4F675-9547-BB20-D5E9-0C82B2721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A74E6-7EC6-4C81-9CAB-2C6C565C1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42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8CE97-6DB1-E226-2C7F-47F58F936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EAB10-C3DD-8DC2-3DAB-1249598A0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 v5n v8n </a:t>
            </a:r>
            <a:r>
              <a:rPr lang="ko-KR" altLang="en-US" dirty="0"/>
              <a:t>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B08080-A697-65D8-5A85-91A3FB0D7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가설 </a:t>
            </a:r>
            <a:r>
              <a:rPr lang="en-US" altLang="ko-KR" sz="2400" dirty="0"/>
              <a:t>: </a:t>
            </a:r>
            <a:r>
              <a:rPr lang="ko-KR" altLang="en-US" sz="2400" dirty="0"/>
              <a:t>커널 사이즈가 </a:t>
            </a:r>
            <a:r>
              <a:rPr lang="en-US" altLang="ko-KR" sz="2400" dirty="0"/>
              <a:t>3</a:t>
            </a:r>
            <a:r>
              <a:rPr lang="ko-KR" altLang="en-US" sz="2400" dirty="0"/>
              <a:t>인 경우가 소형 객체 검출에 유리할 것이다</a:t>
            </a:r>
            <a:endParaRPr lang="en-US" altLang="ko-KR" sz="2400" dirty="0"/>
          </a:p>
          <a:p>
            <a:r>
              <a:rPr lang="ko-KR" altLang="en-US" sz="2400" dirty="0"/>
              <a:t>결과 </a:t>
            </a:r>
            <a:r>
              <a:rPr lang="en-US" altLang="ko-KR" sz="2400" dirty="0"/>
              <a:t>: </a:t>
            </a:r>
            <a:r>
              <a:rPr lang="ko-KR" altLang="en-US" sz="2400" dirty="0"/>
              <a:t>커널 사이즈가 </a:t>
            </a:r>
            <a:r>
              <a:rPr lang="en-US" altLang="ko-KR" sz="2400" dirty="0"/>
              <a:t>3</a:t>
            </a:r>
            <a:r>
              <a:rPr lang="ko-KR" altLang="en-US" sz="2400" dirty="0"/>
              <a:t>인 경우가 소형 객체 검출 성능 우세</a:t>
            </a:r>
            <a:endParaRPr lang="en-US" altLang="ko-KR" sz="2400" dirty="0"/>
          </a:p>
          <a:p>
            <a:r>
              <a:rPr lang="ko-KR" altLang="en-US" sz="2400" dirty="0"/>
              <a:t>결론 </a:t>
            </a:r>
            <a:r>
              <a:rPr lang="en-US" altLang="ko-KR" sz="2400" dirty="0"/>
              <a:t>: </a:t>
            </a:r>
            <a:r>
              <a:rPr lang="ko-KR" altLang="en-US" sz="2400" dirty="0"/>
              <a:t>커널 사이즈가 </a:t>
            </a:r>
            <a:r>
              <a:rPr lang="en-US" altLang="ko-KR" sz="2400" dirty="0"/>
              <a:t>3</a:t>
            </a:r>
            <a:r>
              <a:rPr lang="ko-KR" altLang="en-US" sz="2400" dirty="0"/>
              <a:t>인 경우가 유리하다</a:t>
            </a:r>
            <a:endParaRPr lang="en-US" altLang="ko-KR" sz="2400" dirty="0"/>
          </a:p>
          <a:p>
            <a:r>
              <a:rPr lang="ko-KR" altLang="en-US" sz="2400" dirty="0"/>
              <a:t>인사이트 </a:t>
            </a:r>
            <a:r>
              <a:rPr lang="en-US" altLang="ko-KR" sz="2400" dirty="0"/>
              <a:t>: v5 </a:t>
            </a:r>
            <a:r>
              <a:rPr lang="ko-KR" altLang="en-US" sz="2400" dirty="0"/>
              <a:t>모델을 사용하더라도 커널 사이즈는 </a:t>
            </a:r>
            <a:r>
              <a:rPr lang="en-US" altLang="ko-KR" sz="2400" dirty="0"/>
              <a:t>3</a:t>
            </a:r>
            <a:r>
              <a:rPr lang="ko-KR" altLang="en-US" sz="2400" dirty="0"/>
              <a:t>을 사용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CF6A8E-9364-47C5-CD53-81881DE8D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860" y="3623529"/>
            <a:ext cx="4001934" cy="324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451A417-2E78-8A8C-B17E-D4104F8A3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121" y="3623529"/>
            <a:ext cx="4001934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182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E9BAE-63FC-822A-3163-8CBDD7377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6657D-B474-AF02-58B3-F4D97DB9C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 v5n v8n </a:t>
            </a:r>
            <a:r>
              <a:rPr lang="ko-KR" altLang="en-US" dirty="0"/>
              <a:t>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72E183-42B9-F054-A86F-4017EE0DE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22367" cy="43513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목적 </a:t>
            </a:r>
            <a:r>
              <a:rPr lang="en-US" altLang="ko-KR" sz="2400" dirty="0"/>
              <a:t>: C2f</a:t>
            </a:r>
            <a:r>
              <a:rPr lang="ko-KR" altLang="en-US" sz="2400" dirty="0"/>
              <a:t>와 </a:t>
            </a:r>
            <a:r>
              <a:rPr lang="en-US" altLang="ko-KR" sz="2400" dirty="0"/>
              <a:t>C3 </a:t>
            </a:r>
            <a:r>
              <a:rPr lang="ko-KR" altLang="en-US" sz="2400" dirty="0"/>
              <a:t>비교 분석</a:t>
            </a:r>
            <a:endParaRPr lang="en-US" altLang="ko-KR" sz="2400" dirty="0"/>
          </a:p>
          <a:p>
            <a:r>
              <a:rPr lang="ko-KR" altLang="en-US" sz="2400" dirty="0"/>
              <a:t>결과 </a:t>
            </a:r>
            <a:r>
              <a:rPr lang="en-US" altLang="ko-KR" sz="2400" dirty="0"/>
              <a:t>: C2f</a:t>
            </a:r>
            <a:r>
              <a:rPr lang="ko-KR" altLang="en-US" sz="2400" dirty="0"/>
              <a:t>가 성능면에서 우세</a:t>
            </a:r>
            <a:r>
              <a:rPr lang="en-US" altLang="ko-KR" sz="2400" dirty="0"/>
              <a:t>, v8</a:t>
            </a:r>
            <a:r>
              <a:rPr lang="ko-KR" altLang="en-US" sz="2400" dirty="0"/>
              <a:t>의 경우에 하락폭이 더 큼</a:t>
            </a:r>
            <a:endParaRPr lang="en-US" altLang="ko-KR" sz="2400" dirty="0"/>
          </a:p>
          <a:p>
            <a:r>
              <a:rPr lang="ko-KR" altLang="en-US" sz="2400" dirty="0"/>
              <a:t>결론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커널사이즈와</a:t>
            </a:r>
            <a:r>
              <a:rPr lang="ko-KR" altLang="en-US" sz="2400" dirty="0"/>
              <a:t> 관계 없이 </a:t>
            </a:r>
            <a:r>
              <a:rPr lang="en-US" altLang="ko-KR" sz="2400" dirty="0"/>
              <a:t>C2f</a:t>
            </a:r>
            <a:r>
              <a:rPr lang="ko-KR" altLang="en-US" sz="2400" dirty="0"/>
              <a:t>가 성능에서 우세</a:t>
            </a:r>
            <a:r>
              <a:rPr lang="en-US" altLang="ko-KR" sz="2400" dirty="0"/>
              <a:t>, </a:t>
            </a:r>
            <a:r>
              <a:rPr lang="ko-KR" altLang="en-US" sz="2400" dirty="0"/>
              <a:t>작은 객체에서도 관찰</a:t>
            </a:r>
            <a:endParaRPr lang="en-US" altLang="ko-KR" sz="2400" dirty="0"/>
          </a:p>
          <a:p>
            <a:r>
              <a:rPr lang="ko-KR" altLang="en-US" sz="2400" dirty="0"/>
              <a:t>인사이트 </a:t>
            </a:r>
            <a:r>
              <a:rPr lang="en-US" altLang="ko-KR" sz="2400" dirty="0"/>
              <a:t>: </a:t>
            </a:r>
            <a:r>
              <a:rPr lang="ko-KR" altLang="en-US" sz="2400" dirty="0"/>
              <a:t>이후 모델에서 백본에는 </a:t>
            </a:r>
            <a:r>
              <a:rPr lang="en-US" altLang="ko-KR" sz="2400" dirty="0"/>
              <a:t>C2f </a:t>
            </a:r>
            <a:r>
              <a:rPr lang="ko-KR" altLang="en-US" sz="2400" dirty="0"/>
              <a:t>사용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39F317-3251-B91D-E948-5E0AF45E9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85" y="3618000"/>
            <a:ext cx="4001934" cy="324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D3669A9-2C6D-1C4E-577D-55B859AF8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249" y="3618000"/>
            <a:ext cx="4001934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845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457EC-0713-4FAB-1169-4E396A6DF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D3DEFC-C1EE-133A-1DFE-D1F2A4B8A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 v5n v8n </a:t>
            </a:r>
            <a:r>
              <a:rPr lang="ko-KR" altLang="en-US" dirty="0"/>
              <a:t>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278228-C60A-925B-EB42-0F29370B3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22367" cy="43513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목적 </a:t>
            </a:r>
            <a:r>
              <a:rPr lang="en-US" altLang="ko-KR" sz="2400" dirty="0"/>
              <a:t>: v5</a:t>
            </a:r>
            <a:r>
              <a:rPr lang="ko-KR" altLang="en-US" sz="2400" dirty="0"/>
              <a:t> </a:t>
            </a:r>
            <a:r>
              <a:rPr lang="en-US" altLang="ko-KR" sz="2400" dirty="0"/>
              <a:t>v8</a:t>
            </a:r>
            <a:r>
              <a:rPr lang="ko-KR" altLang="en-US" sz="2400" dirty="0"/>
              <a:t> </a:t>
            </a:r>
            <a:r>
              <a:rPr lang="en-US" altLang="ko-KR" sz="2400" dirty="0"/>
              <a:t>Neck -&gt; Conv </a:t>
            </a:r>
            <a:r>
              <a:rPr lang="ko-KR" altLang="en-US" sz="2400" dirty="0"/>
              <a:t>모듈 </a:t>
            </a:r>
            <a:r>
              <a:rPr lang="en-US" altLang="ko-KR" sz="2400" dirty="0"/>
              <a:t>2</a:t>
            </a:r>
            <a:r>
              <a:rPr lang="ko-KR" altLang="en-US" sz="2400" dirty="0"/>
              <a:t>개의 영향력 </a:t>
            </a:r>
            <a:r>
              <a:rPr lang="en-US" altLang="ko-KR" sz="2400" dirty="0"/>
              <a:t>(C2f vs C3</a:t>
            </a:r>
            <a:r>
              <a:rPr lang="ko-KR" altLang="en-US" sz="2400" dirty="0"/>
              <a:t>를 위한 </a:t>
            </a:r>
            <a:r>
              <a:rPr lang="ko-KR" altLang="en-US" sz="2400" dirty="0" err="1"/>
              <a:t>변인통제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결과 </a:t>
            </a:r>
            <a:r>
              <a:rPr lang="en-US" altLang="ko-KR" sz="2400" dirty="0"/>
              <a:t>: C2f &gt; C2f + Conv &gt; C3 + Conv &gt; C3</a:t>
            </a:r>
          </a:p>
          <a:p>
            <a:r>
              <a:rPr lang="ko-KR" altLang="en-US" sz="2400" dirty="0"/>
              <a:t>결론 </a:t>
            </a:r>
            <a:r>
              <a:rPr lang="en-US" altLang="ko-KR" sz="2400" dirty="0"/>
              <a:t>: Conv</a:t>
            </a:r>
            <a:r>
              <a:rPr lang="ko-KR" altLang="en-US" sz="2400" dirty="0"/>
              <a:t>와 상관없이 </a:t>
            </a:r>
            <a:r>
              <a:rPr lang="en-US" altLang="ko-KR" sz="2400" dirty="0"/>
              <a:t>C2f</a:t>
            </a:r>
            <a:r>
              <a:rPr lang="ko-KR" altLang="en-US" sz="2400" dirty="0"/>
              <a:t>가 더 우세</a:t>
            </a:r>
            <a:endParaRPr lang="en-US" altLang="ko-KR" sz="2400" dirty="0"/>
          </a:p>
          <a:p>
            <a:r>
              <a:rPr lang="ko-KR" altLang="en-US" sz="2400" dirty="0"/>
              <a:t>인사이트 </a:t>
            </a:r>
            <a:r>
              <a:rPr lang="en-US" altLang="ko-KR" sz="2400" dirty="0"/>
              <a:t>: </a:t>
            </a:r>
            <a:r>
              <a:rPr lang="ko-KR" altLang="en-US" sz="2400" dirty="0"/>
              <a:t>이후 실험에서 </a:t>
            </a:r>
            <a:r>
              <a:rPr lang="en-US" altLang="ko-KR" sz="2400" dirty="0"/>
              <a:t>C2f </a:t>
            </a:r>
            <a:r>
              <a:rPr lang="ko-KR" altLang="en-US" sz="2400" dirty="0"/>
              <a:t>사용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C45EF3-C137-2C8E-8987-2C01ECD9E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417" y="3624312"/>
            <a:ext cx="4001934" cy="324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DB1E9D7-D909-16F2-0AD8-16E322391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650" y="3626878"/>
            <a:ext cx="4001934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903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4EB9F-E285-6B6F-7162-D0955C7B0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FB21B-7B8D-92D3-A80C-661FEF920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 P2 </a:t>
            </a:r>
            <a:r>
              <a:rPr lang="ko-KR" altLang="en-US" dirty="0"/>
              <a:t>기법 적용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0C525F-A483-31E8-C88E-D6855FCAF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22367" cy="43513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가설 </a:t>
            </a:r>
            <a:r>
              <a:rPr lang="en-US" altLang="ko-KR" sz="2400" dirty="0"/>
              <a:t>: P2 </a:t>
            </a:r>
            <a:r>
              <a:rPr lang="ko-KR" altLang="en-US" sz="2400" dirty="0"/>
              <a:t>적용시 소형 객체 탐지 성능이 증가할 것이다</a:t>
            </a:r>
            <a:endParaRPr lang="en-US" altLang="ko-KR" sz="2400" dirty="0"/>
          </a:p>
          <a:p>
            <a:r>
              <a:rPr lang="ko-KR" altLang="en-US" sz="2400" dirty="0"/>
              <a:t>결과 </a:t>
            </a:r>
            <a:r>
              <a:rPr lang="en-US" altLang="ko-KR" sz="2400" dirty="0"/>
              <a:t>: v8_P2 &gt; v8_org (n, s </a:t>
            </a:r>
            <a:r>
              <a:rPr lang="ko-KR" altLang="en-US" sz="2400" dirty="0"/>
              <a:t>동일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결론 </a:t>
            </a:r>
            <a:r>
              <a:rPr lang="en-US" altLang="ko-KR" sz="2400" dirty="0"/>
              <a:t>: P2</a:t>
            </a:r>
            <a:r>
              <a:rPr lang="ko-KR" altLang="en-US" sz="2400" dirty="0"/>
              <a:t>를 적용하면 소형 성능이 증가</a:t>
            </a:r>
            <a:r>
              <a:rPr lang="en-US" altLang="ko-KR" sz="2400" dirty="0"/>
              <a:t> + n</a:t>
            </a:r>
            <a:r>
              <a:rPr lang="ko-KR" altLang="en-US" sz="2400" dirty="0"/>
              <a:t>에서의 증가폭이 더 큼</a:t>
            </a:r>
            <a:endParaRPr lang="en-US" altLang="ko-KR" sz="2400" dirty="0"/>
          </a:p>
          <a:p>
            <a:r>
              <a:rPr lang="ko-KR" altLang="en-US" sz="2400" dirty="0"/>
              <a:t>인사이트 </a:t>
            </a:r>
            <a:r>
              <a:rPr lang="en-US" altLang="ko-KR" sz="2400" dirty="0"/>
              <a:t>: n</a:t>
            </a:r>
            <a:r>
              <a:rPr lang="ko-KR" altLang="en-US" sz="2400" dirty="0"/>
              <a:t>에서의 증가폭이 크지만 </a:t>
            </a:r>
            <a:r>
              <a:rPr lang="en-US" altLang="ko-KR" sz="2400" dirty="0"/>
              <a:t>s</a:t>
            </a:r>
            <a:r>
              <a:rPr lang="ko-KR" altLang="en-US" sz="2400" dirty="0"/>
              <a:t>가 깡성능이 좋음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C22F39D-422D-907B-991C-5DB2535BE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627" y="3624982"/>
            <a:ext cx="4001934" cy="324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9119401-3D2F-BE61-1181-7383D8A6E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197" y="3624982"/>
            <a:ext cx="4001934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20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D7348-559D-EF2C-9606-838D6F574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056B1-1D9F-DD68-AF2E-13BE00174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1.3 Backbone </a:t>
            </a:r>
            <a:r>
              <a:rPr lang="ko-KR" altLang="en-US" dirty="0"/>
              <a:t>구조 변경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4E8638-09F7-4300-E718-B052C34B7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22367" cy="43513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가설 </a:t>
            </a:r>
            <a:r>
              <a:rPr lang="en-US" altLang="ko-KR" sz="2400" dirty="0"/>
              <a:t>: Backbone</a:t>
            </a:r>
            <a:r>
              <a:rPr lang="ko-KR" altLang="en-US" sz="2400" dirty="0"/>
              <a:t>의 </a:t>
            </a:r>
            <a:r>
              <a:rPr lang="en-US" altLang="ko-KR" sz="2400" dirty="0"/>
              <a:t>Bottleneck </a:t>
            </a:r>
            <a:r>
              <a:rPr lang="ko-KR" altLang="en-US" sz="2400" dirty="0" err="1"/>
              <a:t>반복수를</a:t>
            </a:r>
            <a:r>
              <a:rPr lang="ko-KR" altLang="en-US" sz="2400" dirty="0"/>
              <a:t> 늘리면 성능이 증가할 것이다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결과 </a:t>
            </a:r>
            <a:r>
              <a:rPr lang="en-US" altLang="ko-KR" sz="2400" dirty="0"/>
              <a:t>: 4664(1221) &gt; 6886(2332) &gt; 2442(1111)</a:t>
            </a:r>
          </a:p>
          <a:p>
            <a:r>
              <a:rPr lang="ko-KR" altLang="en-US" sz="2400" dirty="0"/>
              <a:t>결론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반복수를</a:t>
            </a:r>
            <a:r>
              <a:rPr lang="ko-KR" altLang="en-US" sz="2400" dirty="0"/>
              <a:t> 늘리면 성능이 증가</a:t>
            </a:r>
            <a:r>
              <a:rPr lang="en-US" altLang="ko-KR" sz="2400" dirty="0"/>
              <a:t>, </a:t>
            </a:r>
            <a:r>
              <a:rPr lang="ko-KR" altLang="en-US" sz="2400" dirty="0"/>
              <a:t>하지만 한계점 존재</a:t>
            </a:r>
            <a:endParaRPr lang="en-US" altLang="ko-KR" sz="2400" dirty="0"/>
          </a:p>
          <a:p>
            <a:r>
              <a:rPr lang="ko-KR" altLang="en-US" sz="2400" dirty="0"/>
              <a:t>인사이트 </a:t>
            </a:r>
            <a:r>
              <a:rPr lang="en-US" altLang="ko-KR" sz="2400" dirty="0"/>
              <a:t>: P4, P5</a:t>
            </a:r>
            <a:r>
              <a:rPr lang="ko-KR" altLang="en-US" sz="2400" dirty="0"/>
              <a:t>는 고려 </a:t>
            </a:r>
            <a:r>
              <a:rPr lang="en-US" altLang="ko-KR" sz="2400" dirty="0"/>
              <a:t>X, P2, P3</a:t>
            </a:r>
            <a:r>
              <a:rPr lang="ko-KR" altLang="en-US" sz="2400" dirty="0"/>
              <a:t> 부분의 </a:t>
            </a:r>
            <a:r>
              <a:rPr lang="ko-KR" altLang="en-US" sz="2400" dirty="0" err="1"/>
              <a:t>반복수를</a:t>
            </a:r>
            <a:r>
              <a:rPr lang="ko-KR" altLang="en-US" sz="2400" dirty="0"/>
              <a:t> 조절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7932D8-0FB1-C411-CAD3-864392FCC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545" y="3623525"/>
            <a:ext cx="4001934" cy="324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78CF071-25F7-9D6A-2898-84BEBE8B9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248" y="3618000"/>
            <a:ext cx="4001934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2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0D188-E201-0331-3251-BCC70B9DE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B17C1-87E6-5AD9-4934-899042AB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1.4 P2 </a:t>
            </a:r>
            <a:r>
              <a:rPr lang="ko-KR" altLang="en-US" dirty="0"/>
              <a:t>적용 </a:t>
            </a:r>
            <a:r>
              <a:rPr lang="en-US" altLang="ko-KR" dirty="0"/>
              <a:t>+ Backbone </a:t>
            </a:r>
            <a:r>
              <a:rPr lang="ko-KR" altLang="en-US" dirty="0"/>
              <a:t>구조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DA3ABE-CF72-F427-68B7-857EF0582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26127"/>
            <a:ext cx="11022367" cy="43513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목적 </a:t>
            </a:r>
            <a:r>
              <a:rPr lang="en-US" altLang="ko-KR" sz="2400" dirty="0"/>
              <a:t>: P2</a:t>
            </a:r>
            <a:r>
              <a:rPr lang="ko-KR" altLang="en-US" sz="2400" dirty="0"/>
              <a:t>와 </a:t>
            </a:r>
            <a:r>
              <a:rPr lang="en-US" altLang="ko-KR" sz="2400" dirty="0"/>
              <a:t>P3 </a:t>
            </a:r>
            <a:r>
              <a:rPr lang="ko-KR" altLang="en-US" sz="2400" dirty="0"/>
              <a:t>부분의 </a:t>
            </a:r>
            <a:r>
              <a:rPr lang="en-US" altLang="ko-KR" sz="2400" dirty="0"/>
              <a:t>Bottleneck </a:t>
            </a:r>
            <a:r>
              <a:rPr lang="ko-KR" altLang="en-US" sz="2400" dirty="0" err="1"/>
              <a:t>반복수</a:t>
            </a:r>
            <a:r>
              <a:rPr lang="ko-KR" altLang="en-US" sz="2400" dirty="0"/>
              <a:t> 영향 분석</a:t>
            </a:r>
            <a:endParaRPr lang="en-US" altLang="ko-KR" sz="2400" dirty="0"/>
          </a:p>
          <a:p>
            <a:r>
              <a:rPr lang="ko-KR" altLang="en-US" sz="2400" dirty="0"/>
              <a:t>결과</a:t>
            </a:r>
            <a:r>
              <a:rPr lang="en-US" altLang="ko-KR" sz="2400" dirty="0"/>
              <a:t>1</a:t>
            </a:r>
            <a:r>
              <a:rPr lang="ko-KR" altLang="en-US" sz="2400" dirty="0"/>
              <a:t> </a:t>
            </a:r>
            <a:r>
              <a:rPr lang="en-US" altLang="ko-KR" sz="2400" dirty="0"/>
              <a:t>: 9963(3321) &gt; 3963(1321)</a:t>
            </a:r>
          </a:p>
          <a:p>
            <a:r>
              <a:rPr lang="ko-KR" altLang="en-US" sz="2400" dirty="0"/>
              <a:t>결과</a:t>
            </a:r>
            <a:r>
              <a:rPr lang="en-US" altLang="ko-KR" sz="2400" dirty="0"/>
              <a:t>2 : 3963 vs 3663 (org) </a:t>
            </a:r>
            <a:r>
              <a:rPr lang="ko-KR" altLang="en-US" sz="2400" dirty="0"/>
              <a:t>에서는 오히려 소형객체 성능 감소</a:t>
            </a:r>
            <a:endParaRPr lang="en-US" altLang="ko-KR" sz="2400" dirty="0"/>
          </a:p>
          <a:p>
            <a:r>
              <a:rPr lang="ko-KR" altLang="en-US" sz="2400" dirty="0"/>
              <a:t>결론 </a:t>
            </a:r>
            <a:r>
              <a:rPr lang="en-US" altLang="ko-KR" sz="2400" dirty="0"/>
              <a:t>: P2 </a:t>
            </a:r>
            <a:r>
              <a:rPr lang="ko-KR" altLang="en-US" sz="2400" dirty="0" err="1"/>
              <a:t>반복수를</a:t>
            </a:r>
            <a:r>
              <a:rPr lang="ko-KR" altLang="en-US" sz="2400" dirty="0"/>
              <a:t> 늘리면 소형 객체 성능 증가</a:t>
            </a:r>
            <a:endParaRPr lang="en-US" altLang="ko-KR" sz="2400" dirty="0"/>
          </a:p>
          <a:p>
            <a:r>
              <a:rPr lang="ko-KR" altLang="en-US" sz="2400" dirty="0"/>
              <a:t>인사이트 </a:t>
            </a:r>
            <a:r>
              <a:rPr lang="en-US" altLang="ko-KR" sz="2400" dirty="0"/>
              <a:t>: P3</a:t>
            </a:r>
            <a:r>
              <a:rPr lang="ko-KR" altLang="en-US" sz="2400" dirty="0"/>
              <a:t>는 부작용이 존재</a:t>
            </a:r>
            <a:r>
              <a:rPr lang="en-US" altLang="ko-KR" sz="2400" dirty="0"/>
              <a:t>, </a:t>
            </a:r>
            <a:r>
              <a:rPr lang="ko-KR" altLang="en-US" sz="2400" dirty="0"/>
              <a:t>따라서 유지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0E66E8-703E-0BC5-13BE-15265C093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110" y="3618000"/>
            <a:ext cx="4001934" cy="324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542561D-D961-CD51-0042-1645E0088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249" y="3618000"/>
            <a:ext cx="4001934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73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869D4-053D-94F0-AD01-D5B9D94C9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58817-2EAC-A57D-CEB3-4476E071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2.1.1 Bottleneck </a:t>
            </a:r>
            <a:r>
              <a:rPr lang="ko-KR" altLang="en-US" dirty="0" err="1"/>
              <a:t>반복수와</a:t>
            </a:r>
            <a:r>
              <a:rPr lang="ko-KR" altLang="en-US" dirty="0"/>
              <a:t> </a:t>
            </a:r>
            <a:r>
              <a:rPr lang="ko-KR" altLang="en-US" dirty="0" err="1"/>
              <a:t>보존율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52AB07-5345-B8C9-C7DE-3AD1CD716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26127"/>
            <a:ext cx="11022367" cy="43513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가설 </a:t>
            </a:r>
            <a:r>
              <a:rPr lang="en-US" altLang="ko-KR" sz="2400" dirty="0"/>
              <a:t>: C3</a:t>
            </a:r>
            <a:r>
              <a:rPr lang="ko-KR" altLang="en-US" sz="2400" dirty="0"/>
              <a:t>의 </a:t>
            </a:r>
            <a:r>
              <a:rPr lang="en-US" altLang="ko-KR" sz="2400" dirty="0"/>
              <a:t>Bottleneck </a:t>
            </a:r>
            <a:r>
              <a:rPr lang="ko-KR" altLang="en-US" sz="2400" dirty="0" err="1"/>
              <a:t>반복수를</a:t>
            </a:r>
            <a:r>
              <a:rPr lang="ko-KR" altLang="en-US" sz="2400" dirty="0"/>
              <a:t> 늘리면 보존율이 감소할 것이다</a:t>
            </a:r>
            <a:endParaRPr lang="en-US" altLang="ko-KR" sz="2400" dirty="0"/>
          </a:p>
          <a:p>
            <a:r>
              <a:rPr lang="ko-KR" altLang="en-US" sz="2400" dirty="0"/>
              <a:t>결과 </a:t>
            </a:r>
            <a:r>
              <a:rPr lang="en-US" altLang="ko-KR" sz="2400" dirty="0"/>
              <a:t>: 2442 -&gt; 4664</a:t>
            </a:r>
            <a:r>
              <a:rPr lang="ko-KR" altLang="en-US" sz="2400" dirty="0"/>
              <a:t>의 경우는 증가</a:t>
            </a:r>
            <a:r>
              <a:rPr lang="en-US" altLang="ko-KR" sz="2400" dirty="0"/>
              <a:t>, 4664 -&gt; 6886</a:t>
            </a:r>
            <a:r>
              <a:rPr lang="ko-KR" altLang="en-US" sz="2400" dirty="0"/>
              <a:t>의 경우는 감소</a:t>
            </a:r>
            <a:endParaRPr lang="en-US" altLang="ko-KR" sz="2400" dirty="0"/>
          </a:p>
          <a:p>
            <a:r>
              <a:rPr lang="ko-KR" altLang="en-US" sz="2400" dirty="0"/>
              <a:t>분석 </a:t>
            </a:r>
            <a:r>
              <a:rPr lang="en-US" altLang="ko-KR" sz="2400" dirty="0"/>
              <a:t>: 2442 -&gt; 4664</a:t>
            </a:r>
            <a:r>
              <a:rPr lang="ko-KR" altLang="en-US" sz="2400" dirty="0"/>
              <a:t>는 성능 자체가 증가했기 때문</a:t>
            </a:r>
            <a:r>
              <a:rPr lang="en-US" altLang="ko-KR" sz="2400" dirty="0"/>
              <a:t>, </a:t>
            </a:r>
            <a:r>
              <a:rPr lang="ko-KR" altLang="en-US" sz="2400" dirty="0"/>
              <a:t>성능 한계점이후에는 늘릴수록 보존율이 감소</a:t>
            </a:r>
            <a:endParaRPr lang="en-US" altLang="ko-KR" sz="2400" dirty="0"/>
          </a:p>
          <a:p>
            <a:r>
              <a:rPr lang="ko-KR" altLang="en-US" sz="2400" dirty="0"/>
              <a:t>인사이트 </a:t>
            </a:r>
            <a:r>
              <a:rPr lang="en-US" altLang="ko-KR" sz="2400" dirty="0"/>
              <a:t>: Bottleneck</a:t>
            </a:r>
            <a:r>
              <a:rPr lang="ko-KR" altLang="en-US" sz="2400" dirty="0"/>
              <a:t>을 적당히 </a:t>
            </a:r>
            <a:r>
              <a:rPr lang="ko-KR" altLang="en-US" sz="2400" dirty="0" err="1"/>
              <a:t>늘려야함</a:t>
            </a:r>
            <a:r>
              <a:rPr lang="en-US" altLang="ko-KR" sz="2400" dirty="0"/>
              <a:t>(</a:t>
            </a:r>
            <a:r>
              <a:rPr lang="en-US" altLang="ko-KR" sz="2400" dirty="0" err="1"/>
              <a:t>GmAP</a:t>
            </a:r>
            <a:r>
              <a:rPr lang="ko-KR" altLang="en-US" sz="2400" dirty="0"/>
              <a:t>는 </a:t>
            </a:r>
            <a:r>
              <a:rPr lang="ko-KR" altLang="en-US" sz="2400" dirty="0" err="1"/>
              <a:t>그대론데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NmAP</a:t>
            </a:r>
            <a:r>
              <a:rPr lang="ko-KR" altLang="en-US" sz="2400" dirty="0"/>
              <a:t>가 감소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2BBA11-E4A0-9D68-E53E-4BA00E020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033" y="3628925"/>
            <a:ext cx="4001934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59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7A30A-97C7-02FD-FBCC-DFDE64A56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4D89A-6884-85D7-EF4F-11ECABFA3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2.1.2 </a:t>
            </a:r>
            <a:r>
              <a:rPr lang="en-US" altLang="ko-KR" dirty="0" err="1"/>
              <a:t>Concat</a:t>
            </a:r>
            <a:r>
              <a:rPr lang="ko-KR" altLang="en-US" dirty="0"/>
              <a:t>의 </a:t>
            </a:r>
            <a:r>
              <a:rPr lang="ko-KR" altLang="en-US" dirty="0" err="1"/>
              <a:t>텐서</a:t>
            </a:r>
            <a:r>
              <a:rPr lang="ko-KR" altLang="en-US" dirty="0"/>
              <a:t> </a:t>
            </a:r>
            <a:r>
              <a:rPr lang="ko-KR" altLang="en-US" dirty="0" err="1"/>
              <a:t>그룹수와</a:t>
            </a:r>
            <a:r>
              <a:rPr lang="ko-KR" altLang="en-US" dirty="0"/>
              <a:t> </a:t>
            </a:r>
            <a:r>
              <a:rPr lang="ko-KR" altLang="en-US" dirty="0" err="1"/>
              <a:t>보존율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F37AC8-8EA7-B26B-8691-1F361FAC5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26127"/>
            <a:ext cx="11022367" cy="43513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가설 </a:t>
            </a:r>
            <a:r>
              <a:rPr lang="en-US" altLang="ko-KR" sz="2400" dirty="0"/>
              <a:t>: C2f</a:t>
            </a:r>
            <a:r>
              <a:rPr lang="ko-KR" altLang="en-US" sz="2400" dirty="0"/>
              <a:t>의 </a:t>
            </a:r>
            <a:r>
              <a:rPr lang="en-US" altLang="ko-KR" sz="2400" dirty="0"/>
              <a:t>Bottleneck </a:t>
            </a:r>
            <a:r>
              <a:rPr lang="ko-KR" altLang="en-US" sz="2400" dirty="0" err="1"/>
              <a:t>반복수를</a:t>
            </a:r>
            <a:r>
              <a:rPr lang="ko-KR" altLang="en-US" sz="2400" dirty="0"/>
              <a:t> 늘리면 </a:t>
            </a:r>
            <a:r>
              <a:rPr lang="en-US" altLang="ko-KR" sz="2400" dirty="0" err="1"/>
              <a:t>concat</a:t>
            </a:r>
            <a:r>
              <a:rPr lang="ko-KR" altLang="en-US" sz="2400" dirty="0"/>
              <a:t>의 </a:t>
            </a:r>
            <a:r>
              <a:rPr lang="ko-KR" altLang="en-US" sz="2400" dirty="0" err="1"/>
              <a:t>텐서</a:t>
            </a:r>
            <a:r>
              <a:rPr lang="ko-KR" altLang="en-US" sz="2400" dirty="0"/>
              <a:t> 그룹수가 증가하기 때문에 보존율이 감소할 것이다</a:t>
            </a:r>
            <a:endParaRPr lang="en-US" altLang="ko-KR" sz="2400" dirty="0"/>
          </a:p>
          <a:p>
            <a:r>
              <a:rPr lang="ko-KR" altLang="en-US" sz="2400" dirty="0"/>
              <a:t>결과 </a:t>
            </a:r>
            <a:r>
              <a:rPr lang="en-US" altLang="ko-KR" sz="2400" dirty="0"/>
              <a:t>: 2442 -&gt; 4664</a:t>
            </a:r>
            <a:r>
              <a:rPr lang="ko-KR" altLang="en-US" sz="2400" dirty="0"/>
              <a:t>의 경우 약 </a:t>
            </a:r>
            <a:r>
              <a:rPr lang="en-US" altLang="ko-KR" sz="2400" dirty="0"/>
              <a:t>6% </a:t>
            </a:r>
            <a:r>
              <a:rPr lang="ko-KR" altLang="en-US" sz="2400" dirty="0"/>
              <a:t>증가</a:t>
            </a:r>
            <a:r>
              <a:rPr lang="en-US" altLang="ko-KR" sz="2400" dirty="0"/>
              <a:t> 4664 -&gt; 6886</a:t>
            </a:r>
            <a:r>
              <a:rPr lang="ko-KR" altLang="en-US" sz="2400" dirty="0"/>
              <a:t>의 경우 </a:t>
            </a:r>
            <a:r>
              <a:rPr lang="en-US" altLang="ko-KR" sz="2400" dirty="0"/>
              <a:t>2%</a:t>
            </a:r>
            <a:r>
              <a:rPr lang="ko-KR" altLang="en-US" sz="2400" dirty="0"/>
              <a:t> 증가</a:t>
            </a:r>
            <a:endParaRPr lang="en-US" altLang="ko-KR" sz="2400" dirty="0"/>
          </a:p>
          <a:p>
            <a:r>
              <a:rPr lang="ko-KR" altLang="en-US" sz="2400" dirty="0"/>
              <a:t>분석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텐서</a:t>
            </a:r>
            <a:r>
              <a:rPr lang="ko-KR" altLang="en-US" sz="2400" dirty="0"/>
              <a:t> </a:t>
            </a:r>
            <a:r>
              <a:rPr lang="ko-KR" altLang="en-US" sz="2400" dirty="0" err="1"/>
              <a:t>그룹수</a:t>
            </a:r>
            <a:r>
              <a:rPr lang="ko-KR" altLang="en-US" sz="2400" dirty="0"/>
              <a:t> 이외에 다른 요인이 존재한다</a:t>
            </a:r>
            <a:r>
              <a:rPr lang="en-US" altLang="ko-KR" sz="2400" dirty="0"/>
              <a:t>. -&gt; </a:t>
            </a:r>
            <a:r>
              <a:rPr lang="ko-KR" altLang="en-US" sz="2400" dirty="0"/>
              <a:t>향후 분석 필요</a:t>
            </a:r>
            <a:endParaRPr lang="en-US" altLang="ko-KR" sz="2400" dirty="0"/>
          </a:p>
          <a:p>
            <a:r>
              <a:rPr lang="ko-KR" altLang="en-US" sz="2400" dirty="0"/>
              <a:t>인사이트 </a:t>
            </a:r>
            <a:r>
              <a:rPr lang="en-US" altLang="ko-KR" sz="2400" dirty="0"/>
              <a:t>: C2f</a:t>
            </a:r>
            <a:r>
              <a:rPr lang="ko-KR" altLang="en-US" sz="2400" dirty="0"/>
              <a:t>의 </a:t>
            </a:r>
            <a:r>
              <a:rPr lang="en-US" altLang="ko-KR" sz="2400" dirty="0"/>
              <a:t>Bottleneck </a:t>
            </a:r>
            <a:r>
              <a:rPr lang="ko-KR" altLang="en-US" sz="2400" dirty="0" err="1"/>
              <a:t>반복수를</a:t>
            </a:r>
            <a:r>
              <a:rPr lang="ko-KR" altLang="en-US" sz="2400" dirty="0"/>
              <a:t> 적당히 늘리는 것이 유리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B9D199-C71D-E84C-80C0-590A882A6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834" y="3623527"/>
            <a:ext cx="4001934" cy="324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E536E21-202A-9DA2-7AB0-B87074A7C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458" y="3626878"/>
            <a:ext cx="4101626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723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D596BA-EEE6-4C8C-03E6-638322175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6E1F0EAE-A998-104E-C54C-05BE31241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" y="3623529"/>
            <a:ext cx="4001934" cy="3240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3BD5D0B-C7B9-EF64-51B3-0711E6FA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 Neck</a:t>
            </a:r>
            <a:r>
              <a:rPr lang="ko-KR" altLang="en-US" dirty="0"/>
              <a:t>에서 </a:t>
            </a:r>
            <a:r>
              <a:rPr lang="en-US" altLang="ko-KR" dirty="0"/>
              <a:t>C2f vs C3 vs C3G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A9AA81-ADF4-9E20-BD0C-E30E84A59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26127"/>
            <a:ext cx="11022367" cy="43513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목적 </a:t>
            </a:r>
            <a:r>
              <a:rPr lang="en-US" altLang="ko-KR" sz="2400" dirty="0"/>
              <a:t>: </a:t>
            </a:r>
            <a:r>
              <a:rPr lang="ko-KR" altLang="en-US" sz="2400" dirty="0"/>
              <a:t>경량화의 관점에서 </a:t>
            </a:r>
            <a:r>
              <a:rPr lang="en-US" altLang="ko-KR" sz="2400" dirty="0"/>
              <a:t>C2f,</a:t>
            </a:r>
            <a:r>
              <a:rPr lang="ko-KR" altLang="en-US" sz="2400" dirty="0"/>
              <a:t> </a:t>
            </a:r>
            <a:r>
              <a:rPr lang="en-US" altLang="ko-KR" sz="2400" dirty="0"/>
              <a:t>C3,</a:t>
            </a:r>
            <a:r>
              <a:rPr lang="ko-KR" altLang="en-US" sz="2400" dirty="0"/>
              <a:t> </a:t>
            </a:r>
            <a:r>
              <a:rPr lang="en-US" altLang="ko-KR" sz="2400" dirty="0"/>
              <a:t>C3G</a:t>
            </a:r>
            <a:r>
              <a:rPr lang="ko-KR" altLang="en-US" sz="2400" dirty="0"/>
              <a:t>의 성능을 비교</a:t>
            </a:r>
            <a:endParaRPr lang="en-US" altLang="ko-KR" sz="2400" dirty="0"/>
          </a:p>
          <a:p>
            <a:r>
              <a:rPr lang="ko-KR" altLang="en-US" sz="2400" dirty="0"/>
              <a:t>결과 </a:t>
            </a:r>
            <a:r>
              <a:rPr lang="en-US" altLang="ko-KR" sz="2400" dirty="0"/>
              <a:t>: n</a:t>
            </a:r>
            <a:r>
              <a:rPr lang="ko-KR" altLang="en-US" sz="2400" dirty="0"/>
              <a:t>모델에서는 경량화시 </a:t>
            </a:r>
            <a:r>
              <a:rPr lang="en-US" altLang="ko-KR" sz="2400" dirty="0"/>
              <a:t>FPS</a:t>
            </a:r>
            <a:r>
              <a:rPr lang="ko-KR" altLang="en-US" sz="2400" dirty="0"/>
              <a:t>가 너무 높아져 비교가 무의미</a:t>
            </a:r>
            <a:br>
              <a:rPr lang="en-US" altLang="ko-KR" sz="2400" dirty="0"/>
            </a:br>
            <a:r>
              <a:rPr lang="en-US" altLang="ko-KR" sz="2400" dirty="0"/>
              <a:t>	                   </a:t>
            </a:r>
            <a:r>
              <a:rPr lang="ko-KR" altLang="en-US" sz="2400" dirty="0" err="1"/>
              <a:t>보존율</a:t>
            </a:r>
            <a:r>
              <a:rPr lang="ko-KR" altLang="en-US" sz="2400" dirty="0"/>
              <a:t> </a:t>
            </a:r>
            <a:r>
              <a:rPr lang="en-US" altLang="ko-KR" sz="2400" dirty="0"/>
              <a:t>: C2f &gt; C3 &gt; C3G</a:t>
            </a:r>
            <a:br>
              <a:rPr lang="en-US" altLang="ko-KR" sz="2400" dirty="0"/>
            </a:br>
            <a:r>
              <a:rPr lang="en-US" altLang="ko-KR" sz="2400" dirty="0"/>
              <a:t>	  s</a:t>
            </a:r>
            <a:r>
              <a:rPr lang="ko-KR" altLang="en-US" sz="2400" dirty="0"/>
              <a:t>모델에서는 </a:t>
            </a:r>
            <a:r>
              <a:rPr lang="en-US" altLang="ko-KR" sz="2400" dirty="0" err="1"/>
              <a:t>GConv</a:t>
            </a:r>
            <a:r>
              <a:rPr lang="en-US" altLang="ko-KR" sz="2400" dirty="0"/>
              <a:t>, C3G</a:t>
            </a:r>
            <a:r>
              <a:rPr lang="ko-KR" altLang="en-US" sz="2400" dirty="0"/>
              <a:t>를 사용한 모델이 가장 우수</a:t>
            </a:r>
            <a:endParaRPr lang="en-US" altLang="ko-KR" sz="2400" dirty="0"/>
          </a:p>
          <a:p>
            <a:r>
              <a:rPr lang="ko-KR" altLang="en-US" sz="2400" dirty="0"/>
              <a:t>인사이트 </a:t>
            </a:r>
            <a:r>
              <a:rPr lang="en-US" altLang="ko-KR" sz="2400" dirty="0"/>
              <a:t>: gc_c3g</a:t>
            </a:r>
            <a:r>
              <a:rPr lang="ko-KR" altLang="en-US" sz="2400" dirty="0"/>
              <a:t>를 기반으로 </a:t>
            </a:r>
            <a:r>
              <a:rPr lang="en-US" altLang="ko-KR" sz="2400" dirty="0" err="1"/>
              <a:t>BackBone</a:t>
            </a:r>
            <a:r>
              <a:rPr lang="en-US" altLang="ko-KR" sz="2400" dirty="0"/>
              <a:t> </a:t>
            </a:r>
            <a:r>
              <a:rPr lang="ko-KR" altLang="en-US" sz="2400" dirty="0" err="1"/>
              <a:t>반복수를</a:t>
            </a:r>
            <a:r>
              <a:rPr lang="ko-KR" altLang="en-US" sz="2400" dirty="0"/>
              <a:t> 변경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D5176B7-4E8E-FAAB-44D3-F648C6760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4601" y="3626878"/>
            <a:ext cx="4101626" cy="324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55A9FF7-0600-6716-F137-F8732ADE95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1966" y="3618000"/>
            <a:ext cx="4066022" cy="324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85EBCF-8795-3EA9-9D9E-93B36AC0242E}"/>
              </a:ext>
            </a:extLst>
          </p:cNvPr>
          <p:cNvSpPr txBox="1"/>
          <p:nvPr/>
        </p:nvSpPr>
        <p:spPr>
          <a:xfrm>
            <a:off x="4600213" y="6486891"/>
            <a:ext cx="1784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v8n_p2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C001DA-8BFD-92BD-01FB-0FF09169CEC4}"/>
              </a:ext>
            </a:extLst>
          </p:cNvPr>
          <p:cNvSpPr txBox="1"/>
          <p:nvPr/>
        </p:nvSpPr>
        <p:spPr>
          <a:xfrm>
            <a:off x="8674976" y="6488370"/>
            <a:ext cx="1784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v8s_p2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537C3E-DA08-32DF-9B3A-48648C822B50}"/>
              </a:ext>
            </a:extLst>
          </p:cNvPr>
          <p:cNvSpPr txBox="1"/>
          <p:nvPr/>
        </p:nvSpPr>
        <p:spPr>
          <a:xfrm>
            <a:off x="464692" y="6497246"/>
            <a:ext cx="1784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v8n_p2</a:t>
            </a:r>
            <a:endParaRPr lang="ko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B453C6-10D1-EE29-C6F1-B6ECE9D7C424}"/>
              </a:ext>
            </a:extLst>
          </p:cNvPr>
          <p:cNvSpPr/>
          <p:nvPr/>
        </p:nvSpPr>
        <p:spPr>
          <a:xfrm>
            <a:off x="10901780" y="4252404"/>
            <a:ext cx="568170" cy="251148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12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500</Words>
  <Application>Microsoft Office PowerPoint</Application>
  <PresentationFormat>와이드스크린</PresentationFormat>
  <Paragraphs>48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1.1 v5n v8n 분석</vt:lpstr>
      <vt:lpstr>1.1 v5n v8n 분석</vt:lpstr>
      <vt:lpstr>1.1 v5n v8n 분석</vt:lpstr>
      <vt:lpstr>1.2 P2 기법 적용 분석</vt:lpstr>
      <vt:lpstr>1.3 Backbone 구조 변경 분석</vt:lpstr>
      <vt:lpstr>1.4 P2 적용 + Backbone 구조 변경</vt:lpstr>
      <vt:lpstr>2.1.1 Bottleneck 반복수와 보존율</vt:lpstr>
      <vt:lpstr>2.1.2 Concat의 텐서 그룹수와 보존율</vt:lpstr>
      <vt:lpstr>2.2 Neck에서 C2f vs C3 vs C3G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인호 김</dc:creator>
  <cp:lastModifiedBy>인호 김</cp:lastModifiedBy>
  <cp:revision>19</cp:revision>
  <dcterms:created xsi:type="dcterms:W3CDTF">2024-11-24T19:48:56Z</dcterms:created>
  <dcterms:modified xsi:type="dcterms:W3CDTF">2024-11-25T04:18:40Z</dcterms:modified>
</cp:coreProperties>
</file>