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1EC20-6C8E-4C64-B59A-0AE88E3D1B7F}" v="1305" dt="2023-11-20T22:27:52.36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2023/11/20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2023/11/20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タイムライン が含まれている画像&#10;&#10;説明は自動で生成されたものです">
            <a:extLst>
              <a:ext uri="{FF2B5EF4-FFF2-40B4-BE49-F238E27FC236}">
                <a16:creationId xmlns:a16="http://schemas.microsoft.com/office/drawing/2014/main" id="{E23E2815-6BCB-C272-C5F1-5274592B9508}"/>
              </a:ext>
            </a:extLst>
          </p:cNvPr>
          <p:cNvPicPr>
            <a:picLocks noChangeAspect="1"/>
          </p:cNvPicPr>
          <p:nvPr/>
        </p:nvPicPr>
        <p:blipFill>
          <a:blip r:embed="rId2"/>
          <a:stretch>
            <a:fillRect/>
          </a:stretch>
        </p:blipFill>
        <p:spPr>
          <a:xfrm>
            <a:off x="276782" y="422694"/>
            <a:ext cx="6275682" cy="5998233"/>
          </a:xfrm>
          <a:prstGeom prst="rect">
            <a:avLst/>
          </a:prstGeom>
        </p:spPr>
      </p:pic>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ダイアグラム&#10;&#10;説明は自動で生成されたものです">
            <a:extLst>
              <a:ext uri="{FF2B5EF4-FFF2-40B4-BE49-F238E27FC236}">
                <a16:creationId xmlns:a16="http://schemas.microsoft.com/office/drawing/2014/main" id="{C538F785-638D-EB7F-1637-B2B375DE8669}"/>
              </a:ext>
            </a:extLst>
          </p:cNvPr>
          <p:cNvPicPr>
            <a:picLocks noGrp="1" noChangeAspect="1"/>
          </p:cNvPicPr>
          <p:nvPr>
            <p:ph idx="1"/>
          </p:nvPr>
        </p:nvPicPr>
        <p:blipFill>
          <a:blip r:embed="rId2"/>
          <a:stretch>
            <a:fillRect/>
          </a:stretch>
        </p:blipFill>
        <p:spPr>
          <a:xfrm>
            <a:off x="438380" y="635554"/>
            <a:ext cx="6843881" cy="5667554"/>
          </a:xfrm>
        </p:spPr>
      </p:pic>
    </p:spTree>
    <p:extLst>
      <p:ext uri="{BB962C8B-B14F-4D97-AF65-F5344CB8AC3E}">
        <p14:creationId xmlns:p14="http://schemas.microsoft.com/office/powerpoint/2010/main" val="421412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DBFF4D-3512-FB62-E6FF-5E3C84A46562}"/>
              </a:ext>
            </a:extLst>
          </p:cNvPr>
          <p:cNvSpPr txBox="1"/>
          <p:nvPr/>
        </p:nvSpPr>
        <p:spPr>
          <a:xfrm>
            <a:off x="372139" y="673395"/>
            <a:ext cx="3361626" cy="461665"/>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LOGファイルの目的</a:t>
            </a:r>
            <a:endParaRPr lang="ja-JP" altLang="en-US" sz="2400">
              <a:latin typeface="Meiryo"/>
              <a:ea typeface="Meiryo"/>
            </a:endParaRPr>
          </a:p>
        </p:txBody>
      </p:sp>
      <p:sp>
        <p:nvSpPr>
          <p:cNvPr id="5" name="テキスト ボックス 4">
            <a:extLst>
              <a:ext uri="{FF2B5EF4-FFF2-40B4-BE49-F238E27FC236}">
                <a16:creationId xmlns:a16="http://schemas.microsoft.com/office/drawing/2014/main" id="{3F2A1C15-5FEA-904E-BD9C-1632A521F1E6}"/>
              </a:ext>
            </a:extLst>
          </p:cNvPr>
          <p:cNvSpPr txBox="1"/>
          <p:nvPr/>
        </p:nvSpPr>
        <p:spPr>
          <a:xfrm>
            <a:off x="372138" y="1651055"/>
            <a:ext cx="3361626" cy="1200329"/>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外部変更不可の形でパッケージデータの保持と更新を行う</a:t>
            </a:r>
            <a:endParaRPr lang="ja-JP" altLang="en-US" sz="2400" dirty="0">
              <a:latin typeface="Meiryo"/>
              <a:ea typeface="Meiryo"/>
              <a:cs typeface="Calibri"/>
            </a:endParaRPr>
          </a:p>
        </p:txBody>
      </p:sp>
      <p:sp>
        <p:nvSpPr>
          <p:cNvPr id="6" name="テキスト ボックス 5">
            <a:extLst>
              <a:ext uri="{FF2B5EF4-FFF2-40B4-BE49-F238E27FC236}">
                <a16:creationId xmlns:a16="http://schemas.microsoft.com/office/drawing/2014/main" id="{A76CB37C-A042-024F-88FB-F74A8CAA92D7}"/>
              </a:ext>
            </a:extLst>
          </p:cNvPr>
          <p:cNvSpPr txBox="1"/>
          <p:nvPr/>
        </p:nvSpPr>
        <p:spPr>
          <a:xfrm>
            <a:off x="4124628" y="1651054"/>
            <a:ext cx="3361626" cy="156966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CADデータ変更の可否を設定ファイルによって定めて、変更不可の場合は警告する</a:t>
            </a:r>
            <a:endParaRPr lang="ja-JP" altLang="en-US" sz="2400" dirty="0">
              <a:latin typeface="Meiryo"/>
              <a:ea typeface="Meiryo"/>
              <a:cs typeface="Calibri"/>
            </a:endParaRPr>
          </a:p>
        </p:txBody>
      </p:sp>
      <p:sp>
        <p:nvSpPr>
          <p:cNvPr id="7" name="テキスト ボックス 6">
            <a:extLst>
              <a:ext uri="{FF2B5EF4-FFF2-40B4-BE49-F238E27FC236}">
                <a16:creationId xmlns:a16="http://schemas.microsoft.com/office/drawing/2014/main" id="{9CAF9794-C824-767A-ECAD-1F6C1374CBA6}"/>
              </a:ext>
            </a:extLst>
          </p:cNvPr>
          <p:cNvSpPr txBox="1"/>
          <p:nvPr/>
        </p:nvSpPr>
        <p:spPr>
          <a:xfrm>
            <a:off x="7877118" y="1651053"/>
            <a:ext cx="3361626" cy="830997"/>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CADデータの変更履歴を残す</a:t>
            </a:r>
            <a:endParaRPr lang="ja-JP" altLang="en-US" sz="2400" dirty="0">
              <a:latin typeface="Meiryo"/>
              <a:ea typeface="Meiryo"/>
              <a:cs typeface="Calibri"/>
            </a:endParaRPr>
          </a:p>
        </p:txBody>
      </p:sp>
      <p:sp>
        <p:nvSpPr>
          <p:cNvPr id="8" name="矢印: 下 7">
            <a:extLst>
              <a:ext uri="{FF2B5EF4-FFF2-40B4-BE49-F238E27FC236}">
                <a16:creationId xmlns:a16="http://schemas.microsoft.com/office/drawing/2014/main" id="{679D3D00-DC58-1AA4-D059-EA9F3C2A76B2}"/>
              </a:ext>
            </a:extLst>
          </p:cNvPr>
          <p:cNvSpPr/>
          <p:nvPr/>
        </p:nvSpPr>
        <p:spPr>
          <a:xfrm>
            <a:off x="1542870" y="2838330"/>
            <a:ext cx="1020792" cy="13227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A7BD1750-C4E8-B1AC-B9F7-91B1FB0AFB78}"/>
              </a:ext>
            </a:extLst>
          </p:cNvPr>
          <p:cNvSpPr/>
          <p:nvPr/>
        </p:nvSpPr>
        <p:spPr>
          <a:xfrm>
            <a:off x="5151587" y="3212140"/>
            <a:ext cx="1020792" cy="9489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下 9">
            <a:extLst>
              <a:ext uri="{FF2B5EF4-FFF2-40B4-BE49-F238E27FC236}">
                <a16:creationId xmlns:a16="http://schemas.microsoft.com/office/drawing/2014/main" id="{D2602645-CF53-7CBE-A9C9-154F0D90B41B}"/>
              </a:ext>
            </a:extLst>
          </p:cNvPr>
          <p:cNvSpPr/>
          <p:nvPr/>
        </p:nvSpPr>
        <p:spPr>
          <a:xfrm>
            <a:off x="9047851" y="2478896"/>
            <a:ext cx="1020792" cy="16821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B0420C3B-0DFF-F72A-D497-E88192183682}"/>
              </a:ext>
            </a:extLst>
          </p:cNvPr>
          <p:cNvSpPr txBox="1"/>
          <p:nvPr/>
        </p:nvSpPr>
        <p:spPr>
          <a:xfrm>
            <a:off x="372137" y="4210224"/>
            <a:ext cx="3361626" cy="830997"/>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lmdatデータを暗号化することで対応</a:t>
            </a:r>
            <a:endParaRPr lang="ja-JP" altLang="en-US" sz="2400" dirty="0">
              <a:latin typeface="Meiryo"/>
              <a:ea typeface="Meiryo"/>
              <a:cs typeface="Calibri"/>
            </a:endParaRPr>
          </a:p>
        </p:txBody>
      </p:sp>
      <p:sp>
        <p:nvSpPr>
          <p:cNvPr id="13" name="テキスト ボックス 12">
            <a:extLst>
              <a:ext uri="{FF2B5EF4-FFF2-40B4-BE49-F238E27FC236}">
                <a16:creationId xmlns:a16="http://schemas.microsoft.com/office/drawing/2014/main" id="{DBDE085F-3EB6-2E0B-973D-17102ACBD5CB}"/>
              </a:ext>
            </a:extLst>
          </p:cNvPr>
          <p:cNvSpPr txBox="1"/>
          <p:nvPr/>
        </p:nvSpPr>
        <p:spPr>
          <a:xfrm>
            <a:off x="4124628" y="4167093"/>
            <a:ext cx="3361626" cy="156966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パッケージデータ変更設定ファイルとCADデータ照合を行うことで対応</a:t>
            </a:r>
            <a:endParaRPr lang="ja-JP" altLang="en-US" sz="2400" dirty="0">
              <a:latin typeface="Meiryo"/>
              <a:ea typeface="Meiryo"/>
              <a:cs typeface="Calibri"/>
            </a:endParaRPr>
          </a:p>
        </p:txBody>
      </p:sp>
      <p:sp>
        <p:nvSpPr>
          <p:cNvPr id="14" name="テキスト ボックス 13">
            <a:extLst>
              <a:ext uri="{FF2B5EF4-FFF2-40B4-BE49-F238E27FC236}">
                <a16:creationId xmlns:a16="http://schemas.microsoft.com/office/drawing/2014/main" id="{C3581DF4-6154-8C18-4273-96FA6D1DB92B}"/>
              </a:ext>
            </a:extLst>
          </p:cNvPr>
          <p:cNvSpPr txBox="1"/>
          <p:nvPr/>
        </p:nvSpPr>
        <p:spPr>
          <a:xfrm>
            <a:off x="7877118" y="4167092"/>
            <a:ext cx="3361626" cy="1200329"/>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lmdatファイル内に各検図項目における変更履歴を残すことで対応</a:t>
            </a:r>
            <a:endParaRPr lang="ja-JP" altLang="en-US" sz="2400" dirty="0">
              <a:latin typeface="Meiryo"/>
              <a:ea typeface="Meiryo"/>
              <a:cs typeface="Calibri"/>
            </a:endParaRPr>
          </a:p>
        </p:txBody>
      </p:sp>
    </p:spTree>
    <p:extLst>
      <p:ext uri="{BB962C8B-B14F-4D97-AF65-F5344CB8AC3E}">
        <p14:creationId xmlns:p14="http://schemas.microsoft.com/office/powerpoint/2010/main" val="119096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5F101A5-7EF3-DD23-83B6-FD56C573DE0A}"/>
              </a:ext>
            </a:extLst>
          </p:cNvPr>
          <p:cNvSpPr txBox="1"/>
          <p:nvPr/>
        </p:nvSpPr>
        <p:spPr>
          <a:xfrm>
            <a:off x="492125" y="285750"/>
            <a:ext cx="4495320" cy="461665"/>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LOGファイルの暗号化と保存</a:t>
            </a:r>
            <a:endParaRPr lang="ja-JP" altLang="en-US" sz="2400">
              <a:latin typeface="Meiryo"/>
              <a:ea typeface="Meiryo"/>
            </a:endParaRPr>
          </a:p>
        </p:txBody>
      </p:sp>
      <p:pic>
        <p:nvPicPr>
          <p:cNvPr id="5" name="図 4" descr="QR コード が含まれている画像&#10;&#10;説明は自動で生成されたものです">
            <a:extLst>
              <a:ext uri="{FF2B5EF4-FFF2-40B4-BE49-F238E27FC236}">
                <a16:creationId xmlns:a16="http://schemas.microsoft.com/office/drawing/2014/main" id="{37ADF0E4-BBED-9FC0-079F-0C7106546811}"/>
              </a:ext>
            </a:extLst>
          </p:cNvPr>
          <p:cNvPicPr>
            <a:picLocks noChangeAspect="1"/>
          </p:cNvPicPr>
          <p:nvPr/>
        </p:nvPicPr>
        <p:blipFill>
          <a:blip r:embed="rId2"/>
          <a:stretch>
            <a:fillRect/>
          </a:stretch>
        </p:blipFill>
        <p:spPr>
          <a:xfrm>
            <a:off x="270828" y="854015"/>
            <a:ext cx="4619816" cy="5753818"/>
          </a:xfrm>
          <a:prstGeom prst="rect">
            <a:avLst/>
          </a:prstGeom>
        </p:spPr>
      </p:pic>
      <p:graphicFrame>
        <p:nvGraphicFramePr>
          <p:cNvPr id="6" name="表 5">
            <a:extLst>
              <a:ext uri="{FF2B5EF4-FFF2-40B4-BE49-F238E27FC236}">
                <a16:creationId xmlns:a16="http://schemas.microsoft.com/office/drawing/2014/main" id="{DD53A35D-783B-14EC-056C-63B6920DE118}"/>
              </a:ext>
            </a:extLst>
          </p:cNvPr>
          <p:cNvGraphicFramePr>
            <a:graphicFrameLocks noGrp="1"/>
          </p:cNvGraphicFramePr>
          <p:nvPr>
            <p:extLst>
              <p:ext uri="{D42A27DB-BD31-4B8C-83A1-F6EECF244321}">
                <p14:modId xmlns:p14="http://schemas.microsoft.com/office/powerpoint/2010/main" val="1233496085"/>
              </p:ext>
            </p:extLst>
          </p:nvPr>
        </p:nvGraphicFramePr>
        <p:xfrm>
          <a:off x="5447869" y="291055"/>
          <a:ext cx="6288585" cy="2021840"/>
        </p:xfrm>
        <a:graphic>
          <a:graphicData uri="http://schemas.openxmlformats.org/drawingml/2006/table">
            <a:tbl>
              <a:tblPr firstRow="1" bandRow="1">
                <a:tableStyleId>{5C22544A-7EE6-4342-B048-85BDC9FD1C3A}</a:tableStyleId>
              </a:tblPr>
              <a:tblGrid>
                <a:gridCol w="1257717">
                  <a:extLst>
                    <a:ext uri="{9D8B030D-6E8A-4147-A177-3AD203B41FA5}">
                      <a16:colId xmlns:a16="http://schemas.microsoft.com/office/drawing/2014/main" val="1500559152"/>
                    </a:ext>
                  </a:extLst>
                </a:gridCol>
                <a:gridCol w="1257717">
                  <a:extLst>
                    <a:ext uri="{9D8B030D-6E8A-4147-A177-3AD203B41FA5}">
                      <a16:colId xmlns:a16="http://schemas.microsoft.com/office/drawing/2014/main" val="2374069546"/>
                    </a:ext>
                  </a:extLst>
                </a:gridCol>
                <a:gridCol w="1257717">
                  <a:extLst>
                    <a:ext uri="{9D8B030D-6E8A-4147-A177-3AD203B41FA5}">
                      <a16:colId xmlns:a16="http://schemas.microsoft.com/office/drawing/2014/main" val="1434982945"/>
                    </a:ext>
                  </a:extLst>
                </a:gridCol>
                <a:gridCol w="1257717">
                  <a:extLst>
                    <a:ext uri="{9D8B030D-6E8A-4147-A177-3AD203B41FA5}">
                      <a16:colId xmlns:a16="http://schemas.microsoft.com/office/drawing/2014/main" val="455148512"/>
                    </a:ext>
                  </a:extLst>
                </a:gridCol>
                <a:gridCol w="1257717">
                  <a:extLst>
                    <a:ext uri="{9D8B030D-6E8A-4147-A177-3AD203B41FA5}">
                      <a16:colId xmlns:a16="http://schemas.microsoft.com/office/drawing/2014/main" val="2843505283"/>
                    </a:ext>
                  </a:extLst>
                </a:gridCol>
              </a:tblGrid>
              <a:tr h="370840">
                <a:tc>
                  <a:txBody>
                    <a:bodyPr/>
                    <a:lstStyle/>
                    <a:p>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ja-JP" altLang="en-US" b="0">
                          <a:solidFill>
                            <a:schemeClr val="tx1"/>
                          </a:solidFill>
                        </a:rPr>
                        <a:t>登録情報</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ja-JP" altLang="en-US" b="0">
                          <a:solidFill>
                            <a:schemeClr val="tx1"/>
                          </a:solidFill>
                        </a:rPr>
                        <a:t>レイアウト準備検図</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表層確認依頼</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レイアウト検図</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368642974"/>
                  </a:ext>
                </a:extLst>
              </a:tr>
              <a:tr h="370840">
                <a:tc>
                  <a:txBody>
                    <a:bodyPr/>
                    <a:lstStyle/>
                    <a:p>
                      <a:r>
                        <a:rPr lang="ja-JP" altLang="en-US" b="0">
                          <a:solidFill>
                            <a:schemeClr val="tx1"/>
                          </a:solidFill>
                        </a:rPr>
                        <a:t>Chip_SizeX</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ja-JP" altLang="en-US" b="0" dirty="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858823440"/>
                  </a:ext>
                </a:extLst>
              </a:tr>
              <a:tr h="370840">
                <a:tc>
                  <a:txBody>
                    <a:bodyPr/>
                    <a:lstStyle/>
                    <a:p>
                      <a:r>
                        <a:rPr lang="ja-JP" altLang="en-US" b="0">
                          <a:solidFill>
                            <a:schemeClr val="tx1"/>
                          </a:solidFill>
                        </a:rPr>
                        <a:t>Chip_SizeY</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ja-JP" altLang="en-US" b="0" dirty="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12241947"/>
                  </a:ext>
                </a:extLst>
              </a:tr>
              <a:tr h="370840">
                <a:tc>
                  <a:txBody>
                    <a:bodyPr/>
                    <a:lstStyle/>
                    <a:p>
                      <a:r>
                        <a:rPr lang="ja-JP" altLang="en-US" b="0">
                          <a:solidFill>
                            <a:schemeClr val="tx1"/>
                          </a:solidFill>
                        </a:rPr>
                        <a:t>Chip_Thickness</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ja-JP" altLang="en-US" b="0" dirty="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ja-JP" altLang="en-US" b="0">
                          <a:solidFill>
                            <a:schemeClr val="tx1"/>
                          </a:solidFill>
                        </a:rPr>
                        <a:t>o</a:t>
                      </a:r>
                      <a:endParaRPr kumimoji="1" lang="ja-JP" altLang="en-US" b="0" dirty="0">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87010852"/>
                  </a:ext>
                </a:extLst>
              </a:tr>
            </a:tbl>
          </a:graphicData>
        </a:graphic>
      </p:graphicFrame>
      <p:sp>
        <p:nvSpPr>
          <p:cNvPr id="7" name="矢印: 下 6">
            <a:extLst>
              <a:ext uri="{FF2B5EF4-FFF2-40B4-BE49-F238E27FC236}">
                <a16:creationId xmlns:a16="http://schemas.microsoft.com/office/drawing/2014/main" id="{2BB8B7C7-A612-189F-413E-9455EEEACAA1}"/>
              </a:ext>
            </a:extLst>
          </p:cNvPr>
          <p:cNvSpPr/>
          <p:nvPr/>
        </p:nvSpPr>
        <p:spPr>
          <a:xfrm>
            <a:off x="6365874" y="2603500"/>
            <a:ext cx="963283" cy="10207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6921DAE6-EBF6-0CFC-6FEC-08B7CC88AF65}"/>
              </a:ext>
            </a:extLst>
          </p:cNvPr>
          <p:cNvSpPr txBox="1"/>
          <p:nvPr/>
        </p:nvSpPr>
        <p:spPr>
          <a:xfrm>
            <a:off x="7731125" y="2603499"/>
            <a:ext cx="3952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CSV形式からlmdat化</a:t>
            </a:r>
            <a:endParaRPr lang="ja-JP" altLang="en-US" sz="2400">
              <a:latin typeface="Meiryo"/>
              <a:ea typeface="Meiryo"/>
            </a:endParaRPr>
          </a:p>
        </p:txBody>
      </p:sp>
      <p:sp>
        <p:nvSpPr>
          <p:cNvPr id="9" name="テキスト ボックス 8">
            <a:extLst>
              <a:ext uri="{FF2B5EF4-FFF2-40B4-BE49-F238E27FC236}">
                <a16:creationId xmlns:a16="http://schemas.microsoft.com/office/drawing/2014/main" id="{70DFDE1A-1BE7-D133-830F-60DDCAB09C47}"/>
              </a:ext>
            </a:extLst>
          </p:cNvPr>
          <p:cNvSpPr txBox="1"/>
          <p:nvPr/>
        </p:nvSpPr>
        <p:spPr>
          <a:xfrm>
            <a:off x="5358860" y="4084366"/>
            <a:ext cx="395287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Chip_SizeX,-,*,o,o</a:t>
            </a:r>
          </a:p>
          <a:p>
            <a:r>
              <a:rPr lang="ja-JP" sz="2400">
                <a:latin typeface="Meiryo"/>
                <a:ea typeface="Meiryo"/>
                <a:cs typeface="Calibri"/>
              </a:rPr>
              <a:t>Chip_Size</a:t>
            </a:r>
            <a:r>
              <a:rPr lang="en-US" altLang="ja-JP" sz="2400" dirty="0">
                <a:latin typeface="Meiryo"/>
                <a:ea typeface="Meiryo"/>
                <a:cs typeface="Calibri"/>
              </a:rPr>
              <a:t>Y</a:t>
            </a:r>
            <a:r>
              <a:rPr lang="ja-JP" sz="2400">
                <a:latin typeface="Meiryo"/>
                <a:ea typeface="Meiryo"/>
                <a:cs typeface="Calibri"/>
              </a:rPr>
              <a:t>,-,*,o,o</a:t>
            </a:r>
          </a:p>
          <a:p>
            <a:r>
              <a:rPr lang="ja-JP" sz="2400">
                <a:latin typeface="Meiryo"/>
                <a:ea typeface="Meiryo"/>
                <a:cs typeface="Calibri"/>
              </a:rPr>
              <a:t>Chip_</a:t>
            </a:r>
            <a:r>
              <a:rPr lang="en-US" altLang="ja-JP" sz="2400" dirty="0">
                <a:latin typeface="Meiryo"/>
                <a:ea typeface="Meiryo"/>
                <a:cs typeface="Calibri"/>
              </a:rPr>
              <a:t>Thickness</a:t>
            </a:r>
            <a:r>
              <a:rPr lang="ja-JP" sz="2400">
                <a:latin typeface="Meiryo"/>
                <a:ea typeface="Meiryo"/>
                <a:cs typeface="Calibri"/>
              </a:rPr>
              <a:t>,-,*,o,o</a:t>
            </a:r>
          </a:p>
          <a:p>
            <a:r>
              <a:rPr lang="ja-JP" altLang="en-US" sz="2400" dirty="0">
                <a:latin typeface="Meiryo"/>
                <a:ea typeface="Meiryo"/>
                <a:cs typeface="Calibri"/>
              </a:rPr>
              <a:t>......</a:t>
            </a:r>
          </a:p>
        </p:txBody>
      </p:sp>
      <p:sp>
        <p:nvSpPr>
          <p:cNvPr id="10" name="テキスト ボックス 9">
            <a:extLst>
              <a:ext uri="{FF2B5EF4-FFF2-40B4-BE49-F238E27FC236}">
                <a16:creationId xmlns:a16="http://schemas.microsoft.com/office/drawing/2014/main" id="{F7AF7EE5-594C-C877-2C77-04C5D4EB0864}"/>
              </a:ext>
            </a:extLst>
          </p:cNvPr>
          <p:cNvSpPr txBox="1"/>
          <p:nvPr/>
        </p:nvSpPr>
        <p:spPr>
          <a:xfrm>
            <a:off x="5258219" y="5967801"/>
            <a:ext cx="39528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このデータ形式を編集する</a:t>
            </a:r>
            <a:endParaRPr lang="ja-JP" altLang="en-US" sz="2400" dirty="0">
              <a:latin typeface="Meiryo"/>
              <a:ea typeface="Meiryo"/>
              <a:cs typeface="Calibri"/>
            </a:endParaRPr>
          </a:p>
        </p:txBody>
      </p:sp>
    </p:spTree>
    <p:extLst>
      <p:ext uri="{BB962C8B-B14F-4D97-AF65-F5344CB8AC3E}">
        <p14:creationId xmlns:p14="http://schemas.microsoft.com/office/powerpoint/2010/main" val="132594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562CB43-1788-2741-1DB9-6107755C92A9}"/>
              </a:ext>
            </a:extLst>
          </p:cNvPr>
          <p:cNvSpPr txBox="1"/>
          <p:nvPr/>
        </p:nvSpPr>
        <p:spPr>
          <a:xfrm>
            <a:off x="587374" y="492124"/>
            <a:ext cx="5122832" cy="6186309"/>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err="1"/>
              <a:t>lmdat</a:t>
            </a:r>
            <a:r>
              <a:rPr lang="ja-JP" altLang="en-US">
                <a:ea typeface="ＭＳ Ｐゴシック"/>
              </a:rPr>
              <a:t>ファイル</a:t>
            </a:r>
            <a:r>
              <a:rPr lang="en-US" altLang="ja-JP" dirty="0">
                <a:ea typeface="ＭＳ Ｐゴシック"/>
              </a:rPr>
              <a:t>: </a:t>
            </a:r>
            <a:endParaRPr lang="ja-JP" dirty="0"/>
          </a:p>
          <a:p>
            <a:r>
              <a:rPr lang="ja-JP" altLang="en-US">
                <a:ea typeface="ＭＳ Ｐゴシック"/>
              </a:rPr>
              <a:t>仮パッケージ発生でのライブラリ登録時、登録するパッケージデータを保存しておくファイル</a:t>
            </a:r>
            <a:endParaRPr lang="ja-JP">
              <a:ea typeface="ＭＳ Ｐゴシック" panose="020B0600070205080204" pitchFamily="34" charset="-128"/>
            </a:endParaRPr>
          </a:p>
          <a:p>
            <a:r>
              <a:rPr lang="ja-JP" altLang="en-US">
                <a:ea typeface="ＭＳ Ｐゴシック"/>
              </a:rPr>
              <a:t> ライブラリ登録時、</a:t>
            </a:r>
            <a:r>
              <a:rPr lang="af-ZA" dirty="0" err="1"/>
              <a:t>lmdat</a:t>
            </a:r>
            <a:r>
              <a:rPr lang="ja-JP" altLang="en-US">
                <a:ea typeface="ＭＳ Ｐゴシック"/>
              </a:rPr>
              <a:t>が指定のフォルダに自動生成 </a:t>
            </a:r>
            <a:endParaRPr lang="ja-JP">
              <a:ea typeface="ＭＳ Ｐゴシック"/>
              <a:cs typeface="Calibri"/>
            </a:endParaRPr>
          </a:p>
          <a:p>
            <a:r>
              <a:rPr lang="ja-JP" altLang="en-US">
                <a:ea typeface="ＭＳ Ｐゴシック"/>
              </a:rPr>
              <a:t>パッケージデータ変更設定ファイルをコピー 各検図時、変更データの照合結果を履歴とし</a:t>
            </a:r>
            <a:r>
              <a:rPr lang="ja-JP" altLang="en-US" dirty="0">
                <a:ea typeface="ＭＳ Ｐゴシック"/>
              </a:rPr>
              <a:t>て残す </a:t>
            </a:r>
            <a:endParaRPr lang="ja-JP" altLang="en-US" dirty="0" err="1">
              <a:ea typeface="ＭＳ Ｐゴシック"/>
            </a:endParaRPr>
          </a:p>
          <a:p>
            <a:r>
              <a:rPr lang="ja-JP" altLang="en-US">
                <a:ea typeface="ＭＳ Ｐゴシック"/>
              </a:rPr>
              <a:t>変更の可否が〇</a:t>
            </a:r>
            <a:r>
              <a:rPr lang="en-US" altLang="ja-JP" dirty="0">
                <a:ea typeface="ＭＳ Ｐゴシック"/>
              </a:rPr>
              <a:t>×</a:t>
            </a:r>
            <a:r>
              <a:rPr lang="ja-JP" altLang="en-US">
                <a:ea typeface="ＭＳ Ｐゴシック"/>
              </a:rPr>
              <a:t>で書いているので、〇の欄が変更された場合は〇</a:t>
            </a:r>
            <a:r>
              <a:rPr lang="en-US" altLang="ja-JP" dirty="0">
                <a:ea typeface="ＭＳ Ｐゴシック"/>
              </a:rPr>
              <a:t>(</a:t>
            </a:r>
            <a:r>
              <a:rPr lang="ja-JP" altLang="en-US">
                <a:ea typeface="ＭＳ Ｐゴシック"/>
              </a:rPr>
              <a:t>変更後の値</a:t>
            </a:r>
            <a:r>
              <a:rPr lang="en-US" altLang="ja-JP" dirty="0">
                <a:ea typeface="ＭＳ Ｐゴシック"/>
              </a:rPr>
              <a:t>)</a:t>
            </a:r>
            <a:r>
              <a:rPr lang="ja-JP" altLang="en-US">
                <a:ea typeface="ＭＳ Ｐゴシック"/>
              </a:rPr>
              <a:t>という風に変更 </a:t>
            </a:r>
          </a:p>
          <a:p>
            <a:r>
              <a:rPr lang="af-ZA" dirty="0"/>
              <a:t>CSV</a:t>
            </a:r>
            <a:r>
              <a:rPr lang="ja-JP" altLang="en-US">
                <a:ea typeface="ＭＳ Ｐゴシック"/>
              </a:rPr>
              <a:t>登録データ列をデータを書き込み 保存時に暗号化 以降、各基板ごとに一つの</a:t>
            </a:r>
            <a:r>
              <a:rPr lang="af-ZA" err="1"/>
              <a:t>lmdat</a:t>
            </a:r>
            <a:r>
              <a:rPr lang="ja-JP" altLang="en-US">
                <a:ea typeface="ＭＳ Ｐゴシック"/>
              </a:rPr>
              <a:t>ファイルを保持 保存名</a:t>
            </a:r>
            <a:r>
              <a:rPr lang="en-US" altLang="ja-JP" dirty="0">
                <a:ea typeface="ＭＳ Ｐゴシック"/>
              </a:rPr>
              <a:t>:</a:t>
            </a:r>
            <a:r>
              <a:rPr lang="ja-JP" altLang="en-US">
                <a:ea typeface="ＭＳ Ｐゴシック"/>
              </a:rPr>
              <a:t>基板名</a:t>
            </a:r>
            <a:r>
              <a:rPr lang="en-US" altLang="ja-JP" dirty="0">
                <a:ea typeface="ＭＳ Ｐゴシック"/>
              </a:rPr>
              <a:t>_</a:t>
            </a:r>
            <a:r>
              <a:rPr lang="af-ZA" err="1"/>
              <a:t>PackageData.lmdat</a:t>
            </a:r>
            <a:r>
              <a:rPr lang="af-ZA" dirty="0"/>
              <a:t> ex.IMX955_PackageData.lmdat </a:t>
            </a:r>
            <a:endParaRPr lang="ja-JP" altLang="en-US" dirty="0">
              <a:ea typeface="ＭＳ Ｐゴシック"/>
            </a:endParaRPr>
          </a:p>
          <a:p>
            <a:r>
              <a:rPr lang="ja-JP" altLang="en-US">
                <a:ea typeface="ＭＳ Ｐゴシック"/>
              </a:rPr>
              <a:t>保存先</a:t>
            </a:r>
            <a:r>
              <a:rPr lang="en-US" altLang="ja-JP" dirty="0">
                <a:ea typeface="ＭＳ Ｐゴシック"/>
              </a:rPr>
              <a:t>:</a:t>
            </a:r>
            <a:r>
              <a:rPr lang="af-ZA" dirty="0" err="1"/>
              <a:t>Temp_DesignSetting</a:t>
            </a:r>
            <a:r>
              <a:rPr lang="ja-JP" altLang="en-US">
                <a:ea typeface="ＭＳ Ｐゴシック"/>
              </a:rPr>
              <a:t>フォルダ </a:t>
            </a:r>
          </a:p>
          <a:p>
            <a:r>
              <a:rPr lang="ja-JP" altLang="en-US">
                <a:ea typeface="ＭＳ Ｐゴシック"/>
              </a:rPr>
              <a:t>ファイル形式</a:t>
            </a:r>
            <a:r>
              <a:rPr lang="en-US" altLang="ja-JP" dirty="0">
                <a:ea typeface="ＭＳ Ｐゴシック"/>
              </a:rPr>
              <a:t>:.</a:t>
            </a:r>
            <a:r>
              <a:rPr lang="af-ZA" dirty="0" err="1"/>
              <a:t>lmdat</a:t>
            </a:r>
            <a:r>
              <a:rPr lang="af-ZA" dirty="0"/>
              <a:t> </a:t>
            </a:r>
            <a:endParaRPr lang="ja-JP" altLang="en-US" dirty="0">
              <a:ea typeface="ＭＳ Ｐゴシック"/>
            </a:endParaRPr>
          </a:p>
          <a:p>
            <a:r>
              <a:rPr lang="ja-JP" altLang="en-US">
                <a:ea typeface="ＭＳ Ｐゴシック"/>
              </a:rPr>
              <a:t>暗号化方式</a:t>
            </a:r>
            <a:r>
              <a:rPr lang="en-US" altLang="ja-JP" dirty="0">
                <a:ea typeface="ＭＳ Ｐゴシック"/>
              </a:rPr>
              <a:t>:</a:t>
            </a:r>
            <a:r>
              <a:rPr lang="ja-JP" altLang="en-US">
                <a:ea typeface="ＭＳ Ｐゴシック"/>
              </a:rPr>
              <a:t>既存の暗号化モジュール</a:t>
            </a:r>
            <a:r>
              <a:rPr lang="en-US" altLang="ja-JP" dirty="0">
                <a:ea typeface="ＭＳ Ｐゴシック"/>
              </a:rPr>
              <a:t>(</a:t>
            </a:r>
            <a:r>
              <a:rPr lang="af-ZA" dirty="0"/>
              <a:t>MFC</a:t>
            </a:r>
            <a:r>
              <a:rPr lang="ja-JP" altLang="en-US">
                <a:ea typeface="ＭＳ Ｐゴシック"/>
              </a:rPr>
              <a:t>に使用</a:t>
            </a:r>
            <a:r>
              <a:rPr lang="en-US" altLang="ja-JP" dirty="0">
                <a:ea typeface="ＭＳ Ｐゴシック"/>
              </a:rPr>
              <a:t>) </a:t>
            </a:r>
            <a:r>
              <a:rPr lang="ja-JP" altLang="en-US">
                <a:ea typeface="ＭＳ Ｐゴシック"/>
              </a:rPr>
              <a:t>格納データ</a:t>
            </a:r>
            <a:r>
              <a:rPr lang="en-US" altLang="ja-JP" dirty="0">
                <a:ea typeface="ＭＳ Ｐゴシック"/>
              </a:rPr>
              <a:t>: </a:t>
            </a:r>
            <a:endParaRPr lang="ja-JP" altLang="en-US">
              <a:ea typeface="ＭＳ Ｐゴシック"/>
            </a:endParaRPr>
          </a:p>
          <a:p>
            <a:r>
              <a:rPr lang="af-ZA" dirty="0" err="1"/>
              <a:t>DesignSettin_Chip</a:t>
            </a:r>
            <a:r>
              <a:rPr lang="af-ZA" dirty="0"/>
              <a:t> </a:t>
            </a:r>
            <a:r>
              <a:rPr lang="af-ZA" dirty="0" err="1"/>
              <a:t>DesignSettin_Wire</a:t>
            </a:r>
            <a:r>
              <a:rPr lang="af-ZA" dirty="0"/>
              <a:t> </a:t>
            </a:r>
            <a:r>
              <a:rPr lang="af-ZA" dirty="0" err="1"/>
              <a:t>DesignSettin_Layer</a:t>
            </a:r>
            <a:r>
              <a:rPr lang="af-ZA" dirty="0"/>
              <a:t> </a:t>
            </a:r>
            <a:r>
              <a:rPr lang="af-ZA" dirty="0" err="1"/>
              <a:t>DesignSettin_PAD</a:t>
            </a:r>
            <a:r>
              <a:rPr lang="af-ZA" dirty="0"/>
              <a:t> </a:t>
            </a:r>
            <a:r>
              <a:rPr lang="af-ZA" dirty="0" err="1"/>
              <a:t>PortText</a:t>
            </a:r>
            <a:r>
              <a:rPr lang="af-ZA" dirty="0"/>
              <a:t>_</a:t>
            </a:r>
            <a:r>
              <a:rPr lang="ja-JP" altLang="en-US" dirty="0">
                <a:ea typeface="ＭＳ Ｐゴシック"/>
              </a:rPr>
              <a:t>端子番号 </a:t>
            </a:r>
            <a:r>
              <a:rPr lang="af-ZA" dirty="0" err="1"/>
              <a:t>PortText</a:t>
            </a:r>
            <a:r>
              <a:rPr lang="af-ZA" dirty="0"/>
              <a:t>_</a:t>
            </a:r>
            <a:r>
              <a:rPr lang="ja-JP" altLang="en-US" dirty="0">
                <a:ea typeface="ＭＳ Ｐゴシック"/>
              </a:rPr>
              <a:t>ネット色 </a:t>
            </a:r>
            <a:r>
              <a:rPr lang="af-ZA" dirty="0" err="1"/>
              <a:t>PortText</a:t>
            </a:r>
            <a:r>
              <a:rPr lang="af-ZA" dirty="0"/>
              <a:t>_</a:t>
            </a:r>
            <a:r>
              <a:rPr lang="ja-JP" altLang="en-US" dirty="0">
                <a:ea typeface="ＭＳ Ｐゴシック"/>
              </a:rPr>
              <a:t>端子名 </a:t>
            </a:r>
            <a:r>
              <a:rPr lang="af-ZA" dirty="0" err="1"/>
              <a:t>PortText</a:t>
            </a:r>
            <a:r>
              <a:rPr lang="af-ZA" dirty="0"/>
              <a:t>_</a:t>
            </a:r>
            <a:r>
              <a:rPr lang="ja-JP" altLang="en-US">
                <a:ea typeface="ＭＳ Ｐゴシック"/>
              </a:rPr>
              <a:t>ネット名</a:t>
            </a:r>
            <a:r>
              <a:rPr lang="en-US" altLang="ja-JP" dirty="0">
                <a:ea typeface="ＭＳ Ｐゴシック"/>
              </a:rPr>
              <a:t>(</a:t>
            </a:r>
            <a:r>
              <a:rPr lang="ja-JP" altLang="en-US">
                <a:ea typeface="ＭＳ Ｐゴシック"/>
              </a:rPr>
              <a:t>マージ</a:t>
            </a:r>
            <a:r>
              <a:rPr lang="en-US" altLang="ja-JP" dirty="0">
                <a:ea typeface="ＭＳ Ｐゴシック"/>
              </a:rPr>
              <a:t>) </a:t>
            </a:r>
            <a:r>
              <a:rPr lang="af-ZA" dirty="0" err="1"/>
              <a:t>PortText</a:t>
            </a:r>
            <a:r>
              <a:rPr lang="af-ZA" dirty="0"/>
              <a:t>_</a:t>
            </a:r>
            <a:r>
              <a:rPr lang="ja-JP" altLang="en-US">
                <a:ea typeface="ＭＳ Ｐゴシック"/>
              </a:rPr>
              <a:t>リターンネット名 </a:t>
            </a:r>
            <a:r>
              <a:rPr lang="af-ZA" dirty="0" err="1"/>
              <a:t>PortText_IO</a:t>
            </a:r>
            <a:r>
              <a:rPr lang="af-ZA" dirty="0"/>
              <a:t> </a:t>
            </a:r>
            <a:r>
              <a:rPr lang="af-ZA" dirty="0" err="1"/>
              <a:t>PortText_AD</a:t>
            </a:r>
            <a:r>
              <a:rPr lang="af-ZA" dirty="0"/>
              <a:t> </a:t>
            </a:r>
            <a:r>
              <a:rPr lang="af-ZA" dirty="0" err="1"/>
              <a:t>PortText</a:t>
            </a:r>
            <a:r>
              <a:rPr lang="af-ZA" dirty="0"/>
              <a:t>_</a:t>
            </a:r>
            <a:r>
              <a:rPr lang="ja-JP" altLang="en-US">
                <a:ea typeface="ＭＳ Ｐゴシック"/>
              </a:rPr>
              <a:t>電圧 </a:t>
            </a:r>
            <a:r>
              <a:rPr lang="af-ZA" dirty="0" err="1"/>
              <a:t>Ball_Data</a:t>
            </a:r>
            <a:endParaRPr lang="ja-JP" altLang="en-US" dirty="0">
              <a:ea typeface="ＭＳ Ｐゴシック"/>
              <a:cs typeface="Calibri"/>
            </a:endParaRPr>
          </a:p>
        </p:txBody>
      </p:sp>
      <p:sp>
        <p:nvSpPr>
          <p:cNvPr id="5" name="テキスト ボックス 4">
            <a:extLst>
              <a:ext uri="{FF2B5EF4-FFF2-40B4-BE49-F238E27FC236}">
                <a16:creationId xmlns:a16="http://schemas.microsoft.com/office/drawing/2014/main" id="{BCE49753-EB20-D212-4A05-039178514653}"/>
              </a:ext>
            </a:extLst>
          </p:cNvPr>
          <p:cNvSpPr txBox="1"/>
          <p:nvPr/>
        </p:nvSpPr>
        <p:spPr>
          <a:xfrm>
            <a:off x="6016624" y="635000"/>
            <a:ext cx="5857875" cy="590931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パッケージデータ変更設定ファイル</a:t>
            </a:r>
            <a:r>
              <a:rPr lang="en-US" altLang="ja-JP" dirty="0">
                <a:ea typeface="ＭＳ Ｐゴシック"/>
              </a:rPr>
              <a:t>: </a:t>
            </a:r>
            <a:endParaRPr lang="ja-JP">
              <a:ea typeface="ＭＳ Ｐゴシック"/>
            </a:endParaRPr>
          </a:p>
          <a:p>
            <a:r>
              <a:rPr lang="ja-JP" altLang="en-US">
                <a:ea typeface="ＭＳ Ｐゴシック"/>
              </a:rPr>
              <a:t>各検図時にチェックする項目のうち、変更</a:t>
            </a:r>
            <a:r>
              <a:rPr lang="af-ZA" dirty="0"/>
              <a:t>OK</a:t>
            </a:r>
            <a:r>
              <a:rPr lang="ja-JP" altLang="en-US">
                <a:ea typeface="ＭＳ Ｐゴシック"/>
              </a:rPr>
              <a:t>の項目と</a:t>
            </a:r>
            <a:r>
              <a:rPr lang="af-ZA" dirty="0"/>
              <a:t>NG</a:t>
            </a:r>
            <a:r>
              <a:rPr lang="ja-JP" altLang="en-US">
                <a:ea typeface="ＭＳ Ｐゴシック"/>
              </a:rPr>
              <a:t>の項目を定義したファイル</a:t>
            </a:r>
            <a:endParaRPr lang="ja-JP" dirty="0">
              <a:ea typeface="ＭＳ Ｐゴシック"/>
            </a:endParaRPr>
          </a:p>
          <a:p>
            <a:r>
              <a:rPr lang="ja-JP" altLang="en-US">
                <a:ea typeface="ＭＳ Ｐゴシック"/>
              </a:rPr>
              <a:t> ユーザー側で工程ごとに変更の可否を設定してもらう </a:t>
            </a:r>
            <a:endParaRPr lang="ja-JP">
              <a:ea typeface="ＭＳ Ｐゴシック"/>
            </a:endParaRPr>
          </a:p>
          <a:p>
            <a:r>
              <a:rPr lang="ja-JP" altLang="en-US">
                <a:ea typeface="ＭＳ Ｐゴシック"/>
              </a:rPr>
              <a:t>各基板の設計ファイルからアクセス可能な環境変数の直下にファイルを置いて、各検図チェック時に参照 </a:t>
            </a:r>
            <a:endParaRPr lang="ja-JP">
              <a:ea typeface="ＭＳ Ｐゴシック"/>
            </a:endParaRPr>
          </a:p>
          <a:p>
            <a:r>
              <a:rPr lang="ja-JP" altLang="en-US">
                <a:ea typeface="ＭＳ Ｐゴシック"/>
              </a:rPr>
              <a:t>また、仮パッケージ発生時にこのファイルのコピーを</a:t>
            </a:r>
            <a:r>
              <a:rPr lang="af-ZA" dirty="0" err="1"/>
              <a:t>Temp_DesignSetting</a:t>
            </a:r>
            <a:r>
              <a:rPr lang="ja-JP" altLang="en-US">
                <a:ea typeface="ＭＳ Ｐゴシック"/>
              </a:rPr>
              <a:t>フォルダに生成し、履歴用として編集する </a:t>
            </a:r>
            <a:endParaRPr lang="ja-JP">
              <a:ea typeface="ＭＳ Ｐゴシック"/>
            </a:endParaRPr>
          </a:p>
          <a:p>
            <a:r>
              <a:rPr lang="ja-JP" altLang="en-US">
                <a:ea typeface="ＭＳ Ｐゴシック"/>
              </a:rPr>
              <a:t>ファイル形式</a:t>
            </a:r>
            <a:r>
              <a:rPr lang="en-US" altLang="ja-JP" dirty="0">
                <a:ea typeface="ＭＳ Ｐゴシック"/>
              </a:rPr>
              <a:t>:</a:t>
            </a:r>
            <a:r>
              <a:rPr lang="af-ZA" dirty="0"/>
              <a:t>csv</a:t>
            </a:r>
            <a:endParaRPr lang="ja-JP" altLang="en-US" dirty="0">
              <a:ea typeface="ＭＳ Ｐゴシック"/>
            </a:endParaRPr>
          </a:p>
          <a:p>
            <a:r>
              <a:rPr lang="af-ZA" dirty="0"/>
              <a:t> </a:t>
            </a:r>
            <a:r>
              <a:rPr lang="ja-JP" altLang="en-US" dirty="0">
                <a:ea typeface="ＭＳ Ｐゴシック"/>
              </a:rPr>
              <a:t>ファイル保存先</a:t>
            </a:r>
            <a:r>
              <a:rPr lang="en-US" altLang="ja-JP" dirty="0">
                <a:ea typeface="ＭＳ Ｐゴシック"/>
              </a:rPr>
              <a:t>:</a:t>
            </a:r>
            <a:r>
              <a:rPr lang="af-ZA" dirty="0"/>
              <a:t>CR8_PROJECT_ROOT</a:t>
            </a:r>
            <a:r>
              <a:rPr lang="ja-JP" altLang="en-US" dirty="0">
                <a:ea typeface="ＭＳ Ｐゴシック"/>
              </a:rPr>
              <a:t>のフォルダ </a:t>
            </a:r>
            <a:endParaRPr lang="ja-JP">
              <a:ea typeface="ＭＳ Ｐゴシック"/>
            </a:endParaRPr>
          </a:p>
          <a:p>
            <a:r>
              <a:rPr lang="ja-JP" altLang="en-US">
                <a:ea typeface="ＭＳ Ｐゴシック"/>
              </a:rPr>
              <a:t>ファイル名</a:t>
            </a:r>
            <a:r>
              <a:rPr lang="en-US" altLang="ja-JP" dirty="0">
                <a:ea typeface="ＭＳ Ｐゴシック"/>
              </a:rPr>
              <a:t>:</a:t>
            </a:r>
            <a:r>
              <a:rPr lang="af-ZA" dirty="0"/>
              <a:t>PackageData_EditInitialize.csv </a:t>
            </a:r>
            <a:endParaRPr lang="ja-JP">
              <a:ea typeface="ＭＳ Ｐゴシック"/>
            </a:endParaRPr>
          </a:p>
          <a:p>
            <a:r>
              <a:rPr lang="ja-JP" altLang="en-US">
                <a:ea typeface="ＭＳ Ｐゴシック"/>
              </a:rPr>
              <a:t>縦軸</a:t>
            </a:r>
            <a:r>
              <a:rPr lang="en-US" altLang="ja-JP" dirty="0">
                <a:ea typeface="ＭＳ Ｐゴシック"/>
              </a:rPr>
              <a:t>:</a:t>
            </a:r>
            <a:endParaRPr lang="ja-JP" dirty="0">
              <a:ea typeface="ＭＳ Ｐゴシック"/>
              <a:cs typeface="Calibri" panose="020F0502020204030204"/>
            </a:endParaRPr>
          </a:p>
          <a:p>
            <a:r>
              <a:rPr lang="en-US" altLang="ja-JP" dirty="0">
                <a:ea typeface="ＭＳ Ｐゴシック"/>
              </a:rPr>
              <a:t> </a:t>
            </a:r>
            <a:r>
              <a:rPr lang="af-ZA" dirty="0" err="1"/>
              <a:t>DesignSettin_Chip</a:t>
            </a:r>
            <a:r>
              <a:rPr lang="af-ZA" dirty="0"/>
              <a:t> </a:t>
            </a:r>
            <a:r>
              <a:rPr lang="af-ZA" dirty="0" err="1"/>
              <a:t>DesignSettin_Wire</a:t>
            </a:r>
            <a:r>
              <a:rPr lang="af-ZA" dirty="0"/>
              <a:t> </a:t>
            </a:r>
            <a:r>
              <a:rPr lang="af-ZA" dirty="0" err="1"/>
              <a:t>DesignSettin_Layer</a:t>
            </a:r>
            <a:r>
              <a:rPr lang="af-ZA" dirty="0"/>
              <a:t> </a:t>
            </a:r>
            <a:r>
              <a:rPr lang="af-ZA" dirty="0" err="1"/>
              <a:t>DesignSettin_PAD</a:t>
            </a:r>
            <a:r>
              <a:rPr lang="af-ZA" dirty="0"/>
              <a:t> </a:t>
            </a:r>
            <a:r>
              <a:rPr lang="af-ZA" dirty="0" err="1"/>
              <a:t>PortText</a:t>
            </a:r>
            <a:r>
              <a:rPr lang="af-ZA" dirty="0"/>
              <a:t>_</a:t>
            </a:r>
            <a:r>
              <a:rPr lang="ja-JP" altLang="en-US">
                <a:ea typeface="ＭＳ Ｐゴシック"/>
              </a:rPr>
              <a:t>端子番号 </a:t>
            </a:r>
            <a:r>
              <a:rPr lang="af-ZA" dirty="0" err="1"/>
              <a:t>PortText</a:t>
            </a:r>
            <a:r>
              <a:rPr lang="af-ZA" dirty="0"/>
              <a:t>_</a:t>
            </a:r>
            <a:r>
              <a:rPr lang="ja-JP" altLang="en-US">
                <a:ea typeface="ＭＳ Ｐゴシック"/>
              </a:rPr>
              <a:t>ネット色 </a:t>
            </a:r>
            <a:r>
              <a:rPr lang="af-ZA" dirty="0" err="1"/>
              <a:t>PortText</a:t>
            </a:r>
            <a:r>
              <a:rPr lang="af-ZA" dirty="0"/>
              <a:t>_</a:t>
            </a:r>
            <a:r>
              <a:rPr lang="ja-JP" altLang="en-US">
                <a:ea typeface="ＭＳ Ｐゴシック"/>
              </a:rPr>
              <a:t>端子名 </a:t>
            </a:r>
            <a:r>
              <a:rPr lang="af-ZA" dirty="0" err="1"/>
              <a:t>PortText</a:t>
            </a:r>
            <a:r>
              <a:rPr lang="af-ZA" dirty="0"/>
              <a:t>_</a:t>
            </a:r>
            <a:r>
              <a:rPr lang="ja-JP" altLang="en-US">
                <a:ea typeface="ＭＳ Ｐゴシック"/>
              </a:rPr>
              <a:t>ネット名</a:t>
            </a:r>
            <a:r>
              <a:rPr lang="en-US" altLang="ja-JP" dirty="0">
                <a:ea typeface="ＭＳ Ｐゴシック"/>
              </a:rPr>
              <a:t>(</a:t>
            </a:r>
            <a:r>
              <a:rPr lang="ja-JP" altLang="en-US">
                <a:ea typeface="ＭＳ Ｐゴシック"/>
              </a:rPr>
              <a:t>マージ</a:t>
            </a:r>
            <a:r>
              <a:rPr lang="en-US" altLang="ja-JP" dirty="0">
                <a:ea typeface="ＭＳ Ｐゴシック"/>
              </a:rPr>
              <a:t>) </a:t>
            </a:r>
            <a:r>
              <a:rPr lang="af-ZA" dirty="0" err="1"/>
              <a:t>PortText</a:t>
            </a:r>
            <a:r>
              <a:rPr lang="af-ZA" dirty="0"/>
              <a:t>_</a:t>
            </a:r>
            <a:r>
              <a:rPr lang="ja-JP" altLang="en-US">
                <a:ea typeface="ＭＳ Ｐゴシック"/>
              </a:rPr>
              <a:t>リターンネット名 </a:t>
            </a:r>
            <a:r>
              <a:rPr lang="af-ZA" dirty="0" err="1"/>
              <a:t>PortText_IO</a:t>
            </a:r>
            <a:r>
              <a:rPr lang="af-ZA" dirty="0"/>
              <a:t> </a:t>
            </a:r>
            <a:r>
              <a:rPr lang="af-ZA" dirty="0" err="1"/>
              <a:t>PortText_AD</a:t>
            </a:r>
            <a:r>
              <a:rPr lang="af-ZA" dirty="0"/>
              <a:t> </a:t>
            </a:r>
            <a:r>
              <a:rPr lang="af-ZA" dirty="0" err="1"/>
              <a:t>PortText</a:t>
            </a:r>
            <a:r>
              <a:rPr lang="af-ZA" dirty="0"/>
              <a:t>_</a:t>
            </a:r>
            <a:r>
              <a:rPr lang="ja-JP" altLang="en-US">
                <a:ea typeface="ＭＳ Ｐゴシック"/>
              </a:rPr>
              <a:t>電圧 </a:t>
            </a:r>
            <a:r>
              <a:rPr lang="af-ZA" dirty="0" err="1"/>
              <a:t>Ball_Data</a:t>
            </a:r>
            <a:r>
              <a:rPr lang="af-ZA" dirty="0"/>
              <a:t> </a:t>
            </a:r>
            <a:endParaRPr lang="ja-JP">
              <a:ea typeface="ＭＳ Ｐゴシック"/>
              <a:cs typeface="Calibri"/>
            </a:endParaRPr>
          </a:p>
          <a:p>
            <a:r>
              <a:rPr lang="ja-JP" altLang="en-US">
                <a:ea typeface="ＭＳ Ｐゴシック"/>
              </a:rPr>
              <a:t>横軸</a:t>
            </a:r>
            <a:r>
              <a:rPr lang="en-US" altLang="ja-JP" dirty="0">
                <a:ea typeface="ＭＳ Ｐゴシック"/>
              </a:rPr>
              <a:t>: </a:t>
            </a:r>
            <a:endParaRPr lang="ja-JP">
              <a:ea typeface="ＭＳ Ｐゴシック"/>
            </a:endParaRPr>
          </a:p>
          <a:p>
            <a:r>
              <a:rPr lang="ja-JP" altLang="en-US">
                <a:ea typeface="ＭＳ Ｐゴシック"/>
              </a:rPr>
              <a:t>ライブラリレイアウト準備検図 表層確認依頼検図 レイアウト検図 文書類</a:t>
            </a:r>
            <a:r>
              <a:rPr lang="af-ZA" dirty="0"/>
              <a:t>DR</a:t>
            </a:r>
            <a:r>
              <a:rPr lang="ja-JP" altLang="en-US">
                <a:ea typeface="ＭＳ Ｐゴシック"/>
              </a:rPr>
              <a:t>検図</a:t>
            </a:r>
            <a:endParaRPr lang="ja-JP">
              <a:ea typeface="ＭＳ Ｐゴシック"/>
              <a:cs typeface="Calibri"/>
            </a:endParaRPr>
          </a:p>
        </p:txBody>
      </p:sp>
    </p:spTree>
    <p:extLst>
      <p:ext uri="{BB962C8B-B14F-4D97-AF65-F5344CB8AC3E}">
        <p14:creationId xmlns:p14="http://schemas.microsoft.com/office/powerpoint/2010/main" val="35386094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169</cp:revision>
  <dcterms:created xsi:type="dcterms:W3CDTF">2023-11-20T13:48:47Z</dcterms:created>
  <dcterms:modified xsi:type="dcterms:W3CDTF">2023-11-20T22:28:08Z</dcterms:modified>
</cp:coreProperties>
</file>