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7" r:id="rId4"/>
    <p:sldId id="260" r:id="rId5"/>
    <p:sldId id="274" r:id="rId6"/>
    <p:sldId id="281" r:id="rId7"/>
    <p:sldId id="275" r:id="rId8"/>
    <p:sldId id="263" r:id="rId9"/>
    <p:sldId id="264" r:id="rId10"/>
    <p:sldId id="265" r:id="rId11"/>
    <p:sldId id="266" r:id="rId12"/>
    <p:sldId id="267" r:id="rId13"/>
    <p:sldId id="272" r:id="rId14"/>
    <p:sldId id="277" r:id="rId15"/>
    <p:sldId id="276" r:id="rId16"/>
    <p:sldId id="271" r:id="rId17"/>
    <p:sldId id="270" r:id="rId18"/>
    <p:sldId id="262" r:id="rId19"/>
    <p:sldId id="278" r:id="rId20"/>
    <p:sldId id="279" r:id="rId21"/>
    <p:sldId id="28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96" autoAdjust="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2B93-BECE-4504-8D44-AAB24373D69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A1FF0B-861E-46BA-8881-2C55B3B4DA60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2B93-BECE-4504-8D44-AAB24373D69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FF0B-861E-46BA-8881-2C55B3B4DA60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2B93-BECE-4504-8D44-AAB24373D69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FF0B-861E-46BA-8881-2C55B3B4DA60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2B93-BECE-4504-8D44-AAB24373D69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FF0B-861E-46BA-8881-2C55B3B4DA60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2B93-BECE-4504-8D44-AAB24373D69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FF0B-861E-46BA-8881-2C55B3B4DA60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2B93-BECE-4504-8D44-AAB24373D69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FF0B-861E-46BA-8881-2C55B3B4DA60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2B93-BECE-4504-8D44-AAB24373D69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FF0B-861E-46BA-8881-2C55B3B4DA60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2B93-BECE-4504-8D44-AAB24373D69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FF0B-861E-46BA-8881-2C55B3B4DA60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2B93-BECE-4504-8D44-AAB24373D69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FF0B-861E-46BA-8881-2C55B3B4DA60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2B93-BECE-4504-8D44-AAB24373D69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FF0B-861E-46BA-8881-2C55B3B4DA60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2B93-BECE-4504-8D44-AAB24373D69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FF0B-861E-46BA-8881-2C55B3B4DA60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E89C2B93-BECE-4504-8D44-AAB24373D69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7A1FF0B-861E-46BA-8881-2C55B3B4DA60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5146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pt-PT" sz="2700" b="1" dirty="0" smtClean="0">
                <a:solidFill>
                  <a:schemeClr val="tx1"/>
                </a:solidFill>
              </a:rPr>
              <a:t>UNIVERSIDADE CATÓLICA DE ANGOLA</a:t>
            </a:r>
            <a:br>
              <a:rPr lang="pt-PT" sz="2700" b="1" dirty="0" smtClean="0">
                <a:solidFill>
                  <a:schemeClr val="tx1"/>
                </a:solidFill>
              </a:rPr>
            </a:br>
            <a:r>
              <a:rPr lang="pt-PT" sz="2700" b="1" dirty="0" smtClean="0">
                <a:solidFill>
                  <a:schemeClr val="tx1"/>
                </a:solidFill>
              </a:rPr>
              <a:t>FACULDADE DE ENGENHARIA INFORMÁTICA</a:t>
            </a:r>
            <a:br>
              <a:rPr lang="pt-PT" sz="2700" b="1" dirty="0" smtClean="0">
                <a:solidFill>
                  <a:schemeClr val="tx1"/>
                </a:solidFill>
              </a:rPr>
            </a:br>
            <a:r>
              <a:rPr lang="pt-PT" sz="2700" b="1" dirty="0" smtClean="0">
                <a:solidFill>
                  <a:schemeClr val="tx1"/>
                </a:solidFill>
              </a:rPr>
              <a:t>TRABALHO DE SISTEMAS INTELIGENTES 2</a:t>
            </a:r>
            <a:br>
              <a:rPr lang="pt-PT" sz="2700" b="1" dirty="0" smtClean="0">
                <a:solidFill>
                  <a:schemeClr val="tx1"/>
                </a:solidFill>
              </a:rPr>
            </a:br>
            <a:r>
              <a:rPr lang="pt-PT" sz="2700" b="1" dirty="0" smtClean="0">
                <a:solidFill>
                  <a:schemeClr val="tx1"/>
                </a:solidFill>
              </a:rPr>
              <a:t>4º ANO</a:t>
            </a:r>
            <a:r>
              <a:rPr lang="pt-PT" sz="2700" b="1" dirty="0" smtClean="0">
                <a:solidFill>
                  <a:schemeClr val="tx1"/>
                </a:solidFill>
              </a:rPr>
              <a:t/>
            </a:r>
            <a:br>
              <a:rPr lang="pt-PT" sz="2700" b="1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6800" y="3962400"/>
            <a:ext cx="7315200" cy="1144632"/>
          </a:xfrm>
        </p:spPr>
        <p:txBody>
          <a:bodyPr>
            <a:noAutofit/>
          </a:bodyPr>
          <a:lstStyle/>
          <a:p>
            <a:pPr algn="ctr"/>
            <a:r>
              <a:rPr lang="pt-BR" sz="4800" dirty="0" smtClean="0">
                <a:solidFill>
                  <a:schemeClr val="tx2"/>
                </a:solidFill>
              </a:rPr>
              <a:t>Sistema Especialista para Apoio do Processo de Diagnóstico Médico</a:t>
            </a:r>
            <a:endParaRPr lang="en-US" sz="4800" dirty="0">
              <a:solidFill>
                <a:schemeClr val="tx2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522" y="836478"/>
            <a:ext cx="1371600" cy="79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68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11" t="22186" r="26960" b="11147"/>
          <a:stretch/>
        </p:blipFill>
        <p:spPr bwMode="auto">
          <a:xfrm>
            <a:off x="1564943" y="1676400"/>
            <a:ext cx="6131981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556146" y="347157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Diagrama de caso de uso de sistema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853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3" t="27692" r="21396" b="17147"/>
          <a:stretch/>
        </p:blipFill>
        <p:spPr bwMode="auto">
          <a:xfrm>
            <a:off x="533400" y="1524000"/>
            <a:ext cx="8210172" cy="4385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556146" y="347157"/>
            <a:ext cx="7315200" cy="1154097"/>
          </a:xfrm>
        </p:spPr>
        <p:txBody>
          <a:bodyPr/>
          <a:lstStyle/>
          <a:p>
            <a:r>
              <a:rPr lang="pt-PT" dirty="0" smtClean="0"/>
              <a:t>Interface - Telas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123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26346" r="20098" b="16711"/>
          <a:stretch/>
        </p:blipFill>
        <p:spPr bwMode="auto">
          <a:xfrm>
            <a:off x="499396" y="1524000"/>
            <a:ext cx="8182715" cy="4303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556146" y="347157"/>
            <a:ext cx="7315200" cy="1154097"/>
          </a:xfrm>
        </p:spPr>
        <p:txBody>
          <a:bodyPr/>
          <a:lstStyle/>
          <a:p>
            <a:r>
              <a:rPr lang="pt-PT" dirty="0" smtClean="0"/>
              <a:t>Interface - Telas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330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315200" cy="1154097"/>
          </a:xfrm>
        </p:spPr>
        <p:txBody>
          <a:bodyPr>
            <a:normAutofit/>
          </a:bodyPr>
          <a:lstStyle/>
          <a:p>
            <a:r>
              <a:rPr lang="pt-PT" dirty="0" smtClean="0"/>
              <a:t>Base de Conhecimento</a:t>
            </a:r>
            <a:endParaRPr lang="en-US" dirty="0"/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914400" y="2057400"/>
            <a:ext cx="7315200" cy="4251961"/>
          </a:xfrm>
        </p:spPr>
        <p:txBody>
          <a:bodyPr>
            <a:normAutofit/>
          </a:bodyPr>
          <a:lstStyle/>
          <a:p>
            <a:endParaRPr lang="pt-PT" dirty="0" smtClean="0"/>
          </a:p>
          <a:p>
            <a:r>
              <a:rPr lang="en-US" dirty="0" err="1" smtClean="0"/>
              <a:t>Factos</a:t>
            </a: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 lvl="1" algn="just"/>
            <a:r>
              <a:rPr lang="pt-BR" b="1" dirty="0"/>
              <a:t>Paludismo</a:t>
            </a:r>
            <a:r>
              <a:rPr lang="pt-BR" dirty="0"/>
              <a:t> {Febre, Dor de Cabeça, Náuseas ou Vômitos, Suores ou Calafrios, Fraqueza ou Cansaço} </a:t>
            </a:r>
            <a:endParaRPr lang="pt-BR" dirty="0" smtClean="0"/>
          </a:p>
          <a:p>
            <a:pPr marL="320040" lvl="1" indent="0" algn="just">
              <a:buNone/>
            </a:pPr>
            <a:endParaRPr lang="pt-BR" dirty="0" smtClean="0"/>
          </a:p>
          <a:p>
            <a:pPr lvl="1" algn="just"/>
            <a:r>
              <a:rPr lang="pt-BR" b="1" dirty="0" smtClean="0"/>
              <a:t>Febre </a:t>
            </a:r>
            <a:r>
              <a:rPr lang="pt-BR" b="1" dirty="0"/>
              <a:t>Tifoide </a:t>
            </a:r>
            <a:r>
              <a:rPr lang="pt-BR" dirty="0"/>
              <a:t>{Febre, Dor de Cabeça, Dor Muscular, Tosse, Dor de Barriga, Inchaço na Barriga, Perca de Peso e de Apetite</a:t>
            </a:r>
            <a:r>
              <a:rPr lang="pt-BR" dirty="0" smtClean="0"/>
              <a:t>}</a:t>
            </a:r>
          </a:p>
          <a:p>
            <a:pPr marL="320040" lvl="1" indent="0" algn="just">
              <a:buNone/>
            </a:pPr>
            <a:endParaRPr lang="pt-BR" dirty="0" smtClean="0"/>
          </a:p>
          <a:p>
            <a:pPr lvl="1" algn="just"/>
            <a:r>
              <a:rPr lang="pt-BR" b="1" dirty="0"/>
              <a:t>Febre Tifoide e Paludismo </a:t>
            </a:r>
            <a:r>
              <a:rPr lang="pt-BR" dirty="0"/>
              <a:t>{Febre, Dor de Cabeça, Náuseas ou Vômitos, Suores ou Calafrios, Fraqueza ou Cansaço Dor Muscular, Tosse, Dor de Barriga, Inchaço na Barriga, Perca de Peso e de Apetite</a:t>
            </a:r>
            <a:r>
              <a:rPr lang="pt-BR" dirty="0" smtClean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1009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Base de Conhecimento (</a:t>
            </a:r>
            <a:r>
              <a:rPr lang="pt-PT" sz="3100" dirty="0" smtClean="0"/>
              <a:t>continuação</a:t>
            </a:r>
            <a:r>
              <a:rPr lang="pt-PT" dirty="0" smtClean="0"/>
              <a:t>)</a:t>
            </a:r>
            <a:endParaRPr lang="en-US" dirty="0"/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914400" y="2057400"/>
            <a:ext cx="7315200" cy="4419600"/>
          </a:xfrm>
        </p:spPr>
        <p:txBody>
          <a:bodyPr>
            <a:normAutofit fontScale="92500" lnSpcReduction="20000"/>
          </a:bodyPr>
          <a:lstStyle/>
          <a:p>
            <a:endParaRPr lang="pt-PT" dirty="0" smtClean="0"/>
          </a:p>
          <a:p>
            <a:r>
              <a:rPr lang="en-US" dirty="0" err="1" smtClean="0"/>
              <a:t>Regras</a:t>
            </a: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 lvl="1" algn="just"/>
            <a:r>
              <a:rPr lang="pt-BR" dirty="0"/>
              <a:t>Se sintoma ==” Febre” e sintoma ==” Dor de Cabeça” e sintoma == “Náuseas ou Vomito” e sintoma ==” Suores ou Calafrios” e sintoma ==” Fraqueza ou Cansaço” Então Patologia == Paludismo</a:t>
            </a:r>
            <a:r>
              <a:rPr lang="pt-BR" dirty="0" smtClean="0"/>
              <a:t>.</a:t>
            </a:r>
          </a:p>
          <a:p>
            <a:pPr marL="320040" lvl="1" indent="0" algn="just">
              <a:buNone/>
            </a:pPr>
            <a:endParaRPr lang="pt-BR" dirty="0" smtClean="0"/>
          </a:p>
          <a:p>
            <a:pPr lvl="1" algn="just"/>
            <a:r>
              <a:rPr lang="pt-BR" dirty="0"/>
              <a:t>Se sintoma ==” Febre” e sintoma ==” Dor de Cabeça” e sintoma ==“Dor Muscular” e sintoma ==” Tosse” e sintoma ==” Dor de Barriga” e sintoma ==“Inchaço na Barriga” e sintoma ==“Perca de Peso e de Apetite” Então Patologia == Febre Tifoide</a:t>
            </a:r>
            <a:r>
              <a:rPr lang="pt-BR" dirty="0" smtClean="0"/>
              <a:t>.</a:t>
            </a:r>
          </a:p>
          <a:p>
            <a:pPr marL="320040" lvl="1" indent="0" algn="just">
              <a:buNone/>
            </a:pPr>
            <a:endParaRPr lang="pt-BR" dirty="0" smtClean="0"/>
          </a:p>
          <a:p>
            <a:pPr lvl="1" algn="just"/>
            <a:r>
              <a:rPr lang="pt-BR" dirty="0"/>
              <a:t>Se sintoma ==” Febre” e sintoma ==” Dor de Cabeça” e sintoma == “Náuseas ou Vomito” e sintoma ==” Suores ou Calafrios” e sintoma ==” Fraqueza ou Cansaço” e sintoma ==“Dor Muscular” e sintoma ==” Tosse” e sintoma ==” Dor de Barriga” e sintoma ==“Inchaço na Barriga” e sintoma ==“Perca de Peso e de Apetite” Então Patologia == Febre Tifoide e Paludismo</a:t>
            </a:r>
            <a:r>
              <a:rPr lang="pt-BR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584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Realimentação da Base de Conhecimento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3" t="22202" r="23126" b="12410"/>
          <a:stretch/>
        </p:blipFill>
        <p:spPr bwMode="auto">
          <a:xfrm>
            <a:off x="1219200" y="1828800"/>
            <a:ext cx="6834710" cy="4503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890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315200" cy="1154097"/>
          </a:xfrm>
        </p:spPr>
        <p:txBody>
          <a:bodyPr/>
          <a:lstStyle/>
          <a:p>
            <a:r>
              <a:rPr lang="pt-BR" dirty="0" smtClean="0"/>
              <a:t>Motor </a:t>
            </a:r>
            <a:r>
              <a:rPr lang="pt-BR" dirty="0"/>
              <a:t>de </a:t>
            </a:r>
            <a:r>
              <a:rPr lang="pt-BR" dirty="0" smtClean="0"/>
              <a:t>inferência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34" t="33269" r="28424" b="23880"/>
          <a:stretch/>
        </p:blipFill>
        <p:spPr bwMode="auto">
          <a:xfrm>
            <a:off x="1447800" y="2133600"/>
            <a:ext cx="7046155" cy="44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0256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Percentagem </a:t>
            </a:r>
            <a:r>
              <a:rPr lang="pt-BR" dirty="0"/>
              <a:t>total de certeza de uma </a:t>
            </a:r>
            <a:r>
              <a:rPr lang="pt-BR" dirty="0" smtClean="0"/>
              <a:t>patologia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Frequência </a:t>
            </a:r>
            <a:r>
              <a:rPr lang="pt-BR" dirty="0"/>
              <a:t>de cada patologia</a:t>
            </a: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1154097"/>
          </a:xfrm>
        </p:spPr>
        <p:txBody>
          <a:bodyPr/>
          <a:lstStyle/>
          <a:p>
            <a:r>
              <a:rPr lang="pt-BR" dirty="0" smtClean="0"/>
              <a:t>Motor </a:t>
            </a:r>
            <a:r>
              <a:rPr lang="pt-BR" dirty="0"/>
              <a:t>de </a:t>
            </a:r>
            <a:r>
              <a:rPr lang="pt-BR" dirty="0" smtClean="0"/>
              <a:t>inferência - Cálculos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8" t="36568" r="62050" b="52692"/>
          <a:stretch/>
        </p:blipFill>
        <p:spPr bwMode="auto">
          <a:xfrm>
            <a:off x="4724400" y="4267200"/>
            <a:ext cx="2194561" cy="1225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65" t="48088" r="47071" b="38541"/>
          <a:stretch/>
        </p:blipFill>
        <p:spPr bwMode="auto">
          <a:xfrm>
            <a:off x="6553200" y="2671943"/>
            <a:ext cx="1804669" cy="110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835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315200" cy="1154097"/>
          </a:xfrm>
        </p:spPr>
        <p:txBody>
          <a:bodyPr>
            <a:normAutofit/>
          </a:bodyPr>
          <a:lstStyle/>
          <a:p>
            <a:r>
              <a:rPr lang="pt-BR" dirty="0" smtClean="0"/>
              <a:t>Simulações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pPr marL="45720" indent="0">
              <a:buNone/>
            </a:pP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2" t="28037" r="28965" b="9888"/>
          <a:stretch/>
        </p:blipFill>
        <p:spPr bwMode="auto">
          <a:xfrm>
            <a:off x="1552433" y="1815152"/>
            <a:ext cx="6124136" cy="5042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548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315200" cy="1154097"/>
          </a:xfrm>
        </p:spPr>
        <p:txBody>
          <a:bodyPr/>
          <a:lstStyle/>
          <a:p>
            <a:r>
              <a:rPr lang="pt-PT" dirty="0" smtClean="0"/>
              <a:t>Comparação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5" t="25000" r="18477" b="8955"/>
          <a:stretch/>
        </p:blipFill>
        <p:spPr bwMode="auto">
          <a:xfrm>
            <a:off x="609600" y="1828800"/>
            <a:ext cx="8328074" cy="4831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0880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Integrantes do Grupo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 smtClean="0"/>
          </a:p>
          <a:p>
            <a:r>
              <a:rPr lang="pt-PT" dirty="0" smtClean="0"/>
              <a:t>Felgueiras da Silva - 1000008414</a:t>
            </a:r>
            <a:endParaRPr lang="pt-PT" dirty="0"/>
          </a:p>
          <a:p>
            <a:r>
              <a:rPr lang="pt-PT" dirty="0" smtClean="0"/>
              <a:t>Inocência Daniel – 1000015273</a:t>
            </a:r>
          </a:p>
          <a:p>
            <a:r>
              <a:rPr lang="pt-PT" dirty="0" smtClean="0"/>
              <a:t>Herman </a:t>
            </a:r>
            <a:r>
              <a:rPr lang="pt-PT" dirty="0" err="1" smtClean="0"/>
              <a:t>Diyabanza</a:t>
            </a:r>
            <a:r>
              <a:rPr lang="pt-PT" dirty="0" smtClean="0"/>
              <a:t> - 1000016231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11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315200" cy="1154097"/>
          </a:xfrm>
        </p:spPr>
        <p:txBody>
          <a:bodyPr/>
          <a:lstStyle/>
          <a:p>
            <a:r>
              <a:rPr lang="pt-PT" dirty="0" smtClean="0"/>
              <a:t>Questionário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6" t="31227" r="21505" b="13806"/>
          <a:stretch/>
        </p:blipFill>
        <p:spPr bwMode="auto">
          <a:xfrm>
            <a:off x="838200" y="2456596"/>
            <a:ext cx="7638757" cy="4020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859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3810000"/>
            <a:ext cx="7315200" cy="1154097"/>
          </a:xfrm>
        </p:spPr>
        <p:txBody>
          <a:bodyPr>
            <a:noAutofit/>
          </a:bodyPr>
          <a:lstStyle/>
          <a:p>
            <a:r>
              <a:rPr lang="pt-PT" sz="8800" dirty="0" smtClean="0"/>
              <a:t>Obrigado!!!!!!!!!!!!!!!!!!!!!!!!!!!!!!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66693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AngoTriagem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 smtClean="0"/>
          </a:p>
          <a:p>
            <a:pPr marL="342900" indent="-342900" algn="just"/>
            <a:endParaRPr lang="pt-BR" sz="2400" dirty="0"/>
          </a:p>
        </p:txBody>
      </p:sp>
      <p:sp>
        <p:nvSpPr>
          <p:cNvPr id="4" name="Marcador de Posição de Conteúdo 2"/>
          <p:cNvSpPr txBox="1">
            <a:spLocks/>
          </p:cNvSpPr>
          <p:nvPr/>
        </p:nvSpPr>
        <p:spPr>
          <a:xfrm>
            <a:off x="1066800" y="29222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 smtClean="0"/>
          </a:p>
          <a:p>
            <a:r>
              <a:rPr lang="pt-BR" dirty="0" smtClean="0"/>
              <a:t>Sistema </a:t>
            </a:r>
            <a:r>
              <a:rPr lang="pt-BR" dirty="0"/>
              <a:t>Especialista para Apoio do Processo de Diagnóstico Médico Baseado na Coleta de Dados Extraído no Processo de Triagem para o Hospital Municipal da Samba </a:t>
            </a:r>
            <a:endParaRPr lang="pt-BR" dirty="0" smtClean="0"/>
          </a:p>
          <a:p>
            <a:endParaRPr lang="pt-BR" dirty="0" smtClean="0"/>
          </a:p>
          <a:p>
            <a:pPr marL="45720" indent="0">
              <a:buNone/>
            </a:pPr>
            <a:endParaRPr lang="pt-BR" dirty="0"/>
          </a:p>
          <a:p>
            <a:r>
              <a:rPr lang="pt-BR" dirty="0" smtClean="0"/>
              <a:t>Desenvolvido por:</a:t>
            </a:r>
          </a:p>
          <a:p>
            <a:pPr lvl="1"/>
            <a:r>
              <a:rPr lang="pt-BR" dirty="0" smtClean="0"/>
              <a:t>Msc. </a:t>
            </a:r>
            <a:r>
              <a:rPr lang="en-US" dirty="0" err="1"/>
              <a:t>Solander</a:t>
            </a:r>
            <a:r>
              <a:rPr lang="en-US" dirty="0"/>
              <a:t> P. L. </a:t>
            </a:r>
            <a:r>
              <a:rPr lang="en-US" dirty="0" err="1" smtClean="0"/>
              <a:t>Agostinho</a:t>
            </a:r>
            <a:endParaRPr lang="en-US" dirty="0" smtClean="0"/>
          </a:p>
          <a:p>
            <a:pPr lvl="1"/>
            <a:r>
              <a:rPr lang="en-US" dirty="0" err="1"/>
              <a:t>Leide</a:t>
            </a:r>
            <a:r>
              <a:rPr lang="en-US" dirty="0"/>
              <a:t> P. D. </a:t>
            </a:r>
            <a:r>
              <a:rPr lang="en-US" dirty="0" err="1"/>
              <a:t>Malungo</a:t>
            </a:r>
            <a:endParaRPr lang="en-US" dirty="0"/>
          </a:p>
          <a:p>
            <a:pPr lvl="1"/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92326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Objectivo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endParaRPr lang="pt-BR" dirty="0"/>
          </a:p>
          <a:p>
            <a:pPr marL="342900" indent="-342900" algn="just"/>
            <a:r>
              <a:rPr lang="pt-BR" dirty="0" smtClean="0"/>
              <a:t>Desenvolver uma aplicação computacional capaz de auxiliar o hospital no processo de triagem e dar suporte aos médicos no processo de previsão de diagnósticos usando uma base de conhecimento. </a:t>
            </a:r>
          </a:p>
        </p:txBody>
      </p:sp>
    </p:spTree>
    <p:extLst>
      <p:ext uri="{BB962C8B-B14F-4D97-AF65-F5344CB8AC3E}">
        <p14:creationId xmlns:p14="http://schemas.microsoft.com/office/powerpoint/2010/main" val="220835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562076"/>
            <a:ext cx="7315200" cy="1154097"/>
          </a:xfrm>
        </p:spPr>
        <p:txBody>
          <a:bodyPr/>
          <a:lstStyle/>
          <a:p>
            <a:r>
              <a:rPr lang="pt-PT" dirty="0" smtClean="0"/>
              <a:t>Aspectos Gerais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914400" y="2301240"/>
            <a:ext cx="7315200" cy="402336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sz="2800" dirty="0" err="1" smtClean="0"/>
              <a:t>Sistemas</a:t>
            </a:r>
            <a:r>
              <a:rPr lang="en-US" sz="2800" dirty="0" smtClean="0"/>
              <a:t> </a:t>
            </a:r>
            <a:r>
              <a:rPr lang="en-US" sz="2800" dirty="0" err="1" smtClean="0"/>
              <a:t>Especialistas</a:t>
            </a:r>
            <a:endParaRPr lang="en-US" sz="2800" dirty="0" smtClean="0"/>
          </a:p>
          <a:p>
            <a:pPr marL="45720" indent="0">
              <a:buNone/>
            </a:pPr>
            <a:endParaRPr lang="en-US" sz="2800" dirty="0" smtClean="0"/>
          </a:p>
          <a:p>
            <a:r>
              <a:rPr lang="pt-BR" sz="2800" dirty="0"/>
              <a:t>Arquitetura de um Sistema </a:t>
            </a:r>
            <a:r>
              <a:rPr lang="pt-BR" sz="2800" dirty="0" smtClean="0"/>
              <a:t>Especialista</a:t>
            </a:r>
          </a:p>
          <a:p>
            <a:pPr marL="45720" indent="0">
              <a:buNone/>
            </a:pPr>
            <a:endParaRPr lang="pt-BR" sz="2800" dirty="0" smtClean="0"/>
          </a:p>
          <a:p>
            <a:r>
              <a:rPr lang="pt-BR" sz="2800" dirty="0" smtClean="0"/>
              <a:t>Base de Conhecimento</a:t>
            </a:r>
          </a:p>
          <a:p>
            <a:pPr marL="45720" indent="0">
              <a:buNone/>
            </a:pPr>
            <a:endParaRPr lang="pt-BR" sz="2800" dirty="0" smtClean="0"/>
          </a:p>
          <a:p>
            <a:r>
              <a:rPr lang="pt-BR" sz="2800" dirty="0" smtClean="0"/>
              <a:t>Motor de Inferência</a:t>
            </a:r>
          </a:p>
          <a:p>
            <a:pPr marL="45720" indent="0">
              <a:buNone/>
            </a:pPr>
            <a:endParaRPr lang="pt-BR" sz="2800" dirty="0" smtClean="0"/>
          </a:p>
          <a:p>
            <a:r>
              <a:rPr lang="pt-BR" sz="2800" dirty="0" smtClean="0"/>
              <a:t>Interface do Usuário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412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Estrutura </a:t>
            </a:r>
            <a:r>
              <a:rPr lang="pt-BR" dirty="0"/>
              <a:t>de um Sistema Especialista.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12" t="39581" r="29104" b="26705"/>
          <a:stretch/>
        </p:blipFill>
        <p:spPr>
          <a:xfrm>
            <a:off x="762000" y="2819400"/>
            <a:ext cx="7606656" cy="333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05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7315200" cy="1154097"/>
          </a:xfrm>
        </p:spPr>
        <p:txBody>
          <a:bodyPr/>
          <a:lstStyle/>
          <a:p>
            <a:r>
              <a:rPr lang="pt-PT" dirty="0" smtClean="0"/>
              <a:t>Aspectos Técnicos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 smtClean="0"/>
          </a:p>
          <a:p>
            <a:r>
              <a:rPr lang="en-US" dirty="0" err="1"/>
              <a:t>Métodos</a:t>
            </a:r>
            <a:r>
              <a:rPr lang="en-US" dirty="0"/>
              <a:t> de </a:t>
            </a:r>
            <a:r>
              <a:rPr lang="en-US" dirty="0" err="1" smtClean="0"/>
              <a:t>Procedimentos</a:t>
            </a:r>
            <a:endParaRPr lang="en-US" dirty="0" smtClean="0"/>
          </a:p>
          <a:p>
            <a:pPr lvl="1"/>
            <a:r>
              <a:rPr lang="en-US" dirty="0" err="1" smtClean="0"/>
              <a:t>Modelagem</a:t>
            </a:r>
            <a:endParaRPr lang="en-US" dirty="0" smtClean="0"/>
          </a:p>
          <a:p>
            <a:pPr lvl="1"/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 smtClean="0"/>
              <a:t>comparativo</a:t>
            </a:r>
            <a:endParaRPr lang="en-US" dirty="0" smtClean="0"/>
          </a:p>
          <a:p>
            <a:pPr marL="320040" lvl="1" indent="0">
              <a:buNone/>
            </a:pPr>
            <a:endParaRPr lang="en-US" dirty="0" smtClean="0"/>
          </a:p>
          <a:p>
            <a:r>
              <a:rPr lang="pt-BR" dirty="0"/>
              <a:t>Técnicas de Recolha de </a:t>
            </a:r>
            <a:r>
              <a:rPr lang="pt-BR" dirty="0" smtClean="0"/>
              <a:t>Dados</a:t>
            </a:r>
          </a:p>
          <a:p>
            <a:pPr lvl="1"/>
            <a:r>
              <a:rPr lang="en-US" dirty="0" err="1"/>
              <a:t>Pesquisa</a:t>
            </a:r>
            <a:r>
              <a:rPr lang="en-US" dirty="0"/>
              <a:t> </a:t>
            </a:r>
            <a:r>
              <a:rPr lang="en-US" dirty="0" smtClean="0"/>
              <a:t>documental</a:t>
            </a:r>
          </a:p>
          <a:p>
            <a:pPr lvl="1"/>
            <a:r>
              <a:rPr lang="en-US" dirty="0" err="1"/>
              <a:t>Pesquisa</a:t>
            </a:r>
            <a:r>
              <a:rPr lang="en-US" dirty="0"/>
              <a:t> </a:t>
            </a:r>
            <a:r>
              <a:rPr lang="en-US" dirty="0" err="1" smtClean="0"/>
              <a:t>bibliográfica</a:t>
            </a:r>
            <a:endParaRPr lang="en-US" dirty="0" smtClean="0"/>
          </a:p>
          <a:p>
            <a:pPr lvl="1"/>
            <a:r>
              <a:rPr lang="en-US" dirty="0" err="1"/>
              <a:t>Entrevista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59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3" t="44200" r="21167" b="14088"/>
          <a:stretch/>
        </p:blipFill>
        <p:spPr bwMode="auto">
          <a:xfrm>
            <a:off x="436595" y="2210937"/>
            <a:ext cx="8371444" cy="3397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56146" y="347157"/>
            <a:ext cx="7315200" cy="1154097"/>
          </a:xfrm>
        </p:spPr>
        <p:txBody>
          <a:bodyPr/>
          <a:lstStyle/>
          <a:p>
            <a:r>
              <a:rPr lang="pt-PT" dirty="0" err="1" smtClean="0"/>
              <a:t>Metódos</a:t>
            </a:r>
            <a:r>
              <a:rPr lang="pt-PT" dirty="0" smtClean="0"/>
              <a:t> e técnicas de recolha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093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315200" cy="1154097"/>
          </a:xfrm>
        </p:spPr>
        <p:txBody>
          <a:bodyPr/>
          <a:lstStyle/>
          <a:p>
            <a:r>
              <a:rPr lang="pt-PT" dirty="0" smtClean="0"/>
              <a:t>Elaboração</a:t>
            </a:r>
            <a:endParaRPr lang="en-US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8" t="36531" r="27454" b="14678"/>
          <a:stretch/>
        </p:blipFill>
        <p:spPr>
          <a:xfrm>
            <a:off x="1219200" y="2057400"/>
            <a:ext cx="6802582" cy="4015854"/>
          </a:xfrm>
        </p:spPr>
      </p:pic>
    </p:spTree>
    <p:extLst>
      <p:ext uri="{BB962C8B-B14F-4D97-AF65-F5344CB8AC3E}">
        <p14:creationId xmlns:p14="http://schemas.microsoft.com/office/powerpoint/2010/main" val="3499040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a">
  <a:themeElements>
    <a:clrScheme name="Perspecti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ássico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1999</TotalTime>
  <Words>464</Words>
  <Application>Microsoft Office PowerPoint</Application>
  <PresentationFormat>Apresentação no Ecrã (4:3)</PresentationFormat>
  <Paragraphs>76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21</vt:i4>
      </vt:variant>
    </vt:vector>
  </HeadingPairs>
  <TitlesOfParts>
    <vt:vector size="22" baseType="lpstr">
      <vt:lpstr>Perspectiva</vt:lpstr>
      <vt:lpstr>UNIVERSIDADE CATÓLICA DE ANGOLA FACULDADE DE ENGENHARIA INFORMÁTICA TRABALHO DE SISTEMAS INTELIGENTES 2 4º ANO </vt:lpstr>
      <vt:lpstr>Integrantes do Grupo</vt:lpstr>
      <vt:lpstr>AngoTriagem</vt:lpstr>
      <vt:lpstr>Objectivo</vt:lpstr>
      <vt:lpstr>Aspectos Gerais</vt:lpstr>
      <vt:lpstr>Estrutura de um Sistema Especialista.</vt:lpstr>
      <vt:lpstr>Aspectos Técnicos</vt:lpstr>
      <vt:lpstr>Metódos e técnicas de recolha</vt:lpstr>
      <vt:lpstr>Elaboração</vt:lpstr>
      <vt:lpstr>Diagrama de caso de uso de sistema</vt:lpstr>
      <vt:lpstr>Interface - Telas</vt:lpstr>
      <vt:lpstr>Interface - Telas</vt:lpstr>
      <vt:lpstr>Base de Conhecimento</vt:lpstr>
      <vt:lpstr>Base de Conhecimento (continuação)</vt:lpstr>
      <vt:lpstr>Realimentação da Base de Conhecimento</vt:lpstr>
      <vt:lpstr>Motor de inferência</vt:lpstr>
      <vt:lpstr>Motor de inferência - Cálculos</vt:lpstr>
      <vt:lpstr>Simulações</vt:lpstr>
      <vt:lpstr>Comparação</vt:lpstr>
      <vt:lpstr>Questionário</vt:lpstr>
      <vt:lpstr>Obrigado!!!!!!!!!!!!!!!!!!!!!!!!!!!!!!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SEMINARIO 1</dc:title>
  <dc:creator>Microsoft</dc:creator>
  <cp:lastModifiedBy>Microsoft</cp:lastModifiedBy>
  <cp:revision>35</cp:revision>
  <dcterms:created xsi:type="dcterms:W3CDTF">2021-04-20T22:23:58Z</dcterms:created>
  <dcterms:modified xsi:type="dcterms:W3CDTF">2021-04-22T13:07:16Z</dcterms:modified>
</cp:coreProperties>
</file>