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7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9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8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2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24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5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5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6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5947CF-82D0-4AD8-B718-CED65AD18D1B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FF47C7-8427-488E-9976-7362294061C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0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8%D0%B7%D0%B8%D1%87%D0%B5%D1%81%D0%BA%D0%B0%D1%8F_%D0%B2%D0%B5%D0%BB%D0%B8%D1%87%D0%B8%D0%BD%D0%B0" TargetMode="External"/><Relationship Id="rId2" Type="http://schemas.openxmlformats.org/officeDocument/2006/relationships/hyperlink" Target="https://ru.wikipedia.org/wiki/%D0%92%D0%B5%D0%BA%D1%82%D0%BE%D1%80%D0%BD%D0%B0%D1%8F_%D0%B2%D0%B5%D0%BB%D0%B8%D1%87%D0%B8%D0%BD%D0%B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hyperlink" Target="https://ru.wikipedia.org/wiki/%D0%9C%D0%B5%D1%85%D0%B0%D0%BD%D0%B8%D1%87%D0%B5%D1%81%D0%BA%D0%BE%D0%B5_%D0%B4%D0%B2%D0%B8%D0%B6%D0%B5%D0%BD%D0%B8%D0%B5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2C334-7DCB-4F3A-9362-6E233F3E8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15" y="1324947"/>
            <a:ext cx="10524898" cy="3452435"/>
          </a:xfrm>
        </p:spPr>
        <p:txBody>
          <a:bodyPr>
            <a:normAutofit/>
          </a:bodyPr>
          <a:lstStyle/>
          <a:p>
            <a:pPr algn="ctr"/>
            <a:r>
              <a:rPr lang="ru-RU" sz="73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Визуализация закона сохранения импульса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39E6A-83E2-4356-AAB9-37F914F09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Куликов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Валерий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6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8861" y="290147"/>
            <a:ext cx="2273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Класс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Ball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58362" y="1134208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Полученные показатели массы умножаются в 3 раза, чтобы получить размеры радиуса шара. 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8362" y="2347601"/>
            <a:ext cx="10990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С помощью двух векторов по оси х и у вычисляется настоящий вектор скорости движения шара по теореме Пифагора. 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58362" y="4222458"/>
            <a:ext cx="11403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Вектора оси х и у получаются по формуле х = </a:t>
            </a:r>
            <a:r>
              <a:rPr lang="en-US" sz="3600" dirty="0" smtClean="0"/>
              <a:t>VcosA</a:t>
            </a:r>
            <a:r>
              <a:rPr lang="en-US" sz="3600" dirty="0"/>
              <a:t>, </a:t>
            </a:r>
            <a:endParaRPr lang="ru-RU" sz="3600" dirty="0" smtClean="0"/>
          </a:p>
          <a:p>
            <a:r>
              <a:rPr lang="en-US" sz="3600" dirty="0" smtClean="0"/>
              <a:t>y </a:t>
            </a:r>
            <a:r>
              <a:rPr lang="en-US" sz="3600" dirty="0"/>
              <a:t>= </a:t>
            </a:r>
            <a:r>
              <a:rPr lang="en-US" sz="3600" dirty="0" smtClean="0"/>
              <a:t>VsinA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764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7653" y="114300"/>
            <a:ext cx="3080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Физическая логика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4076" y="637520"/>
            <a:ext cx="11517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Сперва </a:t>
            </a:r>
            <a:r>
              <a:rPr lang="ru-RU" dirty="0"/>
              <a:t>нужно </a:t>
            </a:r>
            <a:r>
              <a:rPr lang="ru-RU" dirty="0" smtClean="0"/>
              <a:t>вычислить расстояния </a:t>
            </a:r>
            <a:r>
              <a:rPr lang="ru-RU" dirty="0"/>
              <a:t>между радиусами шаров, чтобы поймать момент соприкосновения шаров друг с другом. Для этого также используется теорема Пифагора. Если расстояние гипотенуза двух расстояний меньше суммы длин шаров по оси у и х, мы обозначаем соприкосновения.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076" y="1683658"/>
            <a:ext cx="10817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этой формулы, мы вычисляем скорости обоих шаров после соприкосновения. И на выходе мы получаем алгоритм отбивания шаров друг от друга.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27" y="2452797"/>
            <a:ext cx="3218967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7942D-4C65-470F-970C-D6BAE3C1E40E}"/>
              </a:ext>
            </a:extLst>
          </p:cNvPr>
          <p:cNvSpPr txBox="1"/>
          <p:nvPr/>
        </p:nvSpPr>
        <p:spPr>
          <a:xfrm>
            <a:off x="3408405" y="291830"/>
            <a:ext cx="5375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3"/>
                </a:solidFill>
              </a:rPr>
              <a:t>Спасибо за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B846B1-5BAA-440B-BCA5-F5D277B3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53" y="1061271"/>
            <a:ext cx="8602494" cy="48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A5BE5-E600-4639-B9AD-4DEBB440FDEE}"/>
              </a:ext>
            </a:extLst>
          </p:cNvPr>
          <p:cNvSpPr txBox="1"/>
          <p:nvPr/>
        </p:nvSpPr>
        <p:spPr>
          <a:xfrm>
            <a:off x="737119" y="615821"/>
            <a:ext cx="913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3"/>
                </a:solidFill>
              </a:rPr>
              <a:t>Цель</a:t>
            </a:r>
            <a:r>
              <a:rPr lang="ru-RU" sz="2800" dirty="0"/>
              <a:t> проекта:</a:t>
            </a:r>
          </a:p>
          <a:p>
            <a:r>
              <a:rPr lang="ru-RU" sz="2800" dirty="0"/>
              <a:t>Создание приложения, в котором показан закон сохранение импульса в идеальных условиях.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743E-50A2-4AC6-850A-D664A125A55A}"/>
              </a:ext>
            </a:extLst>
          </p:cNvPr>
          <p:cNvSpPr txBox="1"/>
          <p:nvPr/>
        </p:nvSpPr>
        <p:spPr>
          <a:xfrm>
            <a:off x="737119" y="2215462"/>
            <a:ext cx="1110144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3"/>
                </a:solidFill>
              </a:rPr>
              <a:t>Задачи</a:t>
            </a:r>
            <a:r>
              <a:rPr lang="ru-RU" sz="2800" dirty="0"/>
              <a:t> проекта: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Изучения теоретического материала о теме импульса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Обобщение общих положений для дальнейшего использования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Создание приложения на языке программирования </a:t>
            </a:r>
            <a:r>
              <a:rPr lang="en-US" sz="2800" dirty="0">
                <a:solidFill>
                  <a:schemeClr val="accent3"/>
                </a:solidFill>
              </a:rPr>
              <a:t>Java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>
                <a:effectLst/>
                <a:ea typeface="Calibri" panose="020F0502020204030204" pitchFamily="34" charset="0"/>
              </a:rPr>
              <a:t>интегральной среде разработки </a:t>
            </a:r>
            <a:r>
              <a:rPr lang="en-US" sz="2800" dirty="0">
                <a:solidFill>
                  <a:schemeClr val="accent3"/>
                </a:solidFill>
                <a:effectLst/>
                <a:ea typeface="Calibri" panose="020F0502020204030204" pitchFamily="34" charset="0"/>
              </a:rPr>
              <a:t>Android Studio</a:t>
            </a:r>
            <a:endParaRPr lang="ru-RU" sz="28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48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A5C180-C5BC-4D1D-A9E5-040A110673A6}"/>
              </a:ext>
            </a:extLst>
          </p:cNvPr>
          <p:cNvSpPr txBox="1"/>
          <p:nvPr/>
        </p:nvSpPr>
        <p:spPr>
          <a:xfrm>
            <a:off x="2110704" y="698208"/>
            <a:ext cx="7257231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Импульс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— </a:t>
            </a:r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 tooltip="Векторная величина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векторная</a:t>
            </a:r>
            <a:r>
              <a:rPr lang="ru-RU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 tooltip="Физическая величина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физическая величина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являющаяся мерой </a:t>
            </a:r>
            <a:r>
              <a:rPr lang="ru-RU" sz="2400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 tooltip="Механическое движение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механического движения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тела.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AutoShape 2" descr="{\displaystyle {\vec {p}}=m{\vec {v}}}">
            <a:extLst>
              <a:ext uri="{FF2B5EF4-FFF2-40B4-BE49-F238E27FC236}">
                <a16:creationId xmlns:a16="http://schemas.microsoft.com/office/drawing/2014/main" id="{A5594678-6763-4127-A1A5-4F222A30EF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2F40B4-F670-4CC2-B58D-ADC4FE7B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89" y="1787776"/>
            <a:ext cx="4103060" cy="16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D78ED9-A719-4CE7-91AA-6095B932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88" y="3253810"/>
            <a:ext cx="4564575" cy="24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85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A1EA0-D3D5-4A42-8E09-36A0C6C285BE}"/>
              </a:ext>
            </a:extLst>
          </p:cNvPr>
          <p:cNvSpPr txBox="1"/>
          <p:nvPr/>
        </p:nvSpPr>
        <p:spPr>
          <a:xfrm>
            <a:off x="1847461" y="289250"/>
            <a:ext cx="840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Вывод формулы импульса из второго закона Ньютона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AD8A1D-10FB-4029-80C5-7A4474DF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4" y="955858"/>
            <a:ext cx="3670694" cy="17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CAB4AF0-4643-4A28-BB58-53D6C9B2E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35" y="1020966"/>
            <a:ext cx="3005212" cy="124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2220E0-54F3-4538-9C78-6FA5AB11F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456" y="2903548"/>
            <a:ext cx="4747097" cy="1141382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933F276-8C1C-4758-8612-AB82695C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3" y="2670869"/>
            <a:ext cx="3351045" cy="15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1395296-5114-4335-9A9B-336DAEB5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09" y="4457642"/>
            <a:ext cx="4242249" cy="13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 descr="Линия со стрелкой: прямо">
            <a:extLst>
              <a:ext uri="{FF2B5EF4-FFF2-40B4-BE49-F238E27FC236}">
                <a16:creationId xmlns:a16="http://schemas.microsoft.com/office/drawing/2014/main" id="{24FEE73E-E601-4170-9FCA-4EDC9DFA81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873512" y="2633535"/>
            <a:ext cx="541176" cy="639147"/>
          </a:xfrm>
          <a:prstGeom prst="rect">
            <a:avLst/>
          </a:prstGeom>
        </p:spPr>
      </p:pic>
      <p:pic>
        <p:nvPicPr>
          <p:cNvPr id="14" name="Рисунок 13" descr="Линия со стрелкой: прямо">
            <a:extLst>
              <a:ext uri="{FF2B5EF4-FFF2-40B4-BE49-F238E27FC236}">
                <a16:creationId xmlns:a16="http://schemas.microsoft.com/office/drawing/2014/main" id="{F2EB0CB2-8E66-4860-95B9-EFCDEC005A4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061432" y="2717347"/>
            <a:ext cx="541176" cy="639147"/>
          </a:xfrm>
          <a:prstGeom prst="rect">
            <a:avLst/>
          </a:prstGeom>
        </p:spPr>
      </p:pic>
      <p:pic>
        <p:nvPicPr>
          <p:cNvPr id="15" name="Рисунок 14" descr="Линия со стрелкой: прямо">
            <a:extLst>
              <a:ext uri="{FF2B5EF4-FFF2-40B4-BE49-F238E27FC236}">
                <a16:creationId xmlns:a16="http://schemas.microsoft.com/office/drawing/2014/main" id="{1AD175FE-FD81-4365-A121-0B443B36C52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502553" y="4430405"/>
            <a:ext cx="541176" cy="639147"/>
          </a:xfrm>
          <a:prstGeom prst="rect">
            <a:avLst/>
          </a:prstGeom>
        </p:spPr>
      </p:pic>
      <p:pic>
        <p:nvPicPr>
          <p:cNvPr id="16" name="Рисунок 15" descr="Линия со стрелкой: прямо">
            <a:extLst>
              <a:ext uri="{FF2B5EF4-FFF2-40B4-BE49-F238E27FC236}">
                <a16:creationId xmlns:a16="http://schemas.microsoft.com/office/drawing/2014/main" id="{4CCBAC62-3262-4D79-B5D5-EA197379F48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545553" y="4315324"/>
            <a:ext cx="541176" cy="639147"/>
          </a:xfrm>
          <a:prstGeom prst="rect">
            <a:avLst/>
          </a:prstGeom>
        </p:spPr>
      </p:pic>
      <p:pic>
        <p:nvPicPr>
          <p:cNvPr id="17" name="Рисунок 16" descr="Линия со стрелкой: прямо">
            <a:extLst>
              <a:ext uri="{FF2B5EF4-FFF2-40B4-BE49-F238E27FC236}">
                <a16:creationId xmlns:a16="http://schemas.microsoft.com/office/drawing/2014/main" id="{38523379-C97D-4943-ACE1-0BDB2C59D31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573207" y="2835092"/>
            <a:ext cx="541176" cy="639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925B9-916C-444E-BF97-76BF0E9AB309}"/>
              </a:ext>
            </a:extLst>
          </p:cNvPr>
          <p:cNvSpPr txBox="1"/>
          <p:nvPr/>
        </p:nvSpPr>
        <p:spPr>
          <a:xfrm>
            <a:off x="558771" y="4727918"/>
            <a:ext cx="616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ru-RU" sz="24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зменение импульса тела равно импульсу действующей на это тело силы:</a:t>
            </a:r>
            <a:endParaRPr lang="ru-RU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7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46FF8-6E65-4C78-8BC7-D55C19514C6E}"/>
              </a:ext>
            </a:extLst>
          </p:cNvPr>
          <p:cNvSpPr txBox="1"/>
          <p:nvPr/>
        </p:nvSpPr>
        <p:spPr>
          <a:xfrm>
            <a:off x="3844212" y="167952"/>
            <a:ext cx="385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Закон сохранения импульса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D15CAC-1897-40F6-9AC6-56F610AE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8" y="629617"/>
            <a:ext cx="4260016" cy="1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284F8-F5AE-4E7E-A4C5-009B88D3B3B5}"/>
              </a:ext>
            </a:extLst>
          </p:cNvPr>
          <p:cNvSpPr txBox="1"/>
          <p:nvPr/>
        </p:nvSpPr>
        <p:spPr>
          <a:xfrm>
            <a:off x="5042368" y="1566970"/>
            <a:ext cx="3317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5400" b="0" i="0" dirty="0">
                <a:effectLst/>
              </a:rPr>
              <a:t>Δ</a:t>
            </a:r>
            <a:r>
              <a:rPr lang="en-US" sz="5400" b="0" i="1" dirty="0">
                <a:effectLst/>
              </a:rPr>
              <a:t>p</a:t>
            </a:r>
            <a:r>
              <a:rPr lang="en-US" sz="5400" b="0" i="0" dirty="0">
                <a:effectLst/>
              </a:rPr>
              <a:t>​</a:t>
            </a:r>
            <a:r>
              <a:rPr lang="ru-RU" sz="5400" b="0" i="0" dirty="0">
                <a:solidFill>
                  <a:srgbClr val="2C2D2E"/>
                </a:solidFill>
                <a:effectLst/>
              </a:rPr>
              <a:t>₂</a:t>
            </a:r>
            <a:r>
              <a:rPr lang="en-US" sz="5400" b="0" i="0" dirty="0">
                <a:effectLst/>
              </a:rPr>
              <a:t>​=−</a:t>
            </a:r>
            <a:r>
              <a:rPr lang="el-GR" sz="5400" b="0" i="0" dirty="0">
                <a:effectLst/>
              </a:rPr>
              <a:t>Δ</a:t>
            </a:r>
            <a:r>
              <a:rPr lang="en-US" sz="5400" b="0" i="1" dirty="0">
                <a:effectLst/>
              </a:rPr>
              <a:t>p</a:t>
            </a:r>
            <a:r>
              <a:rPr lang="en-US" sz="5400" b="0" i="0" dirty="0">
                <a:effectLst/>
              </a:rPr>
              <a:t>​</a:t>
            </a:r>
            <a:r>
              <a:rPr lang="ru-RU" sz="5400" b="0" i="0" dirty="0">
                <a:solidFill>
                  <a:srgbClr val="2C2D2E"/>
                </a:solidFill>
                <a:effectLst/>
              </a:rPr>
              <a:t>₁</a:t>
            </a:r>
            <a:r>
              <a:rPr lang="en-US" sz="5400" b="0" i="0" dirty="0">
                <a:effectLst/>
              </a:rPr>
              <a:t>​</a:t>
            </a:r>
            <a:endParaRPr lang="ru-RU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0FA2F-6AEF-443A-9FD9-AB382B3D746D}"/>
              </a:ext>
            </a:extLst>
          </p:cNvPr>
          <p:cNvSpPr txBox="1"/>
          <p:nvPr/>
        </p:nvSpPr>
        <p:spPr>
          <a:xfrm>
            <a:off x="8360229" y="1513792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0" b="0" i="0" dirty="0">
                <a:effectLst/>
              </a:rPr>
              <a:t>Δ</a:t>
            </a:r>
            <a:r>
              <a:rPr lang="en-US" sz="6000" b="0" i="1" dirty="0">
                <a:effectLst/>
              </a:rPr>
              <a:t>p</a:t>
            </a:r>
            <a:r>
              <a:rPr lang="en-US" sz="6000" b="0" i="0" dirty="0">
                <a:effectLst/>
              </a:rPr>
              <a:t>​</a:t>
            </a:r>
            <a:r>
              <a:rPr lang="ru-RU" sz="6000" b="0" i="0" dirty="0">
                <a:solidFill>
                  <a:srgbClr val="2C2D2E"/>
                </a:solidFill>
                <a:effectLst/>
              </a:rPr>
              <a:t>₂</a:t>
            </a:r>
            <a:r>
              <a:rPr lang="en-US" sz="6000" dirty="0"/>
              <a:t>−</a:t>
            </a:r>
            <a:r>
              <a:rPr lang="el-GR" sz="6000" dirty="0"/>
              <a:t>Δ</a:t>
            </a:r>
            <a:r>
              <a:rPr lang="en-US" sz="6000" i="1" dirty="0"/>
              <a:t>p</a:t>
            </a:r>
            <a:r>
              <a:rPr lang="en-US" sz="6000" dirty="0"/>
              <a:t>​</a:t>
            </a:r>
            <a:r>
              <a:rPr lang="ru-RU" sz="6000" dirty="0">
                <a:solidFill>
                  <a:srgbClr val="2C2D2E"/>
                </a:solidFill>
              </a:rPr>
              <a:t>₁</a:t>
            </a:r>
            <a:r>
              <a:rPr lang="en-US" sz="6000" b="0" i="0" dirty="0">
                <a:effectLst/>
              </a:rPr>
              <a:t>​=0</a:t>
            </a:r>
            <a:endParaRPr lang="ru-RU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1278D-1A44-4505-8958-C69C1E9DAF43}"/>
              </a:ext>
            </a:extLst>
          </p:cNvPr>
          <p:cNvSpPr txBox="1"/>
          <p:nvPr/>
        </p:nvSpPr>
        <p:spPr>
          <a:xfrm>
            <a:off x="1013927" y="3352038"/>
            <a:ext cx="1117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0" dirty="0">
                <a:effectLst/>
              </a:rPr>
              <a:t>m</a:t>
            </a:r>
            <a:r>
              <a:rPr lang="ru-RU" sz="6000" b="0" dirty="0">
                <a:solidFill>
                  <a:srgbClr val="2C2D2E"/>
                </a:solidFill>
                <a:effectLst/>
              </a:rPr>
              <a:t>₂</a:t>
            </a:r>
            <a:r>
              <a:rPr lang="pl-PL" sz="6000" b="0" dirty="0">
                <a:effectLst/>
              </a:rPr>
              <a:t>​V</a:t>
            </a:r>
            <a:r>
              <a:rPr lang="ru-RU" sz="6000" b="0" dirty="0">
                <a:solidFill>
                  <a:srgbClr val="2C2D2E"/>
                </a:solidFill>
                <a:effectLst/>
              </a:rPr>
              <a:t>₂</a:t>
            </a:r>
            <a:r>
              <a:rPr lang="en-US" sz="6000" b="0" dirty="0">
                <a:effectLst/>
              </a:rPr>
              <a:t>’</a:t>
            </a:r>
            <a:r>
              <a:rPr lang="pl-PL" sz="6000" b="0" dirty="0">
                <a:effectLst/>
              </a:rPr>
              <a:t>​+m</a:t>
            </a:r>
            <a:r>
              <a:rPr lang="ru-RU" sz="6000" b="0" dirty="0">
                <a:solidFill>
                  <a:srgbClr val="2C2D2E"/>
                </a:solidFill>
                <a:effectLst/>
              </a:rPr>
              <a:t>₁</a:t>
            </a:r>
            <a:r>
              <a:rPr lang="en-US" sz="6000" b="0" dirty="0">
                <a:effectLst/>
              </a:rPr>
              <a:t>​</a:t>
            </a:r>
            <a:r>
              <a:rPr lang="pl-PL" sz="6000" b="0" dirty="0">
                <a:effectLst/>
              </a:rPr>
              <a:t>V</a:t>
            </a:r>
            <a:r>
              <a:rPr lang="ru-RU" sz="6000" b="0" dirty="0">
                <a:solidFill>
                  <a:srgbClr val="2C2D2E"/>
                </a:solidFill>
                <a:effectLst/>
              </a:rPr>
              <a:t>₁</a:t>
            </a:r>
            <a:r>
              <a:rPr lang="en-US" sz="6000" b="0" dirty="0">
                <a:effectLst/>
              </a:rPr>
              <a:t>​’</a:t>
            </a:r>
            <a:r>
              <a:rPr lang="pl-PL" sz="6000" b="0" dirty="0">
                <a:effectLst/>
              </a:rPr>
              <a:t>​=m</a:t>
            </a:r>
            <a:r>
              <a:rPr lang="ru-RU" sz="6000" b="0" dirty="0">
                <a:solidFill>
                  <a:srgbClr val="2C2D2E"/>
                </a:solidFill>
                <a:effectLst/>
              </a:rPr>
              <a:t>₂</a:t>
            </a:r>
            <a:r>
              <a:rPr lang="pl-PL" sz="6000" b="0" dirty="0">
                <a:effectLst/>
              </a:rPr>
              <a:t>V</a:t>
            </a:r>
            <a:r>
              <a:rPr lang="ru-RU" sz="6000" b="0" dirty="0">
                <a:solidFill>
                  <a:srgbClr val="2C2D2E"/>
                </a:solidFill>
                <a:effectLst/>
              </a:rPr>
              <a:t>₂ </a:t>
            </a:r>
            <a:r>
              <a:rPr lang="pl-PL" sz="6000" b="0" dirty="0">
                <a:effectLst/>
              </a:rPr>
              <a:t>​+m</a:t>
            </a:r>
            <a:r>
              <a:rPr lang="ru-RU" sz="6000" b="0" dirty="0">
                <a:solidFill>
                  <a:srgbClr val="2C2D2E"/>
                </a:solidFill>
                <a:effectLst/>
              </a:rPr>
              <a:t>₁</a:t>
            </a:r>
            <a:r>
              <a:rPr lang="en-US" sz="6000" b="0" dirty="0">
                <a:effectLst/>
              </a:rPr>
              <a:t>​</a:t>
            </a:r>
            <a:r>
              <a:rPr lang="pl-PL" sz="6000" b="0" dirty="0">
                <a:effectLst/>
              </a:rPr>
              <a:t>​V</a:t>
            </a:r>
            <a:r>
              <a:rPr lang="ru-RU" sz="6000" b="0" dirty="0">
                <a:solidFill>
                  <a:srgbClr val="2C2D2E"/>
                </a:solidFill>
                <a:effectLst/>
              </a:rPr>
              <a:t>₁</a:t>
            </a:r>
            <a:r>
              <a:rPr lang="en-US" sz="6000" b="0" dirty="0">
                <a:effectLst/>
              </a:rPr>
              <a:t>​ = const</a:t>
            </a:r>
            <a:r>
              <a:rPr lang="pl-PL" sz="6000" b="0" i="0" dirty="0">
                <a:effectLst/>
              </a:rPr>
              <a:t>​</a:t>
            </a:r>
            <a:endParaRPr lang="ru-RU" sz="6000" dirty="0"/>
          </a:p>
        </p:txBody>
      </p:sp>
      <p:pic>
        <p:nvPicPr>
          <p:cNvPr id="12" name="Рисунок 11" descr="Линия со стрелкой: прямо">
            <a:extLst>
              <a:ext uri="{FF2B5EF4-FFF2-40B4-BE49-F238E27FC236}">
                <a16:creationId xmlns:a16="http://schemas.microsoft.com/office/drawing/2014/main" id="{84E70760-AA93-4380-9C81-8DF8331A6D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912775" y="3109426"/>
            <a:ext cx="541176" cy="639147"/>
          </a:xfrm>
          <a:prstGeom prst="rect">
            <a:avLst/>
          </a:prstGeom>
        </p:spPr>
      </p:pic>
      <p:pic>
        <p:nvPicPr>
          <p:cNvPr id="14" name="Рисунок 13" descr="Линия со стрелкой: прямо">
            <a:extLst>
              <a:ext uri="{FF2B5EF4-FFF2-40B4-BE49-F238E27FC236}">
                <a16:creationId xmlns:a16="http://schemas.microsoft.com/office/drawing/2014/main" id="{BAAB3203-D852-4A4A-9308-5D9397B331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015273" y="3109426"/>
            <a:ext cx="541176" cy="639147"/>
          </a:xfrm>
          <a:prstGeom prst="rect">
            <a:avLst/>
          </a:prstGeom>
        </p:spPr>
      </p:pic>
      <p:pic>
        <p:nvPicPr>
          <p:cNvPr id="15" name="Рисунок 14" descr="Линия со стрелкой: прямо">
            <a:extLst>
              <a:ext uri="{FF2B5EF4-FFF2-40B4-BE49-F238E27FC236}">
                <a16:creationId xmlns:a16="http://schemas.microsoft.com/office/drawing/2014/main" id="{F00C7F6B-7597-4535-B4E8-5903D9901D9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01138" y="3032464"/>
            <a:ext cx="541176" cy="639147"/>
          </a:xfrm>
          <a:prstGeom prst="rect">
            <a:avLst/>
          </a:prstGeom>
        </p:spPr>
      </p:pic>
      <p:pic>
        <p:nvPicPr>
          <p:cNvPr id="16" name="Рисунок 15" descr="Линия со стрелкой: прямо">
            <a:extLst>
              <a:ext uri="{FF2B5EF4-FFF2-40B4-BE49-F238E27FC236}">
                <a16:creationId xmlns:a16="http://schemas.microsoft.com/office/drawing/2014/main" id="{69FB1E40-ED2F-46FB-8098-97F9E615F0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441301" y="1466195"/>
            <a:ext cx="541176" cy="639147"/>
          </a:xfrm>
          <a:prstGeom prst="rect">
            <a:avLst/>
          </a:prstGeom>
        </p:spPr>
      </p:pic>
      <p:pic>
        <p:nvPicPr>
          <p:cNvPr id="17" name="Рисунок 16" descr="Линия со стрелкой: прямо">
            <a:extLst>
              <a:ext uri="{FF2B5EF4-FFF2-40B4-BE49-F238E27FC236}">
                <a16:creationId xmlns:a16="http://schemas.microsoft.com/office/drawing/2014/main" id="{903301B7-3CE6-4B19-9BE4-FD052F61A0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154924" y="1452200"/>
            <a:ext cx="541176" cy="639147"/>
          </a:xfrm>
          <a:prstGeom prst="rect">
            <a:avLst/>
          </a:prstGeom>
        </p:spPr>
      </p:pic>
      <p:pic>
        <p:nvPicPr>
          <p:cNvPr id="18" name="Рисунок 17" descr="Линия со стрелкой: прямо">
            <a:extLst>
              <a:ext uri="{FF2B5EF4-FFF2-40B4-BE49-F238E27FC236}">
                <a16:creationId xmlns:a16="http://schemas.microsoft.com/office/drawing/2014/main" id="{ECCB27B3-7CC0-4DA1-9629-D860CC16BC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089641" y="3100611"/>
            <a:ext cx="541176" cy="639147"/>
          </a:xfrm>
          <a:prstGeom prst="rect">
            <a:avLst/>
          </a:prstGeom>
        </p:spPr>
      </p:pic>
      <p:pic>
        <p:nvPicPr>
          <p:cNvPr id="19" name="Рисунок 18" descr="Линия со стрелкой: прямо">
            <a:extLst>
              <a:ext uri="{FF2B5EF4-FFF2-40B4-BE49-F238E27FC236}">
                <a16:creationId xmlns:a16="http://schemas.microsoft.com/office/drawing/2014/main" id="{D06F8E03-8935-4A1D-8061-A18D544CCC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868547" y="1466194"/>
            <a:ext cx="541176" cy="639147"/>
          </a:xfrm>
          <a:prstGeom prst="rect">
            <a:avLst/>
          </a:prstGeom>
        </p:spPr>
      </p:pic>
      <p:pic>
        <p:nvPicPr>
          <p:cNvPr id="20" name="Рисунок 19" descr="Линия со стрелкой: прямо">
            <a:extLst>
              <a:ext uri="{FF2B5EF4-FFF2-40B4-BE49-F238E27FC236}">
                <a16:creationId xmlns:a16="http://schemas.microsoft.com/office/drawing/2014/main" id="{7C847128-09FB-4D7C-B666-E453CCA2F5A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75423" y="1382476"/>
            <a:ext cx="541176" cy="6391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020188-D1E0-4252-908E-84AA73E38E9C}"/>
              </a:ext>
            </a:extLst>
          </p:cNvPr>
          <p:cNvSpPr txBox="1"/>
          <p:nvPr/>
        </p:nvSpPr>
        <p:spPr>
          <a:xfrm>
            <a:off x="438538" y="4601496"/>
            <a:ext cx="11370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</a:t>
            </a:r>
            <a:r>
              <a:rPr lang="ru-RU" sz="24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акон сохранения импульса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векторная сумма импульсов тел, 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составляющих замкнутую систему, не изменяется.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484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215E0-DC30-4AC4-A7D3-2F5384C55EFA}"/>
              </a:ext>
            </a:extLst>
          </p:cNvPr>
          <p:cNvSpPr txBox="1"/>
          <p:nvPr/>
        </p:nvSpPr>
        <p:spPr>
          <a:xfrm>
            <a:off x="4839921" y="130629"/>
            <a:ext cx="282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3"/>
                </a:solidFill>
              </a:rPr>
              <a:t>Упругое соударение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C2602-DF90-4E8F-BD2D-E1C3D4D22DA8}"/>
              </a:ext>
            </a:extLst>
          </p:cNvPr>
          <p:cNvSpPr txBox="1"/>
          <p:nvPr/>
        </p:nvSpPr>
        <p:spPr>
          <a:xfrm>
            <a:off x="345296" y="857686"/>
            <a:ext cx="11809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Соударение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это столкновение двух тел, обменивающиеся энергией и импульсом друг с другом.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E84A4D-FBED-4A1F-88B9-7A29FECEAB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82" y="3426754"/>
            <a:ext cx="4786604" cy="16608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86714" y="2142220"/>
            <a:ext cx="117265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соударения они двигаются со состояниями, которые отличаются по направлению и величине от их скоростей до столкновения. 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4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40" y="84378"/>
            <a:ext cx="2975106" cy="6401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6669" y="724513"/>
            <a:ext cx="108584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ea typeface="Calibri" panose="020F0502020204030204" pitchFamily="34" charset="0"/>
              </a:rPr>
              <a:t>Из закона сохранения импульса можно вывести 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m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 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=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m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ru-RU" sz="2400" dirty="0">
                <a:ea typeface="Calibri" panose="020F0502020204030204" pitchFamily="34" charset="0"/>
              </a:rPr>
              <a:t>.</a:t>
            </a:r>
          </a:p>
          <a:p>
            <a:r>
              <a:rPr lang="ru-RU" sz="2400" dirty="0">
                <a:ea typeface="Calibri" panose="020F0502020204030204" pitchFamily="34" charset="0"/>
              </a:rPr>
              <a:t>Из закона сохранения энергии получаем 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m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r>
              <a:rPr lang="ru-RU" sz="2400" b="1" i="1" baseline="30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r>
              <a:rPr lang="ru-RU" sz="2400" b="1" i="1" baseline="30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 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=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m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r>
              <a:rPr lang="ru-RU" sz="2400" b="1" i="1" baseline="30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r>
              <a:rPr lang="ru-RU" sz="2400" b="1" i="1" baseline="30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ru-RU" sz="2400" dirty="0">
                <a:ea typeface="Calibri" panose="020F0502020204030204" pitchFamily="34" charset="0"/>
              </a:rPr>
              <a:t>. </a:t>
            </a:r>
          </a:p>
          <a:p>
            <a:r>
              <a:rPr lang="ru-RU" sz="2400" dirty="0">
                <a:ea typeface="Calibri" panose="020F0502020204030204" pitchFamily="34" charset="0"/>
              </a:rPr>
              <a:t>Раскроем разность квадратов 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m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+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=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m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+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).</a:t>
            </a:r>
            <a:r>
              <a:rPr lang="ru-RU" sz="2400" dirty="0">
                <a:ea typeface="Calibri" panose="020F0502020204030204" pitchFamily="34" charset="0"/>
              </a:rPr>
              <a:t> </a:t>
            </a:r>
          </a:p>
          <a:p>
            <a:r>
              <a:rPr lang="ru-RU" sz="2400" dirty="0">
                <a:ea typeface="Calibri" panose="020F0502020204030204" pitchFamily="34" charset="0"/>
              </a:rPr>
              <a:t>Воспользовавшись законом сохранения импульса, находим 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+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=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+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ea typeface="Calibri" panose="020F0502020204030204" pitchFamily="34" charset="0"/>
              </a:rPr>
              <a:t> </a:t>
            </a:r>
          </a:p>
          <a:p>
            <a:r>
              <a:rPr lang="ru-RU" sz="2400" dirty="0">
                <a:ea typeface="Calibri" panose="020F0502020204030204" pitchFamily="34" charset="0"/>
              </a:rPr>
              <a:t>Из этой формулы можно вывести </a:t>
            </a:r>
            <a:r>
              <a:rPr lang="ru-RU" sz="2400" i="1" dirty="0">
                <a:ea typeface="Times New Roman" panose="02020603050405020304" pitchFamily="18" charset="0"/>
              </a:rPr>
              <a:t>u`</a:t>
            </a:r>
            <a:r>
              <a:rPr lang="ru-RU" sz="2400" baseline="-25000" dirty="0">
                <a:ea typeface="Times New Roman" panose="02020603050405020304" pitchFamily="18" charset="0"/>
              </a:rPr>
              <a:t>2</a:t>
            </a:r>
            <a:r>
              <a:rPr lang="ru-RU" sz="2400" dirty="0">
                <a:ea typeface="Times New Roman" panose="02020603050405020304" pitchFamily="18" charset="0"/>
              </a:rPr>
              <a:t>=</a:t>
            </a:r>
            <a:r>
              <a:rPr lang="ru-RU" sz="2400" i="1" dirty="0">
                <a:ea typeface="Times New Roman" panose="02020603050405020304" pitchFamily="18" charset="0"/>
              </a:rPr>
              <a:t> u`</a:t>
            </a:r>
            <a:r>
              <a:rPr lang="ru-RU" sz="2400" baseline="-25000" dirty="0">
                <a:ea typeface="Times New Roman" panose="02020603050405020304" pitchFamily="18" charset="0"/>
              </a:rPr>
              <a:t>1</a:t>
            </a:r>
            <a:r>
              <a:rPr lang="ru-RU" sz="2400" dirty="0">
                <a:ea typeface="Times New Roman" panose="02020603050405020304" pitchFamily="18" charset="0"/>
              </a:rPr>
              <a:t>+</a:t>
            </a:r>
            <a:r>
              <a:rPr lang="ru-RU" sz="2400" i="1" dirty="0">
                <a:ea typeface="Times New Roman" panose="02020603050405020304" pitchFamily="18" charset="0"/>
              </a:rPr>
              <a:t> u</a:t>
            </a:r>
            <a:r>
              <a:rPr lang="ru-RU" sz="2400" baseline="-25000" dirty="0">
                <a:ea typeface="Times New Roman" panose="02020603050405020304" pitchFamily="18" charset="0"/>
              </a:rPr>
              <a:t>1</a:t>
            </a:r>
            <a:r>
              <a:rPr lang="ru-RU" sz="2400" dirty="0">
                <a:ea typeface="Times New Roman" panose="02020603050405020304" pitchFamily="18" charset="0"/>
              </a:rPr>
              <a:t>−</a:t>
            </a:r>
            <a:r>
              <a:rPr lang="ru-RU" sz="2400" i="1" dirty="0">
                <a:ea typeface="Times New Roman" panose="02020603050405020304" pitchFamily="18" charset="0"/>
              </a:rPr>
              <a:t>u</a:t>
            </a:r>
            <a:r>
              <a:rPr lang="ru-RU" sz="2400" baseline="-25000" dirty="0">
                <a:ea typeface="Times New Roman" panose="02020603050405020304" pitchFamily="18" charset="0"/>
              </a:rPr>
              <a:t>2</a:t>
            </a:r>
            <a:r>
              <a:rPr lang="ru-RU" sz="2400" dirty="0">
                <a:ea typeface="Calibri" panose="020F0502020204030204" pitchFamily="34" charset="0"/>
              </a:rPr>
              <a:t>;</a:t>
            </a:r>
            <a:r>
              <a:rPr lang="ru-RU" sz="2400" baseline="-25000" dirty="0">
                <a:ea typeface="Calibri" panose="020F0502020204030204" pitchFamily="34" charset="0"/>
              </a:rPr>
              <a:t> 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=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+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a typeface="Calibri" panose="020F0502020204030204" pitchFamily="34" charset="0"/>
              </a:rPr>
              <a:t>Подставим эти выражения в видоизменённый закон сохранения импульса 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=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+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dirty="0">
                <a:ea typeface="Calibri" panose="020F0502020204030204" pitchFamily="34" charset="0"/>
              </a:rPr>
              <a:t> и </a:t>
            </a:r>
          </a:p>
          <a:p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m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+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 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=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 m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u`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b="1" i="1" dirty="0">
                <a:solidFill>
                  <a:srgbClr val="000000"/>
                </a:solidFill>
                <a:ea typeface="Calibri" panose="020F0502020204030204" pitchFamily="34" charset="0"/>
              </a:rPr>
              <a:t>−</a:t>
            </a:r>
            <a:r>
              <a:rPr lang="ru-RU" sz="2400" i="1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).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E84A4D-FBED-4A1F-88B9-7A29FECEAB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91" y="4341187"/>
            <a:ext cx="4786604" cy="1660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377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0F254A-A6EF-4AB4-BB86-BD04AC2AB47C}"/>
              </a:ext>
            </a:extLst>
          </p:cNvPr>
          <p:cNvSpPr txBox="1"/>
          <p:nvPr/>
        </p:nvSpPr>
        <p:spPr>
          <a:xfrm>
            <a:off x="3918858" y="0"/>
            <a:ext cx="390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3"/>
                </a:solidFill>
              </a:rPr>
              <a:t>Разработка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2B5D34-F06D-4F97-9C2D-B02CE621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465" y="653274"/>
            <a:ext cx="3127519" cy="448094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3FDD16-389A-4656-9E03-66FFAD43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8" y="699795"/>
            <a:ext cx="3018970" cy="169817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E84EBEB-FE55-4AA0-83A0-C0A54A5C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8" y="615530"/>
            <a:ext cx="3018970" cy="16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657C9-53D5-41EA-8286-02F6D6F344A3}"/>
              </a:ext>
            </a:extLst>
          </p:cNvPr>
          <p:cNvSpPr txBox="1"/>
          <p:nvPr/>
        </p:nvSpPr>
        <p:spPr>
          <a:xfrm>
            <a:off x="73703" y="2570583"/>
            <a:ext cx="329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Интегральная среда разработки</a:t>
            </a:r>
          </a:p>
          <a:p>
            <a:pPr algn="ctr"/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 Studio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B2803-7123-4C41-B390-1933346D0E98}"/>
              </a:ext>
            </a:extLst>
          </p:cNvPr>
          <p:cNvSpPr txBox="1"/>
          <p:nvPr/>
        </p:nvSpPr>
        <p:spPr>
          <a:xfrm>
            <a:off x="3849641" y="2396969"/>
            <a:ext cx="315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Язык программирования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Java</a:t>
            </a:r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4C2E-A943-4F6D-A83E-0C719C1ABE56}"/>
              </a:ext>
            </a:extLst>
          </p:cNvPr>
          <p:cNvSpPr txBox="1"/>
          <p:nvPr/>
        </p:nvSpPr>
        <p:spPr>
          <a:xfrm>
            <a:off x="7903028" y="5264276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Начальное окно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DEA23-3ACF-4869-B12D-98B1C350BEEC}"/>
              </a:ext>
            </a:extLst>
          </p:cNvPr>
          <p:cNvSpPr txBox="1"/>
          <p:nvPr/>
        </p:nvSpPr>
        <p:spPr>
          <a:xfrm>
            <a:off x="1129004" y="3610947"/>
            <a:ext cx="5520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Приложение состоит из трех классов: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MainActivity</a:t>
            </a:r>
            <a:r>
              <a:rPr lang="ru-RU" sz="2400" dirty="0"/>
              <a:t>, начальное окно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Ball</a:t>
            </a:r>
            <a:r>
              <a:rPr lang="ru-RU" sz="2400" dirty="0"/>
              <a:t>, логика создания шаров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Physics</a:t>
            </a:r>
            <a:r>
              <a:rPr lang="ru-RU" sz="2400" dirty="0"/>
              <a:t>, логика взаимодействия шаров</a:t>
            </a:r>
          </a:p>
        </p:txBody>
      </p:sp>
    </p:spTree>
    <p:extLst>
      <p:ext uri="{BB962C8B-B14F-4D97-AF65-F5344CB8AC3E}">
        <p14:creationId xmlns:p14="http://schemas.microsoft.com/office/powerpoint/2010/main" val="7010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87E79-31EF-426E-B288-8B47DDB6CED0}"/>
              </a:ext>
            </a:extLst>
          </p:cNvPr>
          <p:cNvSpPr txBox="1"/>
          <p:nvPr/>
        </p:nvSpPr>
        <p:spPr>
          <a:xfrm>
            <a:off x="4551007" y="0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3"/>
                </a:solidFill>
              </a:rPr>
              <a:t>Разработка приложения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DA9699-FD62-4C77-AFD8-F221161D3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9" y="461665"/>
            <a:ext cx="3028613" cy="48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5E96E2-FF1A-4A77-B584-9EA992FA7354}"/>
              </a:ext>
            </a:extLst>
          </p:cNvPr>
          <p:cNvSpPr txBox="1"/>
          <p:nvPr/>
        </p:nvSpPr>
        <p:spPr>
          <a:xfrm>
            <a:off x="909440" y="5350906"/>
            <a:ext cx="269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Запущенное приложение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465F-E0B8-4D89-BE1B-10CE5D7A0033}"/>
              </a:ext>
            </a:extLst>
          </p:cNvPr>
          <p:cNvSpPr txBox="1"/>
          <p:nvPr/>
        </p:nvSpPr>
        <p:spPr>
          <a:xfrm>
            <a:off x="4194740" y="978090"/>
            <a:ext cx="758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классе </a:t>
            </a:r>
            <a:r>
              <a:rPr lang="en-US" sz="2800" dirty="0"/>
              <a:t>Ball </a:t>
            </a:r>
            <a:r>
              <a:rPr lang="ru-RU" sz="2800" dirty="0"/>
              <a:t>происходит вся </a:t>
            </a:r>
            <a:r>
              <a:rPr lang="ru-RU" sz="2800" dirty="0" smtClean="0"/>
              <a:t>отрисовка</a:t>
            </a:r>
            <a:r>
              <a:rPr lang="ru-RU" sz="2800" dirty="0" smtClean="0"/>
              <a:t>, где прописаны основные методы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F791F-A3D9-45EC-BEE5-EF42FAFE1E9A}"/>
              </a:ext>
            </a:extLst>
          </p:cNvPr>
          <p:cNvSpPr txBox="1"/>
          <p:nvPr/>
        </p:nvSpPr>
        <p:spPr>
          <a:xfrm>
            <a:off x="4194740" y="2456155"/>
            <a:ext cx="733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классе </a:t>
            </a:r>
            <a:r>
              <a:rPr lang="en-US" sz="2800" dirty="0"/>
              <a:t>Physics </a:t>
            </a:r>
            <a:r>
              <a:rPr lang="ru-RU" sz="2800" dirty="0"/>
              <a:t>прописана физическая логика.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859ABB-C9DE-44E1-9F18-C725BDBDD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294" y="3926687"/>
            <a:ext cx="3220386" cy="1119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2667C9-7AC9-4374-AD8B-EEC2E319A3D4}"/>
              </a:ext>
            </a:extLst>
          </p:cNvPr>
          <p:cNvSpPr txBox="1"/>
          <p:nvPr/>
        </p:nvSpPr>
        <p:spPr>
          <a:xfrm>
            <a:off x="4217438" y="3841150"/>
            <a:ext cx="464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этой формулы, мы вычисляем скорости обоих шаров после соприкосновения. И на выходе мы получаем алгоритм отбивания шаров друг от друга.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9615F-953C-4050-A055-398811F156BD}"/>
              </a:ext>
            </a:extLst>
          </p:cNvPr>
          <p:cNvSpPr txBox="1"/>
          <p:nvPr/>
        </p:nvSpPr>
        <p:spPr>
          <a:xfrm>
            <a:off x="4194740" y="5127016"/>
            <a:ext cx="7357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происходит проверка соприкосновения со стенами, где </a:t>
            </a:r>
            <a:r>
              <a:rPr lang="ru-RU" dirty="0" err="1"/>
              <a:t>береться</a:t>
            </a:r>
            <a:r>
              <a:rPr lang="ru-RU" dirty="0"/>
              <a:t> ширина и долгота и вычитается радиус поделенный на 1,3.</a:t>
            </a:r>
          </a:p>
        </p:txBody>
      </p:sp>
    </p:spTree>
    <p:extLst>
      <p:ext uri="{BB962C8B-B14F-4D97-AF65-F5344CB8AC3E}">
        <p14:creationId xmlns:p14="http://schemas.microsoft.com/office/powerpoint/2010/main" val="37986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527</TotalTime>
  <Words>416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Times New Roman</vt:lpstr>
      <vt:lpstr>Ретро</vt:lpstr>
      <vt:lpstr>Визуализация закона сохранения импульса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Куликов</dc:creator>
  <cp:lastModifiedBy>Lenovo</cp:lastModifiedBy>
  <cp:revision>26</cp:revision>
  <dcterms:created xsi:type="dcterms:W3CDTF">2021-05-19T19:33:40Z</dcterms:created>
  <dcterms:modified xsi:type="dcterms:W3CDTF">2021-05-29T21:51:37Z</dcterms:modified>
</cp:coreProperties>
</file>