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2"/>
  </p:notesMasterIdLst>
  <p:sldIdLst>
    <p:sldId id="256" r:id="rId2"/>
    <p:sldId id="287" r:id="rId3"/>
    <p:sldId id="289" r:id="rId4"/>
    <p:sldId id="258" r:id="rId5"/>
    <p:sldId id="259" r:id="rId6"/>
    <p:sldId id="288" r:id="rId7"/>
    <p:sldId id="300" r:id="rId8"/>
    <p:sldId id="261" r:id="rId9"/>
    <p:sldId id="262" r:id="rId10"/>
    <p:sldId id="267" r:id="rId11"/>
    <p:sldId id="268" r:id="rId12"/>
    <p:sldId id="269" r:id="rId13"/>
    <p:sldId id="270" r:id="rId14"/>
    <p:sldId id="271" r:id="rId15"/>
    <p:sldId id="272" r:id="rId16"/>
    <p:sldId id="263" r:id="rId17"/>
    <p:sldId id="273" r:id="rId18"/>
    <p:sldId id="277" r:id="rId19"/>
    <p:sldId id="276" r:id="rId20"/>
    <p:sldId id="278" r:id="rId21"/>
    <p:sldId id="279" r:id="rId22"/>
    <p:sldId id="293" r:id="rId23"/>
    <p:sldId id="299" r:id="rId24"/>
    <p:sldId id="298" r:id="rId25"/>
    <p:sldId id="294" r:id="rId26"/>
    <p:sldId id="297" r:id="rId27"/>
    <p:sldId id="264" r:id="rId28"/>
    <p:sldId id="265" r:id="rId29"/>
    <p:sldId id="266" r:id="rId30"/>
    <p:sldId id="301" r:id="rId31"/>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82" d="100"/>
          <a:sy n="82" d="100"/>
        </p:scale>
        <p:origin x="1474"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E44E801A-2080-4F27-A7D0-A4B4E7F0940C}" type="datetimeFigureOut">
              <a:rPr lang="he-IL" smtClean="0"/>
              <a:t>ה'/תמוז/תשע"ז</a:t>
            </a:fld>
            <a:endParaRPr lang="he-IL"/>
          </a:p>
        </p:txBody>
      </p:sp>
      <p:sp>
        <p:nvSpPr>
          <p:cNvPr id="4" name="מציין מיקום של תמונת שקופית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F459A2CD-6B27-4F40-8EB7-3130CD80E106}" type="slidenum">
              <a:rPr lang="he-IL" smtClean="0"/>
              <a:t>‹#›</a:t>
            </a:fld>
            <a:endParaRPr lang="he-IL"/>
          </a:p>
        </p:txBody>
      </p:sp>
    </p:spTree>
    <p:extLst>
      <p:ext uri="{BB962C8B-B14F-4D97-AF65-F5344CB8AC3E}">
        <p14:creationId xmlns:p14="http://schemas.microsoft.com/office/powerpoint/2010/main" val="370798798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err="1"/>
              <a:t>total_richness</a:t>
            </a:r>
            <a:endParaRPr lang="he-IL" dirty="0"/>
          </a:p>
        </p:txBody>
      </p:sp>
      <p:sp>
        <p:nvSpPr>
          <p:cNvPr id="4" name="מציין מיקום של מספר שקופית 3"/>
          <p:cNvSpPr>
            <a:spLocks noGrp="1"/>
          </p:cNvSpPr>
          <p:nvPr>
            <p:ph type="sldNum" sz="quarter" idx="10"/>
          </p:nvPr>
        </p:nvSpPr>
        <p:spPr/>
        <p:txBody>
          <a:bodyPr/>
          <a:lstStyle/>
          <a:p>
            <a:fld id="{F459A2CD-6B27-4F40-8EB7-3130CD80E106}" type="slidenum">
              <a:rPr lang="he-IL" smtClean="0"/>
              <a:t>14</a:t>
            </a:fld>
            <a:endParaRPr lang="he-IL"/>
          </a:p>
        </p:txBody>
      </p:sp>
    </p:spTree>
    <p:extLst>
      <p:ext uri="{BB962C8B-B14F-4D97-AF65-F5344CB8AC3E}">
        <p14:creationId xmlns:p14="http://schemas.microsoft.com/office/powerpoint/2010/main" val="27078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5"/>
            <a:ext cx="7772400" cy="1470025"/>
          </a:xfrm>
        </p:spPr>
        <p:txBody>
          <a:bodyPr/>
          <a:lstStyle/>
          <a:p>
            <a:r>
              <a:rPr lang="he-IL"/>
              <a:t>לחץ כדי לערוך סגנון כותרת של תבנית בסיס</a:t>
            </a:r>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C87F3E04-0C5D-4371-854C-905A25CA98A3}" type="datetimeFigureOut">
              <a:rPr lang="he-IL" smtClean="0"/>
              <a:t>ה'/תמוז/תשע"ז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326C5459-D830-4DE4-9106-4CB9B77FBAC5}" type="slidenum">
              <a:rPr lang="he-IL" smtClean="0"/>
              <a:t>‹#›</a:t>
            </a:fld>
            <a:endParaRPr lang="he-IL"/>
          </a:p>
        </p:txBody>
      </p:sp>
    </p:spTree>
    <p:extLst>
      <p:ext uri="{BB962C8B-B14F-4D97-AF65-F5344CB8AC3E}">
        <p14:creationId xmlns:p14="http://schemas.microsoft.com/office/powerpoint/2010/main" val="3999600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C87F3E04-0C5D-4371-854C-905A25CA98A3}" type="datetimeFigureOut">
              <a:rPr lang="he-IL" smtClean="0"/>
              <a:t>ה'/תמוז/תשע"ז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326C5459-D830-4DE4-9106-4CB9B77FBAC5}" type="slidenum">
              <a:rPr lang="he-IL" smtClean="0"/>
              <a:t>‹#›</a:t>
            </a:fld>
            <a:endParaRPr lang="he-IL"/>
          </a:p>
        </p:txBody>
      </p:sp>
    </p:spTree>
    <p:extLst>
      <p:ext uri="{BB962C8B-B14F-4D97-AF65-F5344CB8AC3E}">
        <p14:creationId xmlns:p14="http://schemas.microsoft.com/office/powerpoint/2010/main" val="3629068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C87F3E04-0C5D-4371-854C-905A25CA98A3}" type="datetimeFigureOut">
              <a:rPr lang="he-IL" smtClean="0"/>
              <a:t>ה'/תמוז/תשע"ז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326C5459-D830-4DE4-9106-4CB9B77FBAC5}" type="slidenum">
              <a:rPr lang="he-IL" smtClean="0"/>
              <a:t>‹#›</a:t>
            </a:fld>
            <a:endParaRPr lang="he-IL"/>
          </a:p>
        </p:txBody>
      </p:sp>
    </p:spTree>
    <p:extLst>
      <p:ext uri="{BB962C8B-B14F-4D97-AF65-F5344CB8AC3E}">
        <p14:creationId xmlns:p14="http://schemas.microsoft.com/office/powerpoint/2010/main" val="323451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C87F3E04-0C5D-4371-854C-905A25CA98A3}" type="datetimeFigureOut">
              <a:rPr lang="he-IL" smtClean="0"/>
              <a:t>ה'/תמוז/תשע"ז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326C5459-D830-4DE4-9106-4CB9B77FBAC5}" type="slidenum">
              <a:rPr lang="he-IL" smtClean="0"/>
              <a:t>‹#›</a:t>
            </a:fld>
            <a:endParaRPr lang="he-IL"/>
          </a:p>
        </p:txBody>
      </p:sp>
    </p:spTree>
    <p:extLst>
      <p:ext uri="{BB962C8B-B14F-4D97-AF65-F5344CB8AC3E}">
        <p14:creationId xmlns:p14="http://schemas.microsoft.com/office/powerpoint/2010/main" val="2940632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r">
              <a:defRPr sz="4000" b="1" cap="all"/>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C87F3E04-0C5D-4371-854C-905A25CA98A3}" type="datetimeFigureOut">
              <a:rPr lang="he-IL" smtClean="0"/>
              <a:t>ה'/תמוז/תשע"ז</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326C5459-D830-4DE4-9106-4CB9B77FBAC5}" type="slidenum">
              <a:rPr lang="he-IL" smtClean="0"/>
              <a:t>‹#›</a:t>
            </a:fld>
            <a:endParaRPr lang="he-IL"/>
          </a:p>
        </p:txBody>
      </p:sp>
    </p:spTree>
    <p:extLst>
      <p:ext uri="{BB962C8B-B14F-4D97-AF65-F5344CB8AC3E}">
        <p14:creationId xmlns:p14="http://schemas.microsoft.com/office/powerpoint/2010/main" val="3981100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C87F3E04-0C5D-4371-854C-905A25CA98A3}" type="datetimeFigureOut">
              <a:rPr lang="he-IL" smtClean="0"/>
              <a:t>ה'/תמוז/תשע"ז</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326C5459-D830-4DE4-9106-4CB9B77FBAC5}" type="slidenum">
              <a:rPr lang="he-IL" smtClean="0"/>
              <a:t>‹#›</a:t>
            </a:fld>
            <a:endParaRPr lang="he-IL"/>
          </a:p>
        </p:txBody>
      </p:sp>
    </p:spTree>
    <p:extLst>
      <p:ext uri="{BB962C8B-B14F-4D97-AF65-F5344CB8AC3E}">
        <p14:creationId xmlns:p14="http://schemas.microsoft.com/office/powerpoint/2010/main" val="1937971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C87F3E04-0C5D-4371-854C-905A25CA98A3}" type="datetimeFigureOut">
              <a:rPr lang="he-IL" smtClean="0"/>
              <a:t>ה'/תמוז/תשע"ז</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326C5459-D830-4DE4-9106-4CB9B77FBAC5}" type="slidenum">
              <a:rPr lang="he-IL" smtClean="0"/>
              <a:t>‹#›</a:t>
            </a:fld>
            <a:endParaRPr lang="he-IL"/>
          </a:p>
        </p:txBody>
      </p:sp>
    </p:spTree>
    <p:extLst>
      <p:ext uri="{BB962C8B-B14F-4D97-AF65-F5344CB8AC3E}">
        <p14:creationId xmlns:p14="http://schemas.microsoft.com/office/powerpoint/2010/main" val="1900961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C87F3E04-0C5D-4371-854C-905A25CA98A3}" type="datetimeFigureOut">
              <a:rPr lang="he-IL" smtClean="0"/>
              <a:t>ה'/תמוז/תשע"ז</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326C5459-D830-4DE4-9106-4CB9B77FBAC5}" type="slidenum">
              <a:rPr lang="he-IL" smtClean="0"/>
              <a:t>‹#›</a:t>
            </a:fld>
            <a:endParaRPr lang="he-IL"/>
          </a:p>
        </p:txBody>
      </p:sp>
    </p:spTree>
    <p:extLst>
      <p:ext uri="{BB962C8B-B14F-4D97-AF65-F5344CB8AC3E}">
        <p14:creationId xmlns:p14="http://schemas.microsoft.com/office/powerpoint/2010/main" val="1813706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C87F3E04-0C5D-4371-854C-905A25CA98A3}" type="datetimeFigureOut">
              <a:rPr lang="he-IL" smtClean="0"/>
              <a:t>ה'/תמוז/תשע"ז</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326C5459-D830-4DE4-9106-4CB9B77FBAC5}" type="slidenum">
              <a:rPr lang="he-IL" smtClean="0"/>
              <a:t>‹#›</a:t>
            </a:fld>
            <a:endParaRPr lang="he-IL"/>
          </a:p>
        </p:txBody>
      </p:sp>
    </p:spTree>
    <p:extLst>
      <p:ext uri="{BB962C8B-B14F-4D97-AF65-F5344CB8AC3E}">
        <p14:creationId xmlns:p14="http://schemas.microsoft.com/office/powerpoint/2010/main" val="304247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r">
              <a:defRPr sz="2000" b="1"/>
            </a:lvl1pPr>
          </a:lstStyle>
          <a:p>
            <a:r>
              <a:rPr lang="he-IL"/>
              <a:t>לחץ כדי לערוך סגנון כותרת של תבנית בסיס</a:t>
            </a:r>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C87F3E04-0C5D-4371-854C-905A25CA98A3}" type="datetimeFigureOut">
              <a:rPr lang="he-IL" smtClean="0"/>
              <a:t>ה'/תמוז/תשע"ז</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326C5459-D830-4DE4-9106-4CB9B77FBAC5}" type="slidenum">
              <a:rPr lang="he-IL" smtClean="0"/>
              <a:t>‹#›</a:t>
            </a:fld>
            <a:endParaRPr lang="he-IL"/>
          </a:p>
        </p:txBody>
      </p:sp>
    </p:spTree>
    <p:extLst>
      <p:ext uri="{BB962C8B-B14F-4D97-AF65-F5344CB8AC3E}">
        <p14:creationId xmlns:p14="http://schemas.microsoft.com/office/powerpoint/2010/main" val="264112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r">
              <a:defRPr sz="2000" b="1"/>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C87F3E04-0C5D-4371-854C-905A25CA98A3}" type="datetimeFigureOut">
              <a:rPr lang="he-IL" smtClean="0"/>
              <a:t>ה'/תמוז/תשע"ז</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326C5459-D830-4DE4-9106-4CB9B77FBAC5}" type="slidenum">
              <a:rPr lang="he-IL" smtClean="0"/>
              <a:t>‹#›</a:t>
            </a:fld>
            <a:endParaRPr lang="he-IL"/>
          </a:p>
        </p:txBody>
      </p:sp>
    </p:spTree>
    <p:extLst>
      <p:ext uri="{BB962C8B-B14F-4D97-AF65-F5344CB8AC3E}">
        <p14:creationId xmlns:p14="http://schemas.microsoft.com/office/powerpoint/2010/main" val="1546714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C87F3E04-0C5D-4371-854C-905A25CA98A3}" type="datetimeFigureOut">
              <a:rPr lang="he-IL" smtClean="0"/>
              <a:t>ה'/תמוז/תשע"ז</a:t>
            </a:fld>
            <a:endParaRPr lang="he-IL"/>
          </a:p>
        </p:txBody>
      </p:sp>
      <p:sp>
        <p:nvSpPr>
          <p:cNvPr id="5" name="מציין מיקום של כותרת תחתונה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326C5459-D830-4DE4-9106-4CB9B77FBAC5}" type="slidenum">
              <a:rPr lang="he-IL" smtClean="0"/>
              <a:t>‹#›</a:t>
            </a:fld>
            <a:endParaRPr lang="he-IL"/>
          </a:p>
        </p:txBody>
      </p:sp>
    </p:spTree>
    <p:extLst>
      <p:ext uri="{BB962C8B-B14F-4D97-AF65-F5344CB8AC3E}">
        <p14:creationId xmlns:p14="http://schemas.microsoft.com/office/powerpoint/2010/main" val="3212652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InonBercu/Data-and-Spatial-Data-Management_Inon-Bercu-and-Itay-Keren_final/blob/master/functions%20images/buffermaker.pdf"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hyperlink" Target="http://flora.org.il/plants/" TargetMode="External"/><Relationship Id="rId4" Type="http://schemas.openxmlformats.org/officeDocument/2006/relationships/hyperlink" Target="https://www.teva.org.il/?CategoryID=913"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InonBercu/Data-and-Spatial-Data-Management_Inon-Bercu-and-Itay-Keren_final/blob/master/functions%20images/biotictable.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InonBercu/Data-and-Spatial-Data-Management_Inon-Bercu-and-Itay-Keren_final/blob/master/functions%20images/bioticandabiotic.pdf"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InonBercu/Data-and-Spatial-Data-Management_Inon-Bercu-and-Itay-Keren_final/blob/master/functions%20images/isitnormal.pdf"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github.com/InonBercu/Data-and-Spatial-Data-Management_Inon-Bercu-and-Itay-Keren_final/blob/master/functions%20images/justarea.pdf"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InonBercu/Data-and-Spatial-Data-Management_Inon-Bercu-and-Itay-Keren_final/blob/master/functions%20images/justarea.pdf" TargetMode="External"/><Relationship Id="rId2" Type="http://schemas.openxmlformats.org/officeDocument/2006/relationships/hyperlink" Target="https://github.com/InonBercu/Data-and-Spatial-Data-Management_Inon-Bercu-and-Itay-Keren_final/blob/master/functions%20images/bioticVSabiotic.pdf" TargetMode="Externa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InonBercu/Data-and-Spatial-Data-Management_Inon-Bercu-and-Itay-Keren_final/blob/master/functions%20images/RED.pdf" TargetMode="External"/><Relationship Id="rId2" Type="http://schemas.openxmlformats.org/officeDocument/2006/relationships/hyperlink" Target="https://github.com/InonBercu/Data-and-Spatial-Data-Management_Inon-Bercu-and-Itay-Keren_final/blob/master/functions%20images/RICHENSS.pdf"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github.com/InonBercu/Data-and-Spatial-Data-Management_Inon-Bercu-and-Itay-Keren_final/blob/master/functions%20images/NOTRED.pdf"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flora.org.il/plants/" TargetMode="External"/><Relationship Id="rId2" Type="http://schemas.openxmlformats.org/officeDocument/2006/relationships/hyperlink" Target="https://www.teva.org.il/?CategoryID=91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github.com/InonBercu/Data-and-Spatial-Data-Management_Inon-Bercu-and-Itay-Keren_final/blob/master/plots/by_area.pdf" TargetMode="External"/><Relationship Id="rId7" Type="http://schemas.openxmlformats.org/officeDocument/2006/relationships/hyperlink" Target="https://github.com/InonBercu/Data-and-Spatial-Data-Management_Inon-Bercu-and-Itay-Keren_final/blob/master/plots/richness%20Distribution2.pdf" TargetMode="External"/><Relationship Id="rId2" Type="http://schemas.openxmlformats.org/officeDocument/2006/relationships/hyperlink" Target="https://github.com/InonBercu/Data-and-Spatial-Data-Management_Inon-Bercu-and-Itay-Keren_final/blob/master/plots/map_view_poly.pdf" TargetMode="External"/><Relationship Id="rId1" Type="http://schemas.openxmlformats.org/officeDocument/2006/relationships/slideLayout" Target="../slideLayouts/slideLayout2.xml"/><Relationship Id="rId6" Type="http://schemas.openxmlformats.org/officeDocument/2006/relationships/hyperlink" Target="https://github.com/InonBercu/Data-and-Spatial-Data-Management_Inon-Bercu-and-Itay-Keren_final/blob/master/plots/total_red_species.pdf" TargetMode="External"/><Relationship Id="rId5" Type="http://schemas.openxmlformats.org/officeDocument/2006/relationships/hyperlink" Target="https://github.com/InonBercu/Data-and-Spatial-Data-Management_Inon-Bercu-and-Itay-Keren_final/blob/master/plots/total_not_red_species.pdf" TargetMode="External"/><Relationship Id="rId4" Type="http://schemas.openxmlformats.org/officeDocument/2006/relationships/hyperlink" Target="https://github.com/InonBercu/Data-and-Spatial-Data-Management_Inon-Bercu-and-Itay-Keren_final/blob/master/plots/total_species.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1556792"/>
            <a:ext cx="7772400" cy="1656184"/>
          </a:xfrm>
        </p:spPr>
        <p:txBody>
          <a:bodyPr>
            <a:normAutofit/>
          </a:bodyPr>
          <a:lstStyle/>
          <a:p>
            <a:r>
              <a:rPr lang="he-IL" sz="4800" dirty="0">
                <a:latin typeface="David" panose="020E0502060401010101" pitchFamily="34" charset="-79"/>
                <a:cs typeface="David" panose="020E0502060401010101" pitchFamily="34" charset="-79"/>
              </a:rPr>
              <a:t>השפעות של גורמים א-</a:t>
            </a:r>
            <a:r>
              <a:rPr lang="he-IL" sz="4800" dirty="0" err="1">
                <a:latin typeface="David" panose="020E0502060401010101" pitchFamily="34" charset="-79"/>
                <a:cs typeface="David" panose="020E0502060401010101" pitchFamily="34" charset="-79"/>
              </a:rPr>
              <a:t>ביוטים</a:t>
            </a:r>
            <a:r>
              <a:rPr lang="he-IL" sz="4800" dirty="0">
                <a:latin typeface="David" panose="020E0502060401010101" pitchFamily="34" charset="-79"/>
                <a:cs typeface="David" panose="020E0502060401010101" pitchFamily="34" charset="-79"/>
              </a:rPr>
              <a:t> על עושר המינים בסביבה עירונית</a:t>
            </a:r>
          </a:p>
        </p:txBody>
      </p:sp>
      <p:sp>
        <p:nvSpPr>
          <p:cNvPr id="3" name="כותרת משנה 2"/>
          <p:cNvSpPr>
            <a:spLocks noGrp="1"/>
          </p:cNvSpPr>
          <p:nvPr>
            <p:ph type="subTitle" idx="1"/>
          </p:nvPr>
        </p:nvSpPr>
        <p:spPr>
          <a:xfrm>
            <a:off x="611560" y="3501008"/>
            <a:ext cx="7560840" cy="2304256"/>
          </a:xfrm>
        </p:spPr>
        <p:txBody>
          <a:bodyPr>
            <a:normAutofit fontScale="70000" lnSpcReduction="20000"/>
          </a:bodyPr>
          <a:lstStyle/>
          <a:p>
            <a:r>
              <a:rPr lang="he-IL" sz="3300" dirty="0">
                <a:latin typeface="David" panose="020E0502060401010101" pitchFamily="34" charset="-79"/>
                <a:cs typeface="David" panose="020E0502060401010101" pitchFamily="34" charset="-79"/>
              </a:rPr>
              <a:t>פרויקט מסכם בקורס "ניהול ועיבוד נתונים ונתונים מרחבים"</a:t>
            </a:r>
            <a:endParaRPr lang="en-US" sz="3300" dirty="0">
              <a:latin typeface="David" panose="020E0502060401010101" pitchFamily="34" charset="-79"/>
              <a:cs typeface="David" panose="020E0502060401010101" pitchFamily="34" charset="-79"/>
            </a:endParaRPr>
          </a:p>
          <a:p>
            <a:endParaRPr lang="he-IL" sz="3300" dirty="0">
              <a:latin typeface="David" panose="020E0502060401010101" pitchFamily="34" charset="-79"/>
              <a:cs typeface="David" panose="020E0502060401010101" pitchFamily="34" charset="-79"/>
            </a:endParaRPr>
          </a:p>
          <a:p>
            <a:r>
              <a:rPr lang="he-IL" sz="3300" dirty="0">
                <a:latin typeface="David" panose="020E0502060401010101" pitchFamily="34" charset="-79"/>
                <a:cs typeface="David" panose="020E0502060401010101" pitchFamily="34" charset="-79"/>
              </a:rPr>
              <a:t>איתי קרן ת"ז: 032504706  </a:t>
            </a:r>
          </a:p>
          <a:p>
            <a:r>
              <a:rPr lang="he-IL" sz="3300" dirty="0">
                <a:latin typeface="David" panose="020E0502060401010101" pitchFamily="34" charset="-79"/>
                <a:cs typeface="David" panose="020E0502060401010101" pitchFamily="34" charset="-79"/>
              </a:rPr>
              <a:t>ינון ברקו ת"ז: 308111343</a:t>
            </a:r>
          </a:p>
          <a:p>
            <a:endParaRPr lang="he-IL" sz="3300" dirty="0">
              <a:latin typeface="David" panose="020E0502060401010101" pitchFamily="34" charset="-79"/>
              <a:cs typeface="David" panose="020E0502060401010101" pitchFamily="34" charset="-79"/>
            </a:endParaRPr>
          </a:p>
          <a:p>
            <a:r>
              <a:rPr lang="he-IL" sz="3300" dirty="0">
                <a:latin typeface="David" panose="020E0502060401010101" pitchFamily="34" charset="-79"/>
                <a:cs typeface="David" panose="020E0502060401010101" pitchFamily="34" charset="-79"/>
              </a:rPr>
              <a:t>מרצה: </a:t>
            </a:r>
            <a:r>
              <a:rPr lang="he-IL" dirty="0">
                <a:latin typeface="David" panose="020E0502060401010101" pitchFamily="34" charset="-79"/>
                <a:cs typeface="David" panose="020E0502060401010101" pitchFamily="34" charset="-79"/>
              </a:rPr>
              <a:t>פרופ</a:t>
            </a:r>
            <a:r>
              <a:rPr lang="en-US" dirty="0">
                <a:latin typeface="David" panose="020E0502060401010101" pitchFamily="34" charset="-79"/>
                <a:cs typeface="David" panose="020E0502060401010101" pitchFamily="34" charset="-79"/>
              </a:rPr>
              <a:t>'</a:t>
            </a:r>
            <a:r>
              <a:rPr lang="he-IL" dirty="0">
                <a:latin typeface="David" panose="020E0502060401010101" pitchFamily="34" charset="-79"/>
                <a:cs typeface="David" panose="020E0502060401010101" pitchFamily="34" charset="-79"/>
              </a:rPr>
              <a:t>ר</a:t>
            </a:r>
            <a:r>
              <a:rPr lang="he-IL" sz="3300" dirty="0">
                <a:latin typeface="David" panose="020E0502060401010101" pitchFamily="34" charset="-79"/>
                <a:cs typeface="David" panose="020E0502060401010101" pitchFamily="34" charset="-79"/>
              </a:rPr>
              <a:t> איתי קלוג</a:t>
            </a:r>
          </a:p>
          <a:p>
            <a:endParaRPr lang="he-IL" dirty="0"/>
          </a:p>
        </p:txBody>
      </p:sp>
    </p:spTree>
    <p:extLst>
      <p:ext uri="{BB962C8B-B14F-4D97-AF65-F5344CB8AC3E}">
        <p14:creationId xmlns:p14="http://schemas.microsoft.com/office/powerpoint/2010/main" val="3996106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dirty="0">
                <a:latin typeface="David" panose="020E0502060401010101" pitchFamily="34" charset="-79"/>
                <a:cs typeface="David" panose="020E0502060401010101" pitchFamily="34" charset="-79"/>
              </a:rPr>
              <a:t>עיבוד נתונים א-</a:t>
            </a:r>
            <a:r>
              <a:rPr lang="he-IL" dirty="0" err="1">
                <a:latin typeface="David" panose="020E0502060401010101" pitchFamily="34" charset="-79"/>
                <a:cs typeface="David" panose="020E0502060401010101" pitchFamily="34" charset="-79"/>
              </a:rPr>
              <a:t>ביוטים</a:t>
            </a:r>
            <a:br>
              <a:rPr lang="he-IL" dirty="0">
                <a:latin typeface="David" panose="020E0502060401010101" pitchFamily="34" charset="-79"/>
                <a:cs typeface="David" panose="020E0502060401010101" pitchFamily="34" charset="-79"/>
              </a:rPr>
            </a:br>
            <a:r>
              <a:rPr lang="he-IL" sz="2400" dirty="0">
                <a:latin typeface="David" panose="020E0502060401010101" pitchFamily="34" charset="-79"/>
                <a:cs typeface="David" panose="020E0502060401010101" pitchFamily="34" charset="-79"/>
              </a:rPr>
              <a:t>אתרים ירוקים</a:t>
            </a:r>
            <a:endParaRPr lang="he-IL" dirty="0">
              <a:latin typeface="David" panose="020E0502060401010101" pitchFamily="34" charset="-79"/>
              <a:cs typeface="David" panose="020E0502060401010101" pitchFamily="34" charset="-79"/>
            </a:endParaRPr>
          </a:p>
        </p:txBody>
      </p:sp>
      <p:pic>
        <p:nvPicPr>
          <p:cNvPr id="4" name="תמונה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4610" y="131763"/>
            <a:ext cx="1762125" cy="1285875"/>
          </a:xfrm>
          <a:prstGeom prst="rect">
            <a:avLst/>
          </a:prstGeom>
        </p:spPr>
      </p:pic>
      <p:pic>
        <p:nvPicPr>
          <p:cNvPr id="5" name="תמונה 4"/>
          <p:cNvPicPr>
            <a:picLocks noChangeAspect="1"/>
          </p:cNvPicPr>
          <p:nvPr/>
        </p:nvPicPr>
        <p:blipFill rotWithShape="1">
          <a:blip r:embed="rId3"/>
          <a:srcRect t="6239" r="14223" b="31069"/>
          <a:stretch/>
        </p:blipFill>
        <p:spPr>
          <a:xfrm>
            <a:off x="179512" y="2564904"/>
            <a:ext cx="4204708" cy="2232248"/>
          </a:xfrm>
          <a:prstGeom prst="rect">
            <a:avLst/>
          </a:prstGeom>
        </p:spPr>
      </p:pic>
      <p:pic>
        <p:nvPicPr>
          <p:cNvPr id="7" name="תמונה 6"/>
          <p:cNvPicPr>
            <a:picLocks noChangeAspect="1"/>
          </p:cNvPicPr>
          <p:nvPr/>
        </p:nvPicPr>
        <p:blipFill rotWithShape="1">
          <a:blip r:embed="rId4"/>
          <a:srcRect l="535" t="8823" r="22695" b="31816"/>
          <a:stretch/>
        </p:blipFill>
        <p:spPr>
          <a:xfrm>
            <a:off x="4572000" y="2564904"/>
            <a:ext cx="4248472" cy="2448272"/>
          </a:xfrm>
          <a:prstGeom prst="rect">
            <a:avLst/>
          </a:prstGeom>
        </p:spPr>
      </p:pic>
      <p:pic>
        <p:nvPicPr>
          <p:cNvPr id="10" name="תמונה 9"/>
          <p:cNvPicPr>
            <a:picLocks noChangeAspect="1"/>
          </p:cNvPicPr>
          <p:nvPr/>
        </p:nvPicPr>
        <p:blipFill>
          <a:blip r:embed="rId5"/>
          <a:stretch>
            <a:fillRect/>
          </a:stretch>
        </p:blipFill>
        <p:spPr>
          <a:xfrm>
            <a:off x="179512" y="4509120"/>
            <a:ext cx="4180572" cy="2301306"/>
          </a:xfrm>
          <a:prstGeom prst="rect">
            <a:avLst/>
          </a:prstGeom>
        </p:spPr>
      </p:pic>
      <p:sp>
        <p:nvSpPr>
          <p:cNvPr id="12" name="מציין מיקום תוכן 2"/>
          <p:cNvSpPr txBox="1">
            <a:spLocks/>
          </p:cNvSpPr>
          <p:nvPr/>
        </p:nvSpPr>
        <p:spPr>
          <a:xfrm>
            <a:off x="399312" y="1567392"/>
            <a:ext cx="8229600" cy="4525963"/>
          </a:xfrm>
          <a:prstGeom prst="rect">
            <a:avLst/>
          </a:prstGeom>
        </p:spPr>
        <p:txBody>
          <a:bodyPr vert="horz" lIns="91440" tIns="45720" rIns="91440" bIns="45720" rtlCol="1">
            <a:normAutofit/>
          </a:bodyPr>
          <a:lst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he-IL" dirty="0">
                <a:latin typeface="David" panose="020E0502060401010101" pitchFamily="34" charset="-79"/>
                <a:cs typeface="David" panose="020E0502060401010101" pitchFamily="34" charset="-79"/>
              </a:rPr>
              <a:t>יצרנו 4 שכבות באפרים ברדיוס של 50, 100, 250 ו- 500 מטר מסביב לכל אתר.</a:t>
            </a:r>
          </a:p>
        </p:txBody>
      </p:sp>
      <p:pic>
        <p:nvPicPr>
          <p:cNvPr id="13" name="תמונה 12"/>
          <p:cNvPicPr>
            <a:picLocks noChangeAspect="1"/>
          </p:cNvPicPr>
          <p:nvPr/>
        </p:nvPicPr>
        <p:blipFill>
          <a:blip r:embed="rId6"/>
          <a:stretch>
            <a:fillRect/>
          </a:stretch>
        </p:blipFill>
        <p:spPr>
          <a:xfrm>
            <a:off x="4550046" y="4559569"/>
            <a:ext cx="4270425" cy="2181799"/>
          </a:xfrm>
          <a:prstGeom prst="rect">
            <a:avLst/>
          </a:prstGeom>
        </p:spPr>
      </p:pic>
    </p:spTree>
    <p:extLst>
      <p:ext uri="{BB962C8B-B14F-4D97-AF65-F5344CB8AC3E}">
        <p14:creationId xmlns:p14="http://schemas.microsoft.com/office/powerpoint/2010/main" val="1362499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p:cNvPicPr>
            <a:picLocks noChangeAspect="1"/>
          </p:cNvPicPr>
          <p:nvPr/>
        </p:nvPicPr>
        <p:blipFill rotWithShape="1">
          <a:blip r:embed="rId2"/>
          <a:srcRect b="21777"/>
          <a:stretch/>
        </p:blipFill>
        <p:spPr>
          <a:xfrm>
            <a:off x="4522043" y="4933379"/>
            <a:ext cx="3362325" cy="1519957"/>
          </a:xfrm>
          <a:prstGeom prst="rect">
            <a:avLst/>
          </a:prstGeom>
        </p:spPr>
      </p:pic>
      <p:pic>
        <p:nvPicPr>
          <p:cNvPr id="5" name="תמונה 4"/>
          <p:cNvPicPr>
            <a:picLocks noChangeAspect="1"/>
          </p:cNvPicPr>
          <p:nvPr/>
        </p:nvPicPr>
        <p:blipFill>
          <a:blip r:embed="rId3"/>
          <a:stretch>
            <a:fillRect/>
          </a:stretch>
        </p:blipFill>
        <p:spPr>
          <a:xfrm>
            <a:off x="661417" y="4907235"/>
            <a:ext cx="3838575" cy="1762125"/>
          </a:xfrm>
          <a:prstGeom prst="rect">
            <a:avLst/>
          </a:prstGeom>
        </p:spPr>
      </p:pic>
      <p:sp>
        <p:nvSpPr>
          <p:cNvPr id="2" name="כותרת 1"/>
          <p:cNvSpPr>
            <a:spLocks noGrp="1"/>
          </p:cNvSpPr>
          <p:nvPr>
            <p:ph type="title"/>
          </p:nvPr>
        </p:nvSpPr>
        <p:spPr/>
        <p:txBody>
          <a:bodyPr>
            <a:normAutofit/>
          </a:bodyPr>
          <a:lstStyle/>
          <a:p>
            <a:r>
              <a:rPr lang="he-IL" dirty="0">
                <a:latin typeface="David" panose="020E0502060401010101" pitchFamily="34" charset="-79"/>
                <a:cs typeface="David" panose="020E0502060401010101" pitchFamily="34" charset="-79"/>
              </a:rPr>
              <a:t>עיבוד נתונים א-</a:t>
            </a:r>
            <a:r>
              <a:rPr lang="he-IL" dirty="0" err="1">
                <a:latin typeface="David" panose="020E0502060401010101" pitchFamily="34" charset="-79"/>
                <a:cs typeface="David" panose="020E0502060401010101" pitchFamily="34" charset="-79"/>
              </a:rPr>
              <a:t>ביוטים</a:t>
            </a:r>
            <a:br>
              <a:rPr lang="he-IL" dirty="0">
                <a:latin typeface="David" panose="020E0502060401010101" pitchFamily="34" charset="-79"/>
                <a:cs typeface="David" panose="020E0502060401010101" pitchFamily="34" charset="-79"/>
              </a:rPr>
            </a:br>
            <a:r>
              <a:rPr lang="he-IL" sz="2400" dirty="0">
                <a:latin typeface="David" panose="020E0502060401010101" pitchFamily="34" charset="-79"/>
                <a:cs typeface="David" panose="020E0502060401010101" pitchFamily="34" charset="-79"/>
              </a:rPr>
              <a:t>שילוב השכבות </a:t>
            </a:r>
            <a:r>
              <a:rPr lang="he-IL" sz="2400" dirty="0" err="1">
                <a:latin typeface="David" panose="020E0502060401010101" pitchFamily="34" charset="-79"/>
                <a:cs typeface="David" panose="020E0502060401010101" pitchFamily="34" charset="-79"/>
              </a:rPr>
              <a:t>פוליגונלאיות</a:t>
            </a:r>
            <a:endParaRPr lang="he-IL" dirty="0">
              <a:latin typeface="David" panose="020E0502060401010101" pitchFamily="34" charset="-79"/>
              <a:cs typeface="David" panose="020E0502060401010101" pitchFamily="34" charset="-79"/>
            </a:endParaRPr>
          </a:p>
        </p:txBody>
      </p:sp>
      <p:sp>
        <p:nvSpPr>
          <p:cNvPr id="3" name="מציין מיקום תוכן 2"/>
          <p:cNvSpPr>
            <a:spLocks noGrp="1"/>
          </p:cNvSpPr>
          <p:nvPr>
            <p:ph idx="1"/>
          </p:nvPr>
        </p:nvSpPr>
        <p:spPr>
          <a:xfrm>
            <a:off x="457200" y="1600200"/>
            <a:ext cx="8229600" cy="3495675"/>
          </a:xfrm>
        </p:spPr>
        <p:txBody>
          <a:bodyPr>
            <a:normAutofit fontScale="92500" lnSpcReduction="20000"/>
          </a:bodyPr>
          <a:lstStyle/>
          <a:p>
            <a:r>
              <a:rPr lang="he-IL" dirty="0">
                <a:latin typeface="David" panose="020E0502060401010101" pitchFamily="34" charset="-79"/>
                <a:cs typeface="David" panose="020E0502060401010101" pitchFamily="34" charset="-79"/>
              </a:rPr>
              <a:t>חיברנו על בסיס מיקום בין הבאפרים שיצרנו לשכבת המבנים.</a:t>
            </a:r>
          </a:p>
          <a:p>
            <a:r>
              <a:rPr lang="he-IL" dirty="0">
                <a:latin typeface="David" panose="020E0502060401010101" pitchFamily="34" charset="-79"/>
                <a:cs typeface="David" panose="020E0502060401010101" pitchFamily="34" charset="-79"/>
              </a:rPr>
              <a:t>בשלב הבא ביצענו חיתוך </a:t>
            </a:r>
            <a:r>
              <a:rPr lang="en-US" sz="2400" dirty="0">
                <a:latin typeface="David" panose="020E0502060401010101" pitchFamily="34" charset="-79"/>
                <a:cs typeface="David" panose="020E0502060401010101" pitchFamily="34" charset="-79"/>
              </a:rPr>
              <a:t>intersection</a:t>
            </a:r>
            <a:r>
              <a:rPr lang="en-US" dirty="0">
                <a:latin typeface="David" panose="020E0502060401010101" pitchFamily="34" charset="-79"/>
                <a:cs typeface="David" panose="020E0502060401010101" pitchFamily="34" charset="-79"/>
              </a:rPr>
              <a:t>)</a:t>
            </a:r>
            <a:r>
              <a:rPr lang="he-IL" dirty="0">
                <a:latin typeface="David" panose="020E0502060401010101" pitchFamily="34" charset="-79"/>
                <a:cs typeface="David" panose="020E0502060401010101" pitchFamily="34" charset="-79"/>
              </a:rPr>
              <a:t>) בין התוצר החדש לשכבת נתוני הלמ"ס.</a:t>
            </a:r>
          </a:p>
          <a:p>
            <a:r>
              <a:rPr lang="he-IL" dirty="0">
                <a:latin typeface="David" panose="020E0502060401010101" pitchFamily="34" charset="-79"/>
                <a:cs typeface="David" panose="020E0502060401010101" pitchFamily="34" charset="-79"/>
              </a:rPr>
              <a:t>התוצר הסופי שלנו הוא 4 שכבות באפרים אשר מכילות את פרטי האתר, כמות ושטח המבנים וכמות האוכלוסייה.</a:t>
            </a:r>
          </a:p>
          <a:p>
            <a:r>
              <a:rPr lang="he-IL" dirty="0">
                <a:latin typeface="David" panose="020E0502060401010101" pitchFamily="34" charset="-79"/>
                <a:cs typeface="David" panose="020E0502060401010101" pitchFamily="34" charset="-79"/>
              </a:rPr>
              <a:t>את שכבות שיצרנו ייצאנו בפורמט </a:t>
            </a:r>
            <a:r>
              <a:rPr lang="en-US" dirty="0">
                <a:latin typeface="David" panose="020E0502060401010101" pitchFamily="34" charset="-79"/>
                <a:cs typeface="David" panose="020E0502060401010101" pitchFamily="34" charset="-79"/>
              </a:rPr>
              <a:t>CSV</a:t>
            </a:r>
            <a:r>
              <a:rPr lang="he-IL" dirty="0">
                <a:latin typeface="David" panose="020E0502060401010101" pitchFamily="34" charset="-79"/>
                <a:cs typeface="David" panose="020E0502060401010101" pitchFamily="34" charset="-79"/>
              </a:rPr>
              <a:t>.</a:t>
            </a:r>
          </a:p>
        </p:txBody>
      </p:sp>
      <p:pic>
        <p:nvPicPr>
          <p:cNvPr id="4" name="תמונה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4610" y="131763"/>
            <a:ext cx="1762125" cy="1285875"/>
          </a:xfrm>
          <a:prstGeom prst="rect">
            <a:avLst/>
          </a:prstGeom>
        </p:spPr>
      </p:pic>
    </p:spTree>
    <p:extLst>
      <p:ext uri="{BB962C8B-B14F-4D97-AF65-F5344CB8AC3E}">
        <p14:creationId xmlns:p14="http://schemas.microsoft.com/office/powerpoint/2010/main" val="2992272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dirty="0">
                <a:latin typeface="David" panose="020E0502060401010101" pitchFamily="34" charset="-79"/>
                <a:cs typeface="David" panose="020E0502060401010101" pitchFamily="34" charset="-79"/>
              </a:rPr>
              <a:t>עיבוד נתונים א-</a:t>
            </a:r>
            <a:r>
              <a:rPr lang="he-IL" dirty="0" err="1">
                <a:latin typeface="David" panose="020E0502060401010101" pitchFamily="34" charset="-79"/>
                <a:cs typeface="David" panose="020E0502060401010101" pitchFamily="34" charset="-79"/>
              </a:rPr>
              <a:t>ביוטים</a:t>
            </a:r>
            <a:br>
              <a:rPr lang="he-IL" dirty="0">
                <a:latin typeface="David" panose="020E0502060401010101" pitchFamily="34" charset="-79"/>
                <a:cs typeface="David" panose="020E0502060401010101" pitchFamily="34" charset="-79"/>
              </a:rPr>
            </a:br>
            <a:r>
              <a:rPr lang="he-IL" sz="2400" dirty="0">
                <a:latin typeface="David" panose="020E0502060401010101" pitchFamily="34" charset="-79"/>
                <a:cs typeface="David" panose="020E0502060401010101" pitchFamily="34" charset="-79"/>
              </a:rPr>
              <a:t>סידור הנתונים לעיבוד סטטיסטי</a:t>
            </a:r>
            <a:endParaRPr lang="he-IL" dirty="0">
              <a:latin typeface="David" panose="020E0502060401010101" pitchFamily="34" charset="-79"/>
              <a:cs typeface="David" panose="020E0502060401010101" pitchFamily="34" charset="-79"/>
            </a:endParaRPr>
          </a:p>
        </p:txBody>
      </p:sp>
      <p:sp>
        <p:nvSpPr>
          <p:cNvPr id="3" name="מציין מיקום תוכן 2"/>
          <p:cNvSpPr>
            <a:spLocks noGrp="1"/>
          </p:cNvSpPr>
          <p:nvPr>
            <p:ph idx="1"/>
          </p:nvPr>
        </p:nvSpPr>
        <p:spPr/>
        <p:txBody>
          <a:bodyPr>
            <a:normAutofit/>
          </a:bodyPr>
          <a:lstStyle/>
          <a:p>
            <a:pPr marL="0" indent="0" algn="just">
              <a:buNone/>
            </a:pPr>
            <a:r>
              <a:rPr lang="he-IL" dirty="0">
                <a:latin typeface="David" panose="020E0502060401010101" pitchFamily="34" charset="-79"/>
                <a:cs typeface="David" panose="020E0502060401010101" pitchFamily="34" charset="-79"/>
              </a:rPr>
              <a:t>כעת עברנו לעבודה עם </a:t>
            </a:r>
            <a:r>
              <a:rPr lang="en-US" dirty="0" err="1">
                <a:latin typeface="David" panose="020E0502060401010101" pitchFamily="34" charset="-79"/>
                <a:cs typeface="David" panose="020E0502060401010101" pitchFamily="34" charset="-79"/>
              </a:rPr>
              <a:t>Rstudio</a:t>
            </a:r>
            <a:r>
              <a:rPr lang="en-US" dirty="0">
                <a:latin typeface="David" panose="020E0502060401010101" pitchFamily="34" charset="-79"/>
                <a:cs typeface="David" panose="020E0502060401010101" pitchFamily="34" charset="-79"/>
              </a:rPr>
              <a:t> (</a:t>
            </a:r>
            <a:r>
              <a:rPr lang="en-US" sz="1800" dirty="0">
                <a:latin typeface="David" panose="020E0502060401010101" pitchFamily="34" charset="-79"/>
                <a:cs typeface="David" panose="020E0502060401010101" pitchFamily="34" charset="-79"/>
              </a:rPr>
              <a:t>1.0.136</a:t>
            </a:r>
            <a:r>
              <a:rPr lang="en-US" dirty="0">
                <a:latin typeface="David" panose="020E0502060401010101" pitchFamily="34" charset="-79"/>
                <a:cs typeface="David" panose="020E0502060401010101" pitchFamily="34" charset="-79"/>
              </a:rPr>
              <a:t>)</a:t>
            </a:r>
            <a:r>
              <a:rPr lang="he-IL" dirty="0">
                <a:latin typeface="David" panose="020E0502060401010101" pitchFamily="34" charset="-79"/>
                <a:cs typeface="David" panose="020E0502060401010101" pitchFamily="34" charset="-79"/>
              </a:rPr>
              <a:t>:</a:t>
            </a:r>
          </a:p>
          <a:p>
            <a:pPr algn="just"/>
            <a:r>
              <a:rPr lang="he-IL" dirty="0">
                <a:latin typeface="David" panose="020E0502060401010101" pitchFamily="34" charset="-79"/>
                <a:cs typeface="David" panose="020E0502060401010101" pitchFamily="34" charset="-79"/>
              </a:rPr>
              <a:t>העלנו את 4 קבצי </a:t>
            </a:r>
            <a:r>
              <a:rPr lang="he-IL" dirty="0" err="1">
                <a:latin typeface="David" panose="020E0502060401010101" pitchFamily="34" charset="-79"/>
                <a:cs typeface="David" panose="020E0502060401010101" pitchFamily="34" charset="-79"/>
              </a:rPr>
              <a:t>הבאפרים</a:t>
            </a:r>
            <a:r>
              <a:rPr lang="he-IL" dirty="0">
                <a:latin typeface="David" panose="020E0502060401010101" pitchFamily="34" charset="-79"/>
                <a:cs typeface="David" panose="020E0502060401010101" pitchFamily="34" charset="-79"/>
              </a:rPr>
              <a:t> ובעזרת פונקציית </a:t>
            </a:r>
            <a:r>
              <a:rPr lang="en-US" sz="2400" b="1" dirty="0">
                <a:solidFill>
                  <a:schemeClr val="accent1"/>
                </a:solidFill>
                <a:latin typeface="David" panose="020E0502060401010101" pitchFamily="34" charset="-79"/>
                <a:cs typeface="David" panose="020E0502060401010101" pitchFamily="34" charset="-79"/>
                <a:hlinkClick r:id="rId2"/>
              </a:rPr>
              <a:t>'</a:t>
            </a:r>
            <a:r>
              <a:rPr lang="en-US" sz="2400" b="1" dirty="0" err="1">
                <a:solidFill>
                  <a:schemeClr val="accent1"/>
                </a:solidFill>
                <a:latin typeface="David" panose="020E0502060401010101" pitchFamily="34" charset="-79"/>
                <a:cs typeface="David" panose="020E0502060401010101" pitchFamily="34" charset="-79"/>
                <a:hlinkClick r:id="rId2"/>
              </a:rPr>
              <a:t>buffermaker</a:t>
            </a:r>
            <a:r>
              <a:rPr lang="en-US" sz="2400" b="1" dirty="0">
                <a:solidFill>
                  <a:schemeClr val="accent1"/>
                </a:solidFill>
                <a:latin typeface="David" panose="020E0502060401010101" pitchFamily="34" charset="-79"/>
                <a:cs typeface="David" panose="020E0502060401010101" pitchFamily="34" charset="-79"/>
              </a:rPr>
              <a:t>'</a:t>
            </a:r>
            <a:r>
              <a:rPr lang="he-IL" dirty="0">
                <a:latin typeface="David" panose="020E0502060401010101" pitchFamily="34" charset="-79"/>
                <a:cs typeface="David" panose="020E0502060401010101" pitchFamily="34" charset="-79"/>
              </a:rPr>
              <a:t> ביצענו </a:t>
            </a:r>
            <a:r>
              <a:rPr lang="he-IL" dirty="0" err="1">
                <a:latin typeface="David" panose="020E0502060401010101" pitchFamily="34" charset="-79"/>
                <a:cs typeface="David" panose="020E0502060401010101" pitchFamily="34" charset="-79"/>
              </a:rPr>
              <a:t>אגרגציה</a:t>
            </a:r>
            <a:r>
              <a:rPr lang="he-IL" dirty="0">
                <a:latin typeface="David" panose="020E0502060401010101" pitchFamily="34" charset="-79"/>
                <a:cs typeface="David" panose="020E0502060401010101" pitchFamily="34" charset="-79"/>
              </a:rPr>
              <a:t> של המשתנים.</a:t>
            </a:r>
          </a:p>
          <a:p>
            <a:pPr algn="just"/>
            <a:r>
              <a:rPr lang="he-IL" dirty="0">
                <a:latin typeface="David" panose="020E0502060401010101" pitchFamily="34" charset="-79"/>
                <a:cs typeface="David" panose="020E0502060401010101" pitchFamily="34" charset="-79"/>
              </a:rPr>
              <a:t>בתוצר הסופי שלנו הוא מסד נתונים של 58 רשומות ו-6 עמודות:</a:t>
            </a:r>
          </a:p>
          <a:p>
            <a:pPr lvl="1" algn="just"/>
            <a:r>
              <a:rPr lang="he-IL" sz="2400" dirty="0">
                <a:latin typeface="David" panose="020E0502060401010101" pitchFamily="34" charset="-79"/>
                <a:cs typeface="David" panose="020E0502060401010101" pitchFamily="34" charset="-79"/>
              </a:rPr>
              <a:t>מספר אתר, גודל אתר, מדד מעגליות, אוכלוסייה, גיל ושטח בנוי.</a:t>
            </a:r>
          </a:p>
        </p:txBody>
      </p:sp>
      <p:pic>
        <p:nvPicPr>
          <p:cNvPr id="4" name="תמונה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84882"/>
            <a:ext cx="1332756" cy="1332756"/>
          </a:xfrm>
          <a:prstGeom prst="rect">
            <a:avLst/>
          </a:prstGeom>
        </p:spPr>
      </p:pic>
      <p:pic>
        <p:nvPicPr>
          <p:cNvPr id="5" name="תמונה 4"/>
          <p:cNvPicPr>
            <a:picLocks noChangeAspect="1"/>
          </p:cNvPicPr>
          <p:nvPr/>
        </p:nvPicPr>
        <p:blipFill>
          <a:blip r:embed="rId4"/>
          <a:stretch>
            <a:fillRect/>
          </a:stretch>
        </p:blipFill>
        <p:spPr>
          <a:xfrm>
            <a:off x="689407" y="5445224"/>
            <a:ext cx="7765187" cy="504056"/>
          </a:xfrm>
          <a:prstGeom prst="rect">
            <a:avLst/>
          </a:prstGeom>
        </p:spPr>
      </p:pic>
    </p:spTree>
    <p:extLst>
      <p:ext uri="{BB962C8B-B14F-4D97-AF65-F5344CB8AC3E}">
        <p14:creationId xmlns:p14="http://schemas.microsoft.com/office/powerpoint/2010/main" val="3617375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r>
              <a:rPr lang="he-IL" dirty="0">
                <a:latin typeface="David" panose="020E0502060401010101" pitchFamily="34" charset="-79"/>
                <a:cs typeface="David" panose="020E0502060401010101" pitchFamily="34" charset="-79"/>
              </a:rPr>
              <a:t>עיבוד נתונים ביוטים</a:t>
            </a:r>
            <a:br>
              <a:rPr lang="he-IL" dirty="0">
                <a:latin typeface="David" panose="020E0502060401010101" pitchFamily="34" charset="-79"/>
                <a:cs typeface="David" panose="020E0502060401010101" pitchFamily="34" charset="-79"/>
              </a:rPr>
            </a:br>
            <a:r>
              <a:rPr lang="he-IL" sz="2700" dirty="0">
                <a:latin typeface="David" panose="020E0502060401010101" pitchFamily="34" charset="-79"/>
                <a:cs typeface="David" panose="020E0502060401010101" pitchFamily="34" charset="-79"/>
              </a:rPr>
              <a:t>עדכון מינים אדומים</a:t>
            </a:r>
          </a:p>
        </p:txBody>
      </p:sp>
      <p:pic>
        <p:nvPicPr>
          <p:cNvPr id="4" name="תמונה 3"/>
          <p:cNvPicPr>
            <a:picLocks noChangeAspect="1"/>
          </p:cNvPicPr>
          <p:nvPr/>
        </p:nvPicPr>
        <p:blipFill>
          <a:blip r:embed="rId2"/>
          <a:stretch>
            <a:fillRect/>
          </a:stretch>
        </p:blipFill>
        <p:spPr>
          <a:xfrm>
            <a:off x="107504" y="3707951"/>
            <a:ext cx="1584176" cy="1743657"/>
          </a:xfrm>
          <a:prstGeom prst="rect">
            <a:avLst/>
          </a:prstGeom>
        </p:spPr>
      </p:pic>
      <p:pic>
        <p:nvPicPr>
          <p:cNvPr id="5" name="תמונה 4"/>
          <p:cNvPicPr>
            <a:picLocks noChangeAspect="1"/>
          </p:cNvPicPr>
          <p:nvPr/>
        </p:nvPicPr>
        <p:blipFill>
          <a:blip r:embed="rId3"/>
          <a:stretch>
            <a:fillRect/>
          </a:stretch>
        </p:blipFill>
        <p:spPr>
          <a:xfrm>
            <a:off x="107504" y="1772816"/>
            <a:ext cx="1584176" cy="1972676"/>
          </a:xfrm>
          <a:prstGeom prst="rect">
            <a:avLst/>
          </a:prstGeom>
        </p:spPr>
      </p:pic>
      <p:sp>
        <p:nvSpPr>
          <p:cNvPr id="7" name="מציין מיקום תוכן 2"/>
          <p:cNvSpPr>
            <a:spLocks noGrp="1"/>
          </p:cNvSpPr>
          <p:nvPr>
            <p:ph idx="1"/>
          </p:nvPr>
        </p:nvSpPr>
        <p:spPr>
          <a:xfrm>
            <a:off x="1691680" y="1651640"/>
            <a:ext cx="7149480" cy="4525963"/>
          </a:xfrm>
        </p:spPr>
        <p:txBody>
          <a:bodyPr>
            <a:normAutofit/>
          </a:bodyPr>
          <a:lstStyle/>
          <a:p>
            <a:r>
              <a:rPr lang="he-IL" dirty="0">
                <a:latin typeface="David" panose="020E0502060401010101" pitchFamily="34" charset="-79"/>
                <a:cs typeface="David" panose="020E0502060401010101" pitchFamily="34" charset="-79"/>
              </a:rPr>
              <a:t>בעזרת </a:t>
            </a:r>
            <a:r>
              <a:rPr lang="he-IL" dirty="0">
                <a:latin typeface="David" panose="020E0502060401010101" pitchFamily="34" charset="-79"/>
                <a:cs typeface="David" panose="020E0502060401010101" pitchFamily="34" charset="-79"/>
                <a:hlinkClick r:id="rId4"/>
              </a:rPr>
              <a:t>הספר האדום של החולייתנים בישראל </a:t>
            </a:r>
            <a:r>
              <a:rPr lang="he-IL" dirty="0">
                <a:latin typeface="David" panose="020E0502060401010101" pitchFamily="34" charset="-79"/>
                <a:cs typeface="David" panose="020E0502060401010101" pitchFamily="34" charset="-79"/>
              </a:rPr>
              <a:t>(</a:t>
            </a:r>
            <a:r>
              <a:rPr lang="he-IL" sz="2000" dirty="0">
                <a:latin typeface="David" panose="020E0502060401010101" pitchFamily="34" charset="-79"/>
                <a:cs typeface="David" panose="020E0502060401010101" pitchFamily="34" charset="-79"/>
              </a:rPr>
              <a:t>2002</a:t>
            </a:r>
            <a:r>
              <a:rPr lang="he-IL" dirty="0">
                <a:latin typeface="David" panose="020E0502060401010101" pitchFamily="34" charset="-79"/>
                <a:cs typeface="David" panose="020E0502060401010101" pitchFamily="34" charset="-79"/>
              </a:rPr>
              <a:t>) יצרנו רשימה אחת של מיני בע"ח אדומים. </a:t>
            </a:r>
          </a:p>
          <a:p>
            <a:r>
              <a:rPr lang="he-IL" dirty="0">
                <a:latin typeface="David" panose="020E0502060401010101" pitchFamily="34" charset="-79"/>
                <a:cs typeface="David" panose="020E0502060401010101" pitchFamily="34" charset="-79"/>
              </a:rPr>
              <a:t>בהרכבת רשימת מיני הצמחים האדומים השתמשנו באתר של </a:t>
            </a:r>
            <a:r>
              <a:rPr lang="he-IL" dirty="0">
                <a:latin typeface="David" panose="020E0502060401010101" pitchFamily="34" charset="-79"/>
                <a:cs typeface="David" panose="020E0502060401010101" pitchFamily="34" charset="-79"/>
                <a:hlinkClick r:id="rId5"/>
              </a:rPr>
              <a:t>צמחיית ישראל ברשת</a:t>
            </a:r>
            <a:r>
              <a:rPr lang="he-IL" dirty="0">
                <a:latin typeface="David" panose="020E0502060401010101" pitchFamily="34" charset="-79"/>
                <a:cs typeface="David" panose="020E0502060401010101" pitchFamily="34" charset="-79"/>
              </a:rPr>
              <a:t>.</a:t>
            </a:r>
          </a:p>
          <a:p>
            <a:r>
              <a:rPr lang="he-IL" dirty="0">
                <a:latin typeface="David" panose="020E0502060401010101" pitchFamily="34" charset="-79"/>
                <a:cs typeface="David" panose="020E0502060401010101" pitchFamily="34" charset="-79"/>
              </a:rPr>
              <a:t>לכל מין ברשימה הצמדנו אינדקס מספרי.</a:t>
            </a:r>
          </a:p>
        </p:txBody>
      </p:sp>
    </p:spTree>
    <p:extLst>
      <p:ext uri="{BB962C8B-B14F-4D97-AF65-F5344CB8AC3E}">
        <p14:creationId xmlns:p14="http://schemas.microsoft.com/office/powerpoint/2010/main" val="1553328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r>
              <a:rPr lang="he-IL" dirty="0">
                <a:latin typeface="David" panose="020E0502060401010101" pitchFamily="34" charset="-79"/>
                <a:cs typeface="David" panose="020E0502060401010101" pitchFamily="34" charset="-79"/>
              </a:rPr>
              <a:t>עיבוד נתונים ביוטים</a:t>
            </a:r>
            <a:br>
              <a:rPr lang="he-IL" dirty="0">
                <a:latin typeface="David" panose="020E0502060401010101" pitchFamily="34" charset="-79"/>
                <a:cs typeface="David" panose="020E0502060401010101" pitchFamily="34" charset="-79"/>
              </a:rPr>
            </a:br>
            <a:r>
              <a:rPr lang="he-IL" sz="2700" dirty="0">
                <a:latin typeface="David" panose="020E0502060401010101" pitchFamily="34" charset="-79"/>
                <a:cs typeface="David" panose="020E0502060401010101" pitchFamily="34" charset="-79"/>
              </a:rPr>
              <a:t>סידור הנתונים לעיבוד סטטיסטי</a:t>
            </a:r>
          </a:p>
        </p:txBody>
      </p:sp>
      <p:sp>
        <p:nvSpPr>
          <p:cNvPr id="3" name="מציין מיקום תוכן 2"/>
          <p:cNvSpPr>
            <a:spLocks noGrp="1"/>
          </p:cNvSpPr>
          <p:nvPr>
            <p:ph idx="1"/>
          </p:nvPr>
        </p:nvSpPr>
        <p:spPr/>
        <p:txBody>
          <a:bodyPr>
            <a:normAutofit/>
          </a:bodyPr>
          <a:lstStyle/>
          <a:p>
            <a:r>
              <a:rPr lang="he-IL" dirty="0">
                <a:latin typeface="David" panose="020E0502060401010101" pitchFamily="34" charset="-79"/>
                <a:cs typeface="David" panose="020E0502060401010101" pitchFamily="34" charset="-79"/>
              </a:rPr>
              <a:t>חיברנו את רשימות של המינים האדומים לטבלאות התצפיות על בסיס האינדקס שיצרנו.</a:t>
            </a:r>
          </a:p>
          <a:p>
            <a:r>
              <a:rPr lang="he-IL" dirty="0">
                <a:latin typeface="David" panose="020E0502060401010101" pitchFamily="34" charset="-79"/>
                <a:cs typeface="David" panose="020E0502060401010101" pitchFamily="34" charset="-79"/>
              </a:rPr>
              <a:t>חילקנו את התצפיות ל 3 עמודות:</a:t>
            </a:r>
          </a:p>
          <a:p>
            <a:pPr lvl="1"/>
            <a:r>
              <a:rPr lang="he-IL" dirty="0">
                <a:latin typeface="David" panose="020E0502060401010101" pitchFamily="34" charset="-79"/>
                <a:cs typeface="David" panose="020E0502060401010101" pitchFamily="34" charset="-79"/>
              </a:rPr>
              <a:t>מינים לא אדומים (</a:t>
            </a:r>
            <a:r>
              <a:rPr lang="en-US" sz="2000" dirty="0" err="1">
                <a:latin typeface="David" panose="020E0502060401010101" pitchFamily="34" charset="-79"/>
                <a:cs typeface="David" panose="020E0502060401010101" pitchFamily="34" charset="-79"/>
              </a:rPr>
              <a:t>total_not_red</a:t>
            </a:r>
            <a:r>
              <a:rPr lang="he-IL" dirty="0">
                <a:latin typeface="David" panose="020E0502060401010101" pitchFamily="34" charset="-79"/>
                <a:cs typeface="David" panose="020E0502060401010101" pitchFamily="34" charset="-79"/>
              </a:rPr>
              <a:t>).</a:t>
            </a:r>
          </a:p>
          <a:p>
            <a:pPr lvl="1"/>
            <a:r>
              <a:rPr lang="he-IL" dirty="0">
                <a:latin typeface="David" panose="020E0502060401010101" pitchFamily="34" charset="-79"/>
                <a:cs typeface="David" panose="020E0502060401010101" pitchFamily="34" charset="-79"/>
              </a:rPr>
              <a:t>מינים אדומים (</a:t>
            </a:r>
            <a:r>
              <a:rPr lang="en-US" sz="2000" dirty="0" err="1">
                <a:latin typeface="David" panose="020E0502060401010101" pitchFamily="34" charset="-79"/>
                <a:cs typeface="David" panose="020E0502060401010101" pitchFamily="34" charset="-79"/>
              </a:rPr>
              <a:t>total_red</a:t>
            </a:r>
            <a:r>
              <a:rPr lang="he-IL" dirty="0">
                <a:latin typeface="David" panose="020E0502060401010101" pitchFamily="34" charset="-79"/>
                <a:cs typeface="David" panose="020E0502060401010101" pitchFamily="34" charset="-79"/>
              </a:rPr>
              <a:t>).</a:t>
            </a:r>
          </a:p>
          <a:p>
            <a:pPr lvl="1"/>
            <a:r>
              <a:rPr lang="he-IL" dirty="0">
                <a:latin typeface="David" panose="020E0502060401010101" pitchFamily="34" charset="-79"/>
                <a:cs typeface="David" panose="020E0502060401010101" pitchFamily="34" charset="-79"/>
              </a:rPr>
              <a:t>כלל המינים (</a:t>
            </a:r>
            <a:r>
              <a:rPr lang="en-US" sz="2000" dirty="0" err="1">
                <a:latin typeface="David" panose="020E0502060401010101" pitchFamily="34" charset="-79"/>
                <a:cs typeface="David" panose="020E0502060401010101" pitchFamily="34" charset="-79"/>
              </a:rPr>
              <a:t>total_richness</a:t>
            </a:r>
            <a:r>
              <a:rPr lang="he-IL" dirty="0">
                <a:latin typeface="David" panose="020E0502060401010101" pitchFamily="34" charset="-79"/>
                <a:cs typeface="David" panose="020E0502060401010101" pitchFamily="34" charset="-79"/>
              </a:rPr>
              <a:t>).</a:t>
            </a:r>
          </a:p>
          <a:p>
            <a:r>
              <a:rPr lang="he-IL" dirty="0">
                <a:latin typeface="David" panose="020E0502060401010101" pitchFamily="34" charset="-79"/>
                <a:cs typeface="David" panose="020E0502060401010101" pitchFamily="34" charset="-79"/>
              </a:rPr>
              <a:t>השתמשנו בפונקציית </a:t>
            </a:r>
            <a:r>
              <a:rPr lang="en-US" sz="2400" b="1" dirty="0">
                <a:solidFill>
                  <a:schemeClr val="accent1"/>
                </a:solidFill>
                <a:latin typeface="David" panose="020E0502060401010101" pitchFamily="34" charset="-79"/>
                <a:cs typeface="David" panose="020E0502060401010101" pitchFamily="34" charset="-79"/>
                <a:hlinkClick r:id="rId3"/>
              </a:rPr>
              <a:t>'</a:t>
            </a:r>
            <a:r>
              <a:rPr lang="en-US" sz="2400" b="1" dirty="0" err="1">
                <a:solidFill>
                  <a:schemeClr val="accent1"/>
                </a:solidFill>
                <a:latin typeface="David" panose="020E0502060401010101" pitchFamily="34" charset="-79"/>
                <a:cs typeface="David" panose="020E0502060401010101" pitchFamily="34" charset="-79"/>
                <a:hlinkClick r:id="rId3"/>
              </a:rPr>
              <a:t>biotictable</a:t>
            </a:r>
            <a:r>
              <a:rPr lang="en-US" sz="2400" b="1" dirty="0">
                <a:solidFill>
                  <a:schemeClr val="accent1"/>
                </a:solidFill>
                <a:latin typeface="David" panose="020E0502060401010101" pitchFamily="34" charset="-79"/>
                <a:cs typeface="David" panose="020E0502060401010101" pitchFamily="34" charset="-79"/>
              </a:rPr>
              <a:t>'</a:t>
            </a:r>
            <a:r>
              <a:rPr lang="he-IL" sz="2400" b="1" dirty="0">
                <a:solidFill>
                  <a:schemeClr val="accent1"/>
                </a:solidFill>
                <a:latin typeface="David" panose="020E0502060401010101" pitchFamily="34" charset="-79"/>
                <a:cs typeface="David" panose="020E0502060401010101" pitchFamily="34" charset="-79"/>
              </a:rPr>
              <a:t> </a:t>
            </a:r>
            <a:r>
              <a:rPr lang="he-IL" dirty="0">
                <a:latin typeface="David" panose="020E0502060401010101" pitchFamily="34" charset="-79"/>
                <a:cs typeface="David" panose="020E0502060401010101" pitchFamily="34" charset="-79"/>
              </a:rPr>
              <a:t>לספור את כמות התצפיות לכל מין לפי אתר.</a:t>
            </a:r>
          </a:p>
          <a:p>
            <a:pPr lvl="1"/>
            <a:endParaRPr lang="he-IL" dirty="0">
              <a:latin typeface="David" panose="020E0502060401010101" pitchFamily="34" charset="-79"/>
              <a:cs typeface="David" panose="020E0502060401010101" pitchFamily="34" charset="-79"/>
            </a:endParaRPr>
          </a:p>
          <a:p>
            <a:endParaRPr lang="he-IL" dirty="0">
              <a:latin typeface="David" panose="020E0502060401010101" pitchFamily="34" charset="-79"/>
              <a:cs typeface="David" panose="020E0502060401010101" pitchFamily="34" charset="-79"/>
            </a:endParaRPr>
          </a:p>
          <a:p>
            <a:endParaRPr lang="he-IL" dirty="0">
              <a:latin typeface="David" panose="020E0502060401010101" pitchFamily="34" charset="-79"/>
              <a:cs typeface="David" panose="020E0502060401010101" pitchFamily="34" charset="-79"/>
            </a:endParaRPr>
          </a:p>
        </p:txBody>
      </p:sp>
      <p:pic>
        <p:nvPicPr>
          <p:cNvPr id="4" name="תמונה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0352" y="84882"/>
            <a:ext cx="1332756" cy="1332756"/>
          </a:xfrm>
          <a:prstGeom prst="rect">
            <a:avLst/>
          </a:prstGeom>
        </p:spPr>
      </p:pic>
    </p:spTree>
    <p:extLst>
      <p:ext uri="{BB962C8B-B14F-4D97-AF65-F5344CB8AC3E}">
        <p14:creationId xmlns:p14="http://schemas.microsoft.com/office/powerpoint/2010/main" val="1259786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r>
              <a:rPr lang="he-IL" dirty="0">
                <a:latin typeface="David" panose="020E0502060401010101" pitchFamily="34" charset="-79"/>
                <a:cs typeface="David" panose="020E0502060401010101" pitchFamily="34" charset="-79"/>
              </a:rPr>
              <a:t>עיבוד נתונים</a:t>
            </a:r>
            <a:br>
              <a:rPr lang="he-IL" dirty="0">
                <a:latin typeface="David" panose="020E0502060401010101" pitchFamily="34" charset="-79"/>
                <a:cs typeface="David" panose="020E0502060401010101" pitchFamily="34" charset="-79"/>
              </a:rPr>
            </a:br>
            <a:r>
              <a:rPr lang="he-IL" sz="2700" dirty="0">
                <a:latin typeface="David" panose="020E0502060401010101" pitchFamily="34" charset="-79"/>
                <a:cs typeface="David" panose="020E0502060401010101" pitchFamily="34" charset="-79"/>
              </a:rPr>
              <a:t>שילוב הנתונים</a:t>
            </a:r>
            <a:endParaRPr lang="he-IL" sz="1600" dirty="0">
              <a:latin typeface="David" panose="020E0502060401010101" pitchFamily="34" charset="-79"/>
              <a:cs typeface="David" panose="020E0502060401010101" pitchFamily="34" charset="-79"/>
            </a:endParaRPr>
          </a:p>
        </p:txBody>
      </p:sp>
      <p:sp>
        <p:nvSpPr>
          <p:cNvPr id="3" name="מציין מיקום תוכן 2"/>
          <p:cNvSpPr>
            <a:spLocks noGrp="1"/>
          </p:cNvSpPr>
          <p:nvPr>
            <p:ph idx="1"/>
          </p:nvPr>
        </p:nvSpPr>
        <p:spPr/>
        <p:txBody>
          <a:bodyPr>
            <a:normAutofit/>
          </a:bodyPr>
          <a:lstStyle/>
          <a:p>
            <a:r>
              <a:rPr lang="he-IL" dirty="0">
                <a:latin typeface="David" panose="020E0502060401010101" pitchFamily="34" charset="-79"/>
                <a:cs typeface="David" panose="020E0502060401010101" pitchFamily="34" charset="-79"/>
              </a:rPr>
              <a:t>בעזרת פונקציית </a:t>
            </a:r>
            <a:r>
              <a:rPr lang="en-US" sz="2400" b="1" dirty="0">
                <a:solidFill>
                  <a:schemeClr val="accent1"/>
                </a:solidFill>
                <a:latin typeface="David" panose="020E0502060401010101" pitchFamily="34" charset="-79"/>
                <a:cs typeface="David" panose="020E0502060401010101" pitchFamily="34" charset="-79"/>
                <a:hlinkClick r:id="rId2"/>
              </a:rPr>
              <a:t>'</a:t>
            </a:r>
            <a:r>
              <a:rPr lang="en-US" sz="2400" b="1" dirty="0" err="1">
                <a:solidFill>
                  <a:schemeClr val="accent1"/>
                </a:solidFill>
                <a:latin typeface="David" panose="020E0502060401010101" pitchFamily="34" charset="-79"/>
                <a:cs typeface="David" panose="020E0502060401010101" pitchFamily="34" charset="-79"/>
                <a:hlinkClick r:id="rId2"/>
              </a:rPr>
              <a:t>bioticandabiotic</a:t>
            </a:r>
            <a:r>
              <a:rPr lang="en-US" sz="2400" b="1" dirty="0">
                <a:solidFill>
                  <a:schemeClr val="accent1"/>
                </a:solidFill>
                <a:latin typeface="David" panose="020E0502060401010101" pitchFamily="34" charset="-79"/>
                <a:cs typeface="David" panose="020E0502060401010101" pitchFamily="34" charset="-79"/>
              </a:rPr>
              <a:t>' </a:t>
            </a:r>
            <a:r>
              <a:rPr lang="he-IL" sz="2400" b="1" dirty="0">
                <a:solidFill>
                  <a:schemeClr val="accent1"/>
                </a:solidFill>
                <a:latin typeface="David" panose="020E0502060401010101" pitchFamily="34" charset="-79"/>
                <a:cs typeface="David" panose="020E0502060401010101" pitchFamily="34" charset="-79"/>
              </a:rPr>
              <a:t> </a:t>
            </a:r>
            <a:r>
              <a:rPr lang="he-IL" dirty="0">
                <a:latin typeface="David" panose="020E0502060401010101" pitchFamily="34" charset="-79"/>
                <a:cs typeface="David" panose="020E0502060401010101" pitchFamily="34" charset="-79"/>
              </a:rPr>
              <a:t>חיברנו בין המשתנים הביוטים והא-ביוטים.</a:t>
            </a:r>
          </a:p>
          <a:p>
            <a:r>
              <a:rPr lang="he-IL" dirty="0">
                <a:latin typeface="David" panose="020E0502060401010101" pitchFamily="34" charset="-79"/>
                <a:cs typeface="David" panose="020E0502060401010101" pitchFamily="34" charset="-79"/>
              </a:rPr>
              <a:t>התוצר הסופי הוא 4 טבלאות של 58 רשומות ו 9 עמודות.</a:t>
            </a:r>
          </a:p>
        </p:txBody>
      </p:sp>
      <p:pic>
        <p:nvPicPr>
          <p:cNvPr id="4" name="תמונה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84882"/>
            <a:ext cx="1332756" cy="1332756"/>
          </a:xfrm>
          <a:prstGeom prst="rect">
            <a:avLst/>
          </a:prstGeom>
        </p:spPr>
      </p:pic>
      <p:pic>
        <p:nvPicPr>
          <p:cNvPr id="5" name="תמונה 4"/>
          <p:cNvPicPr>
            <a:picLocks noChangeAspect="1"/>
          </p:cNvPicPr>
          <p:nvPr/>
        </p:nvPicPr>
        <p:blipFill>
          <a:blip r:embed="rId4"/>
          <a:stretch>
            <a:fillRect/>
          </a:stretch>
        </p:blipFill>
        <p:spPr>
          <a:xfrm>
            <a:off x="157356" y="4581128"/>
            <a:ext cx="8829289" cy="288032"/>
          </a:xfrm>
          <a:prstGeom prst="rect">
            <a:avLst/>
          </a:prstGeom>
        </p:spPr>
      </p:pic>
    </p:spTree>
    <p:extLst>
      <p:ext uri="{BB962C8B-B14F-4D97-AF65-F5344CB8AC3E}">
        <p14:creationId xmlns:p14="http://schemas.microsoft.com/office/powerpoint/2010/main" val="2157503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dirty="0">
                <a:latin typeface="David" panose="020E0502060401010101" pitchFamily="34" charset="-79"/>
                <a:cs typeface="David" panose="020E0502060401010101" pitchFamily="34" charset="-79"/>
              </a:rPr>
              <a:t>ניתוחים סטטיסטים</a:t>
            </a:r>
            <a:br>
              <a:rPr lang="he-IL" dirty="0">
                <a:latin typeface="David" panose="020E0502060401010101" pitchFamily="34" charset="-79"/>
                <a:cs typeface="David" panose="020E0502060401010101" pitchFamily="34" charset="-79"/>
              </a:rPr>
            </a:br>
            <a:r>
              <a:rPr lang="he-IL" sz="2000" dirty="0">
                <a:latin typeface="David" panose="020E0502060401010101" pitchFamily="34" charset="-79"/>
                <a:cs typeface="David" panose="020E0502060401010101" pitchFamily="34" charset="-79"/>
              </a:rPr>
              <a:t>מבחן התפלגות נורמלית</a:t>
            </a:r>
            <a:endParaRPr lang="he-IL" dirty="0">
              <a:latin typeface="David" panose="020E0502060401010101" pitchFamily="34" charset="-79"/>
              <a:cs typeface="David" panose="020E0502060401010101" pitchFamily="34" charset="-79"/>
            </a:endParaRPr>
          </a:p>
        </p:txBody>
      </p:sp>
      <p:sp>
        <p:nvSpPr>
          <p:cNvPr id="3" name="מציין מיקום תוכן 2"/>
          <p:cNvSpPr>
            <a:spLocks noGrp="1"/>
          </p:cNvSpPr>
          <p:nvPr>
            <p:ph idx="1"/>
          </p:nvPr>
        </p:nvSpPr>
        <p:spPr/>
        <p:txBody>
          <a:bodyPr>
            <a:normAutofit lnSpcReduction="10000"/>
          </a:bodyPr>
          <a:lstStyle/>
          <a:p>
            <a:pPr algn="just"/>
            <a:r>
              <a:rPr lang="he-IL" dirty="0">
                <a:latin typeface="David" panose="020E0502060401010101" pitchFamily="34" charset="-79"/>
                <a:cs typeface="David" panose="020E0502060401010101" pitchFamily="34" charset="-79"/>
              </a:rPr>
              <a:t>בעזרת פונקציית </a:t>
            </a:r>
            <a:r>
              <a:rPr lang="en-US" sz="2400" b="1" dirty="0">
                <a:solidFill>
                  <a:schemeClr val="accent1"/>
                </a:solidFill>
                <a:latin typeface="David" panose="020E0502060401010101" pitchFamily="34" charset="-79"/>
                <a:cs typeface="David" panose="020E0502060401010101" pitchFamily="34" charset="-79"/>
                <a:hlinkClick r:id="rId2"/>
              </a:rPr>
              <a:t>'</a:t>
            </a:r>
            <a:r>
              <a:rPr lang="en-US" sz="2400" b="1" dirty="0" err="1">
                <a:solidFill>
                  <a:schemeClr val="accent1"/>
                </a:solidFill>
                <a:latin typeface="David" panose="020E0502060401010101" pitchFamily="34" charset="-79"/>
                <a:cs typeface="David" panose="020E0502060401010101" pitchFamily="34" charset="-79"/>
                <a:hlinkClick r:id="rId2"/>
              </a:rPr>
              <a:t>is_it_normal</a:t>
            </a:r>
            <a:r>
              <a:rPr lang="en-US" sz="2400" b="1" dirty="0">
                <a:solidFill>
                  <a:schemeClr val="accent1"/>
                </a:solidFill>
                <a:latin typeface="David" panose="020E0502060401010101" pitchFamily="34" charset="-79"/>
                <a:cs typeface="David" panose="020E0502060401010101" pitchFamily="34" charset="-79"/>
              </a:rPr>
              <a:t>'</a:t>
            </a:r>
            <a:r>
              <a:rPr lang="he-IL" sz="2400" dirty="0">
                <a:latin typeface="David" panose="020E0502060401010101" pitchFamily="34" charset="-79"/>
                <a:cs typeface="David" panose="020E0502060401010101" pitchFamily="34" charset="-79"/>
              </a:rPr>
              <a:t> </a:t>
            </a:r>
            <a:r>
              <a:rPr lang="he-IL" dirty="0">
                <a:latin typeface="David" panose="020E0502060401010101" pitchFamily="34" charset="-79"/>
                <a:cs typeface="David" panose="020E0502060401010101" pitchFamily="34" charset="-79"/>
              </a:rPr>
              <a:t>בדקנו נורמליות של המשתנים התלויים (הביוטים) ומצאנו שהם לא מתפלגים נורמלית.</a:t>
            </a:r>
            <a:r>
              <a:rPr lang="en-US" dirty="0">
                <a:latin typeface="David" panose="020E0502060401010101" pitchFamily="34" charset="-79"/>
                <a:cs typeface="David" panose="020E0502060401010101" pitchFamily="34" charset="-79"/>
              </a:rPr>
              <a:t> </a:t>
            </a:r>
            <a:r>
              <a:rPr lang="he-IL" dirty="0">
                <a:latin typeface="David" panose="020E0502060401010101" pitchFamily="34" charset="-79"/>
                <a:cs typeface="David" panose="020E0502060401010101" pitchFamily="34" charset="-79"/>
              </a:rPr>
              <a:t>את המבחן ביצענו בעזרת </a:t>
            </a:r>
            <a:r>
              <a:rPr lang="en-US" dirty="0">
                <a:latin typeface="David" panose="020E0502060401010101" pitchFamily="34" charset="-79"/>
                <a:cs typeface="David" panose="020E0502060401010101" pitchFamily="34" charset="-79"/>
              </a:rPr>
              <a:t>Shapiro test</a:t>
            </a:r>
            <a:r>
              <a:rPr lang="he-IL" dirty="0">
                <a:latin typeface="David" panose="020E0502060401010101" pitchFamily="34" charset="-79"/>
                <a:cs typeface="David" panose="020E0502060401010101" pitchFamily="34" charset="-79"/>
              </a:rPr>
              <a:t>. </a:t>
            </a:r>
          </a:p>
          <a:p>
            <a:endParaRPr lang="he-IL" dirty="0">
              <a:latin typeface="David" panose="020E0502060401010101" pitchFamily="34" charset="-79"/>
              <a:cs typeface="David" panose="020E0502060401010101" pitchFamily="34" charset="-79"/>
            </a:endParaRPr>
          </a:p>
          <a:p>
            <a:endParaRPr lang="he-IL" dirty="0">
              <a:latin typeface="David" panose="020E0502060401010101" pitchFamily="34" charset="-79"/>
              <a:cs typeface="David" panose="020E0502060401010101" pitchFamily="34" charset="-79"/>
            </a:endParaRPr>
          </a:p>
          <a:p>
            <a:pPr marL="0" indent="0">
              <a:buNone/>
            </a:pPr>
            <a:endParaRPr lang="he-IL" dirty="0">
              <a:latin typeface="David" panose="020E0502060401010101" pitchFamily="34" charset="-79"/>
              <a:cs typeface="David" panose="020E0502060401010101" pitchFamily="34" charset="-79"/>
            </a:endParaRPr>
          </a:p>
          <a:p>
            <a:pPr lvl="1" algn="just"/>
            <a:r>
              <a:rPr lang="he-IL" sz="2200" dirty="0">
                <a:latin typeface="David" panose="020E0502060401010101" pitchFamily="34" charset="-79"/>
                <a:cs typeface="David" panose="020E0502060401010101" pitchFamily="34" charset="-79"/>
              </a:rPr>
              <a:t>אין צורך להריץ אותה על שאר הבאפרים כי המשתנים הביוטים הם קבועים לכל הבאפרים.</a:t>
            </a:r>
          </a:p>
        </p:txBody>
      </p:sp>
      <p:pic>
        <p:nvPicPr>
          <p:cNvPr id="4" name="תמונה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84882"/>
            <a:ext cx="1332756" cy="1332756"/>
          </a:xfrm>
          <a:prstGeom prst="rect">
            <a:avLst/>
          </a:prstGeom>
        </p:spPr>
      </p:pic>
      <p:pic>
        <p:nvPicPr>
          <p:cNvPr id="5" name="תמונה 4"/>
          <p:cNvPicPr>
            <a:picLocks noChangeAspect="1"/>
          </p:cNvPicPr>
          <p:nvPr/>
        </p:nvPicPr>
        <p:blipFill>
          <a:blip r:embed="rId4"/>
          <a:stretch>
            <a:fillRect/>
          </a:stretch>
        </p:blipFill>
        <p:spPr>
          <a:xfrm>
            <a:off x="1554113" y="3645024"/>
            <a:ext cx="6035775" cy="936104"/>
          </a:xfrm>
          <a:prstGeom prst="rect">
            <a:avLst/>
          </a:prstGeom>
        </p:spPr>
      </p:pic>
    </p:spTree>
    <p:extLst>
      <p:ext uri="{BB962C8B-B14F-4D97-AF65-F5344CB8AC3E}">
        <p14:creationId xmlns:p14="http://schemas.microsoft.com/office/powerpoint/2010/main" val="3065352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dirty="0">
                <a:latin typeface="David" panose="020E0502060401010101" pitchFamily="34" charset="-79"/>
                <a:cs typeface="David" panose="020E0502060401010101" pitchFamily="34" charset="-79"/>
              </a:rPr>
              <a:t>ניתוחים סטטיסטים</a:t>
            </a:r>
            <a:br>
              <a:rPr lang="he-IL" dirty="0">
                <a:latin typeface="David" panose="020E0502060401010101" pitchFamily="34" charset="-79"/>
                <a:cs typeface="David" panose="020E0502060401010101" pitchFamily="34" charset="-79"/>
              </a:rPr>
            </a:br>
            <a:r>
              <a:rPr lang="he-IL" sz="2000" dirty="0">
                <a:latin typeface="David" panose="020E0502060401010101" pitchFamily="34" charset="-79"/>
                <a:cs typeface="David" panose="020E0502060401010101" pitchFamily="34" charset="-79"/>
              </a:rPr>
              <a:t>שימוש ב </a:t>
            </a:r>
            <a:r>
              <a:rPr lang="en-US" sz="2000" dirty="0">
                <a:latin typeface="David" panose="020E0502060401010101" pitchFamily="34" charset="-79"/>
                <a:cs typeface="David" panose="020E0502060401010101" pitchFamily="34" charset="-79"/>
              </a:rPr>
              <a:t>LM()</a:t>
            </a:r>
            <a:endParaRPr lang="he-IL" sz="2000" dirty="0">
              <a:latin typeface="David" panose="020E0502060401010101" pitchFamily="34" charset="-79"/>
              <a:cs typeface="David" panose="020E0502060401010101" pitchFamily="34" charset="-79"/>
            </a:endParaRP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84882"/>
            <a:ext cx="1332756" cy="1332756"/>
          </a:xfrm>
          <a:prstGeom prst="rect">
            <a:avLst/>
          </a:prstGeom>
        </p:spPr>
      </p:pic>
      <p:pic>
        <p:nvPicPr>
          <p:cNvPr id="7" name="תמונה 6"/>
          <p:cNvPicPr>
            <a:picLocks noChangeAspect="1"/>
          </p:cNvPicPr>
          <p:nvPr/>
        </p:nvPicPr>
        <p:blipFill>
          <a:blip r:embed="rId3"/>
          <a:stretch>
            <a:fillRect/>
          </a:stretch>
        </p:blipFill>
        <p:spPr>
          <a:xfrm>
            <a:off x="107504" y="1628800"/>
            <a:ext cx="6516216" cy="4512591"/>
          </a:xfrm>
          <a:prstGeom prst="rect">
            <a:avLst/>
          </a:prstGeom>
          <a:effectLst>
            <a:outerShdw blurRad="50800" dist="50800" dir="5400000" algn="ctr" rotWithShape="0">
              <a:srgbClr val="000000">
                <a:alpha val="99000"/>
              </a:srgbClr>
            </a:outerShdw>
          </a:effectLst>
        </p:spPr>
      </p:pic>
      <p:sp>
        <p:nvSpPr>
          <p:cNvPr id="10" name="מציין מיקום תוכן 2"/>
          <p:cNvSpPr txBox="1">
            <a:spLocks/>
          </p:cNvSpPr>
          <p:nvPr/>
        </p:nvSpPr>
        <p:spPr>
          <a:xfrm>
            <a:off x="6695628" y="1700808"/>
            <a:ext cx="2556892" cy="4353347"/>
          </a:xfrm>
          <a:prstGeom prst="rect">
            <a:avLst/>
          </a:prstGeom>
        </p:spPr>
        <p:txBody>
          <a:bodyPr vert="horz" lIns="91440" tIns="45720" rIns="91440" bIns="45720" rtlCol="1">
            <a:normAutofit/>
          </a:bodyPr>
          <a:lst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he-IL" sz="2400" dirty="0">
                <a:latin typeface="David" panose="020E0502060401010101" pitchFamily="34" charset="-79"/>
                <a:cs typeface="David" panose="020E0502060401010101" pitchFamily="34" charset="-79"/>
              </a:rPr>
              <a:t>בעזרת פונקציית </a:t>
            </a:r>
            <a:r>
              <a:rPr lang="en-US" sz="2000" b="1" dirty="0">
                <a:solidFill>
                  <a:schemeClr val="accent1"/>
                </a:solidFill>
                <a:latin typeface="David" panose="020E0502060401010101" pitchFamily="34" charset="-79"/>
                <a:cs typeface="David" panose="020E0502060401010101" pitchFamily="34" charset="-79"/>
              </a:rPr>
              <a:t>‘</a:t>
            </a:r>
            <a:r>
              <a:rPr lang="en-US" sz="2000" b="1" dirty="0" err="1">
                <a:solidFill>
                  <a:schemeClr val="accent1"/>
                </a:solidFill>
                <a:latin typeface="David" panose="020E0502060401010101" pitchFamily="34" charset="-79"/>
                <a:cs typeface="David" panose="020E0502060401010101" pitchFamily="34" charset="-79"/>
                <a:hlinkClick r:id="rId4"/>
              </a:rPr>
              <a:t>just_area</a:t>
            </a:r>
            <a:r>
              <a:rPr lang="en-US" sz="2000" b="1" dirty="0">
                <a:solidFill>
                  <a:schemeClr val="accent1"/>
                </a:solidFill>
                <a:latin typeface="David" panose="020E0502060401010101" pitchFamily="34" charset="-79"/>
                <a:cs typeface="David" panose="020E0502060401010101" pitchFamily="34" charset="-79"/>
              </a:rPr>
              <a:t>'</a:t>
            </a:r>
            <a:r>
              <a:rPr lang="he-IL" sz="2000" b="1" dirty="0">
                <a:solidFill>
                  <a:schemeClr val="accent1"/>
                </a:solidFill>
                <a:latin typeface="David" panose="020E0502060401010101" pitchFamily="34" charset="-79"/>
                <a:cs typeface="David" panose="020E0502060401010101" pitchFamily="34" charset="-79"/>
              </a:rPr>
              <a:t> </a:t>
            </a:r>
            <a:r>
              <a:rPr lang="he-IL" sz="2400" dirty="0">
                <a:latin typeface="David" panose="020E0502060401010101" pitchFamily="34" charset="-79"/>
                <a:cs typeface="David" panose="020E0502060401010101" pitchFamily="34" charset="-79"/>
              </a:rPr>
              <a:t>ניסינו למצוא קשר בין גודל השטח למשתנים התלויים.</a:t>
            </a:r>
          </a:p>
        </p:txBody>
      </p:sp>
    </p:spTree>
    <p:extLst>
      <p:ext uri="{BB962C8B-B14F-4D97-AF65-F5344CB8AC3E}">
        <p14:creationId xmlns:p14="http://schemas.microsoft.com/office/powerpoint/2010/main" val="3568560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dirty="0">
                <a:latin typeface="David" panose="020E0502060401010101" pitchFamily="34" charset="-79"/>
                <a:cs typeface="David" panose="020E0502060401010101" pitchFamily="34" charset="-79"/>
              </a:rPr>
              <a:t>ניתוחים סטטיסטים</a:t>
            </a:r>
            <a:br>
              <a:rPr lang="en-US" dirty="0">
                <a:latin typeface="David" panose="020E0502060401010101" pitchFamily="34" charset="-79"/>
                <a:cs typeface="David" panose="020E0502060401010101" pitchFamily="34" charset="-79"/>
              </a:rPr>
            </a:br>
            <a:r>
              <a:rPr lang="he-IL" sz="2000" dirty="0">
                <a:latin typeface="David" panose="020E0502060401010101" pitchFamily="34" charset="-79"/>
                <a:cs typeface="David" panose="020E0502060401010101" pitchFamily="34" charset="-79"/>
              </a:rPr>
              <a:t>שימוש ב </a:t>
            </a:r>
            <a:r>
              <a:rPr lang="en-US" sz="2000" dirty="0">
                <a:latin typeface="David" panose="020E0502060401010101" pitchFamily="34" charset="-79"/>
                <a:cs typeface="David" panose="020E0502060401010101" pitchFamily="34" charset="-79"/>
              </a:rPr>
              <a:t>LM()</a:t>
            </a:r>
            <a:endParaRPr lang="he-IL" dirty="0">
              <a:latin typeface="David" panose="020E0502060401010101" pitchFamily="34" charset="-79"/>
              <a:cs typeface="David" panose="020E0502060401010101" pitchFamily="34" charset="-79"/>
            </a:endParaRP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84882"/>
            <a:ext cx="1332756" cy="1332756"/>
          </a:xfrm>
          <a:prstGeom prst="rect">
            <a:avLst/>
          </a:prstGeom>
        </p:spPr>
      </p:pic>
      <p:pic>
        <p:nvPicPr>
          <p:cNvPr id="5" name="תמונה 4"/>
          <p:cNvPicPr>
            <a:picLocks noChangeAspect="1"/>
          </p:cNvPicPr>
          <p:nvPr/>
        </p:nvPicPr>
        <p:blipFill>
          <a:blip r:embed="rId3"/>
          <a:stretch>
            <a:fillRect/>
          </a:stretch>
        </p:blipFill>
        <p:spPr>
          <a:xfrm>
            <a:off x="1521624" y="6093296"/>
            <a:ext cx="6100753" cy="700281"/>
          </a:xfrm>
          <a:prstGeom prst="rect">
            <a:avLst/>
          </a:prstGeom>
          <a:effectLst>
            <a:outerShdw blurRad="50800" dist="50800" dir="5400000" algn="ctr" rotWithShape="0">
              <a:srgbClr val="000000">
                <a:alpha val="99000"/>
              </a:srgbClr>
            </a:outerShdw>
          </a:effectLst>
        </p:spPr>
      </p:pic>
      <p:pic>
        <p:nvPicPr>
          <p:cNvPr id="9" name="תמונה 8"/>
          <p:cNvPicPr>
            <a:picLocks noChangeAspect="1"/>
          </p:cNvPicPr>
          <p:nvPr/>
        </p:nvPicPr>
        <p:blipFill>
          <a:blip r:embed="rId4"/>
          <a:stretch>
            <a:fillRect/>
          </a:stretch>
        </p:blipFill>
        <p:spPr>
          <a:xfrm>
            <a:off x="0" y="1607394"/>
            <a:ext cx="6299212" cy="4380191"/>
          </a:xfrm>
          <a:prstGeom prst="rect">
            <a:avLst/>
          </a:prstGeom>
          <a:effectLst>
            <a:outerShdw blurRad="50800" dist="50800" dir="5400000" algn="ctr" rotWithShape="0">
              <a:srgbClr val="000000">
                <a:alpha val="99000"/>
              </a:srgbClr>
            </a:outerShdw>
          </a:effectLst>
        </p:spPr>
      </p:pic>
      <p:sp>
        <p:nvSpPr>
          <p:cNvPr id="3" name="מציין מיקום תוכן 2"/>
          <p:cNvSpPr>
            <a:spLocks noGrp="1"/>
          </p:cNvSpPr>
          <p:nvPr>
            <p:ph idx="1"/>
          </p:nvPr>
        </p:nvSpPr>
        <p:spPr>
          <a:xfrm>
            <a:off x="6432884" y="1658079"/>
            <a:ext cx="2603612" cy="5000786"/>
          </a:xfrm>
        </p:spPr>
        <p:txBody>
          <a:bodyPr>
            <a:normAutofit/>
          </a:bodyPr>
          <a:lstStyle/>
          <a:p>
            <a:pPr algn="ctr"/>
            <a:r>
              <a:rPr lang="he-IL" sz="2000" dirty="0">
                <a:latin typeface="David" panose="020E0502060401010101" pitchFamily="34" charset="-79"/>
                <a:cs typeface="David" panose="020E0502060401010101" pitchFamily="34" charset="-79"/>
              </a:rPr>
              <a:t>הפונקציה מייצרת גרף אם ערכי ה-</a:t>
            </a:r>
            <a:r>
              <a:rPr lang="en-US" sz="2000" dirty="0">
                <a:latin typeface="David" panose="020E0502060401010101" pitchFamily="34" charset="-79"/>
                <a:cs typeface="David" panose="020E0502060401010101" pitchFamily="34" charset="-79"/>
              </a:rPr>
              <a:t> R2 </a:t>
            </a:r>
            <a:r>
              <a:rPr lang="he-IL" sz="2000" dirty="0">
                <a:latin typeface="David" panose="020E0502060401010101" pitchFamily="34" charset="-79"/>
                <a:cs typeface="David" panose="020E0502060401010101" pitchFamily="34" charset="-79"/>
              </a:rPr>
              <a:t>גדולים מ-0.5 וערכי ה</a:t>
            </a:r>
            <a:r>
              <a:rPr lang="en-US" sz="2000" dirty="0">
                <a:latin typeface="David" panose="020E0502060401010101" pitchFamily="34" charset="-79"/>
                <a:cs typeface="David" panose="020E0502060401010101" pitchFamily="34" charset="-79"/>
              </a:rPr>
              <a:t>-</a:t>
            </a:r>
            <a:r>
              <a:rPr lang="he-IL" sz="2000" dirty="0">
                <a:latin typeface="David" panose="020E0502060401010101" pitchFamily="34" charset="-79"/>
                <a:cs typeface="David" panose="020E0502060401010101" pitchFamily="34" charset="-79"/>
              </a:rPr>
              <a:t> </a:t>
            </a:r>
            <a:r>
              <a:rPr lang="en-US" sz="2000" dirty="0">
                <a:latin typeface="David" panose="020E0502060401010101" pitchFamily="34" charset="-79"/>
                <a:cs typeface="David" panose="020E0502060401010101" pitchFamily="34" charset="-79"/>
              </a:rPr>
              <a:t>P</a:t>
            </a:r>
            <a:r>
              <a:rPr lang="he-IL" sz="2000" dirty="0">
                <a:latin typeface="David" panose="020E0502060401010101" pitchFamily="34" charset="-79"/>
                <a:cs typeface="David" panose="020E0502060401010101" pitchFamily="34" charset="-79"/>
              </a:rPr>
              <a:t> קטנים מ 0.05.</a:t>
            </a:r>
          </a:p>
          <a:p>
            <a:pPr algn="ctr"/>
            <a:endParaRPr lang="he-IL" sz="2000" dirty="0">
              <a:latin typeface="David" panose="020E0502060401010101" pitchFamily="34" charset="-79"/>
              <a:cs typeface="David" panose="020E0502060401010101" pitchFamily="34" charset="-79"/>
            </a:endParaRPr>
          </a:p>
          <a:p>
            <a:pPr algn="ctr"/>
            <a:r>
              <a:rPr lang="he-IL" sz="2000" dirty="0">
                <a:latin typeface="David" panose="020E0502060401010101" pitchFamily="34" charset="-79"/>
                <a:cs typeface="David" panose="020E0502060401010101" pitchFamily="34" charset="-79"/>
              </a:rPr>
              <a:t>במידה והתוצאות לא עומדות בתנאי היא מדפיסה את הערך שלא עמד בתנאי.</a:t>
            </a:r>
          </a:p>
        </p:txBody>
      </p:sp>
    </p:spTree>
    <p:extLst>
      <p:ext uri="{BB962C8B-B14F-4D97-AF65-F5344CB8AC3E}">
        <p14:creationId xmlns:p14="http://schemas.microsoft.com/office/powerpoint/2010/main" val="2348064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dirty="0">
                <a:latin typeface="David" panose="020E0502060401010101" pitchFamily="34" charset="-79"/>
                <a:cs typeface="David" panose="020E0502060401010101" pitchFamily="34" charset="-79"/>
              </a:rPr>
              <a:t>ניתוחים סטטיסטים</a:t>
            </a:r>
            <a:br>
              <a:rPr lang="en-US" dirty="0">
                <a:latin typeface="David" panose="020E0502060401010101" pitchFamily="34" charset="-79"/>
                <a:cs typeface="David" panose="020E0502060401010101" pitchFamily="34" charset="-79"/>
              </a:rPr>
            </a:br>
            <a:r>
              <a:rPr lang="he-IL" sz="2000" dirty="0">
                <a:latin typeface="David" panose="020E0502060401010101" pitchFamily="34" charset="-79"/>
                <a:cs typeface="David" panose="020E0502060401010101" pitchFamily="34" charset="-79"/>
              </a:rPr>
              <a:t>שימוש ב </a:t>
            </a:r>
            <a:r>
              <a:rPr lang="en-US" sz="2000" dirty="0">
                <a:latin typeface="David" panose="020E0502060401010101" pitchFamily="34" charset="-79"/>
                <a:cs typeface="David" panose="020E0502060401010101" pitchFamily="34" charset="-79"/>
              </a:rPr>
              <a:t>LM()</a:t>
            </a:r>
            <a:endParaRPr lang="he-IL" dirty="0">
              <a:latin typeface="David" panose="020E0502060401010101" pitchFamily="34" charset="-79"/>
              <a:cs typeface="David" panose="020E0502060401010101" pitchFamily="34" charset="-79"/>
            </a:endParaRPr>
          </a:p>
        </p:txBody>
      </p:sp>
      <p:sp>
        <p:nvSpPr>
          <p:cNvPr id="3" name="מציין מיקום תוכן 2"/>
          <p:cNvSpPr>
            <a:spLocks noGrp="1"/>
          </p:cNvSpPr>
          <p:nvPr>
            <p:ph idx="1"/>
          </p:nvPr>
        </p:nvSpPr>
        <p:spPr>
          <a:xfrm>
            <a:off x="457200" y="1600201"/>
            <a:ext cx="8229600" cy="532655"/>
          </a:xfrm>
        </p:spPr>
        <p:txBody>
          <a:bodyPr>
            <a:normAutofit/>
          </a:bodyPr>
          <a:lstStyle/>
          <a:p>
            <a:r>
              <a:rPr lang="he-IL" sz="2400" dirty="0">
                <a:latin typeface="David" panose="020E0502060401010101" pitchFamily="34" charset="-79"/>
                <a:cs typeface="David" panose="020E0502060401010101" pitchFamily="34" charset="-79"/>
              </a:rPr>
              <a:t>פונקצית </a:t>
            </a:r>
            <a:r>
              <a:rPr lang="en-US" sz="1800" b="1" dirty="0">
                <a:solidFill>
                  <a:schemeClr val="accent1"/>
                </a:solidFill>
                <a:latin typeface="David" panose="020E0502060401010101" pitchFamily="34" charset="-79"/>
                <a:cs typeface="David" panose="020E0502060401010101" pitchFamily="34" charset="-79"/>
              </a:rPr>
              <a:t>'</a:t>
            </a:r>
            <a:r>
              <a:rPr lang="en-US" sz="1800" b="1" dirty="0" err="1">
                <a:solidFill>
                  <a:schemeClr val="accent1"/>
                </a:solidFill>
                <a:latin typeface="David" panose="020E0502060401010101" pitchFamily="34" charset="-79"/>
                <a:cs typeface="David" panose="020E0502060401010101" pitchFamily="34" charset="-79"/>
                <a:hlinkClick r:id="rId2"/>
              </a:rPr>
              <a:t>biotic_vs_abiotic</a:t>
            </a:r>
            <a:r>
              <a:rPr lang="en-US" sz="1800" b="1" dirty="0">
                <a:solidFill>
                  <a:schemeClr val="accent1"/>
                </a:solidFill>
                <a:latin typeface="David" panose="020E0502060401010101" pitchFamily="34" charset="-79"/>
                <a:cs typeface="David" panose="020E0502060401010101" pitchFamily="34" charset="-79"/>
              </a:rPr>
              <a:t>'</a:t>
            </a:r>
            <a:r>
              <a:rPr lang="he-IL" sz="1800" dirty="0">
                <a:latin typeface="David" panose="020E0502060401010101" pitchFamily="34" charset="-79"/>
                <a:cs typeface="David" panose="020E0502060401010101" pitchFamily="34" charset="-79"/>
              </a:rPr>
              <a:t> </a:t>
            </a:r>
            <a:r>
              <a:rPr lang="he-IL" sz="2400" dirty="0">
                <a:latin typeface="David" panose="020E0502060401010101" pitchFamily="34" charset="-79"/>
                <a:cs typeface="David" panose="020E0502060401010101" pitchFamily="34" charset="-79"/>
              </a:rPr>
              <a:t>בדומה ל</a:t>
            </a:r>
            <a:r>
              <a:rPr lang="en-US" sz="1800" b="1" dirty="0">
                <a:solidFill>
                  <a:schemeClr val="accent1"/>
                </a:solidFill>
                <a:latin typeface="David" panose="020E0502060401010101" pitchFamily="34" charset="-79"/>
                <a:cs typeface="David" panose="020E0502060401010101" pitchFamily="34" charset="-79"/>
              </a:rPr>
              <a:t>'</a:t>
            </a:r>
            <a:r>
              <a:rPr lang="en-US" sz="1800" b="1" dirty="0" err="1">
                <a:solidFill>
                  <a:schemeClr val="accent1"/>
                </a:solidFill>
                <a:latin typeface="David" panose="020E0502060401010101" pitchFamily="34" charset="-79"/>
                <a:cs typeface="David" panose="020E0502060401010101" pitchFamily="34" charset="-79"/>
                <a:hlinkClick r:id="rId3"/>
              </a:rPr>
              <a:t>just_area</a:t>
            </a:r>
            <a:r>
              <a:rPr lang="en-US" sz="1800" b="1" dirty="0">
                <a:solidFill>
                  <a:schemeClr val="accent1"/>
                </a:solidFill>
                <a:latin typeface="David" panose="020E0502060401010101" pitchFamily="34" charset="-79"/>
                <a:cs typeface="David" panose="020E0502060401010101" pitchFamily="34" charset="-79"/>
              </a:rPr>
              <a:t>' </a:t>
            </a:r>
            <a:r>
              <a:rPr lang="he-IL" sz="1800" b="1" dirty="0">
                <a:solidFill>
                  <a:schemeClr val="accent1"/>
                </a:solidFill>
                <a:latin typeface="David" panose="020E0502060401010101" pitchFamily="34" charset="-79"/>
                <a:cs typeface="David" panose="020E0502060401010101" pitchFamily="34" charset="-79"/>
              </a:rPr>
              <a:t> </a:t>
            </a:r>
            <a:r>
              <a:rPr lang="he-IL" sz="2400" dirty="0">
                <a:latin typeface="David" panose="020E0502060401010101" pitchFamily="34" charset="-79"/>
                <a:cs typeface="David" panose="020E0502060401010101" pitchFamily="34" charset="-79"/>
              </a:rPr>
              <a:t>בודקת את המשתנים</a:t>
            </a:r>
          </a:p>
        </p:txBody>
      </p:sp>
      <p:pic>
        <p:nvPicPr>
          <p:cNvPr id="4" name="תמונה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0352" y="84882"/>
            <a:ext cx="1332756" cy="1332756"/>
          </a:xfrm>
          <a:prstGeom prst="rect">
            <a:avLst/>
          </a:prstGeom>
        </p:spPr>
      </p:pic>
      <p:sp>
        <p:nvSpPr>
          <p:cNvPr id="6" name="מציין מיקום תוכן 2"/>
          <p:cNvSpPr txBox="1">
            <a:spLocks/>
          </p:cNvSpPr>
          <p:nvPr/>
        </p:nvSpPr>
        <p:spPr>
          <a:xfrm>
            <a:off x="6388646" y="2132856"/>
            <a:ext cx="2452514" cy="4320480"/>
          </a:xfrm>
          <a:prstGeom prst="rect">
            <a:avLst/>
          </a:prstGeom>
        </p:spPr>
        <p:txBody>
          <a:bodyPr vert="horz" lIns="91440" tIns="45720" rIns="91440" bIns="45720" rtlCol="1">
            <a:normAutofit/>
          </a:bodyPr>
          <a:lst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he-IL" sz="2400" dirty="0">
                <a:latin typeface="David" panose="020E0502060401010101" pitchFamily="34" charset="-79"/>
                <a:cs typeface="David" panose="020E0502060401010101" pitchFamily="34" charset="-79"/>
              </a:rPr>
              <a:t>הא-ביוטים קשר משתנים בין הבאפרים השונים.</a:t>
            </a:r>
          </a:p>
        </p:txBody>
      </p:sp>
      <p:pic>
        <p:nvPicPr>
          <p:cNvPr id="8" name="תמונה 7"/>
          <p:cNvPicPr>
            <a:picLocks noChangeAspect="1"/>
          </p:cNvPicPr>
          <p:nvPr/>
        </p:nvPicPr>
        <p:blipFill>
          <a:blip r:embed="rId5"/>
          <a:stretch>
            <a:fillRect/>
          </a:stretch>
        </p:blipFill>
        <p:spPr>
          <a:xfrm>
            <a:off x="153516" y="2313533"/>
            <a:ext cx="6362700" cy="1962150"/>
          </a:xfrm>
          <a:prstGeom prst="rect">
            <a:avLst/>
          </a:prstGeom>
        </p:spPr>
      </p:pic>
      <p:pic>
        <p:nvPicPr>
          <p:cNvPr id="9" name="תמונה 8"/>
          <p:cNvPicPr>
            <a:picLocks noChangeAspect="1"/>
          </p:cNvPicPr>
          <p:nvPr/>
        </p:nvPicPr>
        <p:blipFill>
          <a:blip r:embed="rId6"/>
          <a:stretch>
            <a:fillRect/>
          </a:stretch>
        </p:blipFill>
        <p:spPr>
          <a:xfrm>
            <a:off x="189235" y="4616152"/>
            <a:ext cx="6296025" cy="1981200"/>
          </a:xfrm>
          <a:prstGeom prst="rect">
            <a:avLst/>
          </a:prstGeom>
        </p:spPr>
      </p:pic>
      <p:sp>
        <p:nvSpPr>
          <p:cNvPr id="10" name="TextBox 9"/>
          <p:cNvSpPr txBox="1"/>
          <p:nvPr/>
        </p:nvSpPr>
        <p:spPr>
          <a:xfrm>
            <a:off x="4339530" y="2155627"/>
            <a:ext cx="2016224" cy="276999"/>
          </a:xfrm>
          <a:prstGeom prst="rect">
            <a:avLst/>
          </a:prstGeom>
          <a:noFill/>
        </p:spPr>
        <p:txBody>
          <a:bodyPr wrap="square" rtlCol="1">
            <a:spAutoFit/>
          </a:bodyPr>
          <a:lstStyle/>
          <a:p>
            <a:r>
              <a:rPr lang="he-IL" sz="1200" u="sng" dirty="0">
                <a:latin typeface="David" panose="020E0502060401010101" pitchFamily="34" charset="-79"/>
                <a:cs typeface="David" panose="020E0502060401010101" pitchFamily="34" charset="-79"/>
              </a:rPr>
              <a:t>פלט בנתוני באפר של 50 מטר</a:t>
            </a:r>
          </a:p>
        </p:txBody>
      </p:sp>
      <p:sp>
        <p:nvSpPr>
          <p:cNvPr id="11" name="TextBox 10"/>
          <p:cNvSpPr txBox="1"/>
          <p:nvPr/>
        </p:nvSpPr>
        <p:spPr>
          <a:xfrm>
            <a:off x="4195514" y="4433589"/>
            <a:ext cx="2160240" cy="276999"/>
          </a:xfrm>
          <a:prstGeom prst="rect">
            <a:avLst/>
          </a:prstGeom>
          <a:noFill/>
        </p:spPr>
        <p:txBody>
          <a:bodyPr wrap="square" rtlCol="1">
            <a:spAutoFit/>
          </a:bodyPr>
          <a:lstStyle/>
          <a:p>
            <a:r>
              <a:rPr lang="he-IL" sz="1200" u="sng" dirty="0">
                <a:latin typeface="David" panose="020E0502060401010101" pitchFamily="34" charset="-79"/>
                <a:cs typeface="David" panose="020E0502060401010101" pitchFamily="34" charset="-79"/>
              </a:rPr>
              <a:t>פלט בנתוני באפר של 100 מטר</a:t>
            </a:r>
          </a:p>
        </p:txBody>
      </p:sp>
    </p:spTree>
    <p:extLst>
      <p:ext uri="{BB962C8B-B14F-4D97-AF65-F5344CB8AC3E}">
        <p14:creationId xmlns:p14="http://schemas.microsoft.com/office/powerpoint/2010/main" val="2195714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latin typeface="David" panose="020E0502060401010101" pitchFamily="34" charset="-79"/>
                <a:cs typeface="David" panose="020E0502060401010101" pitchFamily="34" charset="-79"/>
              </a:rPr>
              <a:t>מבוא</a:t>
            </a:r>
          </a:p>
        </p:txBody>
      </p:sp>
      <p:sp>
        <p:nvSpPr>
          <p:cNvPr id="3" name="מציין מיקום תוכן 2"/>
          <p:cNvSpPr>
            <a:spLocks noGrp="1"/>
          </p:cNvSpPr>
          <p:nvPr>
            <p:ph idx="1"/>
          </p:nvPr>
        </p:nvSpPr>
        <p:spPr/>
        <p:txBody>
          <a:bodyPr>
            <a:normAutofit fontScale="85000" lnSpcReduction="10000"/>
          </a:bodyPr>
          <a:lstStyle/>
          <a:p>
            <a:pPr algn="just"/>
            <a:r>
              <a:rPr lang="he-IL" dirty="0">
                <a:latin typeface="David" panose="020E0502060401010101" pitchFamily="34" charset="-79"/>
                <a:cs typeface="David" panose="020E0502060401010101" pitchFamily="34" charset="-79"/>
              </a:rPr>
              <a:t>עיור הוא אחד מהתהליכים המשמעותיים ביותר הגורמים לשינוי דרסטי ומתמשך בשימושי הקרקע, הוא מתאפיין בירידה של שטחים פתוחים וטבעיים </a:t>
            </a:r>
            <a:r>
              <a:rPr lang="en-US" dirty="0">
                <a:latin typeface="David" panose="020E0502060401010101" pitchFamily="34" charset="-79"/>
                <a:cs typeface="David" panose="020E0502060401010101" pitchFamily="34" charset="-79"/>
              </a:rPr>
              <a:t>(</a:t>
            </a:r>
            <a:r>
              <a:rPr lang="en-US" dirty="0" err="1">
                <a:latin typeface="David" panose="020E0502060401010101" pitchFamily="34" charset="-79"/>
                <a:cs typeface="David" panose="020E0502060401010101" pitchFamily="34" charset="-79"/>
              </a:rPr>
              <a:t>Vallet</a:t>
            </a:r>
            <a:r>
              <a:rPr lang="en-US" dirty="0">
                <a:latin typeface="David" panose="020E0502060401010101" pitchFamily="34" charset="-79"/>
                <a:cs typeface="David" panose="020E0502060401010101" pitchFamily="34" charset="-79"/>
              </a:rPr>
              <a:t> et al., 2008)</a:t>
            </a:r>
            <a:r>
              <a:rPr lang="he-IL" dirty="0">
                <a:latin typeface="David" panose="020E0502060401010101" pitchFamily="34" charset="-79"/>
                <a:cs typeface="David" panose="020E0502060401010101" pitchFamily="34" charset="-79"/>
              </a:rPr>
              <a:t>. למעלה ממחצית אוכלוסיית העולם גרה בערים</a:t>
            </a:r>
            <a:r>
              <a:rPr lang="en-US" dirty="0">
                <a:latin typeface="David" panose="020E0502060401010101" pitchFamily="34" charset="-79"/>
                <a:cs typeface="David" panose="020E0502060401010101" pitchFamily="34" charset="-79"/>
              </a:rPr>
              <a:t>(Knapp et al., 2008)</a:t>
            </a:r>
            <a:r>
              <a:rPr lang="he-IL" dirty="0">
                <a:latin typeface="David" panose="020E0502060401010101" pitchFamily="34" charset="-79"/>
                <a:cs typeface="David" panose="020E0502060401010101" pitchFamily="34" charset="-79"/>
              </a:rPr>
              <a:t> ומגמת זו צפויה להימשך ולגדול.</a:t>
            </a:r>
          </a:p>
          <a:p>
            <a:pPr algn="just"/>
            <a:r>
              <a:rPr lang="he-IL" dirty="0">
                <a:latin typeface="David" panose="020E0502060401010101" pitchFamily="34" charset="-79"/>
                <a:cs typeface="David" panose="020E0502060401010101" pitchFamily="34" charset="-79"/>
              </a:rPr>
              <a:t>העיור הוא תופעה אשר משפיעה רבות על החי והצומח בעולם.</a:t>
            </a:r>
          </a:p>
          <a:p>
            <a:pPr algn="just"/>
            <a:r>
              <a:rPr lang="he-IL" dirty="0">
                <a:latin typeface="David" panose="020E0502060401010101" pitchFamily="34" charset="-79"/>
                <a:cs typeface="David" panose="020E0502060401010101" pitchFamily="34" charset="-79"/>
              </a:rPr>
              <a:t>בעבודתנו אנו מנסים לראות איך גורמים א-</a:t>
            </a:r>
            <a:r>
              <a:rPr lang="he-IL" dirty="0" err="1">
                <a:latin typeface="David" panose="020E0502060401010101" pitchFamily="34" charset="-79"/>
                <a:cs typeface="David" panose="020E0502060401010101" pitchFamily="34" charset="-79"/>
              </a:rPr>
              <a:t>ביוטים</a:t>
            </a:r>
            <a:r>
              <a:rPr lang="he-IL" dirty="0">
                <a:latin typeface="David" panose="020E0502060401010101" pitchFamily="34" charset="-79"/>
                <a:cs typeface="David" panose="020E0502060401010101" pitchFamily="34" charset="-79"/>
              </a:rPr>
              <a:t> שנגרמים ע"י עיור, כגון: גודל אוכלוסייה, כמות שטח בנוי וגיל שכונות. משפיעים על עושר המינים בשולי העיר ובתוכה.</a:t>
            </a:r>
            <a:endParaRPr lang="en-US" dirty="0">
              <a:latin typeface="David" panose="020E0502060401010101" pitchFamily="34" charset="-79"/>
              <a:cs typeface="David" panose="020E0502060401010101" pitchFamily="34" charset="-79"/>
            </a:endParaRPr>
          </a:p>
          <a:p>
            <a:pPr algn="just"/>
            <a:endParaRPr lang="he-IL"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474789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dirty="0">
                <a:latin typeface="David" panose="020E0502060401010101" pitchFamily="34" charset="-79"/>
                <a:cs typeface="David" panose="020E0502060401010101" pitchFamily="34" charset="-79"/>
              </a:rPr>
              <a:t>ניתוחים סטטיסטים</a:t>
            </a:r>
            <a:br>
              <a:rPr lang="en-US" dirty="0">
                <a:latin typeface="David" panose="020E0502060401010101" pitchFamily="34" charset="-79"/>
                <a:cs typeface="David" panose="020E0502060401010101" pitchFamily="34" charset="-79"/>
              </a:rPr>
            </a:br>
            <a:r>
              <a:rPr lang="he-IL" sz="2000" dirty="0">
                <a:latin typeface="David" panose="020E0502060401010101" pitchFamily="34" charset="-79"/>
                <a:cs typeface="David" panose="020E0502060401010101" pitchFamily="34" charset="-79"/>
              </a:rPr>
              <a:t>שימוש ב </a:t>
            </a:r>
            <a:r>
              <a:rPr lang="en-US" sz="2000" dirty="0">
                <a:latin typeface="David" panose="020E0502060401010101" pitchFamily="34" charset="-79"/>
                <a:cs typeface="David" panose="020E0502060401010101" pitchFamily="34" charset="-79"/>
              </a:rPr>
              <a:t>LM()</a:t>
            </a:r>
            <a:endParaRPr lang="he-IL" sz="2000" dirty="0">
              <a:latin typeface="David" panose="020E0502060401010101" pitchFamily="34" charset="-79"/>
              <a:cs typeface="David" panose="020E0502060401010101" pitchFamily="34" charset="-79"/>
            </a:endParaRPr>
          </a:p>
        </p:txBody>
      </p:sp>
      <p:sp>
        <p:nvSpPr>
          <p:cNvPr id="3" name="מציין מיקום תוכן 2"/>
          <p:cNvSpPr>
            <a:spLocks noGrp="1"/>
          </p:cNvSpPr>
          <p:nvPr>
            <p:ph idx="1"/>
          </p:nvPr>
        </p:nvSpPr>
        <p:spPr>
          <a:xfrm>
            <a:off x="6361855" y="1772816"/>
            <a:ext cx="2458617" cy="4353347"/>
          </a:xfrm>
        </p:spPr>
        <p:txBody>
          <a:bodyPr>
            <a:normAutofit/>
          </a:bodyPr>
          <a:lstStyle/>
          <a:p>
            <a:pPr marL="0" indent="0" algn="ctr">
              <a:buNone/>
            </a:pPr>
            <a:r>
              <a:rPr lang="he-IL" sz="2400" dirty="0">
                <a:latin typeface="David" panose="020E0502060401010101" pitchFamily="34" charset="-79"/>
                <a:cs typeface="David" panose="020E0502060401010101" pitchFamily="34" charset="-79"/>
              </a:rPr>
              <a:t>ניתן לראות כי לא מצאנו קשר בין המשתנים הבלתי-התלויים (א-ביוטים) למשתנים התלויים (ביוטים).</a:t>
            </a:r>
            <a:endParaRPr lang="en-US" sz="2400" dirty="0">
              <a:latin typeface="David" panose="020E0502060401010101" pitchFamily="34" charset="-79"/>
              <a:cs typeface="David" panose="020E0502060401010101" pitchFamily="34" charset="-79"/>
            </a:endParaRPr>
          </a:p>
          <a:p>
            <a:pPr marL="0" indent="0">
              <a:buNone/>
            </a:pPr>
            <a:endParaRPr lang="he-IL" sz="2400" dirty="0">
              <a:latin typeface="David" panose="020E0502060401010101" pitchFamily="34" charset="-79"/>
              <a:cs typeface="David" panose="020E0502060401010101" pitchFamily="34" charset="-79"/>
            </a:endParaRP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84882"/>
            <a:ext cx="1332756" cy="1332756"/>
          </a:xfrm>
          <a:prstGeom prst="rect">
            <a:avLst/>
          </a:prstGeom>
        </p:spPr>
      </p:pic>
      <p:pic>
        <p:nvPicPr>
          <p:cNvPr id="5" name="תמונה 4"/>
          <p:cNvPicPr>
            <a:picLocks noChangeAspect="1"/>
          </p:cNvPicPr>
          <p:nvPr/>
        </p:nvPicPr>
        <p:blipFill>
          <a:blip r:embed="rId3"/>
          <a:stretch>
            <a:fillRect/>
          </a:stretch>
        </p:blipFill>
        <p:spPr>
          <a:xfrm>
            <a:off x="82906" y="2133510"/>
            <a:ext cx="6343650" cy="2038350"/>
          </a:xfrm>
          <a:prstGeom prst="rect">
            <a:avLst/>
          </a:prstGeom>
        </p:spPr>
      </p:pic>
      <p:pic>
        <p:nvPicPr>
          <p:cNvPr id="6" name="תמונה 5"/>
          <p:cNvPicPr>
            <a:picLocks noChangeAspect="1"/>
          </p:cNvPicPr>
          <p:nvPr/>
        </p:nvPicPr>
        <p:blipFill>
          <a:blip r:embed="rId4"/>
          <a:stretch>
            <a:fillRect/>
          </a:stretch>
        </p:blipFill>
        <p:spPr>
          <a:xfrm>
            <a:off x="88454" y="4637481"/>
            <a:ext cx="6362700" cy="2009775"/>
          </a:xfrm>
          <a:prstGeom prst="rect">
            <a:avLst/>
          </a:prstGeom>
        </p:spPr>
      </p:pic>
      <p:sp>
        <p:nvSpPr>
          <p:cNvPr id="9" name="TextBox 8"/>
          <p:cNvSpPr txBox="1"/>
          <p:nvPr/>
        </p:nvSpPr>
        <p:spPr>
          <a:xfrm>
            <a:off x="4211960" y="1916832"/>
            <a:ext cx="2016224" cy="276999"/>
          </a:xfrm>
          <a:prstGeom prst="rect">
            <a:avLst/>
          </a:prstGeom>
          <a:noFill/>
        </p:spPr>
        <p:txBody>
          <a:bodyPr wrap="square" rtlCol="1">
            <a:spAutoFit/>
          </a:bodyPr>
          <a:lstStyle/>
          <a:p>
            <a:r>
              <a:rPr lang="he-IL" sz="1200" u="sng" dirty="0">
                <a:latin typeface="David" panose="020E0502060401010101" pitchFamily="34" charset="-79"/>
                <a:cs typeface="David" panose="020E0502060401010101" pitchFamily="34" charset="-79"/>
              </a:rPr>
              <a:t>פלט בנתוני באפר של 502 מטר</a:t>
            </a:r>
          </a:p>
        </p:txBody>
      </p:sp>
      <p:sp>
        <p:nvSpPr>
          <p:cNvPr id="10" name="TextBox 9"/>
          <p:cNvSpPr txBox="1"/>
          <p:nvPr/>
        </p:nvSpPr>
        <p:spPr>
          <a:xfrm>
            <a:off x="4067944" y="4388538"/>
            <a:ext cx="2188622" cy="276999"/>
          </a:xfrm>
          <a:prstGeom prst="rect">
            <a:avLst/>
          </a:prstGeom>
          <a:noFill/>
        </p:spPr>
        <p:txBody>
          <a:bodyPr wrap="square" rtlCol="1">
            <a:spAutoFit/>
          </a:bodyPr>
          <a:lstStyle/>
          <a:p>
            <a:r>
              <a:rPr lang="he-IL" sz="1200" u="sng" dirty="0">
                <a:latin typeface="David" panose="020E0502060401010101" pitchFamily="34" charset="-79"/>
                <a:cs typeface="David" panose="020E0502060401010101" pitchFamily="34" charset="-79"/>
              </a:rPr>
              <a:t>פלט בנתוני באפר של 500 מטר</a:t>
            </a:r>
          </a:p>
        </p:txBody>
      </p:sp>
    </p:spTree>
    <p:extLst>
      <p:ext uri="{BB962C8B-B14F-4D97-AF65-F5344CB8AC3E}">
        <p14:creationId xmlns:p14="http://schemas.microsoft.com/office/powerpoint/2010/main" val="2955411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dirty="0">
                <a:latin typeface="David" panose="020E0502060401010101" pitchFamily="34" charset="-79"/>
                <a:cs typeface="David" panose="020E0502060401010101" pitchFamily="34" charset="-79"/>
              </a:rPr>
              <a:t>ניתוחים סטטיסטים</a:t>
            </a:r>
            <a:br>
              <a:rPr lang="he-IL"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Generalized Linear Models with Poisson</a:t>
            </a:r>
            <a:endParaRPr lang="he-IL" sz="2000" dirty="0">
              <a:latin typeface="David" panose="020E0502060401010101" pitchFamily="34" charset="-79"/>
              <a:cs typeface="David" panose="020E0502060401010101" pitchFamily="34" charset="-79"/>
            </a:endParaRPr>
          </a:p>
        </p:txBody>
      </p:sp>
      <p:sp>
        <p:nvSpPr>
          <p:cNvPr id="3" name="מציין מיקום תוכן 2"/>
          <p:cNvSpPr>
            <a:spLocks noGrp="1"/>
          </p:cNvSpPr>
          <p:nvPr>
            <p:ph idx="1"/>
          </p:nvPr>
        </p:nvSpPr>
        <p:spPr/>
        <p:txBody>
          <a:bodyPr>
            <a:noAutofit/>
          </a:bodyPr>
          <a:lstStyle/>
          <a:p>
            <a:r>
              <a:rPr lang="he-IL" sz="2400" dirty="0">
                <a:latin typeface="David" panose="020E0502060401010101" pitchFamily="34" charset="-79"/>
                <a:cs typeface="David" panose="020E0502060401010101" pitchFamily="34" charset="-79"/>
              </a:rPr>
              <a:t>מכיוון שלא הצלחנו למצוא קשר בין רוב המשתנים שלנו, החלטנו לבדוק האם נוכל למצוא קשר רב-משתנים.</a:t>
            </a:r>
          </a:p>
          <a:p>
            <a:r>
              <a:rPr lang="he-IL" sz="2400" dirty="0">
                <a:latin typeface="David" panose="020E0502060401010101" pitchFamily="34" charset="-79"/>
                <a:cs typeface="David" panose="020E0502060401010101" pitchFamily="34" charset="-79"/>
              </a:rPr>
              <a:t>מכיוון שהנתונים התלויים שלנו הם בדידים החלטנו לחשב את הנתונים לפי התפלגות פואסונית.</a:t>
            </a:r>
          </a:p>
          <a:p>
            <a:r>
              <a:rPr lang="he-IL" sz="2400" dirty="0">
                <a:latin typeface="David" panose="020E0502060401010101" pitchFamily="34" charset="-79"/>
                <a:cs typeface="David" panose="020E0502060401010101" pitchFamily="34" charset="-79"/>
              </a:rPr>
              <a:t>לשם כך יצרנו את הפונקציות:</a:t>
            </a:r>
          </a:p>
          <a:p>
            <a:pPr lvl="1"/>
            <a:r>
              <a:rPr lang="he-IL" sz="2400" b="1" dirty="0">
                <a:solidFill>
                  <a:schemeClr val="accent1"/>
                </a:solidFill>
                <a:latin typeface="David" panose="020E0502060401010101" pitchFamily="34" charset="-79"/>
                <a:cs typeface="David" panose="020E0502060401010101" pitchFamily="34" charset="-79"/>
              </a:rPr>
              <a:t> </a:t>
            </a:r>
            <a:r>
              <a:rPr lang="en-US" sz="2400" b="1" dirty="0">
                <a:solidFill>
                  <a:schemeClr val="accent1"/>
                </a:solidFill>
                <a:latin typeface="David" panose="020E0502060401010101" pitchFamily="34" charset="-79"/>
                <a:cs typeface="David" panose="020E0502060401010101" pitchFamily="34" charset="-79"/>
                <a:hlinkClick r:id="rId2"/>
              </a:rPr>
              <a:t>'</a:t>
            </a:r>
            <a:r>
              <a:rPr lang="en-US" sz="2400" b="1" dirty="0" err="1">
                <a:solidFill>
                  <a:schemeClr val="accent1"/>
                </a:solidFill>
                <a:latin typeface="David" panose="020E0502060401010101" pitchFamily="34" charset="-79"/>
                <a:cs typeface="David" panose="020E0502060401010101" pitchFamily="34" charset="-79"/>
                <a:hlinkClick r:id="rId2"/>
              </a:rPr>
              <a:t>richness_model</a:t>
            </a:r>
            <a:r>
              <a:rPr lang="en-US" sz="2400" b="1" dirty="0">
                <a:solidFill>
                  <a:schemeClr val="accent1"/>
                </a:solidFill>
                <a:latin typeface="David" panose="020E0502060401010101" pitchFamily="34" charset="-79"/>
                <a:cs typeface="David" panose="020E0502060401010101" pitchFamily="34" charset="-79"/>
              </a:rPr>
              <a:t>' </a:t>
            </a:r>
            <a:endParaRPr lang="en-US" sz="2400" b="1" dirty="0">
              <a:latin typeface="David" panose="020E0502060401010101" pitchFamily="34" charset="-79"/>
              <a:cs typeface="David" panose="020E0502060401010101" pitchFamily="34" charset="-79"/>
            </a:endParaRPr>
          </a:p>
          <a:p>
            <a:pPr lvl="1"/>
            <a:r>
              <a:rPr lang="he-IL" sz="2400" b="1" dirty="0">
                <a:solidFill>
                  <a:schemeClr val="accent1"/>
                </a:solidFill>
                <a:latin typeface="David" panose="020E0502060401010101" pitchFamily="34" charset="-79"/>
                <a:cs typeface="David" panose="020E0502060401010101" pitchFamily="34" charset="-79"/>
              </a:rPr>
              <a:t> </a:t>
            </a:r>
            <a:r>
              <a:rPr lang="en-US" sz="2400" b="1" dirty="0">
                <a:solidFill>
                  <a:schemeClr val="accent1"/>
                </a:solidFill>
                <a:latin typeface="David" panose="020E0502060401010101" pitchFamily="34" charset="-79"/>
                <a:cs typeface="David" panose="020E0502060401010101" pitchFamily="34" charset="-79"/>
                <a:hlinkClick r:id="rId3"/>
              </a:rPr>
              <a:t>'</a:t>
            </a:r>
            <a:r>
              <a:rPr lang="en-US" sz="2400" b="1" dirty="0" err="1">
                <a:solidFill>
                  <a:schemeClr val="accent1"/>
                </a:solidFill>
                <a:latin typeface="David" panose="020E0502060401010101" pitchFamily="34" charset="-79"/>
                <a:cs typeface="David" panose="020E0502060401010101" pitchFamily="34" charset="-79"/>
                <a:hlinkClick r:id="rId3"/>
              </a:rPr>
              <a:t>red_model</a:t>
            </a:r>
            <a:r>
              <a:rPr lang="en-US" sz="2400" b="1" dirty="0">
                <a:solidFill>
                  <a:schemeClr val="accent1"/>
                </a:solidFill>
                <a:latin typeface="David" panose="020E0502060401010101" pitchFamily="34" charset="-79"/>
                <a:cs typeface="David" panose="020E0502060401010101" pitchFamily="34" charset="-79"/>
              </a:rPr>
              <a:t>' </a:t>
            </a:r>
            <a:r>
              <a:rPr lang="he-IL" sz="2400" b="1" dirty="0">
                <a:solidFill>
                  <a:schemeClr val="accent1"/>
                </a:solidFill>
                <a:latin typeface="David" panose="020E0502060401010101" pitchFamily="34" charset="-79"/>
                <a:cs typeface="David" panose="020E0502060401010101" pitchFamily="34" charset="-79"/>
              </a:rPr>
              <a:t> </a:t>
            </a:r>
          </a:p>
          <a:p>
            <a:pPr lvl="1"/>
            <a:r>
              <a:rPr lang="en-US" sz="2400" b="1" dirty="0">
                <a:solidFill>
                  <a:schemeClr val="accent1"/>
                </a:solidFill>
                <a:latin typeface="David" panose="020E0502060401010101" pitchFamily="34" charset="-79"/>
                <a:cs typeface="David" panose="020E0502060401010101" pitchFamily="34" charset="-79"/>
                <a:hlinkClick r:id="rId4"/>
              </a:rPr>
              <a:t>'</a:t>
            </a:r>
            <a:r>
              <a:rPr lang="en-US" sz="2400" b="1" dirty="0" err="1">
                <a:solidFill>
                  <a:schemeClr val="accent1"/>
                </a:solidFill>
                <a:latin typeface="David" panose="020E0502060401010101" pitchFamily="34" charset="-79"/>
                <a:cs typeface="David" panose="020E0502060401010101" pitchFamily="34" charset="-79"/>
                <a:hlinkClick r:id="rId4"/>
              </a:rPr>
              <a:t>not_red_model</a:t>
            </a:r>
            <a:r>
              <a:rPr lang="en-US" sz="2400" b="1" dirty="0">
                <a:solidFill>
                  <a:schemeClr val="accent1"/>
                </a:solidFill>
                <a:latin typeface="David" panose="020E0502060401010101" pitchFamily="34" charset="-79"/>
                <a:cs typeface="David" panose="020E0502060401010101" pitchFamily="34" charset="-79"/>
              </a:rPr>
              <a:t>' </a:t>
            </a:r>
            <a:endParaRPr lang="he-IL" sz="2400" b="1" dirty="0">
              <a:solidFill>
                <a:schemeClr val="accent1"/>
              </a:solidFill>
              <a:latin typeface="David" panose="020E0502060401010101" pitchFamily="34" charset="-79"/>
              <a:cs typeface="David" panose="020E0502060401010101" pitchFamily="34" charset="-79"/>
            </a:endParaRPr>
          </a:p>
          <a:p>
            <a:r>
              <a:rPr lang="he-IL" sz="2400" dirty="0">
                <a:latin typeface="David" panose="020E0502060401010101" pitchFamily="34" charset="-79"/>
                <a:cs typeface="David" panose="020E0502060401010101" pitchFamily="34" charset="-79"/>
              </a:rPr>
              <a:t>שעושות שימוש בפונקציית </a:t>
            </a:r>
            <a:r>
              <a:rPr lang="en-US" sz="2400" dirty="0">
                <a:latin typeface="David" panose="020E0502060401010101" pitchFamily="34" charset="-79"/>
                <a:cs typeface="David" panose="020E0502060401010101" pitchFamily="34" charset="-79"/>
              </a:rPr>
              <a:t>Generalized Linear Models</a:t>
            </a:r>
            <a:r>
              <a:rPr lang="he-IL" sz="2400" dirty="0">
                <a:latin typeface="David" panose="020E0502060401010101" pitchFamily="34" charset="-79"/>
                <a:cs typeface="David" panose="020E0502060401010101" pitchFamily="34" charset="-79"/>
              </a:rPr>
              <a:t> עם הגדרה של מבחן </a:t>
            </a:r>
            <a:r>
              <a:rPr lang="en-US" sz="2400" dirty="0">
                <a:latin typeface="David" panose="020E0502060401010101" pitchFamily="34" charset="-79"/>
                <a:cs typeface="David" panose="020E0502060401010101" pitchFamily="34" charset="-79"/>
              </a:rPr>
              <a:t>Poisson</a:t>
            </a:r>
            <a:r>
              <a:rPr lang="he-IL" sz="2400" dirty="0">
                <a:latin typeface="David" panose="020E0502060401010101" pitchFamily="34" charset="-79"/>
                <a:cs typeface="David" panose="020E0502060401010101" pitchFamily="34" charset="-79"/>
              </a:rPr>
              <a:t>.</a:t>
            </a:r>
            <a:endParaRPr lang="en-US" sz="2400" dirty="0">
              <a:latin typeface="David" panose="020E0502060401010101" pitchFamily="34" charset="-79"/>
              <a:cs typeface="David" panose="020E0502060401010101" pitchFamily="34" charset="-79"/>
            </a:endParaRPr>
          </a:p>
          <a:p>
            <a:r>
              <a:rPr lang="he-IL" sz="2400" dirty="0">
                <a:latin typeface="David" panose="020E0502060401010101" pitchFamily="34" charset="-79"/>
                <a:cs typeface="David" panose="020E0502060401010101" pitchFamily="34" charset="-79"/>
              </a:rPr>
              <a:t>הן בודקות מה המודל הכי מתאים, על פי דירוג ה-</a:t>
            </a:r>
            <a:r>
              <a:rPr lang="en-US" sz="2400" dirty="0">
                <a:latin typeface="David" panose="020E0502060401010101" pitchFamily="34" charset="-79"/>
                <a:cs typeface="David" panose="020E0502060401010101" pitchFamily="34" charset="-79"/>
              </a:rPr>
              <a:t>AIC</a:t>
            </a:r>
            <a:r>
              <a:rPr lang="he-IL" sz="2400" dirty="0">
                <a:latin typeface="David" panose="020E0502060401010101" pitchFamily="34" charset="-79"/>
                <a:cs typeface="David" panose="020E0502060401010101" pitchFamily="34" charset="-79"/>
              </a:rPr>
              <a:t> ומדפיסות אותו בנוסף ליצירת גרף של חיזוי המגמות. </a:t>
            </a:r>
          </a:p>
        </p:txBody>
      </p:sp>
      <p:pic>
        <p:nvPicPr>
          <p:cNvPr id="4" name="תמונה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40352" y="84882"/>
            <a:ext cx="1332756" cy="1332756"/>
          </a:xfrm>
          <a:prstGeom prst="rect">
            <a:avLst/>
          </a:prstGeom>
        </p:spPr>
      </p:pic>
    </p:spTree>
    <p:extLst>
      <p:ext uri="{BB962C8B-B14F-4D97-AF65-F5344CB8AC3E}">
        <p14:creationId xmlns:p14="http://schemas.microsoft.com/office/powerpoint/2010/main" val="1770296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dirty="0">
                <a:latin typeface="David" panose="020E0502060401010101" pitchFamily="34" charset="-79"/>
                <a:cs typeface="David" panose="020E0502060401010101" pitchFamily="34" charset="-79"/>
              </a:rPr>
              <a:t>ניתוחים סטטיסטים</a:t>
            </a:r>
            <a:br>
              <a:rPr lang="he-IL"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Generalized Linear Models with Poisson result tables</a:t>
            </a:r>
            <a:endParaRPr lang="he-IL" sz="2000" dirty="0">
              <a:latin typeface="David" panose="020E0502060401010101" pitchFamily="34" charset="-79"/>
              <a:cs typeface="David" panose="020E0502060401010101" pitchFamily="34" charset="-79"/>
            </a:endParaRPr>
          </a:p>
        </p:txBody>
      </p:sp>
      <p:pic>
        <p:nvPicPr>
          <p:cNvPr id="5" name="מציין מיקום תוכן 4"/>
          <p:cNvPicPr>
            <a:picLocks noGrp="1" noChangeAspect="1"/>
          </p:cNvPicPr>
          <p:nvPr>
            <p:ph idx="1"/>
          </p:nvPr>
        </p:nvPicPr>
        <p:blipFill rotWithShape="1">
          <a:blip r:embed="rId2"/>
          <a:srcRect t="8075"/>
          <a:stretch/>
        </p:blipFill>
        <p:spPr>
          <a:xfrm>
            <a:off x="54674" y="1741802"/>
            <a:ext cx="4638675" cy="963140"/>
          </a:xfrm>
          <a:prstGeom prst="rect">
            <a:avLst/>
          </a:prstGeom>
        </p:spPr>
      </p:pic>
      <p:pic>
        <p:nvPicPr>
          <p:cNvPr id="4" name="תמונה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84882"/>
            <a:ext cx="1332756" cy="1332756"/>
          </a:xfrm>
          <a:prstGeom prst="rect">
            <a:avLst/>
          </a:prstGeom>
        </p:spPr>
      </p:pic>
      <p:sp>
        <p:nvSpPr>
          <p:cNvPr id="6" name="TextBox 5"/>
          <p:cNvSpPr txBox="1"/>
          <p:nvPr/>
        </p:nvSpPr>
        <p:spPr>
          <a:xfrm>
            <a:off x="2307475" y="1484610"/>
            <a:ext cx="237116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50 מטר</a:t>
            </a:r>
          </a:p>
        </p:txBody>
      </p:sp>
      <p:pic>
        <p:nvPicPr>
          <p:cNvPr id="7" name="תמונה 6"/>
          <p:cNvPicPr>
            <a:picLocks noChangeAspect="1"/>
          </p:cNvPicPr>
          <p:nvPr/>
        </p:nvPicPr>
        <p:blipFill rotWithShape="1">
          <a:blip r:embed="rId4"/>
          <a:srcRect t="12716"/>
          <a:stretch/>
        </p:blipFill>
        <p:spPr>
          <a:xfrm>
            <a:off x="64200" y="3012719"/>
            <a:ext cx="4600575" cy="922831"/>
          </a:xfrm>
          <a:prstGeom prst="rect">
            <a:avLst/>
          </a:prstGeom>
        </p:spPr>
      </p:pic>
      <p:sp>
        <p:nvSpPr>
          <p:cNvPr id="8" name="TextBox 7"/>
          <p:cNvSpPr txBox="1"/>
          <p:nvPr/>
        </p:nvSpPr>
        <p:spPr>
          <a:xfrm>
            <a:off x="2242037" y="2687185"/>
            <a:ext cx="245131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100 מטר</a:t>
            </a:r>
          </a:p>
        </p:txBody>
      </p:sp>
      <p:pic>
        <p:nvPicPr>
          <p:cNvPr id="10" name="תמונה 9"/>
          <p:cNvPicPr>
            <a:picLocks noChangeAspect="1"/>
          </p:cNvPicPr>
          <p:nvPr/>
        </p:nvPicPr>
        <p:blipFill rotWithShape="1">
          <a:blip r:embed="rId5"/>
          <a:srcRect t="12613"/>
          <a:stretch/>
        </p:blipFill>
        <p:spPr>
          <a:xfrm>
            <a:off x="54674" y="4270214"/>
            <a:ext cx="4581525" cy="907272"/>
          </a:xfrm>
          <a:prstGeom prst="rect">
            <a:avLst/>
          </a:prstGeom>
        </p:spPr>
      </p:pic>
      <p:sp>
        <p:nvSpPr>
          <p:cNvPr id="11" name="TextBox 10"/>
          <p:cNvSpPr txBox="1"/>
          <p:nvPr/>
        </p:nvSpPr>
        <p:spPr>
          <a:xfrm>
            <a:off x="2213463" y="3957093"/>
            <a:ext cx="245131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250 מטר</a:t>
            </a:r>
          </a:p>
        </p:txBody>
      </p:sp>
      <p:pic>
        <p:nvPicPr>
          <p:cNvPr id="12" name="תמונה 11"/>
          <p:cNvPicPr>
            <a:picLocks noChangeAspect="1"/>
          </p:cNvPicPr>
          <p:nvPr/>
        </p:nvPicPr>
        <p:blipFill>
          <a:blip r:embed="rId6"/>
          <a:stretch>
            <a:fillRect/>
          </a:stretch>
        </p:blipFill>
        <p:spPr>
          <a:xfrm>
            <a:off x="102299" y="5589240"/>
            <a:ext cx="4524375" cy="895350"/>
          </a:xfrm>
          <a:prstGeom prst="rect">
            <a:avLst/>
          </a:prstGeom>
        </p:spPr>
      </p:pic>
      <p:sp>
        <p:nvSpPr>
          <p:cNvPr id="13" name="TextBox 12"/>
          <p:cNvSpPr txBox="1"/>
          <p:nvPr/>
        </p:nvSpPr>
        <p:spPr>
          <a:xfrm>
            <a:off x="2200802" y="5243240"/>
            <a:ext cx="245131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500 מטר</a:t>
            </a:r>
          </a:p>
        </p:txBody>
      </p:sp>
      <p:sp>
        <p:nvSpPr>
          <p:cNvPr id="14" name="TextBox 13"/>
          <p:cNvSpPr txBox="1"/>
          <p:nvPr/>
        </p:nvSpPr>
        <p:spPr>
          <a:xfrm>
            <a:off x="4745586" y="2610194"/>
            <a:ext cx="4326914" cy="3539430"/>
          </a:xfrm>
          <a:prstGeom prst="rect">
            <a:avLst/>
          </a:prstGeom>
          <a:noFill/>
        </p:spPr>
        <p:txBody>
          <a:bodyPr wrap="square" rtlCol="1">
            <a:spAutoFit/>
          </a:bodyPr>
          <a:lstStyle/>
          <a:p>
            <a:pPr marL="342900" indent="-342900">
              <a:buFont typeface="+mj-lt"/>
              <a:buAutoNum type="arabicPeriod"/>
            </a:pPr>
            <a:r>
              <a:rPr lang="he-IL" sz="1400" dirty="0">
                <a:latin typeface="David" panose="020E0502060401010101" pitchFamily="34" charset="-79"/>
                <a:cs typeface="David" panose="020E0502060401010101" pitchFamily="34" charset="-79"/>
              </a:rPr>
              <a:t>בכל באפרים שנבדקו מצאנו כי קיימת השפעה </a:t>
            </a:r>
            <a:r>
              <a:rPr lang="he-IL" sz="1400" b="1" dirty="0">
                <a:solidFill>
                  <a:schemeClr val="accent3"/>
                </a:solidFill>
                <a:latin typeface="David" panose="020E0502060401010101" pitchFamily="34" charset="-79"/>
                <a:cs typeface="David" panose="020E0502060401010101" pitchFamily="34" charset="-79"/>
              </a:rPr>
              <a:t>חיובית</a:t>
            </a:r>
            <a:r>
              <a:rPr lang="he-IL" sz="1400" dirty="0">
                <a:latin typeface="David" panose="020E0502060401010101" pitchFamily="34" charset="-79"/>
                <a:cs typeface="David" panose="020E0502060401010101" pitchFamily="34" charset="-79"/>
              </a:rPr>
              <a:t> ל</a:t>
            </a:r>
            <a:r>
              <a:rPr lang="he-IL" sz="1400" b="1" dirty="0">
                <a:latin typeface="David" panose="020E0502060401010101" pitchFamily="34" charset="-79"/>
                <a:cs typeface="David" panose="020E0502060401010101" pitchFamily="34" charset="-79"/>
              </a:rPr>
              <a:t>גיל</a:t>
            </a:r>
            <a:r>
              <a:rPr lang="he-IL" sz="1400" dirty="0">
                <a:latin typeface="David" panose="020E0502060401010101" pitchFamily="34" charset="-79"/>
                <a:cs typeface="David" panose="020E0502060401010101" pitchFamily="34" charset="-79"/>
              </a:rPr>
              <a:t> האזור המגורים (ככל השכונה צעיר יותר כך מספר המינים צפוי להיות גדול יותר) וקשר </a:t>
            </a:r>
            <a:r>
              <a:rPr lang="he-IL" sz="1400" b="1" dirty="0">
                <a:solidFill>
                  <a:srgbClr val="FF0000"/>
                </a:solidFill>
                <a:latin typeface="David" panose="020E0502060401010101" pitchFamily="34" charset="-79"/>
                <a:cs typeface="David" panose="020E0502060401010101" pitchFamily="34" charset="-79"/>
              </a:rPr>
              <a:t>שלילי</a:t>
            </a:r>
            <a:r>
              <a:rPr lang="he-IL" sz="1400" dirty="0">
                <a:latin typeface="David" panose="020E0502060401010101" pitchFamily="34" charset="-79"/>
                <a:cs typeface="David" panose="020E0502060401010101" pitchFamily="34" charset="-79"/>
              </a:rPr>
              <a:t> לכמות </a:t>
            </a:r>
            <a:r>
              <a:rPr lang="he-IL" sz="1400" b="1" dirty="0">
                <a:latin typeface="David" panose="020E0502060401010101" pitchFamily="34" charset="-79"/>
                <a:cs typeface="David" panose="020E0502060401010101" pitchFamily="34" charset="-79"/>
              </a:rPr>
              <a:t>האוכלוסייה</a:t>
            </a:r>
            <a:r>
              <a:rPr lang="he-IL" sz="1400" dirty="0">
                <a:latin typeface="David" panose="020E0502060401010101" pitchFamily="34" charset="-79"/>
                <a:cs typeface="David" panose="020E0502060401010101" pitchFamily="34" charset="-79"/>
              </a:rPr>
              <a:t> בשלושת סוגי עושר המינים שנבדקו.</a:t>
            </a:r>
          </a:p>
          <a:p>
            <a:pPr marL="342900" indent="-342900">
              <a:buFont typeface="+mj-lt"/>
              <a:buAutoNum type="arabicPeriod"/>
            </a:pPr>
            <a:endParaRPr lang="he-IL" sz="1400" dirty="0">
              <a:latin typeface="David" panose="020E0502060401010101" pitchFamily="34" charset="-79"/>
              <a:cs typeface="David" panose="020E0502060401010101" pitchFamily="34" charset="-79"/>
            </a:endParaRPr>
          </a:p>
          <a:p>
            <a:pPr marL="342900" indent="-342900">
              <a:buFont typeface="+mj-lt"/>
              <a:buAutoNum type="arabicPeriod"/>
            </a:pPr>
            <a:r>
              <a:rPr lang="he-IL" sz="1400" dirty="0">
                <a:latin typeface="David" panose="020E0502060401010101" pitchFamily="34" charset="-79"/>
                <a:cs typeface="David" panose="020E0502060401010101" pitchFamily="34" charset="-79"/>
              </a:rPr>
              <a:t>כאשר </a:t>
            </a:r>
            <a:r>
              <a:rPr lang="he-IL" sz="1400" b="1" dirty="0">
                <a:latin typeface="David" panose="020E0502060401010101" pitchFamily="34" charset="-79"/>
                <a:cs typeface="David" panose="020E0502060401010101" pitchFamily="34" charset="-79"/>
              </a:rPr>
              <a:t>גודל שטח </a:t>
            </a:r>
            <a:r>
              <a:rPr lang="he-IL" sz="1400" dirty="0">
                <a:latin typeface="David" panose="020E0502060401010101" pitchFamily="34" charset="-79"/>
                <a:cs typeface="David" panose="020E0502060401010101" pitchFamily="34" charset="-79"/>
              </a:rPr>
              <a:t>מראה מגמה </a:t>
            </a:r>
            <a:r>
              <a:rPr lang="he-IL" sz="1400" b="1" dirty="0">
                <a:solidFill>
                  <a:schemeClr val="accent3"/>
                </a:solidFill>
                <a:latin typeface="David" panose="020E0502060401010101" pitchFamily="34" charset="-79"/>
                <a:cs typeface="David" panose="020E0502060401010101" pitchFamily="34" charset="-79"/>
              </a:rPr>
              <a:t>חיובית</a:t>
            </a:r>
            <a:r>
              <a:rPr lang="he-IL" sz="1400" dirty="0">
                <a:latin typeface="David" panose="020E0502060401010101" pitchFamily="34" charset="-79"/>
                <a:cs typeface="David" panose="020E0502060401010101" pitchFamily="34" charset="-79"/>
              </a:rPr>
              <a:t> ב</a:t>
            </a:r>
            <a:r>
              <a:rPr lang="he-IL" sz="1400" b="1" dirty="0">
                <a:latin typeface="David" panose="020E0502060401010101" pitchFamily="34" charset="-79"/>
                <a:cs typeface="David" panose="020E0502060401010101" pitchFamily="34" charset="-79"/>
              </a:rPr>
              <a:t>עושר מינים הלא-אדומים</a:t>
            </a:r>
            <a:r>
              <a:rPr lang="he-IL" sz="1400" dirty="0">
                <a:latin typeface="David" panose="020E0502060401010101" pitchFamily="34" charset="-79"/>
                <a:cs typeface="David" panose="020E0502060401010101" pitchFamily="34" charset="-79"/>
              </a:rPr>
              <a:t> ו</a:t>
            </a:r>
            <a:r>
              <a:rPr lang="he-IL" sz="1400" b="1" dirty="0">
                <a:latin typeface="David" panose="020E0502060401010101" pitchFamily="34" charset="-79"/>
                <a:cs typeface="David" panose="020E0502060401010101" pitchFamily="34" charset="-79"/>
              </a:rPr>
              <a:t>כלל עושר המינים.</a:t>
            </a:r>
            <a:br>
              <a:rPr lang="en-US" sz="1400" b="1" dirty="0">
                <a:latin typeface="David" panose="020E0502060401010101" pitchFamily="34" charset="-79"/>
                <a:cs typeface="David" panose="020E0502060401010101" pitchFamily="34" charset="-79"/>
              </a:rPr>
            </a:br>
            <a:r>
              <a:rPr lang="he-IL" sz="1400" dirty="0">
                <a:latin typeface="David" panose="020E0502060401010101" pitchFamily="34" charset="-79"/>
                <a:cs typeface="David" panose="020E0502060401010101" pitchFamily="34" charset="-79"/>
              </a:rPr>
              <a:t>בעוד ש</a:t>
            </a:r>
            <a:r>
              <a:rPr lang="he-IL" sz="1400" b="1" dirty="0">
                <a:latin typeface="David" panose="020E0502060401010101" pitchFamily="34" charset="-79"/>
                <a:cs typeface="David" panose="020E0502060401010101" pitchFamily="34" charset="-79"/>
              </a:rPr>
              <a:t>מינים אדומים </a:t>
            </a:r>
            <a:r>
              <a:rPr lang="he-IL" sz="1400" dirty="0">
                <a:latin typeface="David" panose="020E0502060401010101" pitchFamily="34" charset="-79"/>
                <a:cs typeface="David" panose="020E0502060401010101" pitchFamily="34" charset="-79"/>
              </a:rPr>
              <a:t>מראים מגמה </a:t>
            </a:r>
            <a:r>
              <a:rPr lang="he-IL" sz="1400" b="1" dirty="0">
                <a:solidFill>
                  <a:srgbClr val="FF0000"/>
                </a:solidFill>
                <a:latin typeface="David" panose="020E0502060401010101" pitchFamily="34" charset="-79"/>
                <a:cs typeface="David" panose="020E0502060401010101" pitchFamily="34" charset="-79"/>
              </a:rPr>
              <a:t>שלילית</a:t>
            </a:r>
            <a:r>
              <a:rPr lang="he-IL" sz="1400" dirty="0">
                <a:latin typeface="David" panose="020E0502060401010101" pitchFamily="34" charset="-79"/>
                <a:cs typeface="David" panose="020E0502060401010101" pitchFamily="34" charset="-79"/>
              </a:rPr>
              <a:t> לגודל השטח.</a:t>
            </a:r>
          </a:p>
          <a:p>
            <a:pPr marL="342900" indent="-342900">
              <a:buFont typeface="+mj-lt"/>
              <a:buAutoNum type="arabicPeriod"/>
            </a:pPr>
            <a:endParaRPr lang="he-IL" sz="1400" dirty="0">
              <a:latin typeface="David" panose="020E0502060401010101" pitchFamily="34" charset="-79"/>
              <a:cs typeface="David" panose="020E0502060401010101" pitchFamily="34" charset="-79"/>
            </a:endParaRPr>
          </a:p>
          <a:p>
            <a:pPr marL="342900" indent="-342900">
              <a:buFont typeface="+mj-lt"/>
              <a:buAutoNum type="arabicPeriod"/>
            </a:pPr>
            <a:r>
              <a:rPr lang="he-IL" sz="1400" dirty="0">
                <a:latin typeface="David" panose="020E0502060401010101" pitchFamily="34" charset="-79"/>
                <a:cs typeface="David" panose="020E0502060401010101" pitchFamily="34" charset="-79"/>
              </a:rPr>
              <a:t>במקרה של במקרה של בדיקת משתנים משולבים:</a:t>
            </a:r>
          </a:p>
          <a:p>
            <a:pPr marL="742950" lvl="1" indent="-285750">
              <a:buFont typeface="Arial" panose="020B0604020202020204" pitchFamily="34" charset="0"/>
              <a:buChar char="•"/>
            </a:pPr>
            <a:r>
              <a:rPr lang="he-IL" sz="1400" b="1" dirty="0">
                <a:latin typeface="David" panose="020E0502060401010101" pitchFamily="34" charset="-79"/>
                <a:cs typeface="David" panose="020E0502060401010101" pitchFamily="34" charset="-79"/>
              </a:rPr>
              <a:t>בשילוב שטח וגיל</a:t>
            </a:r>
            <a:r>
              <a:rPr lang="he-IL" sz="1400" dirty="0">
                <a:latin typeface="David" panose="020E0502060401010101" pitchFamily="34" charset="-79"/>
                <a:cs typeface="David" panose="020E0502060401010101" pitchFamily="34" charset="-79"/>
              </a:rPr>
              <a:t>:</a:t>
            </a:r>
            <a:r>
              <a:rPr lang="he-IL" sz="1400" b="1" dirty="0">
                <a:latin typeface="David" panose="020E0502060401010101" pitchFamily="34" charset="-79"/>
                <a:cs typeface="David" panose="020E0502060401010101" pitchFamily="34" charset="-79"/>
              </a:rPr>
              <a:t> מינים אדומים </a:t>
            </a:r>
            <a:r>
              <a:rPr lang="he-IL" sz="1400" dirty="0">
                <a:latin typeface="David" panose="020E0502060401010101" pitchFamily="34" charset="-79"/>
                <a:cs typeface="David" panose="020E0502060401010101" pitchFamily="34" charset="-79"/>
              </a:rPr>
              <a:t>מראים מגמה </a:t>
            </a:r>
            <a:r>
              <a:rPr lang="he-IL" sz="1400" b="1" dirty="0">
                <a:solidFill>
                  <a:schemeClr val="accent3"/>
                </a:solidFill>
                <a:latin typeface="David" panose="020E0502060401010101" pitchFamily="34" charset="-79"/>
                <a:cs typeface="David" panose="020E0502060401010101" pitchFamily="34" charset="-79"/>
              </a:rPr>
              <a:t>חיובית</a:t>
            </a:r>
            <a:r>
              <a:rPr lang="he-IL" sz="1400" dirty="0">
                <a:latin typeface="David" panose="020E0502060401010101" pitchFamily="34" charset="-79"/>
                <a:cs typeface="David" panose="020E0502060401010101" pitchFamily="34" charset="-79"/>
              </a:rPr>
              <a:t> בעוד ש</a:t>
            </a:r>
            <a:r>
              <a:rPr lang="he-IL" sz="1400" b="1" dirty="0">
                <a:latin typeface="David" panose="020E0502060401010101" pitchFamily="34" charset="-79"/>
                <a:cs typeface="David" panose="020E0502060401010101" pitchFamily="34" charset="-79"/>
              </a:rPr>
              <a:t>מינים לא-אדומים </a:t>
            </a:r>
            <a:r>
              <a:rPr lang="he-IL" sz="1400" dirty="0">
                <a:latin typeface="David" panose="020E0502060401010101" pitchFamily="34" charset="-79"/>
                <a:cs typeface="David" panose="020E0502060401010101" pitchFamily="34" charset="-79"/>
              </a:rPr>
              <a:t>ו</a:t>
            </a:r>
            <a:r>
              <a:rPr lang="he-IL" sz="1400" b="1" dirty="0">
                <a:latin typeface="David" panose="020E0502060401010101" pitchFamily="34" charset="-79"/>
                <a:cs typeface="David" panose="020E0502060401010101" pitchFamily="34" charset="-79"/>
              </a:rPr>
              <a:t>עושר מינים כללי </a:t>
            </a:r>
            <a:r>
              <a:rPr lang="he-IL" sz="1400" dirty="0">
                <a:latin typeface="David" panose="020E0502060401010101" pitchFamily="34" charset="-79"/>
                <a:cs typeface="David" panose="020E0502060401010101" pitchFamily="34" charset="-79"/>
              </a:rPr>
              <a:t>מציגים מגמה </a:t>
            </a:r>
            <a:r>
              <a:rPr lang="he-IL" sz="1400" b="1" dirty="0">
                <a:solidFill>
                  <a:srgbClr val="FF0000"/>
                </a:solidFill>
                <a:latin typeface="David" panose="020E0502060401010101" pitchFamily="34" charset="-79"/>
                <a:cs typeface="David" panose="020E0502060401010101" pitchFamily="34" charset="-79"/>
              </a:rPr>
              <a:t>שלילית</a:t>
            </a:r>
            <a:r>
              <a:rPr lang="he-IL" sz="1400" dirty="0">
                <a:latin typeface="David" panose="020E0502060401010101" pitchFamily="34" charset="-79"/>
                <a:cs typeface="David" panose="020E0502060401010101" pitchFamily="34" charset="-79"/>
              </a:rPr>
              <a:t>.</a:t>
            </a:r>
          </a:p>
          <a:p>
            <a:pPr marL="742950" lvl="1" indent="-285750">
              <a:buFont typeface="Arial" panose="020B0604020202020204" pitchFamily="34" charset="0"/>
              <a:buChar char="•"/>
            </a:pPr>
            <a:r>
              <a:rPr lang="he-IL" sz="1400" dirty="0">
                <a:latin typeface="David" panose="020E0502060401010101" pitchFamily="34" charset="-79"/>
                <a:cs typeface="David" panose="020E0502060401010101" pitchFamily="34" charset="-79"/>
              </a:rPr>
              <a:t>בשטח ואוכלוסייה:  ב</a:t>
            </a:r>
            <a:r>
              <a:rPr lang="he-IL" sz="1400" b="1" dirty="0">
                <a:latin typeface="David" panose="020E0502060401010101" pitchFamily="34" charset="-79"/>
                <a:cs typeface="David" panose="020E0502060401010101" pitchFamily="34" charset="-79"/>
              </a:rPr>
              <a:t>מינים לא-אדומים </a:t>
            </a:r>
            <a:r>
              <a:rPr lang="he-IL" sz="1400" dirty="0">
                <a:latin typeface="David" panose="020E0502060401010101" pitchFamily="34" charset="-79"/>
                <a:cs typeface="David" panose="020E0502060401010101" pitchFamily="34" charset="-79"/>
              </a:rPr>
              <a:t>ו</a:t>
            </a:r>
            <a:r>
              <a:rPr lang="he-IL" sz="1400" b="1" dirty="0">
                <a:latin typeface="David" panose="020E0502060401010101" pitchFamily="34" charset="-79"/>
                <a:cs typeface="David" panose="020E0502060401010101" pitchFamily="34" charset="-79"/>
              </a:rPr>
              <a:t>כלל עושר המינים</a:t>
            </a:r>
            <a:r>
              <a:rPr lang="he-IL" sz="1400" dirty="0">
                <a:latin typeface="David" panose="020E0502060401010101" pitchFamily="34" charset="-79"/>
                <a:cs typeface="David" panose="020E0502060401010101" pitchFamily="34" charset="-79"/>
              </a:rPr>
              <a:t> ניתן לראות מגמה </a:t>
            </a:r>
            <a:r>
              <a:rPr lang="he-IL" sz="1400" b="1" dirty="0">
                <a:solidFill>
                  <a:schemeClr val="accent3"/>
                </a:solidFill>
                <a:latin typeface="David" panose="020E0502060401010101" pitchFamily="34" charset="-79"/>
                <a:cs typeface="David" panose="020E0502060401010101" pitchFamily="34" charset="-79"/>
              </a:rPr>
              <a:t>חיובית</a:t>
            </a:r>
            <a:r>
              <a:rPr lang="he-IL" sz="1400" dirty="0">
                <a:latin typeface="David" panose="020E0502060401010101" pitchFamily="34" charset="-79"/>
                <a:cs typeface="David" panose="020E0502060401010101" pitchFamily="34" charset="-79"/>
              </a:rPr>
              <a:t>. אבל ל</a:t>
            </a:r>
            <a:r>
              <a:rPr lang="he-IL" sz="1400" b="1" dirty="0">
                <a:latin typeface="David" panose="020E0502060401010101" pitchFamily="34" charset="-79"/>
                <a:cs typeface="David" panose="020E0502060401010101" pitchFamily="34" charset="-79"/>
              </a:rPr>
              <a:t>מינים אדומים </a:t>
            </a:r>
            <a:r>
              <a:rPr lang="he-IL" sz="1400" b="1" dirty="0">
                <a:solidFill>
                  <a:srgbClr val="FF0000"/>
                </a:solidFill>
                <a:latin typeface="David" panose="020E0502060401010101" pitchFamily="34" charset="-79"/>
                <a:cs typeface="David" panose="020E0502060401010101" pitchFamily="34" charset="-79"/>
              </a:rPr>
              <a:t>לא נמצא קשר </a:t>
            </a:r>
            <a:r>
              <a:rPr lang="he-IL" sz="1400" dirty="0">
                <a:latin typeface="David" panose="020E0502060401010101" pitchFamily="34" charset="-79"/>
                <a:cs typeface="David" panose="020E0502060401010101" pitchFamily="34" charset="-79"/>
              </a:rPr>
              <a:t>במודל שנבחר.</a:t>
            </a:r>
          </a:p>
        </p:txBody>
      </p:sp>
      <p:sp>
        <p:nvSpPr>
          <p:cNvPr id="3" name="TextBox 2"/>
          <p:cNvSpPr txBox="1"/>
          <p:nvPr/>
        </p:nvSpPr>
        <p:spPr>
          <a:xfrm>
            <a:off x="4716016" y="1532976"/>
            <a:ext cx="4440994" cy="1077218"/>
          </a:xfrm>
          <a:prstGeom prst="rect">
            <a:avLst/>
          </a:prstGeom>
          <a:noFill/>
        </p:spPr>
        <p:txBody>
          <a:bodyPr wrap="square" rtlCol="1">
            <a:spAutoFit/>
          </a:bodyPr>
          <a:lstStyle/>
          <a:p>
            <a:r>
              <a:rPr lang="he-IL" sz="1600" dirty="0">
                <a:latin typeface="David" panose="020E0502060401010101" pitchFamily="34" charset="-79"/>
                <a:cs typeface="David" panose="020E0502060401010101" pitchFamily="34" charset="-79"/>
              </a:rPr>
              <a:t>ריכזנו לכל באפר את המקדמים של כל משתנה שבדקנו בטבלה. סימן המקדם (</a:t>
            </a:r>
            <a:r>
              <a:rPr lang="en-US" sz="1200" dirty="0">
                <a:latin typeface="David" panose="020E0502060401010101" pitchFamily="34" charset="-79"/>
                <a:cs typeface="David" panose="020E0502060401010101" pitchFamily="34" charset="-79"/>
              </a:rPr>
              <a:t>coefficients</a:t>
            </a:r>
            <a:r>
              <a:rPr lang="he-IL" sz="1600" dirty="0">
                <a:latin typeface="David" panose="020E0502060401010101" pitchFamily="34" charset="-79"/>
                <a:cs typeface="David" panose="020E0502060401010101" pitchFamily="34" charset="-79"/>
              </a:rPr>
              <a:t>) מרמז לנו מה כיוון ההשפעה שלו.</a:t>
            </a:r>
          </a:p>
          <a:p>
            <a:r>
              <a:rPr lang="he-IL" sz="1600" dirty="0">
                <a:latin typeface="David" panose="020E0502060401010101" pitchFamily="34" charset="-79"/>
                <a:cs typeface="David" panose="020E0502060401010101" pitchFamily="34" charset="-79"/>
              </a:rPr>
              <a:t>עפ"י התוצאות ניתן להבחין במגמות:</a:t>
            </a:r>
          </a:p>
        </p:txBody>
      </p:sp>
    </p:spTree>
    <p:extLst>
      <p:ext uri="{BB962C8B-B14F-4D97-AF65-F5344CB8AC3E}">
        <p14:creationId xmlns:p14="http://schemas.microsoft.com/office/powerpoint/2010/main" val="2291786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dirty="0">
                <a:latin typeface="David" panose="020E0502060401010101" pitchFamily="34" charset="-79"/>
                <a:cs typeface="David" panose="020E0502060401010101" pitchFamily="34" charset="-79"/>
              </a:rPr>
              <a:t>ניתוחים סטטיסטים</a:t>
            </a:r>
            <a:br>
              <a:rPr lang="he-IL"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Prediction Charts</a:t>
            </a:r>
            <a:endParaRPr lang="he-IL" sz="2000" dirty="0">
              <a:latin typeface="David" panose="020E0502060401010101" pitchFamily="34" charset="-79"/>
              <a:cs typeface="David" panose="020E0502060401010101" pitchFamily="34" charset="-79"/>
            </a:endParaRP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84882"/>
            <a:ext cx="1332756" cy="1332756"/>
          </a:xfrm>
          <a:prstGeom prst="rect">
            <a:avLst/>
          </a:prstGeom>
        </p:spPr>
      </p:pic>
      <p:sp>
        <p:nvSpPr>
          <p:cNvPr id="15" name="TextBox 14"/>
          <p:cNvSpPr txBox="1"/>
          <p:nvPr/>
        </p:nvSpPr>
        <p:spPr>
          <a:xfrm>
            <a:off x="1115616" y="1772816"/>
            <a:ext cx="7839231" cy="2831544"/>
          </a:xfrm>
          <a:prstGeom prst="rect">
            <a:avLst/>
          </a:prstGeom>
          <a:noFill/>
        </p:spPr>
        <p:txBody>
          <a:bodyPr wrap="square" rtlCol="1">
            <a:spAutoFit/>
          </a:bodyPr>
          <a:lstStyle/>
          <a:p>
            <a:pPr marL="285750" indent="-285750">
              <a:buFont typeface="Arial" panose="020B0604020202020204" pitchFamily="34" charset="0"/>
              <a:buChar char="•"/>
            </a:pPr>
            <a:r>
              <a:rPr lang="he-IL" sz="2000" dirty="0">
                <a:latin typeface="David" panose="020E0502060401010101" pitchFamily="34" charset="-79"/>
                <a:cs typeface="David" panose="020E0502060401010101" pitchFamily="34" charset="-79"/>
              </a:rPr>
              <a:t>הפונקציות שלנו פולטות, בנוסף לטבלת מקדמים, גרף לחיזוי של כל משתנה ביוטי.</a:t>
            </a:r>
          </a:p>
          <a:p>
            <a:pPr marL="285750" indent="-285750">
              <a:buFont typeface="Arial" panose="020B0604020202020204" pitchFamily="34" charset="0"/>
              <a:buChar char="•"/>
            </a:pPr>
            <a:r>
              <a:rPr lang="he-IL" sz="2000" dirty="0">
                <a:latin typeface="David" panose="020E0502060401010101" pitchFamily="34" charset="-79"/>
                <a:cs typeface="David" panose="020E0502060401010101" pitchFamily="34" charset="-79"/>
              </a:rPr>
              <a:t>הצבנו את גיל המבנים וכמות האוכלוסייה בציר ה-</a:t>
            </a:r>
            <a:r>
              <a:rPr lang="en-US" sz="2000" dirty="0">
                <a:latin typeface="David" panose="020E0502060401010101" pitchFamily="34" charset="-79"/>
                <a:cs typeface="David" panose="020E0502060401010101" pitchFamily="34" charset="-79"/>
              </a:rPr>
              <a:t>X</a:t>
            </a:r>
            <a:r>
              <a:rPr lang="he-IL" sz="2000" dirty="0">
                <a:latin typeface="David" panose="020E0502060401010101" pitchFamily="34" charset="-79"/>
                <a:cs typeface="David" panose="020E0502060401010101" pitchFamily="34" charset="-79"/>
              </a:rPr>
              <a:t> וה-</a:t>
            </a:r>
            <a:r>
              <a:rPr lang="en-US" sz="2000" dirty="0">
                <a:latin typeface="David" panose="020E0502060401010101" pitchFamily="34" charset="-79"/>
                <a:cs typeface="David" panose="020E0502060401010101" pitchFamily="34" charset="-79"/>
              </a:rPr>
              <a:t>Y</a:t>
            </a:r>
            <a:r>
              <a:rPr lang="he-IL" sz="2000" dirty="0">
                <a:latin typeface="David" panose="020E0502060401010101" pitchFamily="34" charset="-79"/>
                <a:cs typeface="David" panose="020E0502060401010101" pitchFamily="34" charset="-79"/>
              </a:rPr>
              <a:t> בהתאמה.</a:t>
            </a:r>
          </a:p>
          <a:p>
            <a:pPr marL="285750" indent="-285750">
              <a:buFont typeface="Arial" panose="020B0604020202020204" pitchFamily="34" charset="0"/>
              <a:buChar char="•"/>
            </a:pPr>
            <a:r>
              <a:rPr lang="he-IL" sz="2000" dirty="0">
                <a:latin typeface="David" panose="020E0502060401010101" pitchFamily="34" charset="-79"/>
                <a:cs typeface="David" panose="020E0502060401010101" pitchFamily="34" charset="-79"/>
              </a:rPr>
              <a:t>חילקנו את הגרף לשלושה חלקים לפי גודל השטח (לפי המיקום היחסי של 10%, 50% ו 90% מגודל כל האתרים שנבדקו).</a:t>
            </a:r>
          </a:p>
          <a:p>
            <a:pPr marL="285750" indent="-285750">
              <a:buFont typeface="Arial" panose="020B0604020202020204" pitchFamily="34" charset="0"/>
              <a:buChar char="•"/>
            </a:pPr>
            <a:r>
              <a:rPr lang="he-IL" sz="2000" dirty="0">
                <a:latin typeface="David" panose="020E0502060401010101" pitchFamily="34" charset="-79"/>
                <a:cs typeface="David" panose="020E0502060401010101" pitchFamily="34" charset="-79"/>
              </a:rPr>
              <a:t>הוספנו את התיאור של החיזוי בשני דרכים:</a:t>
            </a:r>
          </a:p>
          <a:p>
            <a:pPr marL="800100" lvl="1" indent="-342900">
              <a:buFont typeface="+mj-lt"/>
              <a:buAutoNum type="arabicPeriod"/>
            </a:pPr>
            <a:r>
              <a:rPr lang="he-IL" sz="2000" dirty="0">
                <a:latin typeface="David" panose="020E0502060401010101" pitchFamily="34" charset="-79"/>
                <a:cs typeface="David" panose="020E0502060401010101" pitchFamily="34" charset="-79"/>
              </a:rPr>
              <a:t>קווי חיזוי</a:t>
            </a:r>
          </a:p>
          <a:p>
            <a:pPr marL="800100" lvl="1" indent="-342900">
              <a:buFont typeface="+mj-lt"/>
              <a:buAutoNum type="arabicPeriod"/>
            </a:pPr>
            <a:r>
              <a:rPr lang="he-IL" sz="2000" dirty="0" err="1">
                <a:latin typeface="David" panose="020E0502060401010101" pitchFamily="34" charset="-79"/>
                <a:cs typeface="David" panose="020E0502060401010101" pitchFamily="34" charset="-79"/>
              </a:rPr>
              <a:t>גרדיאנט</a:t>
            </a:r>
            <a:r>
              <a:rPr lang="he-IL" sz="2000" dirty="0">
                <a:latin typeface="David" panose="020E0502060401010101" pitchFamily="34" charset="-79"/>
                <a:cs typeface="David" panose="020E0502060401010101" pitchFamily="34" charset="-79"/>
              </a:rPr>
              <a:t> צבעים לפי מספר המינים</a:t>
            </a:r>
          </a:p>
          <a:p>
            <a:pPr marL="285750" indent="-285750">
              <a:buFont typeface="Arial" panose="020B0604020202020204" pitchFamily="34" charset="0"/>
              <a:buChar char="•"/>
            </a:pPr>
            <a:endParaRPr lang="he-IL" dirty="0">
              <a:latin typeface="David" panose="020E0502060401010101" pitchFamily="34" charset="-79"/>
              <a:cs typeface="David" panose="020E0502060401010101" pitchFamily="34" charset="-79"/>
            </a:endParaRPr>
          </a:p>
        </p:txBody>
      </p:sp>
      <p:pic>
        <p:nvPicPr>
          <p:cNvPr id="16" name="תמונה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3356992"/>
            <a:ext cx="2257425" cy="2028825"/>
          </a:xfrm>
          <a:prstGeom prst="rect">
            <a:avLst/>
          </a:prstGeom>
        </p:spPr>
      </p:pic>
    </p:spTree>
    <p:extLst>
      <p:ext uri="{BB962C8B-B14F-4D97-AF65-F5344CB8AC3E}">
        <p14:creationId xmlns:p14="http://schemas.microsoft.com/office/powerpoint/2010/main" val="106842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95536" y="262724"/>
            <a:ext cx="8229600" cy="1143000"/>
          </a:xfrm>
        </p:spPr>
        <p:txBody>
          <a:bodyPr>
            <a:normAutofit fontScale="90000"/>
          </a:bodyPr>
          <a:lstStyle/>
          <a:p>
            <a:r>
              <a:rPr lang="he-IL" dirty="0">
                <a:latin typeface="David" panose="020E0502060401010101" pitchFamily="34" charset="-79"/>
                <a:cs typeface="David" panose="020E0502060401010101" pitchFamily="34" charset="-79"/>
              </a:rPr>
              <a:t>ניתוחים סטטיסטים</a:t>
            </a:r>
            <a:br>
              <a:rPr lang="en-US"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Prediction Charts – General Species</a:t>
            </a:r>
            <a:br>
              <a:rPr lang="he-IL" dirty="0">
                <a:latin typeface="David" panose="020E0502060401010101" pitchFamily="34" charset="-79"/>
                <a:cs typeface="David" panose="020E0502060401010101" pitchFamily="34" charset="-79"/>
              </a:rPr>
            </a:br>
            <a:endParaRPr lang="he-IL" sz="2000" dirty="0">
              <a:latin typeface="David" panose="020E0502060401010101" pitchFamily="34" charset="-79"/>
              <a:cs typeface="David" panose="020E0502060401010101" pitchFamily="34" charset="-79"/>
            </a:endParaRP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77692"/>
            <a:ext cx="1332756" cy="1332756"/>
          </a:xfrm>
          <a:prstGeom prst="rect">
            <a:avLst/>
          </a:prstGeom>
        </p:spPr>
      </p:pic>
      <p:sp>
        <p:nvSpPr>
          <p:cNvPr id="11" name="TextBox 10"/>
          <p:cNvSpPr txBox="1"/>
          <p:nvPr/>
        </p:nvSpPr>
        <p:spPr>
          <a:xfrm>
            <a:off x="6490568" y="3946839"/>
            <a:ext cx="245131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250 מטר</a:t>
            </a:r>
          </a:p>
        </p:txBody>
      </p:sp>
      <p:sp>
        <p:nvSpPr>
          <p:cNvPr id="13" name="TextBox 12"/>
          <p:cNvSpPr txBox="1"/>
          <p:nvPr/>
        </p:nvSpPr>
        <p:spPr>
          <a:xfrm>
            <a:off x="1085540" y="3954633"/>
            <a:ext cx="245131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500 מטר</a:t>
            </a:r>
          </a:p>
        </p:txBody>
      </p:sp>
      <p:sp>
        <p:nvSpPr>
          <p:cNvPr id="12" name="TextBox 11"/>
          <p:cNvSpPr txBox="1"/>
          <p:nvPr/>
        </p:nvSpPr>
        <p:spPr>
          <a:xfrm>
            <a:off x="1282329" y="1123732"/>
            <a:ext cx="237116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50 מטר</a:t>
            </a:r>
          </a:p>
        </p:txBody>
      </p:sp>
      <p:sp>
        <p:nvSpPr>
          <p:cNvPr id="15" name="TextBox 14"/>
          <p:cNvSpPr txBox="1"/>
          <p:nvPr/>
        </p:nvSpPr>
        <p:spPr>
          <a:xfrm>
            <a:off x="5567123" y="1155901"/>
            <a:ext cx="245131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100 מטר</a:t>
            </a:r>
          </a:p>
        </p:txBody>
      </p:sp>
      <p:pic>
        <p:nvPicPr>
          <p:cNvPr id="22" name="תמונה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056" y="1436400"/>
            <a:ext cx="4077862" cy="2430000"/>
          </a:xfrm>
          <a:prstGeom prst="rect">
            <a:avLst/>
          </a:prstGeom>
        </p:spPr>
      </p:pic>
      <p:pic>
        <p:nvPicPr>
          <p:cNvPr id="23" name="תמונה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2650" y="4219200"/>
            <a:ext cx="4077862" cy="2430000"/>
          </a:xfrm>
          <a:prstGeom prst="rect">
            <a:avLst/>
          </a:prstGeom>
        </p:spPr>
      </p:pic>
      <p:pic>
        <p:nvPicPr>
          <p:cNvPr id="3" name="תמונה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 y="1411200"/>
            <a:ext cx="4077862" cy="2430000"/>
          </a:xfrm>
          <a:prstGeom prst="rect">
            <a:avLst/>
          </a:prstGeom>
        </p:spPr>
      </p:pic>
      <p:pic>
        <p:nvPicPr>
          <p:cNvPr id="5" name="תמונה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12" y="4219200"/>
            <a:ext cx="4077862" cy="2430000"/>
          </a:xfrm>
          <a:prstGeom prst="rect">
            <a:avLst/>
          </a:prstGeom>
        </p:spPr>
      </p:pic>
      <p:sp>
        <p:nvSpPr>
          <p:cNvPr id="24" name="TextBox 23"/>
          <p:cNvSpPr txBox="1"/>
          <p:nvPr/>
        </p:nvSpPr>
        <p:spPr>
          <a:xfrm>
            <a:off x="3893275" y="2090172"/>
            <a:ext cx="1326797" cy="2677656"/>
          </a:xfrm>
          <a:prstGeom prst="rect">
            <a:avLst/>
          </a:prstGeom>
          <a:noFill/>
        </p:spPr>
        <p:txBody>
          <a:bodyPr wrap="square" rtlCol="1">
            <a:spAutoFit/>
          </a:bodyPr>
          <a:lstStyle/>
          <a:p>
            <a:pPr algn="ctr"/>
            <a:r>
              <a:rPr lang="he-IL" sz="1400" dirty="0">
                <a:latin typeface="David" panose="020E0502060401010101" pitchFamily="34" charset="-79"/>
                <a:cs typeface="David" panose="020E0502060401010101" pitchFamily="34" charset="-79"/>
              </a:rPr>
              <a:t>ניתן לראות כי בבדיקת המינים הלא-אדומים, בכל גודל שטח, ככל אזור המגורים "צעיר" יותר וכמות האוכלוסייה קטנה אנחנו, צופים כמות מינים גדולה יותר.</a:t>
            </a:r>
          </a:p>
        </p:txBody>
      </p:sp>
    </p:spTree>
    <p:extLst>
      <p:ext uri="{BB962C8B-B14F-4D97-AF65-F5344CB8AC3E}">
        <p14:creationId xmlns:p14="http://schemas.microsoft.com/office/powerpoint/2010/main" val="774007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95536" y="262724"/>
            <a:ext cx="8229600" cy="1143000"/>
          </a:xfrm>
        </p:spPr>
        <p:txBody>
          <a:bodyPr>
            <a:normAutofit fontScale="90000"/>
          </a:bodyPr>
          <a:lstStyle/>
          <a:p>
            <a:r>
              <a:rPr lang="he-IL" dirty="0">
                <a:latin typeface="David" panose="020E0502060401010101" pitchFamily="34" charset="-79"/>
                <a:cs typeface="David" panose="020E0502060401010101" pitchFamily="34" charset="-79"/>
              </a:rPr>
              <a:t>ניתוחים סטטיסטים</a:t>
            </a:r>
            <a:br>
              <a:rPr lang="en-US"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Prediction Charts – Red Species</a:t>
            </a:r>
            <a:br>
              <a:rPr lang="he-IL" dirty="0">
                <a:latin typeface="David" panose="020E0502060401010101" pitchFamily="34" charset="-79"/>
                <a:cs typeface="David" panose="020E0502060401010101" pitchFamily="34" charset="-79"/>
              </a:rPr>
            </a:br>
            <a:endParaRPr lang="he-IL" sz="2000" dirty="0">
              <a:latin typeface="David" panose="020E0502060401010101" pitchFamily="34" charset="-79"/>
              <a:cs typeface="David" panose="020E0502060401010101" pitchFamily="34" charset="-79"/>
            </a:endParaRP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77692"/>
            <a:ext cx="1332756" cy="1332756"/>
          </a:xfrm>
          <a:prstGeom prst="rect">
            <a:avLst/>
          </a:prstGeom>
        </p:spPr>
      </p:pic>
      <p:sp>
        <p:nvSpPr>
          <p:cNvPr id="11" name="TextBox 10"/>
          <p:cNvSpPr txBox="1"/>
          <p:nvPr/>
        </p:nvSpPr>
        <p:spPr>
          <a:xfrm>
            <a:off x="6490568" y="3946839"/>
            <a:ext cx="245131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250 מטר</a:t>
            </a:r>
          </a:p>
        </p:txBody>
      </p:sp>
      <p:sp>
        <p:nvSpPr>
          <p:cNvPr id="13" name="TextBox 12"/>
          <p:cNvSpPr txBox="1"/>
          <p:nvPr/>
        </p:nvSpPr>
        <p:spPr>
          <a:xfrm>
            <a:off x="1085540" y="3954633"/>
            <a:ext cx="245131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500 מטר</a:t>
            </a:r>
          </a:p>
        </p:txBody>
      </p:sp>
      <p:sp>
        <p:nvSpPr>
          <p:cNvPr id="12" name="TextBox 11"/>
          <p:cNvSpPr txBox="1"/>
          <p:nvPr/>
        </p:nvSpPr>
        <p:spPr>
          <a:xfrm>
            <a:off x="1282329" y="1123732"/>
            <a:ext cx="237116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50 מטר</a:t>
            </a:r>
          </a:p>
        </p:txBody>
      </p:sp>
      <p:sp>
        <p:nvSpPr>
          <p:cNvPr id="15" name="TextBox 14"/>
          <p:cNvSpPr txBox="1"/>
          <p:nvPr/>
        </p:nvSpPr>
        <p:spPr>
          <a:xfrm>
            <a:off x="5567123" y="1155901"/>
            <a:ext cx="245131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100 מטר</a:t>
            </a:r>
          </a:p>
        </p:txBody>
      </p:sp>
      <p:pic>
        <p:nvPicPr>
          <p:cNvPr id="7" name="תמונה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 y="1411200"/>
            <a:ext cx="4075200" cy="2428414"/>
          </a:xfrm>
          <a:prstGeom prst="rect">
            <a:avLst/>
          </a:prstGeom>
        </p:spPr>
      </p:pic>
      <p:pic>
        <p:nvPicPr>
          <p:cNvPr id="20" name="תמונה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2650" y="1436400"/>
            <a:ext cx="4077862" cy="2430000"/>
          </a:xfrm>
          <a:prstGeom prst="rect">
            <a:avLst/>
          </a:prstGeom>
        </p:spPr>
      </p:pic>
      <p:pic>
        <p:nvPicPr>
          <p:cNvPr id="21" name="תמונה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2650" y="4219200"/>
            <a:ext cx="4077862" cy="2430000"/>
          </a:xfrm>
          <a:prstGeom prst="rect">
            <a:avLst/>
          </a:prstGeom>
        </p:spPr>
      </p:pic>
      <p:pic>
        <p:nvPicPr>
          <p:cNvPr id="22" name="תמונה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12" y="4219200"/>
            <a:ext cx="4077862" cy="2430000"/>
          </a:xfrm>
          <a:prstGeom prst="rect">
            <a:avLst/>
          </a:prstGeom>
        </p:spPr>
      </p:pic>
      <p:sp>
        <p:nvSpPr>
          <p:cNvPr id="23" name="TextBox 22"/>
          <p:cNvSpPr txBox="1"/>
          <p:nvPr/>
        </p:nvSpPr>
        <p:spPr>
          <a:xfrm>
            <a:off x="3877196" y="2413338"/>
            <a:ext cx="1342876" cy="2031325"/>
          </a:xfrm>
          <a:prstGeom prst="rect">
            <a:avLst/>
          </a:prstGeom>
          <a:noFill/>
        </p:spPr>
        <p:txBody>
          <a:bodyPr wrap="square" rtlCol="1">
            <a:spAutoFit/>
          </a:bodyPr>
          <a:lstStyle/>
          <a:p>
            <a:pPr algn="ctr"/>
            <a:r>
              <a:rPr lang="he-IL" sz="1400" dirty="0">
                <a:latin typeface="David" panose="020E0502060401010101" pitchFamily="34" charset="-79"/>
                <a:cs typeface="David" panose="020E0502060401010101" pitchFamily="34" charset="-79"/>
              </a:rPr>
              <a:t>אפשר להבחין במגמה זהה גם במינים אדומים. אך כאן ניתן לראות כי גודל האוכלוסייה משפיע מאוד על הימצאות המינים האדומים.</a:t>
            </a:r>
          </a:p>
        </p:txBody>
      </p:sp>
    </p:spTree>
    <p:extLst>
      <p:ext uri="{BB962C8B-B14F-4D97-AF65-F5344CB8AC3E}">
        <p14:creationId xmlns:p14="http://schemas.microsoft.com/office/powerpoint/2010/main" val="181837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95536" y="262724"/>
            <a:ext cx="8229600" cy="1143000"/>
          </a:xfrm>
        </p:spPr>
        <p:txBody>
          <a:bodyPr>
            <a:normAutofit fontScale="90000"/>
          </a:bodyPr>
          <a:lstStyle/>
          <a:p>
            <a:r>
              <a:rPr lang="he-IL" dirty="0">
                <a:latin typeface="David" panose="020E0502060401010101" pitchFamily="34" charset="-79"/>
                <a:cs typeface="David" panose="020E0502060401010101" pitchFamily="34" charset="-79"/>
              </a:rPr>
              <a:t>ניתוחים סטטיסטים</a:t>
            </a:r>
            <a:br>
              <a:rPr lang="en-US" dirty="0">
                <a:latin typeface="David" panose="020E0502060401010101" pitchFamily="34" charset="-79"/>
                <a:cs typeface="David" panose="020E0502060401010101" pitchFamily="34" charset="-79"/>
              </a:rPr>
            </a:br>
            <a:r>
              <a:rPr lang="en-US" sz="2000" dirty="0">
                <a:latin typeface="David" panose="020E0502060401010101" pitchFamily="34" charset="-79"/>
                <a:cs typeface="David" panose="020E0502060401010101" pitchFamily="34" charset="-79"/>
              </a:rPr>
              <a:t>Prediction Charts – All Species</a:t>
            </a:r>
            <a:br>
              <a:rPr lang="he-IL" dirty="0">
                <a:latin typeface="David" panose="020E0502060401010101" pitchFamily="34" charset="-79"/>
                <a:cs typeface="David" panose="020E0502060401010101" pitchFamily="34" charset="-79"/>
              </a:rPr>
            </a:br>
            <a:endParaRPr lang="he-IL" sz="2000" dirty="0">
              <a:latin typeface="David" panose="020E0502060401010101" pitchFamily="34" charset="-79"/>
              <a:cs typeface="David" panose="020E0502060401010101" pitchFamily="34" charset="-79"/>
            </a:endParaRPr>
          </a:p>
        </p:txBody>
      </p:sp>
      <p:pic>
        <p:nvPicPr>
          <p:cNvPr id="4" name="תמונה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77692"/>
            <a:ext cx="1332756" cy="1332756"/>
          </a:xfrm>
          <a:prstGeom prst="rect">
            <a:avLst/>
          </a:prstGeom>
        </p:spPr>
      </p:pic>
      <p:sp>
        <p:nvSpPr>
          <p:cNvPr id="11" name="TextBox 10"/>
          <p:cNvSpPr txBox="1"/>
          <p:nvPr/>
        </p:nvSpPr>
        <p:spPr>
          <a:xfrm>
            <a:off x="6490568" y="3946839"/>
            <a:ext cx="245131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250 מטר</a:t>
            </a:r>
          </a:p>
        </p:txBody>
      </p:sp>
      <p:sp>
        <p:nvSpPr>
          <p:cNvPr id="13" name="TextBox 12"/>
          <p:cNvSpPr txBox="1"/>
          <p:nvPr/>
        </p:nvSpPr>
        <p:spPr>
          <a:xfrm>
            <a:off x="1085540" y="3954633"/>
            <a:ext cx="245131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500 מטר</a:t>
            </a:r>
          </a:p>
        </p:txBody>
      </p:sp>
      <p:sp>
        <p:nvSpPr>
          <p:cNvPr id="12" name="TextBox 11"/>
          <p:cNvSpPr txBox="1"/>
          <p:nvPr/>
        </p:nvSpPr>
        <p:spPr>
          <a:xfrm>
            <a:off x="1282329" y="1123732"/>
            <a:ext cx="237116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50 מטר</a:t>
            </a:r>
          </a:p>
        </p:txBody>
      </p:sp>
      <p:sp>
        <p:nvSpPr>
          <p:cNvPr id="15" name="TextBox 14"/>
          <p:cNvSpPr txBox="1"/>
          <p:nvPr/>
        </p:nvSpPr>
        <p:spPr>
          <a:xfrm>
            <a:off x="5567123" y="1155901"/>
            <a:ext cx="2451312" cy="307777"/>
          </a:xfrm>
          <a:prstGeom prst="rect">
            <a:avLst/>
          </a:prstGeom>
          <a:noFill/>
        </p:spPr>
        <p:txBody>
          <a:bodyPr wrap="none" rtlCol="1">
            <a:spAutoFit/>
          </a:bodyPr>
          <a:lstStyle/>
          <a:p>
            <a:pPr marL="285750" indent="-285750">
              <a:buFont typeface="Arial" panose="020B0604020202020204" pitchFamily="34" charset="0"/>
              <a:buChar char="•"/>
            </a:pPr>
            <a:r>
              <a:rPr lang="he-IL" sz="1400" u="sng" dirty="0">
                <a:latin typeface="David" panose="020E0502060401010101" pitchFamily="34" charset="-79"/>
                <a:cs typeface="David" panose="020E0502060401010101" pitchFamily="34" charset="-79"/>
              </a:rPr>
              <a:t>תוצאות של באפר של 100 מטר</a:t>
            </a:r>
          </a:p>
        </p:txBody>
      </p:sp>
      <p:pic>
        <p:nvPicPr>
          <p:cNvPr id="3" name="תמונה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 y="1411200"/>
            <a:ext cx="4077862" cy="2430000"/>
          </a:xfrm>
          <a:prstGeom prst="rect">
            <a:avLst/>
          </a:prstGeom>
        </p:spPr>
      </p:pic>
      <p:pic>
        <p:nvPicPr>
          <p:cNvPr id="6" name="תמונה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2650" y="1436400"/>
            <a:ext cx="4077862" cy="2430000"/>
          </a:xfrm>
          <a:prstGeom prst="rect">
            <a:avLst/>
          </a:prstGeom>
        </p:spPr>
      </p:pic>
      <p:pic>
        <p:nvPicPr>
          <p:cNvPr id="8" name="תמונה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2650" y="4219200"/>
            <a:ext cx="4077862" cy="2430000"/>
          </a:xfrm>
          <a:prstGeom prst="rect">
            <a:avLst/>
          </a:prstGeom>
        </p:spPr>
      </p:pic>
      <p:pic>
        <p:nvPicPr>
          <p:cNvPr id="9" name="תמונה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12" y="4219200"/>
            <a:ext cx="4077862" cy="2430000"/>
          </a:xfrm>
          <a:prstGeom prst="rect">
            <a:avLst/>
          </a:prstGeom>
        </p:spPr>
      </p:pic>
      <p:sp>
        <p:nvSpPr>
          <p:cNvPr id="22" name="TextBox 21"/>
          <p:cNvSpPr txBox="1"/>
          <p:nvPr/>
        </p:nvSpPr>
        <p:spPr>
          <a:xfrm>
            <a:off x="3851920" y="1659285"/>
            <a:ext cx="1326797" cy="3539430"/>
          </a:xfrm>
          <a:prstGeom prst="rect">
            <a:avLst/>
          </a:prstGeom>
          <a:noFill/>
        </p:spPr>
        <p:txBody>
          <a:bodyPr wrap="square" rtlCol="1">
            <a:spAutoFit/>
          </a:bodyPr>
          <a:lstStyle/>
          <a:p>
            <a:pPr algn="ctr"/>
            <a:r>
              <a:rPr lang="he-IL" sz="1400" dirty="0">
                <a:latin typeface="David" panose="020E0502060401010101" pitchFamily="34" charset="-79"/>
                <a:cs typeface="David" panose="020E0502060401010101" pitchFamily="34" charset="-79"/>
              </a:rPr>
              <a:t>כשאר אנו בודקים את כל עושר המינים אנו רואים מגמה אשר דומה יותר למינים הלא-אדומים.</a:t>
            </a:r>
          </a:p>
          <a:p>
            <a:pPr algn="ctr"/>
            <a:r>
              <a:rPr lang="he-IL" sz="1400" dirty="0">
                <a:latin typeface="David" panose="020E0502060401010101" pitchFamily="34" charset="-79"/>
                <a:cs typeface="David" panose="020E0502060401010101" pitchFamily="34" charset="-79"/>
              </a:rPr>
              <a:t>אנו מאמינים כי עצם היחס ההפרש המספרי הגדול בין המינים הלא-אדומים למינים האדום משפיע מאוד על החיזוי של כלל עושר המינים. </a:t>
            </a:r>
          </a:p>
        </p:txBody>
      </p:sp>
    </p:spTree>
    <p:extLst>
      <p:ext uri="{BB962C8B-B14F-4D97-AF65-F5344CB8AC3E}">
        <p14:creationId xmlns:p14="http://schemas.microsoft.com/office/powerpoint/2010/main" val="3954767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latin typeface="David" panose="020E0502060401010101" pitchFamily="34" charset="-79"/>
                <a:cs typeface="David" panose="020E0502060401010101" pitchFamily="34" charset="-79"/>
              </a:rPr>
              <a:t>תוצאות</a:t>
            </a:r>
          </a:p>
        </p:txBody>
      </p:sp>
      <p:sp>
        <p:nvSpPr>
          <p:cNvPr id="3" name="מציין מיקום תוכן 2"/>
          <p:cNvSpPr>
            <a:spLocks noGrp="1"/>
          </p:cNvSpPr>
          <p:nvPr>
            <p:ph idx="1"/>
          </p:nvPr>
        </p:nvSpPr>
        <p:spPr>
          <a:xfrm>
            <a:off x="457200" y="1600200"/>
            <a:ext cx="8229600" cy="4925144"/>
          </a:xfrm>
        </p:spPr>
        <p:txBody>
          <a:bodyPr>
            <a:noAutofit/>
          </a:bodyPr>
          <a:lstStyle/>
          <a:p>
            <a:r>
              <a:rPr lang="he-IL" sz="1600" dirty="0">
                <a:latin typeface="David" panose="020E0502060401010101" pitchFamily="34" charset="-79"/>
                <a:cs typeface="David" panose="020E0502060401010101" pitchFamily="34" charset="-79"/>
              </a:rPr>
              <a:t>לרוב התוצאות תאמו את ההשערות המחקר שלנו. </a:t>
            </a:r>
          </a:p>
          <a:p>
            <a:pPr marL="514350" indent="-514350">
              <a:buFont typeface="+mj-lt"/>
              <a:buAutoNum type="arabicPeriod"/>
            </a:pPr>
            <a:r>
              <a:rPr lang="he-IL" sz="1600" dirty="0">
                <a:latin typeface="David" panose="020E0502060401010101" pitchFamily="34" charset="-79"/>
                <a:cs typeface="David" panose="020E0502060401010101" pitchFamily="34" charset="-79"/>
              </a:rPr>
              <a:t>כאשר ניתן לראות כי מצאנו גודל האתר הנמצא במגמה חיובית עם המינים הלא-אדומים ועושר המינים הכללי, בעוד שהוא במקרה של מינים אדומים מצאנו קשר שלילי. בגלל ההפרש הגדול בין כמות התצפיות בין מינים אדומים ללא-אדומים אנו מניחים כי עושר המינים הכללי מוטה יותר לכיוון של המינים הלא-אדומים. אנחנו משערים כי מכיוון שבחירת גבולות וגודל האתרים בוצעו על ידי אדם והם לא בהכרח מייצגים את הגבולות בין בתי גידול יש קושי להסביר את ההבדל המגמות בין המינים הלא-אדומים לאדומים במקרה שלנו.</a:t>
            </a:r>
          </a:p>
          <a:p>
            <a:pPr marL="514350" indent="-514350">
              <a:buFont typeface="+mj-lt"/>
              <a:buAutoNum type="arabicPeriod"/>
            </a:pPr>
            <a:endParaRPr lang="he-IL" sz="1600" dirty="0">
              <a:latin typeface="David" panose="020E0502060401010101" pitchFamily="34" charset="-79"/>
              <a:cs typeface="David" panose="020E0502060401010101" pitchFamily="34" charset="-79"/>
            </a:endParaRPr>
          </a:p>
          <a:p>
            <a:pPr marL="514350" indent="-514350">
              <a:buFont typeface="+mj-lt"/>
              <a:buAutoNum type="arabicPeriod"/>
            </a:pPr>
            <a:r>
              <a:rPr lang="he-IL" sz="1600" dirty="0">
                <a:latin typeface="David" panose="020E0502060401010101" pitchFamily="34" charset="-79"/>
                <a:cs typeface="David" panose="020E0502060401010101" pitchFamily="34" charset="-79"/>
              </a:rPr>
              <a:t>הראנו כי כמות האוכלוסייה השפיעה בצורה שלילית על כל עושר המינים שבדקנו, כאשר למינים האדומים התופעה נראתה יותר חזקה. מכיוון שהפונקציה שכתבנו מורידה את השילוב של כמות אוכלוסייה ושטח בנוי בבחירת המודלים המתאימים ביותר, כי אנחנו מאמינים כי הם משתנים אשר מייצגים באופן עקרוני את אותו הדבר. משתנה השטח הבנוי לא בא לידי ביטוי במבחנים, אבל אנחנו צופים כי לו היה נכנס למודל הוא היה מציג את אותן המגמות כמו כמות האוכלוסייה.</a:t>
            </a:r>
          </a:p>
          <a:p>
            <a:pPr marL="514350" indent="-514350">
              <a:buFont typeface="+mj-lt"/>
              <a:buAutoNum type="arabicPeriod"/>
            </a:pPr>
            <a:endParaRPr lang="he-IL" sz="1600" dirty="0">
              <a:latin typeface="David" panose="020E0502060401010101" pitchFamily="34" charset="-79"/>
              <a:cs typeface="David" panose="020E0502060401010101" pitchFamily="34" charset="-79"/>
            </a:endParaRPr>
          </a:p>
          <a:p>
            <a:pPr marL="514350" indent="-514350">
              <a:buFont typeface="+mj-lt"/>
              <a:buAutoNum type="arabicPeriod"/>
            </a:pPr>
            <a:r>
              <a:rPr lang="he-IL" sz="1600" dirty="0">
                <a:latin typeface="David" panose="020E0502060401010101" pitchFamily="34" charset="-79"/>
                <a:cs typeface="David" panose="020E0502060401010101" pitchFamily="34" charset="-79"/>
              </a:rPr>
              <a:t>עוד מצאנו כי ככל שהאזור צעיר יותר כך צפויים להיות בו יותר מינים, בדומה לממצאי המחקרים שבדקנו. אנחנו משערים כי הסבר אפשרי אחת לקשר השלילי במקרה זה הוא שבשכונות צעירות הפגיעה בבתי הגידול היא עוד חדשה ובמרוצת השנים השפעת הפגיעה הולכת ומתעצמת. </a:t>
            </a:r>
          </a:p>
          <a:p>
            <a:pPr marL="0" indent="0">
              <a:buNone/>
            </a:pPr>
            <a:endParaRPr lang="he-IL" sz="1100" dirty="0">
              <a:latin typeface="David" panose="020E0502060401010101" pitchFamily="34" charset="-79"/>
              <a:cs typeface="David" panose="020E0502060401010101" pitchFamily="34" charset="-79"/>
            </a:endParaRPr>
          </a:p>
          <a:p>
            <a:pPr marL="0" indent="0">
              <a:buNone/>
            </a:pPr>
            <a:r>
              <a:rPr lang="he-IL" sz="1100" dirty="0">
                <a:latin typeface="David" panose="020E0502060401010101" pitchFamily="34" charset="-79"/>
                <a:cs typeface="David" panose="020E0502060401010101" pitchFamily="34" charset="-79"/>
              </a:rPr>
              <a:t>  </a:t>
            </a:r>
          </a:p>
          <a:p>
            <a:pPr marL="0" indent="0">
              <a:buNone/>
            </a:pPr>
            <a:endParaRPr lang="he-IL" sz="11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992737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latin typeface="David" panose="020E0502060401010101" pitchFamily="34" charset="-79"/>
                <a:cs typeface="David" panose="020E0502060401010101" pitchFamily="34" charset="-79"/>
              </a:rPr>
              <a:t>סיכום</a:t>
            </a:r>
          </a:p>
        </p:txBody>
      </p:sp>
      <p:sp>
        <p:nvSpPr>
          <p:cNvPr id="3" name="מציין מיקום תוכן 2"/>
          <p:cNvSpPr>
            <a:spLocks noGrp="1"/>
          </p:cNvSpPr>
          <p:nvPr>
            <p:ph idx="1"/>
          </p:nvPr>
        </p:nvSpPr>
        <p:spPr/>
        <p:txBody>
          <a:bodyPr>
            <a:normAutofit fontScale="92500" lnSpcReduction="20000"/>
          </a:bodyPr>
          <a:lstStyle/>
          <a:p>
            <a:r>
              <a:rPr lang="he-IL" dirty="0">
                <a:latin typeface="David" panose="020E0502060401010101" pitchFamily="34" charset="-79"/>
                <a:cs typeface="David" panose="020E0502060401010101" pitchFamily="34" charset="-79"/>
              </a:rPr>
              <a:t>רוב גדול מהתוצאות תאמו את השערות המחקר שלנו.</a:t>
            </a:r>
          </a:p>
          <a:p>
            <a:endParaRPr lang="he-IL" dirty="0">
              <a:latin typeface="David" panose="020E0502060401010101" pitchFamily="34" charset="-79"/>
              <a:cs typeface="David" panose="020E0502060401010101" pitchFamily="34" charset="-79"/>
            </a:endParaRPr>
          </a:p>
          <a:p>
            <a:r>
              <a:rPr lang="he-IL" dirty="0">
                <a:latin typeface="David" panose="020E0502060401010101" pitchFamily="34" charset="-79"/>
                <a:cs typeface="David" panose="020E0502060401010101" pitchFamily="34" charset="-79"/>
              </a:rPr>
              <a:t>קשה לעמוד את השפעת העירונית על הסביבה הטבעית, אך ניתן לראות כי לפחות על בסיס עבודתנו כי במקרה של באר שבע לרוב היא שלילית.</a:t>
            </a:r>
          </a:p>
          <a:p>
            <a:endParaRPr lang="he-IL" dirty="0">
              <a:latin typeface="David" panose="020E0502060401010101" pitchFamily="34" charset="-79"/>
              <a:cs typeface="David" panose="020E0502060401010101" pitchFamily="34" charset="-79"/>
            </a:endParaRPr>
          </a:p>
          <a:p>
            <a:r>
              <a:rPr lang="he-IL" dirty="0">
                <a:latin typeface="David" panose="020E0502060401010101" pitchFamily="34" charset="-79"/>
                <a:cs typeface="David" panose="020E0502060401010101" pitchFamily="34" charset="-79"/>
              </a:rPr>
              <a:t>אנחנו מאמינים כי יש צורך במחקרים נוספת להעמקת הבנת הגורמים העירונים אשר משפיעים על מיני הצמחים ובע"ח בסביבה העירונית ושוליה. על מנת לצמצם את הפגיעה ולשמר את המגוון הביולוגי בארץ בפרט ובעולם בכללי.</a:t>
            </a:r>
          </a:p>
        </p:txBody>
      </p:sp>
    </p:spTree>
    <p:extLst>
      <p:ext uri="{BB962C8B-B14F-4D97-AF65-F5344CB8AC3E}">
        <p14:creationId xmlns:p14="http://schemas.microsoft.com/office/powerpoint/2010/main" val="1851389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latin typeface="David" panose="020E0502060401010101" pitchFamily="34" charset="-79"/>
                <a:cs typeface="David" panose="020E0502060401010101" pitchFamily="34" charset="-79"/>
              </a:rPr>
              <a:t>ביבליוגרפיה</a:t>
            </a:r>
          </a:p>
        </p:txBody>
      </p:sp>
      <p:sp>
        <p:nvSpPr>
          <p:cNvPr id="3" name="מציין מיקום תוכן 2"/>
          <p:cNvSpPr>
            <a:spLocks noGrp="1"/>
          </p:cNvSpPr>
          <p:nvPr>
            <p:ph idx="1"/>
          </p:nvPr>
        </p:nvSpPr>
        <p:spPr/>
        <p:txBody>
          <a:bodyPr>
            <a:normAutofit fontScale="25000" lnSpcReduction="20000"/>
          </a:bodyPr>
          <a:lstStyle/>
          <a:p>
            <a:pPr lvl="0" algn="l" rtl="0"/>
            <a:r>
              <a:rPr lang="en-US" sz="3600" dirty="0">
                <a:latin typeface="David" panose="020E0502060401010101" pitchFamily="34" charset="-79"/>
                <a:cs typeface="David" panose="020E0502060401010101" pitchFamily="34" charset="-79"/>
              </a:rPr>
              <a:t>Ackley, J.W., Wu, J., </a:t>
            </a:r>
            <a:r>
              <a:rPr lang="en-US" sz="3600" dirty="0" err="1">
                <a:latin typeface="David" panose="020E0502060401010101" pitchFamily="34" charset="-79"/>
                <a:cs typeface="David" panose="020E0502060401010101" pitchFamily="34" charset="-79"/>
              </a:rPr>
              <a:t>Angilletta</a:t>
            </a:r>
            <a:r>
              <a:rPr lang="en-US" sz="3600" dirty="0">
                <a:latin typeface="David" panose="020E0502060401010101" pitchFamily="34" charset="-79"/>
                <a:cs typeface="David" panose="020E0502060401010101" pitchFamily="34" charset="-79"/>
              </a:rPr>
              <a:t>, M.J., </a:t>
            </a:r>
            <a:r>
              <a:rPr lang="en-US" sz="3600" dirty="0" err="1">
                <a:latin typeface="David" panose="020E0502060401010101" pitchFamily="34" charset="-79"/>
                <a:cs typeface="David" panose="020E0502060401010101" pitchFamily="34" charset="-79"/>
              </a:rPr>
              <a:t>Myint</a:t>
            </a:r>
            <a:r>
              <a:rPr lang="en-US" sz="3600" dirty="0">
                <a:latin typeface="David" panose="020E0502060401010101" pitchFamily="34" charset="-79"/>
                <a:cs typeface="David" panose="020E0502060401010101" pitchFamily="34" charset="-79"/>
              </a:rPr>
              <a:t>, S.W., Sullivan, B., 2015. Rich lizards: How affluence and land cover influence the diversity and abundance of desert reptiles persisting in an urban landscape. Biol. </a:t>
            </a:r>
            <a:r>
              <a:rPr lang="en-US" sz="3600" dirty="0" err="1">
                <a:latin typeface="David" panose="020E0502060401010101" pitchFamily="34" charset="-79"/>
                <a:cs typeface="David" panose="020E0502060401010101" pitchFamily="34" charset="-79"/>
              </a:rPr>
              <a:t>Conserv</a:t>
            </a:r>
            <a:r>
              <a:rPr lang="en-US" sz="3600" dirty="0">
                <a:latin typeface="David" panose="020E0502060401010101" pitchFamily="34" charset="-79"/>
                <a:cs typeface="David" panose="020E0502060401010101" pitchFamily="34" charset="-79"/>
              </a:rPr>
              <a:t>. 182, 87–92. doi:10.1016/j.biocon.2014.11.009</a:t>
            </a:r>
          </a:p>
          <a:p>
            <a:pPr lvl="0" algn="l" rtl="0"/>
            <a:r>
              <a:rPr lang="en-US" sz="3600" dirty="0" err="1">
                <a:latin typeface="David" panose="020E0502060401010101" pitchFamily="34" charset="-79"/>
                <a:cs typeface="David" panose="020E0502060401010101" pitchFamily="34" charset="-79"/>
              </a:rPr>
              <a:t>Angold</a:t>
            </a:r>
            <a:r>
              <a:rPr lang="en-US" sz="3600" dirty="0">
                <a:latin typeface="David" panose="020E0502060401010101" pitchFamily="34" charset="-79"/>
                <a:cs typeface="David" panose="020E0502060401010101" pitchFamily="34" charset="-79"/>
              </a:rPr>
              <a:t>, P.G., Sadler, J.P., Hill, M.O., </a:t>
            </a:r>
            <a:r>
              <a:rPr lang="en-US" sz="3600" dirty="0" err="1">
                <a:latin typeface="David" panose="020E0502060401010101" pitchFamily="34" charset="-79"/>
                <a:cs typeface="David" panose="020E0502060401010101" pitchFamily="34" charset="-79"/>
              </a:rPr>
              <a:t>Pullin</a:t>
            </a:r>
            <a:r>
              <a:rPr lang="en-US" sz="3600" dirty="0">
                <a:latin typeface="David" panose="020E0502060401010101" pitchFamily="34" charset="-79"/>
                <a:cs typeface="David" panose="020E0502060401010101" pitchFamily="34" charset="-79"/>
              </a:rPr>
              <a:t>, A., Rushton, S., Austin, K., Small, E., Wood, B., Wadsworth, R., Sanderson, R., Thompson, K., 2006. Biodiversity in urban habitat patches. Sci. Total Environ. 360, 196–204. doi:10.1016/j.scitotenv.2005.08.035</a:t>
            </a:r>
          </a:p>
          <a:p>
            <a:pPr lvl="0" algn="l" rtl="0"/>
            <a:r>
              <a:rPr lang="en-US" sz="3600" dirty="0">
                <a:latin typeface="David" panose="020E0502060401010101" pitchFamily="34" charset="-79"/>
                <a:cs typeface="David" panose="020E0502060401010101" pitchFamily="34" charset="-79"/>
              </a:rPr>
              <a:t>Baker, P.J., Bentley, A.M.Y.J., Ansell, R.J., 2005. Impact of predation by domestic cats </a:t>
            </a:r>
            <a:r>
              <a:rPr lang="en-US" sz="3600" dirty="0" err="1">
                <a:latin typeface="David" panose="020E0502060401010101" pitchFamily="34" charset="-79"/>
                <a:cs typeface="David" panose="020E0502060401010101" pitchFamily="34" charset="-79"/>
              </a:rPr>
              <a:t>Felis</a:t>
            </a:r>
            <a:r>
              <a:rPr lang="en-US" sz="3600" dirty="0">
                <a:latin typeface="David" panose="020E0502060401010101" pitchFamily="34" charset="-79"/>
                <a:cs typeface="David" panose="020E0502060401010101" pitchFamily="34" charset="-79"/>
              </a:rPr>
              <a:t> </a:t>
            </a:r>
            <a:r>
              <a:rPr lang="en-US" sz="3600" dirty="0" err="1">
                <a:latin typeface="David" panose="020E0502060401010101" pitchFamily="34" charset="-79"/>
                <a:cs typeface="David" panose="020E0502060401010101" pitchFamily="34" charset="-79"/>
              </a:rPr>
              <a:t>catus</a:t>
            </a:r>
            <a:r>
              <a:rPr lang="en-US" sz="3600" dirty="0">
                <a:latin typeface="David" panose="020E0502060401010101" pitchFamily="34" charset="-79"/>
                <a:cs typeface="David" panose="020E0502060401010101" pitchFamily="34" charset="-79"/>
              </a:rPr>
              <a:t> in an urban area 35, 302–312.</a:t>
            </a:r>
          </a:p>
          <a:p>
            <a:pPr lvl="0" algn="l" rtl="0"/>
            <a:r>
              <a:rPr lang="en-US" sz="3600" dirty="0">
                <a:latin typeface="David" panose="020E0502060401010101" pitchFamily="34" charset="-79"/>
                <a:cs typeface="David" panose="020E0502060401010101" pitchFamily="34" charset="-79"/>
              </a:rPr>
              <a:t>Blair, R.B., </a:t>
            </a:r>
            <a:r>
              <a:rPr lang="en-US" sz="3600" dirty="0" err="1">
                <a:latin typeface="David" panose="020E0502060401010101" pitchFamily="34" charset="-79"/>
                <a:cs typeface="David" panose="020E0502060401010101" pitchFamily="34" charset="-79"/>
              </a:rPr>
              <a:t>Launer</a:t>
            </a:r>
            <a:r>
              <a:rPr lang="en-US" sz="3600" dirty="0">
                <a:latin typeface="David" panose="020E0502060401010101" pitchFamily="34" charset="-79"/>
                <a:cs typeface="David" panose="020E0502060401010101" pitchFamily="34" charset="-79"/>
              </a:rPr>
              <a:t>, A.E., 1997. Butterfly diversity and human land use: Species assemblages along an urban gradient. Biol. </a:t>
            </a:r>
            <a:r>
              <a:rPr lang="en-US" sz="3600" dirty="0" err="1">
                <a:latin typeface="David" panose="020E0502060401010101" pitchFamily="34" charset="-79"/>
                <a:cs typeface="David" panose="020E0502060401010101" pitchFamily="34" charset="-79"/>
              </a:rPr>
              <a:t>Conserv</a:t>
            </a:r>
            <a:r>
              <a:rPr lang="en-US" sz="3600" dirty="0">
                <a:latin typeface="David" panose="020E0502060401010101" pitchFamily="34" charset="-79"/>
                <a:cs typeface="David" panose="020E0502060401010101" pitchFamily="34" charset="-79"/>
              </a:rPr>
              <a:t>. 80, 113–125. doi:10.1016/S0006-3207(96)00056-0</a:t>
            </a:r>
          </a:p>
          <a:p>
            <a:pPr lvl="0" algn="l" rtl="0"/>
            <a:r>
              <a:rPr lang="en-US" sz="3600" dirty="0" err="1">
                <a:latin typeface="David" panose="020E0502060401010101" pitchFamily="34" charset="-79"/>
                <a:cs typeface="David" panose="020E0502060401010101" pitchFamily="34" charset="-79"/>
              </a:rPr>
              <a:t>Cornelis</a:t>
            </a:r>
            <a:r>
              <a:rPr lang="en-US" sz="3600" dirty="0">
                <a:latin typeface="David" panose="020E0502060401010101" pitchFamily="34" charset="-79"/>
                <a:cs typeface="David" panose="020E0502060401010101" pitchFamily="34" charset="-79"/>
              </a:rPr>
              <a:t>, J., </a:t>
            </a:r>
            <a:r>
              <a:rPr lang="en-US" sz="3600" dirty="0" err="1">
                <a:latin typeface="David" panose="020E0502060401010101" pitchFamily="34" charset="-79"/>
                <a:cs typeface="David" panose="020E0502060401010101" pitchFamily="34" charset="-79"/>
              </a:rPr>
              <a:t>Hermy</a:t>
            </a:r>
            <a:r>
              <a:rPr lang="en-US" sz="3600" dirty="0">
                <a:latin typeface="David" panose="020E0502060401010101" pitchFamily="34" charset="-79"/>
                <a:cs typeface="David" panose="020E0502060401010101" pitchFamily="34" charset="-79"/>
              </a:rPr>
              <a:t>, M., 2004. Biodiversity relationships in urban and suburban parks in Flanders. </a:t>
            </a:r>
            <a:r>
              <a:rPr lang="en-US" sz="3600" dirty="0" err="1">
                <a:latin typeface="David" panose="020E0502060401010101" pitchFamily="34" charset="-79"/>
                <a:cs typeface="David" panose="020E0502060401010101" pitchFamily="34" charset="-79"/>
              </a:rPr>
              <a:t>Landsc</a:t>
            </a:r>
            <a:r>
              <a:rPr lang="en-US" sz="3600" dirty="0">
                <a:latin typeface="David" panose="020E0502060401010101" pitchFamily="34" charset="-79"/>
                <a:cs typeface="David" panose="020E0502060401010101" pitchFamily="34" charset="-79"/>
              </a:rPr>
              <a:t>. Urban Plan. 69, 385–401. doi:10.1016/j.landurbplan.2003.10.038</a:t>
            </a:r>
          </a:p>
          <a:p>
            <a:pPr lvl="0" algn="l" rtl="0"/>
            <a:r>
              <a:rPr lang="en-US" sz="3600" dirty="0" err="1">
                <a:latin typeface="David" panose="020E0502060401010101" pitchFamily="34" charset="-79"/>
                <a:cs typeface="David" panose="020E0502060401010101" pitchFamily="34" charset="-79"/>
              </a:rPr>
              <a:t>Faeth</a:t>
            </a:r>
            <a:r>
              <a:rPr lang="en-US" sz="3600" dirty="0">
                <a:latin typeface="David" panose="020E0502060401010101" pitchFamily="34" charset="-79"/>
                <a:cs typeface="David" panose="020E0502060401010101" pitchFamily="34" charset="-79"/>
              </a:rPr>
              <a:t>, S.H., Bang, C., </a:t>
            </a:r>
            <a:r>
              <a:rPr lang="en-US" sz="3600" dirty="0" err="1">
                <a:latin typeface="David" panose="020E0502060401010101" pitchFamily="34" charset="-79"/>
                <a:cs typeface="David" panose="020E0502060401010101" pitchFamily="34" charset="-79"/>
              </a:rPr>
              <a:t>Saari</a:t>
            </a:r>
            <a:r>
              <a:rPr lang="en-US" sz="3600" dirty="0">
                <a:latin typeface="David" panose="020E0502060401010101" pitchFamily="34" charset="-79"/>
                <a:cs typeface="David" panose="020E0502060401010101" pitchFamily="34" charset="-79"/>
              </a:rPr>
              <a:t>, S., 2011. Urban biodiversity: Patterns and mechanisms. Ann. N. Y. Acad. Sci. 1223, 69–81. doi:10.1111/j.1749-6632.2010.05925.x</a:t>
            </a:r>
          </a:p>
          <a:p>
            <a:pPr lvl="0" algn="l" rtl="0"/>
            <a:r>
              <a:rPr lang="en-US" sz="3600" dirty="0">
                <a:latin typeface="David" panose="020E0502060401010101" pitchFamily="34" charset="-79"/>
                <a:cs typeface="David" panose="020E0502060401010101" pitchFamily="34" charset="-79"/>
              </a:rPr>
              <a:t>Germaine, S.S., </a:t>
            </a:r>
            <a:r>
              <a:rPr lang="en-US" sz="3600" dirty="0" err="1">
                <a:latin typeface="David" panose="020E0502060401010101" pitchFamily="34" charset="-79"/>
                <a:cs typeface="David" panose="020E0502060401010101" pitchFamily="34" charset="-79"/>
              </a:rPr>
              <a:t>Wakeling</a:t>
            </a:r>
            <a:r>
              <a:rPr lang="en-US" sz="3600" dirty="0">
                <a:latin typeface="David" panose="020E0502060401010101" pitchFamily="34" charset="-79"/>
                <a:cs typeface="David" panose="020E0502060401010101" pitchFamily="34" charset="-79"/>
              </a:rPr>
              <a:t>, B.F., 2001. Lizard species distributions and habitat occupation along an urban gradient in Tucson, Arizona, USA. Biol. </a:t>
            </a:r>
            <a:r>
              <a:rPr lang="en-US" sz="3600" dirty="0" err="1">
                <a:latin typeface="David" panose="020E0502060401010101" pitchFamily="34" charset="-79"/>
                <a:cs typeface="David" panose="020E0502060401010101" pitchFamily="34" charset="-79"/>
              </a:rPr>
              <a:t>Conserv</a:t>
            </a:r>
            <a:r>
              <a:rPr lang="en-US" sz="3600" dirty="0">
                <a:latin typeface="David" panose="020E0502060401010101" pitchFamily="34" charset="-79"/>
                <a:cs typeface="David" panose="020E0502060401010101" pitchFamily="34" charset="-79"/>
              </a:rPr>
              <a:t>. 97, 229–237. doi:10.1016/S0006-3207(00)00115-4</a:t>
            </a:r>
          </a:p>
          <a:p>
            <a:pPr lvl="0" algn="l" rtl="0"/>
            <a:r>
              <a:rPr lang="en-US" sz="3600" dirty="0">
                <a:latin typeface="David" panose="020E0502060401010101" pitchFamily="34" charset="-79"/>
                <a:cs typeface="David" panose="020E0502060401010101" pitchFamily="34" charset="-79"/>
              </a:rPr>
              <a:t>Goddard, M.A., </a:t>
            </a:r>
            <a:r>
              <a:rPr lang="en-US" sz="3600" dirty="0" err="1">
                <a:latin typeface="David" panose="020E0502060401010101" pitchFamily="34" charset="-79"/>
                <a:cs typeface="David" panose="020E0502060401010101" pitchFamily="34" charset="-79"/>
              </a:rPr>
              <a:t>Dougill</a:t>
            </a:r>
            <a:r>
              <a:rPr lang="en-US" sz="3600" dirty="0">
                <a:latin typeface="David" panose="020E0502060401010101" pitchFamily="34" charset="-79"/>
                <a:cs typeface="David" panose="020E0502060401010101" pitchFamily="34" charset="-79"/>
              </a:rPr>
              <a:t>, A.J., Benton, T.G., 2010. Scaling up from gardens: biodiversity conservation in urban environments. Trends Ecol. </a:t>
            </a:r>
            <a:r>
              <a:rPr lang="en-US" sz="3600" dirty="0" err="1">
                <a:latin typeface="David" panose="020E0502060401010101" pitchFamily="34" charset="-79"/>
                <a:cs typeface="David" panose="020E0502060401010101" pitchFamily="34" charset="-79"/>
              </a:rPr>
              <a:t>Evol</a:t>
            </a:r>
            <a:r>
              <a:rPr lang="en-US" sz="3600" dirty="0">
                <a:latin typeface="David" panose="020E0502060401010101" pitchFamily="34" charset="-79"/>
                <a:cs typeface="David" panose="020E0502060401010101" pitchFamily="34" charset="-79"/>
              </a:rPr>
              <a:t>. 25, 90–98. doi:10.1016/j.tree.2009.07.016</a:t>
            </a:r>
          </a:p>
          <a:p>
            <a:pPr lvl="0" algn="l" rtl="0"/>
            <a:r>
              <a:rPr lang="en-US" sz="3600" dirty="0">
                <a:latin typeface="David" panose="020E0502060401010101" pitchFamily="34" charset="-79"/>
                <a:cs typeface="David" panose="020E0502060401010101" pitchFamily="34" charset="-79"/>
              </a:rPr>
              <a:t>Hansen, A.J., Knight, R.L., </a:t>
            </a:r>
            <a:r>
              <a:rPr lang="en-US" sz="3600" dirty="0" err="1">
                <a:latin typeface="David" panose="020E0502060401010101" pitchFamily="34" charset="-79"/>
                <a:cs typeface="David" panose="020E0502060401010101" pitchFamily="34" charset="-79"/>
              </a:rPr>
              <a:t>Marzluff</a:t>
            </a:r>
            <a:r>
              <a:rPr lang="en-US" sz="3600" dirty="0">
                <a:latin typeface="David" panose="020E0502060401010101" pitchFamily="34" charset="-79"/>
                <a:cs typeface="David" panose="020E0502060401010101" pitchFamily="34" charset="-79"/>
              </a:rPr>
              <a:t>, J.M., Powell, S., Brown, K., </a:t>
            </a:r>
            <a:r>
              <a:rPr lang="en-US" sz="3600" dirty="0" err="1">
                <a:latin typeface="David" panose="020E0502060401010101" pitchFamily="34" charset="-79"/>
                <a:cs typeface="David" panose="020E0502060401010101" pitchFamily="34" charset="-79"/>
              </a:rPr>
              <a:t>Gude</a:t>
            </a:r>
            <a:r>
              <a:rPr lang="en-US" sz="3600" dirty="0">
                <a:latin typeface="David" panose="020E0502060401010101" pitchFamily="34" charset="-79"/>
                <a:cs typeface="David" panose="020E0502060401010101" pitchFamily="34" charset="-79"/>
              </a:rPr>
              <a:t>, P.H., Jones, K., 2005. Effects of exurban development on biodiversity: Patterns, mechanisms, and research needs. Ecol. Appl. 15, 1893–1905. doi:10.1890/05-5221</a:t>
            </a:r>
          </a:p>
          <a:p>
            <a:pPr lvl="0" algn="l" rtl="0"/>
            <a:r>
              <a:rPr lang="en-US" sz="3600" dirty="0">
                <a:latin typeface="David" panose="020E0502060401010101" pitchFamily="34" charset="-79"/>
                <a:cs typeface="David" panose="020E0502060401010101" pitchFamily="34" charset="-79"/>
              </a:rPr>
              <a:t>Hope, D., </a:t>
            </a:r>
            <a:r>
              <a:rPr lang="en-US" sz="3600" dirty="0" err="1">
                <a:latin typeface="David" panose="020E0502060401010101" pitchFamily="34" charset="-79"/>
                <a:cs typeface="David" panose="020E0502060401010101" pitchFamily="34" charset="-79"/>
              </a:rPr>
              <a:t>Gries</a:t>
            </a:r>
            <a:r>
              <a:rPr lang="en-US" sz="3600" dirty="0">
                <a:latin typeface="David" panose="020E0502060401010101" pitchFamily="34" charset="-79"/>
                <a:cs typeface="David" panose="020E0502060401010101" pitchFamily="34" charset="-79"/>
              </a:rPr>
              <a:t>, C., </a:t>
            </a:r>
            <a:r>
              <a:rPr lang="en-US" sz="3600" dirty="0" err="1">
                <a:latin typeface="David" panose="020E0502060401010101" pitchFamily="34" charset="-79"/>
                <a:cs typeface="David" panose="020E0502060401010101" pitchFamily="34" charset="-79"/>
              </a:rPr>
              <a:t>Casagrande</a:t>
            </a:r>
            <a:r>
              <a:rPr lang="en-US" sz="3600" dirty="0">
                <a:latin typeface="David" panose="020E0502060401010101" pitchFamily="34" charset="-79"/>
                <a:cs typeface="David" panose="020E0502060401010101" pitchFamily="34" charset="-79"/>
              </a:rPr>
              <a:t>, D., Redman, C.L., Grimm, N.B., Martin, C., 2006. Drivers of Spatial Variation in Plant Diversity Across the Central Arizona-Phoenix Ecosystem. Soc. Nat. </a:t>
            </a:r>
            <a:r>
              <a:rPr lang="en-US" sz="3600" dirty="0" err="1">
                <a:latin typeface="David" panose="020E0502060401010101" pitchFamily="34" charset="-79"/>
                <a:cs typeface="David" panose="020E0502060401010101" pitchFamily="34" charset="-79"/>
              </a:rPr>
              <a:t>Resour</a:t>
            </a:r>
            <a:r>
              <a:rPr lang="en-US" sz="3600" dirty="0">
                <a:latin typeface="David" panose="020E0502060401010101" pitchFamily="34" charset="-79"/>
                <a:cs typeface="David" panose="020E0502060401010101" pitchFamily="34" charset="-79"/>
              </a:rPr>
              <a:t>. 19, 101–116. doi:10.1080/08941920500394469</a:t>
            </a:r>
          </a:p>
          <a:p>
            <a:pPr lvl="0" algn="l" rtl="0"/>
            <a:r>
              <a:rPr lang="en-US" sz="3600" dirty="0" err="1">
                <a:latin typeface="David" panose="020E0502060401010101" pitchFamily="34" charset="-79"/>
                <a:cs typeface="David" panose="020E0502060401010101" pitchFamily="34" charset="-79"/>
              </a:rPr>
              <a:t>Kinzig</a:t>
            </a:r>
            <a:r>
              <a:rPr lang="en-US" sz="3600" dirty="0">
                <a:latin typeface="David" panose="020E0502060401010101" pitchFamily="34" charset="-79"/>
                <a:cs typeface="David" panose="020E0502060401010101" pitchFamily="34" charset="-79"/>
              </a:rPr>
              <a:t>, A., Warren, P., Martin, C., Hope, D., </a:t>
            </a:r>
            <a:r>
              <a:rPr lang="en-US" sz="3600" dirty="0" err="1">
                <a:latin typeface="David" panose="020E0502060401010101" pitchFamily="34" charset="-79"/>
                <a:cs typeface="David" panose="020E0502060401010101" pitchFamily="34" charset="-79"/>
              </a:rPr>
              <a:t>Katti</a:t>
            </a:r>
            <a:r>
              <a:rPr lang="en-US" sz="3600" dirty="0">
                <a:latin typeface="David" panose="020E0502060401010101" pitchFamily="34" charset="-79"/>
                <a:cs typeface="David" panose="020E0502060401010101" pitchFamily="34" charset="-79"/>
              </a:rPr>
              <a:t>, M., 2005. The effects of human socioeconomic status and cultural characteristics on urban patterns of biodiversity. Ecol. Soc. 10(1):23, [online]URL: http://www.ecologyandsociety.org/vol1. doi:23</a:t>
            </a:r>
          </a:p>
          <a:p>
            <a:pPr lvl="0" algn="l" rtl="0"/>
            <a:r>
              <a:rPr lang="en-US" sz="3600" dirty="0">
                <a:latin typeface="David" panose="020E0502060401010101" pitchFamily="34" charset="-79"/>
                <a:cs typeface="David" panose="020E0502060401010101" pitchFamily="34" charset="-79"/>
              </a:rPr>
              <a:t>Loss, S.R., Ruiz, M.O., Brawn, J.D., 2009. Relationships between avian diversity, neighborhood age, income, and environmental characteristics of an urban landscape. Biol. </a:t>
            </a:r>
            <a:r>
              <a:rPr lang="en-US" sz="3600" dirty="0" err="1">
                <a:latin typeface="David" panose="020E0502060401010101" pitchFamily="34" charset="-79"/>
                <a:cs typeface="David" panose="020E0502060401010101" pitchFamily="34" charset="-79"/>
              </a:rPr>
              <a:t>Conserv</a:t>
            </a:r>
            <a:r>
              <a:rPr lang="en-US" sz="3600" dirty="0">
                <a:latin typeface="David" panose="020E0502060401010101" pitchFamily="34" charset="-79"/>
                <a:cs typeface="David" panose="020E0502060401010101" pitchFamily="34" charset="-79"/>
              </a:rPr>
              <a:t>. 142, 2578–2585. doi:10.1016/j.biocon.2009.06.004</a:t>
            </a:r>
          </a:p>
          <a:p>
            <a:pPr lvl="0" algn="l" rtl="0"/>
            <a:r>
              <a:rPr lang="en-US" sz="3600" dirty="0">
                <a:latin typeface="David" panose="020E0502060401010101" pitchFamily="34" charset="-79"/>
                <a:cs typeface="David" panose="020E0502060401010101" pitchFamily="34" charset="-79"/>
              </a:rPr>
              <a:t>Martin, C.A., Warren, P.S., </a:t>
            </a:r>
            <a:r>
              <a:rPr lang="en-US" sz="3600" dirty="0" err="1">
                <a:latin typeface="David" panose="020E0502060401010101" pitchFamily="34" charset="-79"/>
                <a:cs typeface="David" panose="020E0502060401010101" pitchFamily="34" charset="-79"/>
              </a:rPr>
              <a:t>Kinzig</a:t>
            </a:r>
            <a:r>
              <a:rPr lang="en-US" sz="3600" dirty="0">
                <a:latin typeface="David" panose="020E0502060401010101" pitchFamily="34" charset="-79"/>
                <a:cs typeface="David" panose="020E0502060401010101" pitchFamily="34" charset="-79"/>
              </a:rPr>
              <a:t>, A.P., 2004. Neighborhood socioeconomic status is a useful predictor of perennial landscape vegetation in residential neighborhoods and embedded small parks of Phoenix, AZ. </a:t>
            </a:r>
            <a:r>
              <a:rPr lang="en-US" sz="3600" dirty="0" err="1">
                <a:latin typeface="David" panose="020E0502060401010101" pitchFamily="34" charset="-79"/>
                <a:cs typeface="David" panose="020E0502060401010101" pitchFamily="34" charset="-79"/>
              </a:rPr>
              <a:t>Landsc</a:t>
            </a:r>
            <a:r>
              <a:rPr lang="en-US" sz="3600" dirty="0">
                <a:latin typeface="David" panose="020E0502060401010101" pitchFamily="34" charset="-79"/>
                <a:cs typeface="David" panose="020E0502060401010101" pitchFamily="34" charset="-79"/>
              </a:rPr>
              <a:t>. Urban Plan. 69, 355–368. doi:10.1016/j.landurbplan.2003.10.034</a:t>
            </a:r>
          </a:p>
          <a:p>
            <a:pPr lvl="0" algn="l" rtl="0"/>
            <a:r>
              <a:rPr lang="en-US" sz="3600" dirty="0">
                <a:latin typeface="David" panose="020E0502060401010101" pitchFamily="34" charset="-79"/>
                <a:cs typeface="David" panose="020E0502060401010101" pitchFamily="34" charset="-79"/>
              </a:rPr>
              <a:t>McKinney, M.L., 2008. Effects of urbanization on species richness: A review of plants and animals. Urban </a:t>
            </a:r>
            <a:r>
              <a:rPr lang="en-US" sz="3600" dirty="0" err="1">
                <a:latin typeface="David" panose="020E0502060401010101" pitchFamily="34" charset="-79"/>
                <a:cs typeface="David" panose="020E0502060401010101" pitchFamily="34" charset="-79"/>
              </a:rPr>
              <a:t>Ecosyst</a:t>
            </a:r>
            <a:r>
              <a:rPr lang="en-US" sz="3600" dirty="0">
                <a:latin typeface="David" panose="020E0502060401010101" pitchFamily="34" charset="-79"/>
                <a:cs typeface="David" panose="020E0502060401010101" pitchFamily="34" charset="-79"/>
              </a:rPr>
              <a:t>. 11, 161–176. doi:10.1007/s11252-007-0045-4</a:t>
            </a:r>
          </a:p>
          <a:p>
            <a:pPr lvl="0" algn="l" rtl="0"/>
            <a:r>
              <a:rPr lang="en-US" sz="3600" dirty="0" err="1">
                <a:latin typeface="David" panose="020E0502060401010101" pitchFamily="34" charset="-79"/>
                <a:cs typeface="David" panose="020E0502060401010101" pitchFamily="34" charset="-79"/>
              </a:rPr>
              <a:t>Randa</a:t>
            </a:r>
            <a:r>
              <a:rPr lang="en-US" sz="3600" dirty="0">
                <a:latin typeface="David" panose="020E0502060401010101" pitchFamily="34" charset="-79"/>
                <a:cs typeface="David" panose="020E0502060401010101" pitchFamily="34" charset="-79"/>
              </a:rPr>
              <a:t>, L.A., </a:t>
            </a:r>
            <a:r>
              <a:rPr lang="en-US" sz="3600" dirty="0" err="1">
                <a:latin typeface="David" panose="020E0502060401010101" pitchFamily="34" charset="-79"/>
                <a:cs typeface="David" panose="020E0502060401010101" pitchFamily="34" charset="-79"/>
              </a:rPr>
              <a:t>Yunger</a:t>
            </a:r>
            <a:r>
              <a:rPr lang="en-US" sz="3600" dirty="0">
                <a:latin typeface="David" panose="020E0502060401010101" pitchFamily="34" charset="-79"/>
                <a:cs typeface="David" panose="020E0502060401010101" pitchFamily="34" charset="-79"/>
              </a:rPr>
              <a:t>, J.A., 2006. Carnivore occurrence along an urban-rural gradient: A landscape-level analysis. J. Mammal. 87, 1154–1164. doi:10.1644/05-MAMM-A-224R2.1</a:t>
            </a:r>
          </a:p>
          <a:p>
            <a:pPr lvl="0" algn="l" rtl="0"/>
            <a:r>
              <a:rPr lang="en-US" sz="3600" dirty="0">
                <a:latin typeface="David" panose="020E0502060401010101" pitchFamily="34" charset="-79"/>
                <a:cs typeface="David" panose="020E0502060401010101" pitchFamily="34" charset="-79"/>
              </a:rPr>
              <a:t>Scott Mills, G., Dunning, J.B.J., Bates, J.M., 1989. Effects of Urbanization on Breeding Bird Community Structure in Southwestern Desert Habitats. Condor 91, 416–428. doi:10.2307/1368320</a:t>
            </a:r>
          </a:p>
          <a:p>
            <a:pPr lvl="0" algn="l" rtl="0"/>
            <a:r>
              <a:rPr lang="en-US" sz="3600" dirty="0" err="1">
                <a:latin typeface="David" panose="020E0502060401010101" pitchFamily="34" charset="-79"/>
                <a:cs typeface="David" panose="020E0502060401010101" pitchFamily="34" charset="-79"/>
              </a:rPr>
              <a:t>Vallet</a:t>
            </a:r>
            <a:r>
              <a:rPr lang="en-US" sz="3600" dirty="0">
                <a:latin typeface="David" panose="020E0502060401010101" pitchFamily="34" charset="-79"/>
                <a:cs typeface="David" panose="020E0502060401010101" pitchFamily="34" charset="-79"/>
              </a:rPr>
              <a:t>, J., Daniel, H., </a:t>
            </a:r>
            <a:r>
              <a:rPr lang="en-US" sz="3600" dirty="0" err="1">
                <a:latin typeface="David" panose="020E0502060401010101" pitchFamily="34" charset="-79"/>
                <a:cs typeface="David" panose="020E0502060401010101" pitchFamily="34" charset="-79"/>
              </a:rPr>
              <a:t>Beaujouan</a:t>
            </a:r>
            <a:r>
              <a:rPr lang="en-US" sz="3600" dirty="0">
                <a:latin typeface="David" panose="020E0502060401010101" pitchFamily="34" charset="-79"/>
                <a:cs typeface="David" panose="020E0502060401010101" pitchFamily="34" charset="-79"/>
              </a:rPr>
              <a:t>, V., </a:t>
            </a:r>
            <a:r>
              <a:rPr lang="en-US" sz="3600" dirty="0" err="1">
                <a:latin typeface="David" panose="020E0502060401010101" pitchFamily="34" charset="-79"/>
                <a:cs typeface="David" panose="020E0502060401010101" pitchFamily="34" charset="-79"/>
              </a:rPr>
              <a:t>Rozé</a:t>
            </a:r>
            <a:r>
              <a:rPr lang="en-US" sz="3600" dirty="0">
                <a:latin typeface="David" panose="020E0502060401010101" pitchFamily="34" charset="-79"/>
                <a:cs typeface="David" panose="020E0502060401010101" pitchFamily="34" charset="-79"/>
              </a:rPr>
              <a:t>, F., 2008. Plant species response to urbanization: Comparison of isolated woodland patches in two cities of North-Western France. </a:t>
            </a:r>
            <a:r>
              <a:rPr lang="en-US" sz="3600" dirty="0" err="1">
                <a:latin typeface="David" panose="020E0502060401010101" pitchFamily="34" charset="-79"/>
                <a:cs typeface="David" panose="020E0502060401010101" pitchFamily="34" charset="-79"/>
              </a:rPr>
              <a:t>Landsc</a:t>
            </a:r>
            <a:r>
              <a:rPr lang="en-US" sz="3600" dirty="0">
                <a:latin typeface="David" panose="020E0502060401010101" pitchFamily="34" charset="-79"/>
                <a:cs typeface="David" panose="020E0502060401010101" pitchFamily="34" charset="-79"/>
              </a:rPr>
              <a:t>. Ecol. 23, 1205–1217. doi:10.1007/s10980-008-9293-9</a:t>
            </a:r>
          </a:p>
          <a:p>
            <a:pPr lvl="0" algn="l" rtl="0"/>
            <a:r>
              <a:rPr lang="en-US" sz="3600" dirty="0">
                <a:latin typeface="David" panose="020E0502060401010101" pitchFamily="34" charset="-79"/>
                <a:cs typeface="David" panose="020E0502060401010101" pitchFamily="34" charset="-79"/>
              </a:rPr>
              <a:t> Pyle, R. M. (1980). Butterfly eco-geography and biological conservation in Washington. </a:t>
            </a:r>
            <a:r>
              <a:rPr lang="en-US" sz="3600" dirty="0" err="1">
                <a:latin typeface="David" panose="020E0502060401010101" pitchFamily="34" charset="-79"/>
                <a:cs typeface="David" panose="020E0502060401010101" pitchFamily="34" charset="-79"/>
              </a:rPr>
              <a:t>Atala</a:t>
            </a:r>
            <a:r>
              <a:rPr lang="en-US" sz="3600" dirty="0">
                <a:latin typeface="David" panose="020E0502060401010101" pitchFamily="34" charset="-79"/>
                <a:cs typeface="David" panose="020E0502060401010101" pitchFamily="34" charset="-79"/>
              </a:rPr>
              <a:t>, 8, 1-26</a:t>
            </a:r>
          </a:p>
          <a:p>
            <a:pPr lvl="0" algn="l" rtl="0"/>
            <a:r>
              <a:rPr lang="en-US" sz="3600" dirty="0">
                <a:latin typeface="David" panose="020E0502060401010101" pitchFamily="34" charset="-79"/>
                <a:cs typeface="David" panose="020E0502060401010101" pitchFamily="34" charset="-79"/>
              </a:rPr>
              <a:t>Shapiro, A. M. (1976). Seasonal </a:t>
            </a:r>
            <a:r>
              <a:rPr lang="en-US" sz="3600" dirty="0" err="1">
                <a:latin typeface="David" panose="020E0502060401010101" pitchFamily="34" charset="-79"/>
                <a:cs typeface="David" panose="020E0502060401010101" pitchFamily="34" charset="-79"/>
              </a:rPr>
              <a:t>polyphenism</a:t>
            </a:r>
            <a:r>
              <a:rPr lang="en-US" sz="3600" dirty="0">
                <a:latin typeface="David" panose="020E0502060401010101" pitchFamily="34" charset="-79"/>
                <a:cs typeface="David" panose="020E0502060401010101" pitchFamily="34" charset="-79"/>
              </a:rPr>
              <a:t>. In </a:t>
            </a:r>
            <a:r>
              <a:rPr lang="en-US" sz="3600" i="1" dirty="0">
                <a:latin typeface="David" panose="020E0502060401010101" pitchFamily="34" charset="-79"/>
                <a:cs typeface="David" panose="020E0502060401010101" pitchFamily="34" charset="-79"/>
              </a:rPr>
              <a:t>Evolutionary biology</a:t>
            </a:r>
            <a:r>
              <a:rPr lang="en-US" sz="3600" dirty="0">
                <a:latin typeface="David" panose="020E0502060401010101" pitchFamily="34" charset="-79"/>
                <a:cs typeface="David" panose="020E0502060401010101" pitchFamily="34" charset="-79"/>
              </a:rPr>
              <a:t> (pp. 259-333). Springer US.</a:t>
            </a:r>
            <a:r>
              <a:rPr lang="he-IL" sz="3600" dirty="0">
                <a:latin typeface="David" panose="020E0502060401010101" pitchFamily="34" charset="-79"/>
                <a:cs typeface="David" panose="020E0502060401010101" pitchFamily="34" charset="-79"/>
              </a:rPr>
              <a:t>‏</a:t>
            </a:r>
          </a:p>
          <a:p>
            <a:pPr lvl="0"/>
            <a:r>
              <a:rPr lang="he-IL" sz="3600" dirty="0">
                <a:latin typeface="David" panose="020E0502060401010101" pitchFamily="34" charset="-79"/>
                <a:cs typeface="David" panose="020E0502060401010101" pitchFamily="34" charset="-79"/>
                <a:hlinkClick r:id="rId2"/>
              </a:rPr>
              <a:t>הספר האדום של החולייתנים בישראל (2002) </a:t>
            </a:r>
            <a:endParaRPr lang="he-IL" sz="3600" dirty="0">
              <a:latin typeface="David" panose="020E0502060401010101" pitchFamily="34" charset="-79"/>
              <a:cs typeface="David" panose="020E0502060401010101" pitchFamily="34" charset="-79"/>
            </a:endParaRPr>
          </a:p>
          <a:p>
            <a:pPr lvl="0"/>
            <a:r>
              <a:rPr lang="he-IL" sz="3600" dirty="0">
                <a:latin typeface="David" panose="020E0502060401010101" pitchFamily="34" charset="-79"/>
                <a:cs typeface="David" panose="020E0502060401010101" pitchFamily="34" charset="-79"/>
                <a:hlinkClick r:id="rId3"/>
              </a:rPr>
              <a:t>צמחיית ישראל ברשת </a:t>
            </a:r>
            <a:r>
              <a:rPr lang="en-US" sz="3600" dirty="0">
                <a:latin typeface="David" panose="020E0502060401010101" pitchFamily="34" charset="-79"/>
                <a:cs typeface="David" panose="020E0502060401010101" pitchFamily="34" charset="-79"/>
              </a:rPr>
              <a:t> </a:t>
            </a:r>
          </a:p>
          <a:p>
            <a:pPr algn="l" rtl="0"/>
            <a:endParaRPr lang="he-IL"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479462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he-IL" dirty="0">
                <a:latin typeface="David" panose="020E0502060401010101" pitchFamily="34" charset="-79"/>
                <a:cs typeface="David" panose="020E0502060401010101" pitchFamily="34" charset="-79"/>
              </a:rPr>
              <a:t>מבוא</a:t>
            </a:r>
            <a:br>
              <a:rPr lang="he-IL" dirty="0">
                <a:latin typeface="David" panose="020E0502060401010101" pitchFamily="34" charset="-79"/>
                <a:cs typeface="David" panose="020E0502060401010101" pitchFamily="34" charset="-79"/>
              </a:rPr>
            </a:br>
            <a:r>
              <a:rPr lang="he-IL" sz="2000" dirty="0">
                <a:latin typeface="David" panose="020E0502060401010101" pitchFamily="34" charset="-79"/>
                <a:cs typeface="David" panose="020E0502060401010101" pitchFamily="34" charset="-79"/>
              </a:rPr>
              <a:t>-המשך</a:t>
            </a:r>
          </a:p>
        </p:txBody>
      </p:sp>
      <p:sp>
        <p:nvSpPr>
          <p:cNvPr id="3" name="מציין מיקום תוכן 2"/>
          <p:cNvSpPr>
            <a:spLocks noGrp="1"/>
          </p:cNvSpPr>
          <p:nvPr>
            <p:ph idx="1"/>
          </p:nvPr>
        </p:nvSpPr>
        <p:spPr/>
        <p:txBody>
          <a:bodyPr>
            <a:normAutofit fontScale="85000" lnSpcReduction="20000"/>
          </a:bodyPr>
          <a:lstStyle/>
          <a:p>
            <a:r>
              <a:rPr lang="he-IL" dirty="0">
                <a:latin typeface="David" panose="020E0502060401010101" pitchFamily="34" charset="-79"/>
                <a:cs typeface="David" panose="020E0502060401010101" pitchFamily="34" charset="-79"/>
              </a:rPr>
              <a:t>אנו נבדוק את עושר המינים הכללי, עושר מינים "רגילים" ועושר מינים אדומים</a:t>
            </a:r>
          </a:p>
          <a:p>
            <a:pPr lvl="1"/>
            <a:r>
              <a:rPr lang="he-IL" sz="1800" dirty="0">
                <a:latin typeface="David" panose="020E0502060401010101" pitchFamily="34" charset="-79"/>
                <a:cs typeface="David" panose="020E0502060401010101" pitchFamily="34" charset="-79"/>
              </a:rPr>
              <a:t>מינים אדומים הם מינים הנמצאים תחת איום מיידי, אשר התמהמהות או כישלון בנטרול הגורמים המאיימים על המין יביאו להיעלמותו </a:t>
            </a:r>
            <a:r>
              <a:rPr lang="he-IL" sz="1900" dirty="0">
                <a:latin typeface="David" panose="020E0502060401010101" pitchFamily="34" charset="-79"/>
                <a:cs typeface="David" panose="020E0502060401010101" pitchFamily="34" charset="-79"/>
              </a:rPr>
              <a:t>(</a:t>
            </a:r>
            <a:r>
              <a:rPr lang="he-IL" sz="1200" dirty="0">
                <a:latin typeface="David" panose="020E0502060401010101" pitchFamily="34" charset="-79"/>
                <a:cs typeface="David" panose="020E0502060401010101" pitchFamily="34" charset="-79"/>
              </a:rPr>
              <a:t>הספר האדום של החולייתנים בישראל 2002, עמ' 9</a:t>
            </a:r>
            <a:r>
              <a:rPr lang="he-IL" sz="1900" dirty="0">
                <a:latin typeface="David" panose="020E0502060401010101" pitchFamily="34" charset="-79"/>
                <a:cs typeface="David" panose="020E0502060401010101" pitchFamily="34" charset="-79"/>
              </a:rPr>
              <a:t>)</a:t>
            </a:r>
          </a:p>
          <a:p>
            <a:r>
              <a:rPr lang="he-IL" dirty="0">
                <a:latin typeface="David" panose="020E0502060401010101" pitchFamily="34" charset="-79"/>
                <a:cs typeface="David" panose="020E0502060401010101" pitchFamily="34" charset="-79"/>
              </a:rPr>
              <a:t>השערות המחקר שלנו הן:</a:t>
            </a:r>
          </a:p>
          <a:p>
            <a:pPr marL="971550" lvl="1" indent="-514350">
              <a:buFont typeface="+mj-lt"/>
              <a:buAutoNum type="arabicPeriod"/>
            </a:pPr>
            <a:r>
              <a:rPr lang="he-IL" dirty="0">
                <a:latin typeface="David" panose="020E0502060401010101" pitchFamily="34" charset="-79"/>
                <a:cs typeface="David" panose="020E0502060401010101" pitchFamily="34" charset="-79"/>
              </a:rPr>
              <a:t>גודל אתר משפיע בצורה חיובית על עושר המינים.</a:t>
            </a:r>
          </a:p>
          <a:p>
            <a:pPr marL="971550" lvl="1" indent="-514350">
              <a:buFont typeface="+mj-lt"/>
              <a:buAutoNum type="arabicPeriod"/>
            </a:pPr>
            <a:r>
              <a:rPr lang="he-IL" dirty="0">
                <a:latin typeface="David" panose="020E0502060401010101" pitchFamily="34" charset="-79"/>
                <a:cs typeface="David" panose="020E0502060401010101" pitchFamily="34" charset="-79"/>
              </a:rPr>
              <a:t>כמות האוכלוסייה ושטח הבנוי משפיעים בצורה שלילית על עושר המינים.</a:t>
            </a:r>
          </a:p>
          <a:p>
            <a:pPr marL="971550" lvl="1" indent="-514350">
              <a:buFont typeface="+mj-lt"/>
              <a:buAutoNum type="arabicPeriod"/>
            </a:pPr>
            <a:r>
              <a:rPr lang="he-IL" dirty="0">
                <a:latin typeface="David" panose="020E0502060401010101" pitchFamily="34" charset="-79"/>
                <a:cs typeface="David" panose="020E0502060401010101" pitchFamily="34" charset="-79"/>
              </a:rPr>
              <a:t>ככל שגיל האזור הבנוי צעיר הוא פחות משפיע לרעה על עושר המינים.</a:t>
            </a:r>
          </a:p>
          <a:p>
            <a:pPr marL="971550" lvl="1" indent="-514350">
              <a:buFont typeface="+mj-lt"/>
              <a:buAutoNum type="arabicPeriod"/>
            </a:pPr>
            <a:endParaRPr lang="he-IL" dirty="0">
              <a:latin typeface="David" panose="020E0502060401010101" pitchFamily="34" charset="-79"/>
              <a:cs typeface="David" panose="020E0502060401010101" pitchFamily="34" charset="-79"/>
            </a:endParaRPr>
          </a:p>
          <a:p>
            <a:pPr lvl="1"/>
            <a:r>
              <a:rPr lang="he-IL" sz="2200" dirty="0">
                <a:solidFill>
                  <a:srgbClr val="0070C0"/>
                </a:solidFill>
                <a:latin typeface="David" panose="020E0502060401010101" pitchFamily="34" charset="-79"/>
                <a:cs typeface="David" panose="020E0502060401010101" pitchFamily="34" charset="-79"/>
              </a:rPr>
              <a:t>במהלך העבודה, כל טקסט אשר מופיע בצבע כחול, ניתן ללחוץ עליו כדי לעבור להפנייה אשר מסבירה בצורה נוחה מה עשינו. </a:t>
            </a:r>
          </a:p>
          <a:p>
            <a:pPr marL="457200" lvl="1" indent="0">
              <a:buNone/>
            </a:pPr>
            <a:endParaRPr lang="he-IL" dirty="0">
              <a:latin typeface="David" panose="020E0502060401010101" pitchFamily="34" charset="-79"/>
              <a:cs typeface="David" panose="020E0502060401010101" pitchFamily="34" charset="-79"/>
            </a:endParaRPr>
          </a:p>
          <a:p>
            <a:endParaRPr lang="en-US" dirty="0"/>
          </a:p>
          <a:p>
            <a:endParaRPr lang="he-IL" dirty="0"/>
          </a:p>
        </p:txBody>
      </p:sp>
    </p:spTree>
    <p:extLst>
      <p:ext uri="{BB962C8B-B14F-4D97-AF65-F5344CB8AC3E}">
        <p14:creationId xmlns:p14="http://schemas.microsoft.com/office/powerpoint/2010/main" val="23291956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2D007-AC42-4164-9205-A6D0857D1F21}"/>
              </a:ext>
            </a:extLst>
          </p:cNvPr>
          <p:cNvSpPr>
            <a:spLocks noGrp="1"/>
          </p:cNvSpPr>
          <p:nvPr>
            <p:ph type="title"/>
          </p:nvPr>
        </p:nvSpPr>
        <p:spPr/>
        <p:txBody>
          <a:bodyPr/>
          <a:lstStyle/>
          <a:p>
            <a:r>
              <a:rPr lang="en-US" dirty="0">
                <a:latin typeface="David" panose="020E0502060401010101" pitchFamily="34" charset="-79"/>
                <a:cs typeface="David" panose="020E0502060401010101" pitchFamily="34" charset="-79"/>
              </a:rPr>
              <a:t>git</a:t>
            </a:r>
          </a:p>
        </p:txBody>
      </p:sp>
      <p:sp>
        <p:nvSpPr>
          <p:cNvPr id="3" name="Content Placeholder 2">
            <a:extLst>
              <a:ext uri="{FF2B5EF4-FFF2-40B4-BE49-F238E27FC236}">
                <a16:creationId xmlns:a16="http://schemas.microsoft.com/office/drawing/2014/main" id="{3808B259-DCF3-4EAF-991C-254AE91017E1}"/>
              </a:ext>
            </a:extLst>
          </p:cNvPr>
          <p:cNvSpPr>
            <a:spLocks noGrp="1"/>
          </p:cNvSpPr>
          <p:nvPr>
            <p:ph idx="1"/>
          </p:nvPr>
        </p:nvSpPr>
        <p:spPr/>
        <p:txBody>
          <a:bodyPr/>
          <a:lstStyle/>
          <a:p>
            <a:pPr algn="just"/>
            <a:r>
              <a:rPr lang="he-IL" dirty="0">
                <a:latin typeface="David" panose="020E0502060401010101" pitchFamily="34" charset="-79"/>
                <a:cs typeface="David" panose="020E0502060401010101" pitchFamily="34" charset="-79"/>
              </a:rPr>
              <a:t>המידע של העבודה מגובה ב - "</a:t>
            </a:r>
            <a:r>
              <a:rPr lang="en-US" dirty="0">
                <a:latin typeface="David" panose="020E0502060401010101" pitchFamily="34" charset="-79"/>
                <a:cs typeface="David" panose="020E0502060401010101" pitchFamily="34" charset="-79"/>
              </a:rPr>
              <a:t>GitHub</a:t>
            </a:r>
            <a:r>
              <a:rPr lang="he-IL" dirty="0">
                <a:latin typeface="David" panose="020E0502060401010101" pitchFamily="34" charset="-79"/>
                <a:cs typeface="David" panose="020E0502060401010101" pitchFamily="34" charset="-79"/>
              </a:rPr>
              <a:t>". </a:t>
            </a:r>
          </a:p>
          <a:p>
            <a:pPr algn="just"/>
            <a:r>
              <a:rPr lang="he-IL">
                <a:latin typeface="David" panose="020E0502060401010101" pitchFamily="34" charset="-79"/>
                <a:cs typeface="David" panose="020E0502060401010101" pitchFamily="34" charset="-79"/>
              </a:rPr>
              <a:t>הקישורים מעלים תמונות מהמידע ששמרנו בספרייה שלנו.</a:t>
            </a:r>
            <a:endParaRPr lang="en-US" dirty="0">
              <a:latin typeface="David" panose="020E0502060401010101" pitchFamily="34" charset="-79"/>
              <a:cs typeface="David" panose="020E0502060401010101" pitchFamily="34" charset="-79"/>
            </a:endParaRPr>
          </a:p>
        </p:txBody>
      </p:sp>
      <p:pic>
        <p:nvPicPr>
          <p:cNvPr id="4" name="Picture 3">
            <a:extLst>
              <a:ext uri="{FF2B5EF4-FFF2-40B4-BE49-F238E27FC236}">
                <a16:creationId xmlns:a16="http://schemas.microsoft.com/office/drawing/2014/main" id="{52366DFB-8677-44B2-BA16-5F58FE6F4237}"/>
              </a:ext>
            </a:extLst>
          </p:cNvPr>
          <p:cNvPicPr>
            <a:picLocks noChangeAspect="1"/>
          </p:cNvPicPr>
          <p:nvPr/>
        </p:nvPicPr>
        <p:blipFill>
          <a:blip r:embed="rId2"/>
          <a:stretch>
            <a:fillRect/>
          </a:stretch>
        </p:blipFill>
        <p:spPr>
          <a:xfrm>
            <a:off x="107505" y="3727450"/>
            <a:ext cx="5593892" cy="1789781"/>
          </a:xfrm>
          <a:prstGeom prst="rect">
            <a:avLst/>
          </a:prstGeom>
        </p:spPr>
      </p:pic>
      <p:pic>
        <p:nvPicPr>
          <p:cNvPr id="5" name="Picture 4">
            <a:extLst>
              <a:ext uri="{FF2B5EF4-FFF2-40B4-BE49-F238E27FC236}">
                <a16:creationId xmlns:a16="http://schemas.microsoft.com/office/drawing/2014/main" id="{2136D225-FAD8-45AE-B361-A49E92A95E08}"/>
              </a:ext>
            </a:extLst>
          </p:cNvPr>
          <p:cNvPicPr>
            <a:picLocks noChangeAspect="1"/>
          </p:cNvPicPr>
          <p:nvPr/>
        </p:nvPicPr>
        <p:blipFill>
          <a:blip r:embed="rId3"/>
          <a:stretch>
            <a:fillRect/>
          </a:stretch>
        </p:blipFill>
        <p:spPr>
          <a:xfrm>
            <a:off x="107504" y="5589240"/>
            <a:ext cx="8904283" cy="964089"/>
          </a:xfrm>
          <a:prstGeom prst="rect">
            <a:avLst/>
          </a:prstGeom>
        </p:spPr>
      </p:pic>
    </p:spTree>
    <p:extLst>
      <p:ext uri="{BB962C8B-B14F-4D97-AF65-F5344CB8AC3E}">
        <p14:creationId xmlns:p14="http://schemas.microsoft.com/office/powerpoint/2010/main" val="2845087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latin typeface="David" panose="020E0502060401010101" pitchFamily="34" charset="-79"/>
                <a:cs typeface="David" panose="020E0502060401010101" pitchFamily="34" charset="-79"/>
              </a:rPr>
              <a:t>מהלך עבודה</a:t>
            </a:r>
          </a:p>
        </p:txBody>
      </p:sp>
      <p:sp>
        <p:nvSpPr>
          <p:cNvPr id="3" name="מציין מיקום תוכן 2"/>
          <p:cNvSpPr>
            <a:spLocks noGrp="1"/>
          </p:cNvSpPr>
          <p:nvPr>
            <p:ph idx="1"/>
          </p:nvPr>
        </p:nvSpPr>
        <p:spPr/>
        <p:txBody>
          <a:bodyPr>
            <a:normAutofit fontScale="92500" lnSpcReduction="10000"/>
          </a:bodyPr>
          <a:lstStyle/>
          <a:p>
            <a:r>
              <a:rPr lang="he-IL" dirty="0">
                <a:latin typeface="David" panose="020E0502060401010101" pitchFamily="34" charset="-79"/>
                <a:cs typeface="David" panose="020E0502060401010101" pitchFamily="34" charset="-79"/>
              </a:rPr>
              <a:t>ניתוח ספרותי</a:t>
            </a:r>
          </a:p>
          <a:p>
            <a:r>
              <a:rPr lang="he-IL" dirty="0">
                <a:latin typeface="David" panose="020E0502060401010101" pitchFamily="34" charset="-79"/>
                <a:cs typeface="David" panose="020E0502060401010101" pitchFamily="34" charset="-79"/>
              </a:rPr>
              <a:t>אזור מחקר</a:t>
            </a:r>
          </a:p>
          <a:p>
            <a:r>
              <a:rPr lang="he-IL" dirty="0">
                <a:latin typeface="David" panose="020E0502060401010101" pitchFamily="34" charset="-79"/>
                <a:cs typeface="David" panose="020E0502060401010101" pitchFamily="34" charset="-79"/>
              </a:rPr>
              <a:t>שיטות עבודה</a:t>
            </a:r>
          </a:p>
          <a:p>
            <a:pPr lvl="1"/>
            <a:r>
              <a:rPr lang="he-IL" dirty="0">
                <a:latin typeface="David" panose="020E0502060401010101" pitchFamily="34" charset="-79"/>
                <a:cs typeface="David" panose="020E0502060401010101" pitchFamily="34" charset="-79"/>
              </a:rPr>
              <a:t>אזור מחקר</a:t>
            </a:r>
          </a:p>
          <a:p>
            <a:pPr lvl="1"/>
            <a:r>
              <a:rPr lang="he-IL" dirty="0">
                <a:latin typeface="David" panose="020E0502060401010101" pitchFamily="34" charset="-79"/>
                <a:cs typeface="David" panose="020E0502060401010101" pitchFamily="34" charset="-79"/>
              </a:rPr>
              <a:t>איסוף נתונים</a:t>
            </a:r>
          </a:p>
          <a:p>
            <a:pPr lvl="1"/>
            <a:r>
              <a:rPr lang="he-IL" dirty="0">
                <a:latin typeface="David" panose="020E0502060401010101" pitchFamily="34" charset="-79"/>
                <a:cs typeface="David" panose="020E0502060401010101" pitchFamily="34" charset="-79"/>
              </a:rPr>
              <a:t>עיבוד נתונים</a:t>
            </a:r>
          </a:p>
          <a:p>
            <a:r>
              <a:rPr lang="he-IL" dirty="0">
                <a:latin typeface="David" panose="020E0502060401010101" pitchFamily="34" charset="-79"/>
                <a:cs typeface="David" panose="020E0502060401010101" pitchFamily="34" charset="-79"/>
              </a:rPr>
              <a:t>ניתוח סטטיסטי</a:t>
            </a:r>
          </a:p>
          <a:p>
            <a:r>
              <a:rPr lang="he-IL" dirty="0">
                <a:latin typeface="David" panose="020E0502060401010101" pitchFamily="34" charset="-79"/>
                <a:cs typeface="David" panose="020E0502060401010101" pitchFamily="34" charset="-79"/>
              </a:rPr>
              <a:t>תוצאות</a:t>
            </a:r>
          </a:p>
          <a:p>
            <a:r>
              <a:rPr lang="he-IL" dirty="0">
                <a:latin typeface="David" panose="020E0502060401010101" pitchFamily="34" charset="-79"/>
                <a:cs typeface="David" panose="020E0502060401010101" pitchFamily="34" charset="-79"/>
              </a:rPr>
              <a:t>סיכום ומסקנות</a:t>
            </a:r>
          </a:p>
          <a:p>
            <a:endParaRPr lang="he-IL" dirty="0">
              <a:latin typeface="David" panose="020E0502060401010101" pitchFamily="34" charset="-79"/>
              <a:cs typeface="David" panose="020E0502060401010101" pitchFamily="34" charset="-79"/>
            </a:endParaRPr>
          </a:p>
          <a:p>
            <a:endParaRPr lang="he-IL"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415036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latin typeface="David" panose="020E0502060401010101" pitchFamily="34" charset="-79"/>
                <a:cs typeface="David" panose="020E0502060401010101" pitchFamily="34" charset="-79"/>
              </a:rPr>
              <a:t>ניתוח ספרותי</a:t>
            </a:r>
          </a:p>
        </p:txBody>
      </p:sp>
      <p:sp>
        <p:nvSpPr>
          <p:cNvPr id="3" name="מציין מיקום תוכן 2"/>
          <p:cNvSpPr>
            <a:spLocks noGrp="1"/>
          </p:cNvSpPr>
          <p:nvPr>
            <p:ph idx="1"/>
          </p:nvPr>
        </p:nvSpPr>
        <p:spPr/>
        <p:txBody>
          <a:bodyPr>
            <a:normAutofit fontScale="55000" lnSpcReduction="20000"/>
          </a:bodyPr>
          <a:lstStyle/>
          <a:p>
            <a:r>
              <a:rPr lang="he-IL" sz="3500" dirty="0">
                <a:latin typeface="David" panose="020E0502060401010101" pitchFamily="34" charset="-79"/>
                <a:cs typeface="David" panose="020E0502060401010101" pitchFamily="34" charset="-79"/>
              </a:rPr>
              <a:t>הקשר החיובי בין גדול השטח הנבדק לעושר ומגוון המינים, בין אם בבע"ח או בצמחים, תועד במספר גדול של מאמרים (</a:t>
            </a:r>
            <a:r>
              <a:rPr lang="en-US" sz="2800" dirty="0">
                <a:latin typeface="David" panose="020E0502060401010101" pitchFamily="34" charset="-79"/>
                <a:cs typeface="David" panose="020E0502060401010101" pitchFamily="34" charset="-79"/>
              </a:rPr>
              <a:t>(</a:t>
            </a:r>
            <a:r>
              <a:rPr lang="en-US" sz="2800" dirty="0" err="1">
                <a:latin typeface="David" panose="020E0502060401010101" pitchFamily="34" charset="-79"/>
                <a:cs typeface="David" panose="020E0502060401010101" pitchFamily="34" charset="-79"/>
              </a:rPr>
              <a:t>Angold</a:t>
            </a:r>
            <a:r>
              <a:rPr lang="en-US" sz="2800" dirty="0">
                <a:latin typeface="David" panose="020E0502060401010101" pitchFamily="34" charset="-79"/>
                <a:cs typeface="David" panose="020E0502060401010101" pitchFamily="34" charset="-79"/>
              </a:rPr>
              <a:t> et al., 2006; Cornelis and </a:t>
            </a:r>
            <a:r>
              <a:rPr lang="en-US" sz="2800" dirty="0" err="1">
                <a:latin typeface="David" panose="020E0502060401010101" pitchFamily="34" charset="-79"/>
                <a:cs typeface="David" panose="020E0502060401010101" pitchFamily="34" charset="-79"/>
              </a:rPr>
              <a:t>Hermy</a:t>
            </a:r>
            <a:r>
              <a:rPr lang="en-US" sz="2800" dirty="0">
                <a:latin typeface="David" panose="020E0502060401010101" pitchFamily="34" charset="-79"/>
                <a:cs typeface="David" panose="020E0502060401010101" pitchFamily="34" charset="-79"/>
              </a:rPr>
              <a:t>, 2004; Shapiro and Shapiro ,1973; Hansen et al., 2005; Goddard et al., 2010; McKinney, 2008; ; </a:t>
            </a:r>
            <a:r>
              <a:rPr lang="en-US" sz="2800" dirty="0" err="1">
                <a:latin typeface="David" panose="020E0502060401010101" pitchFamily="34" charset="-79"/>
                <a:cs typeface="David" panose="020E0502060401010101" pitchFamily="34" charset="-79"/>
              </a:rPr>
              <a:t>Poessel</a:t>
            </a:r>
            <a:r>
              <a:rPr lang="en-US" sz="2800" dirty="0">
                <a:latin typeface="David" panose="020E0502060401010101" pitchFamily="34" charset="-79"/>
                <a:cs typeface="David" panose="020E0502060401010101" pitchFamily="34" charset="-79"/>
              </a:rPr>
              <a:t> et al., 2017; </a:t>
            </a:r>
            <a:r>
              <a:rPr lang="en-US" sz="2800" dirty="0" err="1">
                <a:latin typeface="David" panose="020E0502060401010101" pitchFamily="34" charset="-79"/>
                <a:cs typeface="David" panose="020E0502060401010101" pitchFamily="34" charset="-79"/>
              </a:rPr>
              <a:t>Randa</a:t>
            </a:r>
            <a:r>
              <a:rPr lang="en-US" sz="2800" dirty="0">
                <a:latin typeface="David" panose="020E0502060401010101" pitchFamily="34" charset="-79"/>
                <a:cs typeface="David" panose="020E0502060401010101" pitchFamily="34" charset="-79"/>
              </a:rPr>
              <a:t> and </a:t>
            </a:r>
            <a:r>
              <a:rPr lang="en-US" sz="2800" dirty="0" err="1">
                <a:latin typeface="David" panose="020E0502060401010101" pitchFamily="34" charset="-79"/>
                <a:cs typeface="David" panose="020E0502060401010101" pitchFamily="34" charset="-79"/>
              </a:rPr>
              <a:t>Yunger</a:t>
            </a:r>
            <a:r>
              <a:rPr lang="en-US" sz="2800" dirty="0">
                <a:latin typeface="David" panose="020E0502060401010101" pitchFamily="34" charset="-79"/>
                <a:cs typeface="David" panose="020E0502060401010101" pitchFamily="34" charset="-79"/>
              </a:rPr>
              <a:t>, 2006; Scott Mills et al., 1989</a:t>
            </a:r>
            <a:r>
              <a:rPr lang="en-US" sz="3500" dirty="0">
                <a:latin typeface="David" panose="020E0502060401010101" pitchFamily="34" charset="-79"/>
                <a:cs typeface="David" panose="020E0502060401010101" pitchFamily="34" charset="-79"/>
              </a:rPr>
              <a:t>) </a:t>
            </a:r>
            <a:r>
              <a:rPr lang="he-IL" sz="3500" dirty="0">
                <a:latin typeface="David" panose="020E0502060401010101" pitchFamily="34" charset="-79"/>
                <a:cs typeface="David" panose="020E0502060401010101" pitchFamily="34" charset="-79"/>
              </a:rPr>
              <a:t>.</a:t>
            </a:r>
            <a:endParaRPr lang="en-US" sz="3500" dirty="0">
              <a:latin typeface="David" panose="020E0502060401010101" pitchFamily="34" charset="-79"/>
              <a:cs typeface="David" panose="020E0502060401010101" pitchFamily="34" charset="-79"/>
            </a:endParaRPr>
          </a:p>
          <a:p>
            <a:endParaRPr lang="he-IL" sz="3500" dirty="0">
              <a:latin typeface="David" panose="020E0502060401010101" pitchFamily="34" charset="-79"/>
              <a:cs typeface="David" panose="020E0502060401010101" pitchFamily="34" charset="-79"/>
            </a:endParaRPr>
          </a:p>
          <a:p>
            <a:r>
              <a:rPr lang="he-IL" sz="3500" dirty="0">
                <a:latin typeface="David" panose="020E0502060401010101" pitchFamily="34" charset="-79"/>
                <a:cs typeface="David" panose="020E0502060401010101" pitchFamily="34" charset="-79"/>
              </a:rPr>
              <a:t>במחקרים שבדקו את הקשר בין צפיפות המגורים או גודל </a:t>
            </a:r>
            <a:r>
              <a:rPr lang="he-IL" sz="3500" dirty="0" err="1">
                <a:latin typeface="David" panose="020E0502060401010101" pitchFamily="34" charset="-79"/>
                <a:cs typeface="David" panose="020E0502060401010101" pitchFamily="34" charset="-79"/>
              </a:rPr>
              <a:t>האוכלוסיית</a:t>
            </a:r>
            <a:r>
              <a:rPr lang="he-IL" sz="3500" dirty="0">
                <a:latin typeface="David" panose="020E0502060401010101" pitchFamily="34" charset="-79"/>
                <a:cs typeface="David" panose="020E0502060401010101" pitchFamily="34" charset="-79"/>
              </a:rPr>
              <a:t> בני האדם לצמחיה נמצא כי קיימת ירידה במינים המקומיים עם עליית הצפיפות </a:t>
            </a:r>
            <a:r>
              <a:rPr lang="en-US" sz="3500" dirty="0">
                <a:latin typeface="David" panose="020E0502060401010101" pitchFamily="34" charset="-79"/>
                <a:cs typeface="David" panose="020E0502060401010101" pitchFamily="34" charset="-79"/>
              </a:rPr>
              <a:t>(</a:t>
            </a:r>
            <a:r>
              <a:rPr lang="en-US" sz="2800" dirty="0" err="1">
                <a:latin typeface="David" panose="020E0502060401010101" pitchFamily="34" charset="-79"/>
                <a:cs typeface="David" panose="020E0502060401010101" pitchFamily="34" charset="-79"/>
              </a:rPr>
              <a:t>Angold</a:t>
            </a:r>
            <a:r>
              <a:rPr lang="en-US" sz="2800" dirty="0">
                <a:latin typeface="David" panose="020E0502060401010101" pitchFamily="34" charset="-79"/>
                <a:cs typeface="David" panose="020E0502060401010101" pitchFamily="34" charset="-79"/>
              </a:rPr>
              <a:t> et al., 2006; Goddard et al., 2010</a:t>
            </a:r>
            <a:r>
              <a:rPr lang="en-US" sz="3500" dirty="0">
                <a:latin typeface="David" panose="020E0502060401010101" pitchFamily="34" charset="-79"/>
                <a:cs typeface="David" panose="020E0502060401010101" pitchFamily="34" charset="-79"/>
              </a:rPr>
              <a:t>)</a:t>
            </a:r>
            <a:r>
              <a:rPr lang="he-IL" sz="3500" dirty="0">
                <a:latin typeface="David" panose="020E0502060401010101" pitchFamily="34" charset="-79"/>
                <a:cs typeface="David" panose="020E0502060401010101" pitchFamily="34" charset="-79"/>
              </a:rPr>
              <a:t>. גם במחקרים שבחנו מיני זוחלים </a:t>
            </a:r>
            <a:r>
              <a:rPr lang="en-US" sz="3500" dirty="0">
                <a:latin typeface="David" panose="020E0502060401010101" pitchFamily="34" charset="-79"/>
                <a:cs typeface="David" panose="020E0502060401010101" pitchFamily="34" charset="-79"/>
              </a:rPr>
              <a:t>(</a:t>
            </a:r>
            <a:r>
              <a:rPr lang="en-US" sz="2800" dirty="0" err="1">
                <a:latin typeface="David" panose="020E0502060401010101" pitchFamily="34" charset="-79"/>
                <a:cs typeface="David" panose="020E0502060401010101" pitchFamily="34" charset="-79"/>
              </a:rPr>
              <a:t>Angold</a:t>
            </a:r>
            <a:r>
              <a:rPr lang="en-US" sz="2800" dirty="0">
                <a:latin typeface="David" panose="020E0502060401010101" pitchFamily="34" charset="-79"/>
                <a:cs typeface="David" panose="020E0502060401010101" pitchFamily="34" charset="-79"/>
              </a:rPr>
              <a:t> et al., 2006; Germaine and </a:t>
            </a:r>
            <a:r>
              <a:rPr lang="en-US" sz="2800" dirty="0" err="1">
                <a:latin typeface="David" panose="020E0502060401010101" pitchFamily="34" charset="-79"/>
                <a:cs typeface="David" panose="020E0502060401010101" pitchFamily="34" charset="-79"/>
              </a:rPr>
              <a:t>Wakeling</a:t>
            </a:r>
            <a:r>
              <a:rPr lang="en-US" sz="2800" dirty="0">
                <a:latin typeface="David" panose="020E0502060401010101" pitchFamily="34" charset="-79"/>
                <a:cs typeface="David" panose="020E0502060401010101" pitchFamily="34" charset="-79"/>
              </a:rPr>
              <a:t>, 2001; Hamer and </a:t>
            </a:r>
            <a:r>
              <a:rPr lang="en-US" sz="2800" dirty="0" err="1">
                <a:latin typeface="David" panose="020E0502060401010101" pitchFamily="34" charset="-79"/>
                <a:cs typeface="David" panose="020E0502060401010101" pitchFamily="34" charset="-79"/>
              </a:rPr>
              <a:t>Mcdonnell</a:t>
            </a:r>
            <a:r>
              <a:rPr lang="en-US" sz="2800" dirty="0">
                <a:latin typeface="David" panose="020E0502060401010101" pitchFamily="34" charset="-79"/>
                <a:cs typeface="David" panose="020E0502060401010101" pitchFamily="34" charset="-79"/>
              </a:rPr>
              <a:t>, 2010</a:t>
            </a:r>
            <a:r>
              <a:rPr lang="en-US" sz="3500" dirty="0">
                <a:latin typeface="David" panose="020E0502060401010101" pitchFamily="34" charset="-79"/>
                <a:cs typeface="David" panose="020E0502060401010101" pitchFamily="34" charset="-79"/>
              </a:rPr>
              <a:t>)</a:t>
            </a:r>
            <a:r>
              <a:rPr lang="he-IL" sz="3500" dirty="0">
                <a:latin typeface="David" panose="020E0502060401010101" pitchFamily="34" charset="-79"/>
                <a:cs typeface="David" panose="020E0502060401010101" pitchFamily="34" charset="-79"/>
              </a:rPr>
              <a:t>, מיני יונקים </a:t>
            </a:r>
            <a:r>
              <a:rPr lang="en-US" sz="3500" dirty="0">
                <a:latin typeface="David" panose="020E0502060401010101" pitchFamily="34" charset="-79"/>
                <a:cs typeface="David" panose="020E0502060401010101" pitchFamily="34" charset="-79"/>
              </a:rPr>
              <a:t>(</a:t>
            </a:r>
            <a:r>
              <a:rPr lang="en-US" sz="2800" dirty="0">
                <a:latin typeface="David" panose="020E0502060401010101" pitchFamily="34" charset="-79"/>
                <a:cs typeface="David" panose="020E0502060401010101" pitchFamily="34" charset="-79"/>
              </a:rPr>
              <a:t>Baker et al., 2005; Goddard et al., 2010; </a:t>
            </a:r>
            <a:r>
              <a:rPr lang="en-US" sz="2800" dirty="0" err="1">
                <a:latin typeface="David" panose="020E0502060401010101" pitchFamily="34" charset="-79"/>
                <a:cs typeface="David" panose="020E0502060401010101" pitchFamily="34" charset="-79"/>
              </a:rPr>
              <a:t>Randa</a:t>
            </a:r>
            <a:r>
              <a:rPr lang="en-US" sz="2800" dirty="0">
                <a:latin typeface="David" panose="020E0502060401010101" pitchFamily="34" charset="-79"/>
                <a:cs typeface="David" panose="020E0502060401010101" pitchFamily="34" charset="-79"/>
              </a:rPr>
              <a:t> and </a:t>
            </a:r>
            <a:r>
              <a:rPr lang="en-US" sz="2800" dirty="0" err="1">
                <a:latin typeface="David" panose="020E0502060401010101" pitchFamily="34" charset="-79"/>
                <a:cs typeface="David" panose="020E0502060401010101" pitchFamily="34" charset="-79"/>
              </a:rPr>
              <a:t>Yunger</a:t>
            </a:r>
            <a:r>
              <a:rPr lang="en-US" sz="2800" dirty="0">
                <a:latin typeface="David" panose="020E0502060401010101" pitchFamily="34" charset="-79"/>
                <a:cs typeface="David" panose="020E0502060401010101" pitchFamily="34" charset="-79"/>
              </a:rPr>
              <a:t>, 2006</a:t>
            </a:r>
            <a:r>
              <a:rPr lang="en-US" sz="3500" dirty="0">
                <a:latin typeface="David" panose="020E0502060401010101" pitchFamily="34" charset="-79"/>
                <a:cs typeface="David" panose="020E0502060401010101" pitchFamily="34" charset="-79"/>
              </a:rPr>
              <a:t>)</a:t>
            </a:r>
            <a:r>
              <a:rPr lang="he-IL" sz="3500" dirty="0">
                <a:latin typeface="David" panose="020E0502060401010101" pitchFamily="34" charset="-79"/>
                <a:cs typeface="David" panose="020E0502060401010101" pitchFamily="34" charset="-79"/>
              </a:rPr>
              <a:t>, ציפורים </a:t>
            </a:r>
            <a:r>
              <a:rPr lang="en-US" sz="3500" dirty="0">
                <a:latin typeface="David" panose="020E0502060401010101" pitchFamily="34" charset="-79"/>
                <a:cs typeface="David" panose="020E0502060401010101" pitchFamily="34" charset="-79"/>
              </a:rPr>
              <a:t>(</a:t>
            </a:r>
            <a:r>
              <a:rPr lang="en-US" sz="2800" dirty="0">
                <a:latin typeface="David" panose="020E0502060401010101" pitchFamily="34" charset="-79"/>
                <a:cs typeface="David" panose="020E0502060401010101" pitchFamily="34" charset="-79"/>
              </a:rPr>
              <a:t>Goddard et al., 2010; Hansen et al., 2005</a:t>
            </a:r>
            <a:r>
              <a:rPr lang="en-US" sz="3500" dirty="0">
                <a:latin typeface="David" panose="020E0502060401010101" pitchFamily="34" charset="-79"/>
                <a:cs typeface="David" panose="020E0502060401010101" pitchFamily="34" charset="-79"/>
              </a:rPr>
              <a:t>)</a:t>
            </a:r>
            <a:r>
              <a:rPr lang="he-IL" sz="3500" dirty="0">
                <a:latin typeface="David" panose="020E0502060401010101" pitchFamily="34" charset="-79"/>
                <a:cs typeface="David" panose="020E0502060401010101" pitchFamily="34" charset="-79"/>
              </a:rPr>
              <a:t>  ופרפרים </a:t>
            </a:r>
            <a:r>
              <a:rPr lang="en-US" sz="3500" dirty="0">
                <a:latin typeface="David" panose="020E0502060401010101" pitchFamily="34" charset="-79"/>
                <a:cs typeface="David" panose="020E0502060401010101" pitchFamily="34" charset="-79"/>
              </a:rPr>
              <a:t>(</a:t>
            </a:r>
            <a:r>
              <a:rPr lang="en-US" sz="2800" dirty="0">
                <a:latin typeface="David" panose="020E0502060401010101" pitchFamily="34" charset="-79"/>
                <a:cs typeface="David" panose="020E0502060401010101" pitchFamily="34" charset="-79"/>
              </a:rPr>
              <a:t>Blair and </a:t>
            </a:r>
            <a:r>
              <a:rPr lang="en-US" sz="2800" dirty="0" err="1">
                <a:latin typeface="David" panose="020E0502060401010101" pitchFamily="34" charset="-79"/>
                <a:cs typeface="David" panose="020E0502060401010101" pitchFamily="34" charset="-79"/>
              </a:rPr>
              <a:t>Launer</a:t>
            </a:r>
            <a:r>
              <a:rPr lang="en-US" sz="2800" dirty="0">
                <a:latin typeface="David" panose="020E0502060401010101" pitchFamily="34" charset="-79"/>
                <a:cs typeface="David" panose="020E0502060401010101" pitchFamily="34" charset="-79"/>
              </a:rPr>
              <a:t>, 1997; Shapiro, A. M. ,1976</a:t>
            </a:r>
            <a:r>
              <a:rPr lang="en-US" sz="3500" dirty="0">
                <a:latin typeface="David" panose="020E0502060401010101" pitchFamily="34" charset="-79"/>
                <a:cs typeface="David" panose="020E0502060401010101" pitchFamily="34" charset="-79"/>
              </a:rPr>
              <a:t>)</a:t>
            </a:r>
            <a:r>
              <a:rPr lang="he-IL" sz="3500" dirty="0">
                <a:latin typeface="David" panose="020E0502060401010101" pitchFamily="34" charset="-79"/>
                <a:cs typeface="David" panose="020E0502060401010101" pitchFamily="34" charset="-79"/>
              </a:rPr>
              <a:t> נמצאו מגמות שליליות בין עושר המינים לגודל האוכלוסייה. עוצמת ההשפעה שונה בין </a:t>
            </a:r>
            <a:r>
              <a:rPr lang="he-IL" sz="3500" dirty="0" err="1">
                <a:latin typeface="David" panose="020E0502060401010101" pitchFamily="34" charset="-79"/>
                <a:cs typeface="David" panose="020E0502060401010101" pitchFamily="34" charset="-79"/>
              </a:rPr>
              <a:t>הטקסות</a:t>
            </a:r>
            <a:r>
              <a:rPr lang="he-IL" sz="3500" dirty="0">
                <a:latin typeface="David" panose="020E0502060401010101" pitchFamily="34" charset="-79"/>
                <a:cs typeface="David" panose="020E0502060401010101" pitchFamily="34" charset="-79"/>
              </a:rPr>
              <a:t> שנבדקו אך המגמה היא לרוב נמצא שלילית.</a:t>
            </a:r>
          </a:p>
          <a:p>
            <a:endParaRPr lang="he-IL" sz="3500" dirty="0">
              <a:latin typeface="David" panose="020E0502060401010101" pitchFamily="34" charset="-79"/>
              <a:cs typeface="David" panose="020E0502060401010101" pitchFamily="34" charset="-79"/>
            </a:endParaRPr>
          </a:p>
          <a:p>
            <a:r>
              <a:rPr lang="he-IL" sz="3500" dirty="0">
                <a:latin typeface="David" panose="020E0502060401010101" pitchFamily="34" charset="-79"/>
                <a:cs typeface="David" panose="020E0502060401010101" pitchFamily="34" charset="-79"/>
              </a:rPr>
              <a:t>במחקר על אוכלוסיית זוחלים מצאו מגמה שלילית במגוון ובשפע המינים עם משך הזמן שעבר מאז תחילת ההפרעה בשטח  </a:t>
            </a:r>
            <a:r>
              <a:rPr lang="en-US" sz="3500" dirty="0">
                <a:latin typeface="David" panose="020E0502060401010101" pitchFamily="34" charset="-79"/>
                <a:cs typeface="David" panose="020E0502060401010101" pitchFamily="34" charset="-79"/>
              </a:rPr>
              <a:t>(</a:t>
            </a:r>
            <a:r>
              <a:rPr lang="en-US" sz="2800" dirty="0">
                <a:latin typeface="David" panose="020E0502060401010101" pitchFamily="34" charset="-79"/>
                <a:cs typeface="David" panose="020E0502060401010101" pitchFamily="34" charset="-79"/>
              </a:rPr>
              <a:t>Ackley et al., 2015</a:t>
            </a:r>
            <a:r>
              <a:rPr lang="en-US" sz="3500" dirty="0">
                <a:latin typeface="David" panose="020E0502060401010101" pitchFamily="34" charset="-79"/>
                <a:cs typeface="David" panose="020E0502060401010101" pitchFamily="34" charset="-79"/>
              </a:rPr>
              <a:t>)</a:t>
            </a:r>
            <a:r>
              <a:rPr lang="he-IL" sz="3500" dirty="0">
                <a:latin typeface="David" panose="020E0502060401010101" pitchFamily="34" charset="-79"/>
                <a:cs typeface="David" panose="020E0502060401010101" pitchFamily="34" charset="-79"/>
              </a:rPr>
              <a:t> . במחקרים שנעשו על אוכלוסיית ציפורים </a:t>
            </a:r>
            <a:r>
              <a:rPr lang="en-US" sz="3500" dirty="0">
                <a:latin typeface="David" panose="020E0502060401010101" pitchFamily="34" charset="-79"/>
                <a:cs typeface="David" panose="020E0502060401010101" pitchFamily="34" charset="-79"/>
              </a:rPr>
              <a:t>(</a:t>
            </a:r>
            <a:r>
              <a:rPr lang="en-US" sz="2800" dirty="0">
                <a:latin typeface="David" panose="020E0502060401010101" pitchFamily="34" charset="-79"/>
                <a:cs typeface="David" panose="020E0502060401010101" pitchFamily="34" charset="-79"/>
              </a:rPr>
              <a:t>Loss et al., 2009</a:t>
            </a:r>
            <a:r>
              <a:rPr lang="en-US" sz="3500" dirty="0">
                <a:latin typeface="David" panose="020E0502060401010101" pitchFamily="34" charset="-79"/>
                <a:cs typeface="David" panose="020E0502060401010101" pitchFamily="34" charset="-79"/>
              </a:rPr>
              <a:t>)</a:t>
            </a:r>
            <a:r>
              <a:rPr lang="he-IL" sz="3500" dirty="0">
                <a:latin typeface="David" panose="020E0502060401010101" pitchFamily="34" charset="-79"/>
                <a:cs typeface="David" panose="020E0502060401010101" pitchFamily="34" charset="-79"/>
              </a:rPr>
              <a:t> ועל צמחים בעיר </a:t>
            </a:r>
            <a:r>
              <a:rPr lang="en-US" sz="3500" dirty="0">
                <a:latin typeface="David" panose="020E0502060401010101" pitchFamily="34" charset="-79"/>
                <a:cs typeface="David" panose="020E0502060401010101" pitchFamily="34" charset="-79"/>
              </a:rPr>
              <a:t>(</a:t>
            </a:r>
            <a:r>
              <a:rPr lang="en-US" sz="2800" dirty="0">
                <a:latin typeface="David" panose="020E0502060401010101" pitchFamily="34" charset="-79"/>
                <a:cs typeface="David" panose="020E0502060401010101" pitchFamily="34" charset="-79"/>
              </a:rPr>
              <a:t>Hope et al., 2006; Martin et al., 2004</a:t>
            </a:r>
            <a:r>
              <a:rPr lang="en-US" sz="3500" dirty="0">
                <a:latin typeface="David" panose="020E0502060401010101" pitchFamily="34" charset="-79"/>
                <a:cs typeface="David" panose="020E0502060401010101" pitchFamily="34" charset="-79"/>
              </a:rPr>
              <a:t>)</a:t>
            </a:r>
            <a:r>
              <a:rPr lang="he-IL" sz="3500" dirty="0">
                <a:latin typeface="David" panose="020E0502060401010101" pitchFamily="34" charset="-79"/>
                <a:cs typeface="David" panose="020E0502060401010101" pitchFamily="34" charset="-79"/>
              </a:rPr>
              <a:t> נמצא שיש קשר שלילי בין ותק השכונות למספר המינים </a:t>
            </a:r>
            <a:r>
              <a:rPr lang="en-US" sz="3500" dirty="0">
                <a:latin typeface="David" panose="020E0502060401010101" pitchFamily="34" charset="-79"/>
                <a:cs typeface="David" panose="020E0502060401010101" pitchFamily="34" charset="-79"/>
              </a:rPr>
              <a:t>(</a:t>
            </a:r>
            <a:r>
              <a:rPr lang="en-US" sz="2800" dirty="0">
                <a:latin typeface="David" panose="020E0502060401010101" pitchFamily="34" charset="-79"/>
                <a:cs typeface="David" panose="020E0502060401010101" pitchFamily="34" charset="-79"/>
              </a:rPr>
              <a:t>Hansen et al., 2005</a:t>
            </a:r>
            <a:r>
              <a:rPr lang="en-US" sz="3500" dirty="0">
                <a:latin typeface="David" panose="020E0502060401010101" pitchFamily="34" charset="-79"/>
                <a:cs typeface="David" panose="020E0502060401010101" pitchFamily="34" charset="-79"/>
              </a:rPr>
              <a:t>)</a:t>
            </a:r>
            <a:r>
              <a:rPr lang="he-IL" sz="3500" dirty="0">
                <a:latin typeface="David" panose="020E0502060401010101" pitchFamily="34" charset="-79"/>
                <a:cs typeface="David" panose="020E0502060401010101" pitchFamily="34" charset="-79"/>
              </a:rPr>
              <a:t>.</a:t>
            </a:r>
          </a:p>
          <a:p>
            <a:endParaRPr lang="he-IL" sz="3500" dirty="0">
              <a:latin typeface="David" panose="020E0502060401010101" pitchFamily="34" charset="-79"/>
              <a:cs typeface="David" panose="020E0502060401010101" pitchFamily="34" charset="-79"/>
            </a:endParaRPr>
          </a:p>
          <a:p>
            <a:pPr marL="0" indent="0">
              <a:buNone/>
            </a:pPr>
            <a:endParaRPr lang="he-IL"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471476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4638"/>
            <a:ext cx="8229600" cy="1143000"/>
          </a:xfrm>
        </p:spPr>
        <p:txBody>
          <a:bodyPr/>
          <a:lstStyle/>
          <a:p>
            <a:r>
              <a:rPr lang="he-IL" dirty="0">
                <a:latin typeface="David" panose="020E0502060401010101" pitchFamily="34" charset="-79"/>
                <a:cs typeface="David" panose="020E0502060401010101" pitchFamily="34" charset="-79"/>
              </a:rPr>
              <a:t>אזור מחקר</a:t>
            </a:r>
          </a:p>
        </p:txBody>
      </p:sp>
      <p:sp>
        <p:nvSpPr>
          <p:cNvPr id="6" name="מציין מיקום תוכן 2"/>
          <p:cNvSpPr>
            <a:spLocks noGrp="1"/>
          </p:cNvSpPr>
          <p:nvPr>
            <p:ph idx="1"/>
          </p:nvPr>
        </p:nvSpPr>
        <p:spPr>
          <a:xfrm>
            <a:off x="4201616" y="1210753"/>
            <a:ext cx="4690864" cy="5054559"/>
          </a:xfrm>
        </p:spPr>
        <p:txBody>
          <a:bodyPr>
            <a:noAutofit/>
          </a:bodyPr>
          <a:lstStyle/>
          <a:p>
            <a:r>
              <a:rPr lang="he-IL" sz="2000" dirty="0">
                <a:latin typeface="David" panose="020E0502060401010101" pitchFamily="34" charset="-79"/>
                <a:cs typeface="David" panose="020E0502060401010101" pitchFamily="34" charset="-79"/>
              </a:rPr>
              <a:t>באר שבע נמצאת במפגש אזורי אקלים ובתי גידול שונים</a:t>
            </a:r>
            <a:r>
              <a:rPr lang="en-US" sz="2000" dirty="0">
                <a:latin typeface="David" panose="020E0502060401010101" pitchFamily="34" charset="-79"/>
                <a:cs typeface="David" panose="020E0502060401010101" pitchFamily="34" charset="-79"/>
              </a:rPr>
              <a:t>, </a:t>
            </a:r>
            <a:r>
              <a:rPr lang="he-IL" sz="2000" dirty="0">
                <a:latin typeface="David" panose="020E0502060401010101" pitchFamily="34" charset="-79"/>
                <a:cs typeface="David" panose="020E0502060401010101" pitchFamily="34" charset="-79"/>
              </a:rPr>
              <a:t>המושפעים הן מהמרחק מהים והן מהמעבר מסביבה ים</a:t>
            </a:r>
            <a:r>
              <a:rPr lang="en-US" sz="2000" dirty="0">
                <a:latin typeface="David" panose="020E0502060401010101" pitchFamily="34" charset="-79"/>
                <a:cs typeface="David" panose="020E0502060401010101" pitchFamily="34" charset="-79"/>
              </a:rPr>
              <a:t>-</a:t>
            </a:r>
            <a:r>
              <a:rPr lang="he-IL" sz="2000" dirty="0">
                <a:latin typeface="David" panose="020E0502060401010101" pitchFamily="34" charset="-79"/>
                <a:cs typeface="David" panose="020E0502060401010101" pitchFamily="34" charset="-79"/>
              </a:rPr>
              <a:t>תיכונית לסביבה מדברית. לכן העיר מאופיינת בהבדל ניכר בין המערכות האקולוגיות באזוריה השונים</a:t>
            </a:r>
            <a:r>
              <a:rPr lang="en-US" sz="2000" dirty="0">
                <a:latin typeface="David" panose="020E0502060401010101" pitchFamily="34" charset="-79"/>
                <a:cs typeface="David" panose="020E0502060401010101" pitchFamily="34" charset="-79"/>
              </a:rPr>
              <a:t>. </a:t>
            </a:r>
            <a:r>
              <a:rPr lang="he-IL" sz="2000" dirty="0">
                <a:latin typeface="David" panose="020E0502060401010101" pitchFamily="34" charset="-79"/>
                <a:cs typeface="David" panose="020E0502060401010101" pitchFamily="34" charset="-79"/>
              </a:rPr>
              <a:t>מצב זה מביא לכך שישנו מגוון ייחודי של בעלי חיים וצומח המצוי באזור השיפוט של העיר. </a:t>
            </a:r>
          </a:p>
          <a:p>
            <a:endParaRPr lang="he-IL" sz="2000" dirty="0">
              <a:latin typeface="David" panose="020E0502060401010101" pitchFamily="34" charset="-79"/>
              <a:cs typeface="David" panose="020E0502060401010101" pitchFamily="34" charset="-79"/>
            </a:endParaRPr>
          </a:p>
          <a:p>
            <a:r>
              <a:rPr lang="he-IL" sz="2000" dirty="0">
                <a:latin typeface="David" panose="020E0502060401010101" pitchFamily="34" charset="-79"/>
                <a:cs typeface="David" panose="020E0502060401010101" pitchFamily="34" charset="-79"/>
              </a:rPr>
              <a:t>העיר הוקמה בראשית המאה ה-20 בשלהי השלטון העות'מני. </a:t>
            </a:r>
          </a:p>
          <a:p>
            <a:endParaRPr lang="he-IL" sz="2000" dirty="0">
              <a:latin typeface="David" panose="020E0502060401010101" pitchFamily="34" charset="-79"/>
              <a:cs typeface="David" panose="020E0502060401010101" pitchFamily="34" charset="-79"/>
            </a:endParaRPr>
          </a:p>
          <a:p>
            <a:r>
              <a:rPr lang="he-IL" sz="2000" dirty="0">
                <a:latin typeface="David" panose="020E0502060401010101" pitchFamily="34" charset="-79"/>
                <a:cs typeface="David" panose="020E0502060401010101" pitchFamily="34" charset="-79"/>
              </a:rPr>
              <a:t>כיום היא העיר השמינית באוכלוסייתה במדינת ישראל עם 203.6 אלף תושבים, כאשר צפיפות האוכלוסייה עומדת על 1732.9 תושבים לקמ"ר. שטח השיפוט של העיר הוא 117.32 קמ"ר מתוכם 25.69 קמ"ר של שטח בנוי וכ-91 קמ"ר של שטח פתוח את באר שבע.</a:t>
            </a:r>
          </a:p>
          <a:p>
            <a:endParaRPr lang="he-IL" sz="1400" dirty="0">
              <a:latin typeface="David" panose="020E0502060401010101" pitchFamily="34" charset="-79"/>
              <a:cs typeface="David" panose="020E0502060401010101" pitchFamily="34" charset="-79"/>
            </a:endParaRPr>
          </a:p>
        </p:txBody>
      </p:sp>
      <p:pic>
        <p:nvPicPr>
          <p:cNvPr id="8" name="Picture 4" descr="D:\Users\itayker\Downloads\beerhood.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512" y="1196752"/>
            <a:ext cx="3811765" cy="5400000"/>
          </a:xfrm>
          <a:prstGeom prst="rect">
            <a:avLst/>
          </a:prstGeom>
          <a:noFill/>
          <a:ln>
            <a:noFill/>
          </a:ln>
        </p:spPr>
      </p:pic>
    </p:spTree>
    <p:extLst>
      <p:ext uri="{BB962C8B-B14F-4D97-AF65-F5344CB8AC3E}">
        <p14:creationId xmlns:p14="http://schemas.microsoft.com/office/powerpoint/2010/main" val="2353765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4638"/>
            <a:ext cx="8229600" cy="1143000"/>
          </a:xfrm>
        </p:spPr>
        <p:txBody>
          <a:bodyPr/>
          <a:lstStyle/>
          <a:p>
            <a:r>
              <a:rPr lang="he-IL" dirty="0">
                <a:latin typeface="David" panose="020E0502060401010101" pitchFamily="34" charset="-79"/>
                <a:cs typeface="David" panose="020E0502060401010101" pitchFamily="34" charset="-79"/>
              </a:rPr>
              <a:t>אזור מחקר</a:t>
            </a:r>
            <a:br>
              <a:rPr lang="he-IL" dirty="0">
                <a:latin typeface="David" panose="020E0502060401010101" pitchFamily="34" charset="-79"/>
                <a:cs typeface="David" panose="020E0502060401010101" pitchFamily="34" charset="-79"/>
              </a:rPr>
            </a:br>
            <a:r>
              <a:rPr lang="he-IL" sz="2000" dirty="0">
                <a:latin typeface="David" panose="020E0502060401010101" pitchFamily="34" charset="-79"/>
                <a:cs typeface="David" panose="020E0502060401010101" pitchFamily="34" charset="-79"/>
              </a:rPr>
              <a:t>-המשך</a:t>
            </a:r>
            <a:endParaRPr lang="he-IL" dirty="0">
              <a:latin typeface="David" panose="020E0502060401010101" pitchFamily="34" charset="-79"/>
              <a:cs typeface="David" panose="020E0502060401010101" pitchFamily="34" charset="-79"/>
            </a:endParaRPr>
          </a:p>
        </p:txBody>
      </p:sp>
      <p:sp>
        <p:nvSpPr>
          <p:cNvPr id="6" name="מציין מיקום תוכן 2"/>
          <p:cNvSpPr>
            <a:spLocks noGrp="1"/>
          </p:cNvSpPr>
          <p:nvPr>
            <p:ph idx="1"/>
          </p:nvPr>
        </p:nvSpPr>
        <p:spPr>
          <a:xfrm>
            <a:off x="4139616" y="1354769"/>
            <a:ext cx="4690864" cy="5242583"/>
          </a:xfrm>
        </p:spPr>
        <p:txBody>
          <a:bodyPr>
            <a:noAutofit/>
          </a:bodyPr>
          <a:lstStyle/>
          <a:p>
            <a:r>
              <a:rPr lang="he-IL" sz="1800" dirty="0">
                <a:latin typeface="David" panose="020E0502060401010101" pitchFamily="34" charset="-79"/>
                <a:cs typeface="David" panose="020E0502060401010101" pitchFamily="34" charset="-79"/>
              </a:rPr>
              <a:t>אנחנו נעבוד עם מפת אתרים של החברה להגנת הטבע. חלוקת האתרים בוצעה לפי סקר של מכון דש"א ועדכון של החלה"ט. חלוקה התבצעה בעיקר על בסיס בשינוי תכסית השטח. ומכסים שטח של 91 קמ"ר.</a:t>
            </a:r>
          </a:p>
          <a:p>
            <a:pPr lvl="1"/>
            <a:r>
              <a:rPr lang="he-IL" sz="1800" dirty="0">
                <a:latin typeface="David" panose="020E0502060401010101" pitchFamily="34" charset="-79"/>
                <a:cs typeface="David" panose="020E0502060401010101" pitchFamily="34" charset="-79"/>
              </a:rPr>
              <a:t>בכל אתר נרשמו תצפיות של המינים שנצפו בו במהלך ארבעה ביקורים בכל אתר במהלך שנת 2014.</a:t>
            </a:r>
          </a:p>
          <a:p>
            <a:pPr lvl="1"/>
            <a:endParaRPr lang="he-IL" sz="1800" dirty="0">
              <a:latin typeface="David" panose="020E0502060401010101" pitchFamily="34" charset="-79"/>
              <a:cs typeface="David" panose="020E0502060401010101" pitchFamily="34" charset="-79"/>
            </a:endParaRPr>
          </a:p>
          <a:p>
            <a:r>
              <a:rPr lang="he-IL" sz="1800" dirty="0">
                <a:latin typeface="David" panose="020E0502060401010101" pitchFamily="34" charset="-79"/>
                <a:cs typeface="David" panose="020E0502060401010101" pitchFamily="34" charset="-79"/>
              </a:rPr>
              <a:t>לצורך המחשת אזור המחקר יצרנו מספר מפות המתארות את השטח:</a:t>
            </a:r>
          </a:p>
          <a:p>
            <a:pPr lvl="1"/>
            <a:r>
              <a:rPr lang="he-IL" sz="1800" dirty="0">
                <a:latin typeface="David" panose="020E0502060401010101" pitchFamily="34" charset="-79"/>
                <a:cs typeface="David" panose="020E0502060401010101" pitchFamily="34" charset="-79"/>
              </a:rPr>
              <a:t>למפת אזור מחקר לחץ </a:t>
            </a:r>
            <a:r>
              <a:rPr lang="he-IL" sz="1800" dirty="0">
                <a:latin typeface="David" panose="020E0502060401010101" pitchFamily="34" charset="-79"/>
                <a:cs typeface="David" panose="020E0502060401010101" pitchFamily="34" charset="-79"/>
                <a:hlinkClick r:id="rId2"/>
              </a:rPr>
              <a:t>כאן</a:t>
            </a:r>
            <a:r>
              <a:rPr lang="he-IL" sz="1800" dirty="0">
                <a:latin typeface="David" panose="020E0502060401010101" pitchFamily="34" charset="-79"/>
                <a:cs typeface="David" panose="020E0502060401010101" pitchFamily="34" charset="-79"/>
              </a:rPr>
              <a:t>.</a:t>
            </a:r>
            <a:endParaRPr lang="en-US" sz="1800" dirty="0">
              <a:latin typeface="David" panose="020E0502060401010101" pitchFamily="34" charset="-79"/>
              <a:cs typeface="David" panose="020E0502060401010101" pitchFamily="34" charset="-79"/>
            </a:endParaRPr>
          </a:p>
          <a:p>
            <a:pPr lvl="1"/>
            <a:r>
              <a:rPr lang="he-IL" sz="1800" dirty="0">
                <a:latin typeface="David" panose="020E0502060401010101" pitchFamily="34" charset="-79"/>
                <a:cs typeface="David" panose="020E0502060401010101" pitchFamily="34" charset="-79"/>
              </a:rPr>
              <a:t>למפת אתרים לפי גודל לחץ </a:t>
            </a:r>
            <a:r>
              <a:rPr lang="he-IL" sz="1800" dirty="0">
                <a:latin typeface="David" panose="020E0502060401010101" pitchFamily="34" charset="-79"/>
                <a:cs typeface="David" panose="020E0502060401010101" pitchFamily="34" charset="-79"/>
                <a:hlinkClick r:id="rId3"/>
              </a:rPr>
              <a:t>כאן</a:t>
            </a:r>
            <a:r>
              <a:rPr lang="he-IL" sz="1800" dirty="0">
                <a:latin typeface="David" panose="020E0502060401010101" pitchFamily="34" charset="-79"/>
                <a:cs typeface="David" panose="020E0502060401010101" pitchFamily="34" charset="-79"/>
              </a:rPr>
              <a:t>.</a:t>
            </a:r>
          </a:p>
          <a:p>
            <a:pPr lvl="1"/>
            <a:r>
              <a:rPr lang="he-IL" sz="1800" dirty="0">
                <a:latin typeface="David" panose="020E0502060401010101" pitchFamily="34" charset="-79"/>
                <a:cs typeface="David" panose="020E0502060401010101" pitchFamily="34" charset="-79"/>
              </a:rPr>
              <a:t>למפת עושר מינים כללי  לחץ </a:t>
            </a:r>
            <a:r>
              <a:rPr lang="he-IL" sz="1800" dirty="0">
                <a:latin typeface="David" panose="020E0502060401010101" pitchFamily="34" charset="-79"/>
                <a:cs typeface="David" panose="020E0502060401010101" pitchFamily="34" charset="-79"/>
                <a:hlinkClick r:id="rId4"/>
              </a:rPr>
              <a:t>כאן</a:t>
            </a:r>
            <a:r>
              <a:rPr lang="he-IL" sz="1800" dirty="0">
                <a:latin typeface="David" panose="020E0502060401010101" pitchFamily="34" charset="-79"/>
                <a:cs typeface="David" panose="020E0502060401010101" pitchFamily="34" charset="-79"/>
              </a:rPr>
              <a:t>.</a:t>
            </a:r>
          </a:p>
          <a:p>
            <a:pPr lvl="1"/>
            <a:r>
              <a:rPr lang="he-IL" sz="1800" dirty="0">
                <a:latin typeface="David" panose="020E0502060401010101" pitchFamily="34" charset="-79"/>
                <a:cs typeface="David" panose="020E0502060401010101" pitchFamily="34" charset="-79"/>
              </a:rPr>
              <a:t>למפת עושר מינים לא-אדומים לחץ </a:t>
            </a:r>
            <a:r>
              <a:rPr lang="he-IL" sz="1800" dirty="0">
                <a:latin typeface="David" panose="020E0502060401010101" pitchFamily="34" charset="-79"/>
                <a:cs typeface="David" panose="020E0502060401010101" pitchFamily="34" charset="-79"/>
                <a:hlinkClick r:id="rId5"/>
              </a:rPr>
              <a:t>כאן</a:t>
            </a:r>
            <a:r>
              <a:rPr lang="he-IL" sz="1800" dirty="0">
                <a:latin typeface="David" panose="020E0502060401010101" pitchFamily="34" charset="-79"/>
                <a:cs typeface="David" panose="020E0502060401010101" pitchFamily="34" charset="-79"/>
              </a:rPr>
              <a:t>.</a:t>
            </a:r>
          </a:p>
          <a:p>
            <a:pPr lvl="1"/>
            <a:r>
              <a:rPr lang="he-IL" sz="1800" dirty="0">
                <a:latin typeface="David" panose="020E0502060401010101" pitchFamily="34" charset="-79"/>
                <a:cs typeface="David" panose="020E0502060401010101" pitchFamily="34" charset="-79"/>
              </a:rPr>
              <a:t>למפת עושר מינים אדומים לחץ </a:t>
            </a:r>
            <a:r>
              <a:rPr lang="he-IL" sz="1800" dirty="0">
                <a:latin typeface="David" panose="020E0502060401010101" pitchFamily="34" charset="-79"/>
                <a:cs typeface="David" panose="020E0502060401010101" pitchFamily="34" charset="-79"/>
                <a:hlinkClick r:id="rId6"/>
              </a:rPr>
              <a:t>כאן</a:t>
            </a:r>
            <a:r>
              <a:rPr lang="he-IL" sz="1800" dirty="0">
                <a:latin typeface="David" panose="020E0502060401010101" pitchFamily="34" charset="-79"/>
                <a:cs typeface="David" panose="020E0502060401010101" pitchFamily="34" charset="-79"/>
              </a:rPr>
              <a:t>.</a:t>
            </a:r>
          </a:p>
          <a:p>
            <a:pPr lvl="1"/>
            <a:r>
              <a:rPr lang="he-IL" sz="1800" dirty="0">
                <a:latin typeface="David" panose="020E0502060401010101" pitchFamily="34" charset="-79"/>
                <a:cs typeface="David" panose="020E0502060401010101" pitchFamily="34" charset="-79"/>
              </a:rPr>
              <a:t>למפת התפלגות הטקסות לפי אתר לחץ </a:t>
            </a:r>
            <a:r>
              <a:rPr lang="he-IL" sz="1800" dirty="0">
                <a:latin typeface="David" panose="020E0502060401010101" pitchFamily="34" charset="-79"/>
                <a:cs typeface="David" panose="020E0502060401010101" pitchFamily="34" charset="-79"/>
                <a:hlinkClick r:id="rId7"/>
              </a:rPr>
              <a:t>כאן</a:t>
            </a:r>
            <a:r>
              <a:rPr lang="he-IL" sz="1800" dirty="0">
                <a:latin typeface="David" panose="020E0502060401010101" pitchFamily="34" charset="-79"/>
                <a:cs typeface="David" panose="020E0502060401010101" pitchFamily="34" charset="-79"/>
              </a:rPr>
              <a:t>.</a:t>
            </a:r>
          </a:p>
          <a:p>
            <a:endParaRPr lang="he-IL" sz="1400" dirty="0">
              <a:latin typeface="David" panose="020E0502060401010101" pitchFamily="34" charset="-79"/>
              <a:cs typeface="David" panose="020E0502060401010101" pitchFamily="34" charset="-79"/>
            </a:endParaRPr>
          </a:p>
        </p:txBody>
      </p:sp>
      <p:pic>
        <p:nvPicPr>
          <p:cNvPr id="8" name="Picture 4" descr="D:\Users\itayker\Downloads\beerhood.PN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9512" y="1340768"/>
            <a:ext cx="3811765" cy="5400000"/>
          </a:xfrm>
          <a:prstGeom prst="rect">
            <a:avLst/>
          </a:prstGeom>
          <a:noFill/>
          <a:ln>
            <a:noFill/>
          </a:ln>
        </p:spPr>
      </p:pic>
    </p:spTree>
    <p:extLst>
      <p:ext uri="{BB962C8B-B14F-4D97-AF65-F5344CB8AC3E}">
        <p14:creationId xmlns:p14="http://schemas.microsoft.com/office/powerpoint/2010/main" val="16152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latin typeface="David" panose="020E0502060401010101" pitchFamily="34" charset="-79"/>
                <a:cs typeface="David" panose="020E0502060401010101" pitchFamily="34" charset="-79"/>
              </a:rPr>
              <a:t>איסוף נתונים</a:t>
            </a:r>
          </a:p>
        </p:txBody>
      </p:sp>
      <p:sp>
        <p:nvSpPr>
          <p:cNvPr id="3" name="מציין מיקום תוכן 2"/>
          <p:cNvSpPr>
            <a:spLocks noGrp="1"/>
          </p:cNvSpPr>
          <p:nvPr>
            <p:ph idx="1"/>
          </p:nvPr>
        </p:nvSpPr>
        <p:spPr/>
        <p:txBody>
          <a:bodyPr>
            <a:normAutofit fontScale="92500" lnSpcReduction="10000"/>
          </a:bodyPr>
          <a:lstStyle/>
          <a:p>
            <a:pPr marL="0" indent="0">
              <a:buNone/>
            </a:pPr>
            <a:r>
              <a:rPr lang="he-IL" sz="3000" dirty="0">
                <a:latin typeface="David" panose="020E0502060401010101" pitchFamily="34" charset="-79"/>
                <a:cs typeface="David" panose="020E0502060401010101" pitchFamily="34" charset="-79"/>
              </a:rPr>
              <a:t>לצורך עבודתנו השתמשנו ב:</a:t>
            </a:r>
          </a:p>
          <a:p>
            <a:r>
              <a:rPr lang="he-IL" dirty="0">
                <a:latin typeface="David" panose="020E0502060401010101" pitchFamily="34" charset="-79"/>
                <a:cs typeface="David" panose="020E0502060401010101" pitchFamily="34" charset="-79"/>
              </a:rPr>
              <a:t>  </a:t>
            </a:r>
            <a:r>
              <a:rPr lang="he-IL" sz="2600" u="sng" dirty="0">
                <a:latin typeface="David" panose="020E0502060401010101" pitchFamily="34" charset="-79"/>
                <a:cs typeface="David" panose="020E0502060401010101" pitchFamily="34" charset="-79"/>
              </a:rPr>
              <a:t>שלוש שכבות נתונים</a:t>
            </a:r>
            <a:r>
              <a:rPr lang="he-IL" sz="2600" dirty="0">
                <a:latin typeface="David" panose="020E0502060401010101" pitchFamily="34" charset="-79"/>
                <a:cs typeface="David" panose="020E0502060401010101" pitchFamily="34" charset="-79"/>
              </a:rPr>
              <a:t>:</a:t>
            </a:r>
          </a:p>
          <a:p>
            <a:pPr marL="971550" lvl="1" indent="-514350">
              <a:buFont typeface="+mj-lt"/>
              <a:buAutoNum type="arabicPeriod"/>
            </a:pPr>
            <a:r>
              <a:rPr lang="he-IL" sz="2400" dirty="0">
                <a:latin typeface="David" panose="020E0502060401010101" pitchFamily="34" charset="-79"/>
                <a:cs typeface="David" panose="020E0502060401010101" pitchFamily="34" charset="-79"/>
              </a:rPr>
              <a:t>שכבת אזורים סטטיסטיים פוליגונלאית של הלמ"ס. </a:t>
            </a:r>
          </a:p>
          <a:p>
            <a:pPr marL="971550" lvl="1" indent="-514350">
              <a:buFont typeface="+mj-lt"/>
              <a:buAutoNum type="arabicPeriod"/>
            </a:pPr>
            <a:r>
              <a:rPr lang="he-IL" sz="2400" dirty="0">
                <a:latin typeface="David" panose="020E0502060401010101" pitchFamily="34" charset="-79"/>
                <a:cs typeface="David" panose="020E0502060401010101" pitchFamily="34" charset="-79"/>
              </a:rPr>
              <a:t>58 אתרים ירוקים של החברה להגנת הטבע.</a:t>
            </a:r>
          </a:p>
          <a:p>
            <a:pPr marL="971550" lvl="1" indent="-514350">
              <a:buFont typeface="+mj-lt"/>
              <a:buAutoNum type="arabicPeriod"/>
            </a:pPr>
            <a:r>
              <a:rPr lang="he-IL" sz="2400" dirty="0">
                <a:latin typeface="David" panose="020E0502060401010101" pitchFamily="34" charset="-79"/>
                <a:cs typeface="David" panose="020E0502060401010101" pitchFamily="34" charset="-79"/>
              </a:rPr>
              <a:t>שכבת מבנים פוליגונלאית בבאר שבע.</a:t>
            </a:r>
          </a:p>
          <a:p>
            <a:pPr marL="514350" indent="-457200"/>
            <a:r>
              <a:rPr lang="he-IL" sz="2600" u="sng" dirty="0">
                <a:latin typeface="David" panose="020E0502060401010101" pitchFamily="34" charset="-79"/>
                <a:cs typeface="David" panose="020E0502060401010101" pitchFamily="34" charset="-79"/>
              </a:rPr>
              <a:t>ארבע טבלאות נתונים</a:t>
            </a:r>
            <a:r>
              <a:rPr lang="he-IL" sz="3000" dirty="0">
                <a:latin typeface="David" panose="020E0502060401010101" pitchFamily="34" charset="-79"/>
                <a:cs typeface="David" panose="020E0502060401010101" pitchFamily="34" charset="-79"/>
              </a:rPr>
              <a:t>:</a:t>
            </a:r>
          </a:p>
          <a:p>
            <a:pPr marL="971550" lvl="1" indent="-514350">
              <a:buFont typeface="+mj-lt"/>
              <a:buAutoNum type="arabicPeriod"/>
            </a:pPr>
            <a:r>
              <a:rPr lang="he-IL" sz="2400" dirty="0">
                <a:latin typeface="David" panose="020E0502060401010101" pitchFamily="34" charset="-79"/>
                <a:cs typeface="David" panose="020E0502060401010101" pitchFamily="34" charset="-79"/>
              </a:rPr>
              <a:t>מיני צמחים שנצפו לפי אתר.</a:t>
            </a:r>
          </a:p>
          <a:p>
            <a:pPr marL="971550" lvl="1" indent="-514350">
              <a:buFont typeface="+mj-lt"/>
              <a:buAutoNum type="arabicPeriod"/>
            </a:pPr>
            <a:r>
              <a:rPr lang="he-IL" sz="2400" dirty="0">
                <a:latin typeface="David" panose="020E0502060401010101" pitchFamily="34" charset="-79"/>
                <a:cs typeface="David" panose="020E0502060401010101" pitchFamily="34" charset="-79"/>
              </a:rPr>
              <a:t>מיני בע"ח שנצפו לפי אתר.</a:t>
            </a:r>
          </a:p>
          <a:p>
            <a:pPr marL="971550" lvl="1" indent="-514350">
              <a:buFont typeface="+mj-lt"/>
              <a:buAutoNum type="arabicPeriod"/>
            </a:pPr>
            <a:r>
              <a:rPr lang="he-IL" sz="2400" dirty="0">
                <a:latin typeface="David" panose="020E0502060401010101" pitchFamily="34" charset="-79"/>
                <a:cs typeface="David" panose="020E0502060401010101" pitchFamily="34" charset="-79"/>
              </a:rPr>
              <a:t>רשימת האזורים הסטטיסטים והשכונות שבהן.</a:t>
            </a:r>
          </a:p>
          <a:p>
            <a:pPr marL="971550" lvl="1" indent="-514350">
              <a:buFont typeface="+mj-lt"/>
              <a:buAutoNum type="arabicPeriod"/>
            </a:pPr>
            <a:r>
              <a:rPr lang="he-IL" sz="2400" dirty="0">
                <a:latin typeface="David" panose="020E0502060401010101" pitchFamily="34" charset="-79"/>
                <a:cs typeface="David" panose="020E0502060401010101" pitchFamily="34" charset="-79"/>
              </a:rPr>
              <a:t>שנת הקמת של כל שכונה בבאר שבע.</a:t>
            </a:r>
          </a:p>
          <a:p>
            <a:pPr marL="971550" lvl="1" indent="-514350">
              <a:buFont typeface="+mj-lt"/>
              <a:buAutoNum type="arabicPeriod"/>
            </a:pPr>
            <a:r>
              <a:rPr lang="he-IL" sz="2400" dirty="0">
                <a:latin typeface="David" panose="020E0502060401010101" pitchFamily="34" charset="-79"/>
                <a:cs typeface="David" panose="020E0502060401010101" pitchFamily="34" charset="-79"/>
              </a:rPr>
              <a:t>אוכלוסייה לפי אזור סטטיסטי לשנת 2015.</a:t>
            </a:r>
          </a:p>
        </p:txBody>
      </p:sp>
    </p:spTree>
    <p:extLst>
      <p:ext uri="{BB962C8B-B14F-4D97-AF65-F5344CB8AC3E}">
        <p14:creationId xmlns:p14="http://schemas.microsoft.com/office/powerpoint/2010/main" val="3657875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p:cNvPicPr>
            <a:picLocks noChangeAspect="1"/>
          </p:cNvPicPr>
          <p:nvPr/>
        </p:nvPicPr>
        <p:blipFill>
          <a:blip r:embed="rId2"/>
          <a:stretch>
            <a:fillRect/>
          </a:stretch>
        </p:blipFill>
        <p:spPr>
          <a:xfrm>
            <a:off x="2357438" y="5198318"/>
            <a:ext cx="4429125" cy="1543050"/>
          </a:xfrm>
          <a:prstGeom prst="rect">
            <a:avLst/>
          </a:prstGeom>
        </p:spPr>
      </p:pic>
      <p:sp>
        <p:nvSpPr>
          <p:cNvPr id="2" name="כותרת 1"/>
          <p:cNvSpPr>
            <a:spLocks noGrp="1"/>
          </p:cNvSpPr>
          <p:nvPr>
            <p:ph type="title"/>
          </p:nvPr>
        </p:nvSpPr>
        <p:spPr/>
        <p:txBody>
          <a:bodyPr>
            <a:normAutofit fontScale="90000"/>
          </a:bodyPr>
          <a:lstStyle/>
          <a:p>
            <a:r>
              <a:rPr lang="he-IL" dirty="0">
                <a:latin typeface="David" panose="020E0502060401010101" pitchFamily="34" charset="-79"/>
                <a:cs typeface="David" panose="020E0502060401010101" pitchFamily="34" charset="-79"/>
              </a:rPr>
              <a:t>עיבוד נתונים א-</a:t>
            </a:r>
            <a:r>
              <a:rPr lang="he-IL" dirty="0" err="1">
                <a:latin typeface="David" panose="020E0502060401010101" pitchFamily="34" charset="-79"/>
                <a:cs typeface="David" panose="020E0502060401010101" pitchFamily="34" charset="-79"/>
              </a:rPr>
              <a:t>ביוטים</a:t>
            </a:r>
            <a:br>
              <a:rPr lang="he-IL" dirty="0">
                <a:latin typeface="David" panose="020E0502060401010101" pitchFamily="34" charset="-79"/>
                <a:cs typeface="David" panose="020E0502060401010101" pitchFamily="34" charset="-79"/>
              </a:rPr>
            </a:br>
            <a:r>
              <a:rPr lang="he-IL" sz="2700" dirty="0">
                <a:latin typeface="David" panose="020E0502060401010101" pitchFamily="34" charset="-79"/>
                <a:cs typeface="David" panose="020E0502060401010101" pitchFamily="34" charset="-79"/>
              </a:rPr>
              <a:t>אזורים סטטיסטים</a:t>
            </a:r>
            <a:endParaRPr lang="he-IL" dirty="0">
              <a:latin typeface="David" panose="020E0502060401010101" pitchFamily="34" charset="-79"/>
              <a:cs typeface="David" panose="020E0502060401010101" pitchFamily="34" charset="-79"/>
            </a:endParaRPr>
          </a:p>
        </p:txBody>
      </p:sp>
      <p:sp>
        <p:nvSpPr>
          <p:cNvPr id="3" name="מציין מיקום תוכן 2"/>
          <p:cNvSpPr>
            <a:spLocks noGrp="1"/>
          </p:cNvSpPr>
          <p:nvPr>
            <p:ph idx="1"/>
          </p:nvPr>
        </p:nvSpPr>
        <p:spPr>
          <a:xfrm>
            <a:off x="457200" y="1600201"/>
            <a:ext cx="8229600" cy="3714750"/>
          </a:xfrm>
        </p:spPr>
        <p:txBody>
          <a:bodyPr>
            <a:normAutofit fontScale="92500" lnSpcReduction="10000"/>
          </a:bodyPr>
          <a:lstStyle/>
          <a:p>
            <a:pPr marL="0" indent="0" algn="just">
              <a:buNone/>
            </a:pPr>
            <a:r>
              <a:rPr lang="he-IL" dirty="0">
                <a:latin typeface="David" panose="020E0502060401010101" pitchFamily="34" charset="-79"/>
                <a:cs typeface="David" panose="020E0502060401010101" pitchFamily="34" charset="-79"/>
              </a:rPr>
              <a:t>בשלב הראשון ביצענו בעזרת </a:t>
            </a:r>
            <a:r>
              <a:rPr lang="en-US" dirty="0">
                <a:latin typeface="David" panose="020E0502060401010101" pitchFamily="34" charset="-79"/>
                <a:cs typeface="David" panose="020E0502060401010101" pitchFamily="34" charset="-79"/>
              </a:rPr>
              <a:t>ArcMap 10.4.1</a:t>
            </a:r>
            <a:r>
              <a:rPr lang="he-IL" dirty="0">
                <a:latin typeface="David" panose="020E0502060401010101" pitchFamily="34" charset="-79"/>
                <a:cs typeface="David" panose="020E0502060401010101" pitchFamily="34" charset="-79"/>
              </a:rPr>
              <a:t>:</a:t>
            </a:r>
          </a:p>
          <a:p>
            <a:pPr marL="514350" indent="-514350" algn="just">
              <a:buFont typeface="+mj-lt"/>
              <a:buAutoNum type="arabicPeriod"/>
            </a:pPr>
            <a:r>
              <a:rPr lang="en-US" dirty="0">
                <a:latin typeface="David" panose="020E0502060401010101" pitchFamily="34" charset="-79"/>
                <a:cs typeface="David" panose="020E0502060401010101" pitchFamily="34" charset="-79"/>
              </a:rPr>
              <a:t>define projection</a:t>
            </a:r>
            <a:r>
              <a:rPr lang="he-IL" dirty="0">
                <a:latin typeface="David" panose="020E0502060401010101" pitchFamily="34" charset="-79"/>
                <a:cs typeface="David" panose="020E0502060401010101" pitchFamily="34" charset="-79"/>
              </a:rPr>
              <a:t> לשכבת הלמה"ס על מנת להתאימה לשאר השכבות שלנו.</a:t>
            </a:r>
          </a:p>
          <a:p>
            <a:pPr marL="514350" indent="-514350" algn="just">
              <a:buFont typeface="+mj-lt"/>
              <a:buAutoNum type="arabicPeriod"/>
            </a:pPr>
            <a:r>
              <a:rPr lang="he-IL" dirty="0">
                <a:latin typeface="David" panose="020E0502060401010101" pitchFamily="34" charset="-79"/>
                <a:cs typeface="David" panose="020E0502060401010101" pitchFamily="34" charset="-79"/>
              </a:rPr>
              <a:t>חיבור טבלאי של רשימת האזורים הסטטיסטיים לנתוני גילאי השכונות וכמות אוכלוסייה לפי אזור סטטיסטי.</a:t>
            </a:r>
          </a:p>
          <a:p>
            <a:pPr marL="514350" indent="-514350" algn="just">
              <a:buFont typeface="+mj-lt"/>
              <a:buAutoNum type="arabicPeriod"/>
            </a:pPr>
            <a:r>
              <a:rPr lang="he-IL" dirty="0">
                <a:latin typeface="David" panose="020E0502060401010101" pitchFamily="34" charset="-79"/>
                <a:cs typeface="David" panose="020E0502060401010101" pitchFamily="34" charset="-79"/>
              </a:rPr>
              <a:t>חיבור הטבלה החדשה לשכבת האזורים על בסיס מספר האזור הסטטיסטי.</a:t>
            </a:r>
          </a:p>
        </p:txBody>
      </p:sp>
      <p:pic>
        <p:nvPicPr>
          <p:cNvPr id="5" name="תמונה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4610" y="131763"/>
            <a:ext cx="1762125" cy="1285875"/>
          </a:xfrm>
          <a:prstGeom prst="rect">
            <a:avLst/>
          </a:prstGeom>
        </p:spPr>
      </p:pic>
    </p:spTree>
    <p:extLst>
      <p:ext uri="{BB962C8B-B14F-4D97-AF65-F5344CB8AC3E}">
        <p14:creationId xmlns:p14="http://schemas.microsoft.com/office/powerpoint/2010/main" val="3469668718"/>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3050</TotalTime>
  <Words>2921</Words>
  <Application>Microsoft Office PowerPoint</Application>
  <PresentationFormat>On-screen Show (4:3)</PresentationFormat>
  <Paragraphs>210</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David</vt:lpstr>
      <vt:lpstr>Times New Roman</vt:lpstr>
      <vt:lpstr>ערכת נושא Office</vt:lpstr>
      <vt:lpstr>השפעות של גורמים א-ביוטים על עושר המינים בסביבה עירונית</vt:lpstr>
      <vt:lpstr>מבוא</vt:lpstr>
      <vt:lpstr>מבוא -המשך</vt:lpstr>
      <vt:lpstr>מהלך עבודה</vt:lpstr>
      <vt:lpstr>ניתוח ספרותי</vt:lpstr>
      <vt:lpstr>אזור מחקר</vt:lpstr>
      <vt:lpstr>אזור מחקר -המשך</vt:lpstr>
      <vt:lpstr>איסוף נתונים</vt:lpstr>
      <vt:lpstr>עיבוד נתונים א-ביוטים אזורים סטטיסטים</vt:lpstr>
      <vt:lpstr>עיבוד נתונים א-ביוטים אתרים ירוקים</vt:lpstr>
      <vt:lpstr>עיבוד נתונים א-ביוטים שילוב השכבות פוליגונלאיות</vt:lpstr>
      <vt:lpstr>עיבוד נתונים א-ביוטים סידור הנתונים לעיבוד סטטיסטי</vt:lpstr>
      <vt:lpstr>עיבוד נתונים ביוטים עדכון מינים אדומים</vt:lpstr>
      <vt:lpstr>עיבוד נתונים ביוטים סידור הנתונים לעיבוד סטטיסטי</vt:lpstr>
      <vt:lpstr>עיבוד נתונים שילוב הנתונים</vt:lpstr>
      <vt:lpstr>ניתוחים סטטיסטים מבחן התפלגות נורמלית</vt:lpstr>
      <vt:lpstr>ניתוחים סטטיסטים שימוש ב LM()</vt:lpstr>
      <vt:lpstr>ניתוחים סטטיסטים שימוש ב LM()</vt:lpstr>
      <vt:lpstr>ניתוחים סטטיסטים שימוש ב LM()</vt:lpstr>
      <vt:lpstr>ניתוחים סטטיסטים שימוש ב LM()</vt:lpstr>
      <vt:lpstr>ניתוחים סטטיסטים Generalized Linear Models with Poisson</vt:lpstr>
      <vt:lpstr>ניתוחים סטטיסטים Generalized Linear Models with Poisson result tables</vt:lpstr>
      <vt:lpstr>ניתוחים סטטיסטים Prediction Charts</vt:lpstr>
      <vt:lpstr>ניתוחים סטטיסטים Prediction Charts – General Species </vt:lpstr>
      <vt:lpstr>ניתוחים סטטיסטים Prediction Charts – Red Species </vt:lpstr>
      <vt:lpstr>ניתוחים סטטיסטים Prediction Charts – All Species </vt:lpstr>
      <vt:lpstr>תוצאות</vt:lpstr>
      <vt:lpstr>סיכום</vt:lpstr>
      <vt:lpstr>ביבליוגרפיה</vt:lpstr>
      <vt:lpstr>git</vt:lpstr>
    </vt:vector>
  </TitlesOfParts>
  <Company>MOJ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השפעות של גורמים א-ביוטים על עושר המינים בסביבה עירונית</dc:title>
  <dc:creator>Itay Keren</dc:creator>
  <cp:lastModifiedBy>Inon</cp:lastModifiedBy>
  <cp:revision>311</cp:revision>
  <dcterms:created xsi:type="dcterms:W3CDTF">2017-06-19T11:01:59Z</dcterms:created>
  <dcterms:modified xsi:type="dcterms:W3CDTF">2017-06-29T16:22:47Z</dcterms:modified>
</cp:coreProperties>
</file>