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208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5/29/2018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914400"/>
          </a:xfrm>
        </p:spPr>
        <p:txBody>
          <a:bodyPr/>
          <a:lstStyle/>
          <a:p>
            <a:r>
              <a:rPr lang="en-US" dirty="0" smtClean="0"/>
              <a:t>Leader electio</a:t>
            </a:r>
            <a:r>
              <a:rPr lang="en-US" dirty="0"/>
              <a:t>n</a:t>
            </a:r>
          </a:p>
        </p:txBody>
      </p:sp>
      <p:sp>
        <p:nvSpPr>
          <p:cNvPr id="3" name="Subtitle 2"/>
          <p:cNvSpPr>
            <a:spLocks noGrp="1"/>
          </p:cNvSpPr>
          <p:nvPr>
            <p:ph type="subTitle" idx="1"/>
          </p:nvPr>
        </p:nvSpPr>
        <p:spPr/>
        <p:txBody>
          <a:bodyPr/>
          <a:lstStyle/>
          <a:p>
            <a:endParaRPr lang="en-US" dirty="0" smtClean="0"/>
          </a:p>
          <a:p>
            <a:endParaRPr lang="en-US" dirty="0"/>
          </a:p>
          <a:p>
            <a:r>
              <a:rPr lang="en-US" dirty="0" err="1" smtClean="0"/>
              <a:t>Raducanu</a:t>
            </a:r>
            <a:r>
              <a:rPr lang="en-US" dirty="0" smtClean="0"/>
              <a:t> </a:t>
            </a:r>
            <a:r>
              <a:rPr lang="en-US" dirty="0" err="1" smtClean="0"/>
              <a:t>Dragos-ionut</a:t>
            </a:r>
            <a:endParaRPr lang="en-US" dirty="0"/>
          </a:p>
        </p:txBody>
      </p:sp>
    </p:spTree>
    <p:extLst>
      <p:ext uri="{BB962C8B-B14F-4D97-AF65-F5344CB8AC3E}">
        <p14:creationId xmlns:p14="http://schemas.microsoft.com/office/powerpoint/2010/main" val="127855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 </a:t>
            </a:r>
          </a:p>
        </p:txBody>
      </p:sp>
      <p:pic>
        <p:nvPicPr>
          <p:cNvPr id="4" name="Content Placeholder 3"/>
          <p:cNvPicPr>
            <a:picLocks noGrp="1" noChangeAspect="1" noChangeArrowheads="1"/>
          </p:cNvPicPr>
          <p:nvPr>
            <p:ph idx="1"/>
          </p:nvPr>
        </p:nvPicPr>
        <p:blipFill>
          <a:blip r:embed="rId2"/>
          <a:srcRect l="20523" t="35347" r="17531" b="47281"/>
          <a:stretch>
            <a:fillRect/>
          </a:stretch>
        </p:blipFill>
        <p:spPr>
          <a:xfrm>
            <a:off x="457200" y="1600200"/>
            <a:ext cx="8229600" cy="2667000"/>
          </a:xfrm>
          <a:prstGeom prst="rect">
            <a:avLst/>
          </a:prstGeom>
          <a:noFill/>
          <a:ln/>
        </p:spPr>
      </p:pic>
      <p:sp>
        <p:nvSpPr>
          <p:cNvPr id="7" name="Content Placeholder 2"/>
          <p:cNvSpPr txBox="1">
            <a:spLocks/>
          </p:cNvSpPr>
          <p:nvPr/>
        </p:nvSpPr>
        <p:spPr>
          <a:xfrm>
            <a:off x="457200" y="4495800"/>
            <a:ext cx="8229600" cy="21336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r>
              <a:rPr lang="pt-BR" dirty="0"/>
              <a:t>Procesul 4 a detectat eșecul liderului și a inițiat o alegere.</a:t>
            </a:r>
            <a:endParaRPr lang="en-US" dirty="0" smtClean="0"/>
          </a:p>
          <a:p>
            <a:r>
              <a:rPr lang="vi-VN" dirty="0" smtClean="0"/>
              <a:t>Procesele </a:t>
            </a:r>
            <a:r>
              <a:rPr lang="vi-VN" dirty="0"/>
              <a:t>5 și 6 răspund spunând 4 să se oprească</a:t>
            </a:r>
            <a:r>
              <a:rPr lang="vi-VN" dirty="0" smtClean="0"/>
              <a:t>.</a:t>
            </a:r>
            <a:endParaRPr lang="en-US" dirty="0" smtClean="0"/>
          </a:p>
          <a:p>
            <a:r>
              <a:rPr lang="en-US" dirty="0" err="1"/>
              <a:t>Acum</a:t>
            </a:r>
            <a:r>
              <a:rPr lang="en-US" dirty="0"/>
              <a:t> 5 </a:t>
            </a:r>
            <a:r>
              <a:rPr lang="en-US" dirty="0" err="1"/>
              <a:t>și</a:t>
            </a:r>
            <a:r>
              <a:rPr lang="en-US" dirty="0"/>
              <a:t> 6 au </a:t>
            </a:r>
            <a:r>
              <a:rPr lang="en-US" dirty="0" err="1"/>
              <a:t>fiecare</a:t>
            </a:r>
            <a:r>
              <a:rPr lang="en-US" dirty="0"/>
              <a:t> </a:t>
            </a:r>
            <a:r>
              <a:rPr lang="en-US" dirty="0" err="1"/>
              <a:t>alegeri</a:t>
            </a:r>
            <a:endParaRPr lang="en-US" dirty="0"/>
          </a:p>
        </p:txBody>
      </p:sp>
    </p:spTree>
    <p:extLst>
      <p:ext uri="{BB962C8B-B14F-4D97-AF65-F5344CB8AC3E}">
        <p14:creationId xmlns:p14="http://schemas.microsoft.com/office/powerpoint/2010/main" val="31422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 </a:t>
            </a:r>
          </a:p>
        </p:txBody>
      </p:sp>
      <p:sp>
        <p:nvSpPr>
          <p:cNvPr id="3" name="Content Placeholder 2"/>
          <p:cNvSpPr>
            <a:spLocks noGrp="1"/>
          </p:cNvSpPr>
          <p:nvPr>
            <p:ph idx="1"/>
          </p:nvPr>
        </p:nvSpPr>
        <p:spPr>
          <a:xfrm>
            <a:off x="457200" y="4419600"/>
            <a:ext cx="8229600" cy="1889760"/>
          </a:xfrm>
        </p:spPr>
        <p:txBody>
          <a:bodyPr/>
          <a:lstStyle/>
          <a:p>
            <a:r>
              <a:rPr lang="vi-VN" dirty="0"/>
              <a:t>Procesul 6 răspunde la apelul de la 5 și îi spune să se oprească</a:t>
            </a:r>
            <a:r>
              <a:rPr lang="vi-VN" dirty="0" smtClean="0"/>
              <a:t>.</a:t>
            </a:r>
            <a:endParaRPr lang="en-US" dirty="0" smtClean="0"/>
          </a:p>
          <a:p>
            <a:r>
              <a:rPr lang="vi-VN" dirty="0"/>
              <a:t>Procesul 6 câștigă și îi spune tuturor.</a:t>
            </a:r>
            <a:endParaRPr lang="en-US" dirty="0"/>
          </a:p>
        </p:txBody>
      </p:sp>
      <p:pic>
        <p:nvPicPr>
          <p:cNvPr id="4" name="Picture 3"/>
          <p:cNvPicPr>
            <a:picLocks noGrp="1" noChangeAspect="1" noChangeArrowheads="1"/>
          </p:cNvPicPr>
          <p:nvPr/>
        </p:nvPicPr>
        <p:blipFill>
          <a:blip r:embed="rId2"/>
          <a:srcRect l="29930" t="53323" r="28648" b="29758"/>
          <a:stretch>
            <a:fillRect/>
          </a:stretch>
        </p:blipFill>
        <p:spPr bwMode="auto">
          <a:xfrm>
            <a:off x="1134298" y="1371600"/>
            <a:ext cx="6891880" cy="2667000"/>
          </a:xfrm>
          <a:prstGeom prst="rect">
            <a:avLst/>
          </a:prstGeom>
          <a:noFill/>
          <a:ln w="9525">
            <a:noFill/>
            <a:miter lim="800000"/>
            <a:headEnd/>
            <a:tailEnd/>
          </a:ln>
          <a:effectLst/>
        </p:spPr>
      </p:pic>
    </p:spTree>
    <p:extLst>
      <p:ext uri="{BB962C8B-B14F-4D97-AF65-F5344CB8AC3E}">
        <p14:creationId xmlns:p14="http://schemas.microsoft.com/office/powerpoint/2010/main" val="3149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85800"/>
            <a:ext cx="8229600" cy="9144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err="1" smtClean="0"/>
              <a:t>Introducere</a:t>
            </a:r>
            <a:endParaRPr lang="en-US" dirty="0"/>
          </a:p>
        </p:txBody>
      </p:sp>
      <p:sp>
        <p:nvSpPr>
          <p:cNvPr id="5" name="Subtitle 2"/>
          <p:cNvSpPr txBox="1">
            <a:spLocks/>
          </p:cNvSpPr>
          <p:nvPr/>
        </p:nvSpPr>
        <p:spPr>
          <a:xfrm>
            <a:off x="457200" y="2514600"/>
            <a:ext cx="8229600" cy="3810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1"/>
            <a:r>
              <a:rPr lang="vi-VN" dirty="0"/>
              <a:t>În calculul distribuit, alegerea liderului este procesul de desemnare a unui singur proces ca organizator al unei sarcini distribuite între mai multe computere (noduri). Înainte de începerea sarcinii, toate nodurile de rețea fie nu știu care nod va servi drept "lider" (sau coordonator) al sarcinii, fie nu poate comunica cu coordonatorul actual. Cu toate acestea, după ce a fost executat un algoritm de alegere a liderilor, fiecare nod din întreaga rețea recunoaște un nod special, unic ca lider de activitate.</a:t>
            </a:r>
            <a:endParaRPr lang="en-US" dirty="0"/>
          </a:p>
        </p:txBody>
      </p:sp>
    </p:spTree>
    <p:extLst>
      <p:ext uri="{BB962C8B-B14F-4D97-AF65-F5344CB8AC3E}">
        <p14:creationId xmlns:p14="http://schemas.microsoft.com/office/powerpoint/2010/main" val="205016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r>
              <a:rPr lang="vi-VN" dirty="0"/>
              <a:t>Nodurile rețelei comunică între ele pentru a decide care dintre ele vor intra în statul "lider". Pentru aceasta, au nevoie de o anumită metodă pentru a rupe simetria între ei. De exemplu, dacă fiecare nod are identități identice și comparabile, atunci nodurile își pot compara identitatea și pot decide că nodul cu cea </a:t>
            </a:r>
            <a:r>
              <a:rPr lang="vi-VN" dirty="0" smtClean="0"/>
              <a:t>mai </a:t>
            </a:r>
            <a:r>
              <a:rPr lang="vi-VN" dirty="0"/>
              <a:t>mare identitate este lider</a:t>
            </a:r>
            <a:r>
              <a:rPr lang="vi-VN" dirty="0" smtClean="0"/>
              <a:t>.</a:t>
            </a:r>
            <a:endParaRPr lang="en-US" dirty="0" smtClean="0"/>
          </a:p>
          <a:p>
            <a:r>
              <a:rPr lang="en-US" dirty="0" err="1" smtClean="0"/>
              <a:t>Algoritmii</a:t>
            </a:r>
            <a:r>
              <a:rPr lang="en-US" dirty="0" smtClean="0"/>
              <a:t> l</a:t>
            </a:r>
            <a:r>
              <a:rPr lang="vi-VN" dirty="0" smtClean="0"/>
              <a:t>eader election</a:t>
            </a:r>
            <a:r>
              <a:rPr lang="en-US" dirty="0" smtClean="0"/>
              <a:t> </a:t>
            </a:r>
            <a:r>
              <a:rPr lang="vi-VN" dirty="0" smtClean="0"/>
              <a:t>sunt </a:t>
            </a:r>
            <a:r>
              <a:rPr lang="vi-VN" dirty="0"/>
              <a:t>proiectați să fie economici din punct de vedere al numărului total de octeți transmiși și al timpului.</a:t>
            </a:r>
            <a:endParaRPr lang="en-US" dirty="0"/>
          </a:p>
        </p:txBody>
      </p:sp>
    </p:spTree>
    <p:extLst>
      <p:ext uri="{BB962C8B-B14F-4D97-AF65-F5344CB8AC3E}">
        <p14:creationId xmlns:p14="http://schemas.microsoft.com/office/powerpoint/2010/main" val="84411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Definita</a:t>
            </a:r>
            <a:r>
              <a:rPr lang="en-US" dirty="0" smtClean="0"/>
              <a:t> </a:t>
            </a:r>
            <a:r>
              <a:rPr lang="en-US" dirty="0" err="1" smtClean="0"/>
              <a:t>problemei</a:t>
            </a:r>
            <a:endParaRPr lang="en-US" dirty="0"/>
          </a:p>
        </p:txBody>
      </p:sp>
      <p:sp>
        <p:nvSpPr>
          <p:cNvPr id="3" name="Content Placeholder 2"/>
          <p:cNvSpPr>
            <a:spLocks noGrp="1"/>
          </p:cNvSpPr>
          <p:nvPr>
            <p:ph idx="1"/>
          </p:nvPr>
        </p:nvSpPr>
        <p:spPr>
          <a:xfrm>
            <a:off x="457200" y="1447800"/>
            <a:ext cx="8229600" cy="4724400"/>
          </a:xfrm>
        </p:spPr>
        <p:txBody>
          <a:bodyPr/>
          <a:lstStyle/>
          <a:p>
            <a:r>
              <a:rPr lang="vi-VN" dirty="0"/>
              <a:t>Problema alegerii liderilor este ca fiecare procesor să decidă în cele din urmă dacă este lider sau nu, sub rezerva constrângerii că un singur procesor decide că este lider. Un algoritm rezolvă problema liderului electoral dacă</a:t>
            </a:r>
            <a:r>
              <a:rPr lang="vi-VN" dirty="0" smtClean="0"/>
              <a:t>:</a:t>
            </a:r>
            <a:endParaRPr lang="en-US" dirty="0" smtClean="0"/>
          </a:p>
          <a:p>
            <a:pPr marL="137160" indent="0">
              <a:buNone/>
            </a:pPr>
            <a:r>
              <a:rPr lang="en-US" dirty="0"/>
              <a:t>	</a:t>
            </a:r>
            <a:r>
              <a:rPr lang="en-US" dirty="0" smtClean="0"/>
              <a:t>1. </a:t>
            </a:r>
            <a:r>
              <a:rPr lang="vi-VN" dirty="0" smtClean="0"/>
              <a:t>Statele </a:t>
            </a:r>
            <a:r>
              <a:rPr lang="vi-VN" dirty="0"/>
              <a:t>de </a:t>
            </a:r>
            <a:r>
              <a:rPr lang="vi-VN" dirty="0" smtClean="0"/>
              <a:t>procesatori </a:t>
            </a:r>
            <a:r>
              <a:rPr lang="vi-VN" dirty="0"/>
              <a:t>sunt împărțite în state alese și </a:t>
            </a:r>
            <a:r>
              <a:rPr lang="en-US" dirty="0" err="1" smtClean="0"/>
              <a:t>nealese</a:t>
            </a:r>
            <a:r>
              <a:rPr lang="vi-VN" dirty="0" smtClean="0"/>
              <a:t>. </a:t>
            </a:r>
            <a:r>
              <a:rPr lang="vi-VN" dirty="0"/>
              <a:t>Odată aleasă, rămâne ales (în mod similar, dacă nu este ales</a:t>
            </a:r>
            <a:r>
              <a:rPr lang="vi-VN" dirty="0" smtClean="0"/>
              <a:t>).</a:t>
            </a:r>
            <a:endParaRPr lang="en-US" dirty="0" smtClean="0"/>
          </a:p>
          <a:p>
            <a:pPr marL="137160" indent="0">
              <a:buNone/>
            </a:pPr>
            <a:r>
              <a:rPr lang="en-US" dirty="0"/>
              <a:t>	</a:t>
            </a:r>
            <a:r>
              <a:rPr lang="en-US" dirty="0" smtClean="0"/>
              <a:t>2. </a:t>
            </a:r>
            <a:r>
              <a:rPr lang="vi-VN" dirty="0"/>
              <a:t>În fiecare execuție, exact un procesor devine ales, iar ceilalți determină că nu sunt aleși.</a:t>
            </a:r>
            <a:endParaRPr lang="en-US" dirty="0"/>
          </a:p>
        </p:txBody>
      </p:sp>
    </p:spTree>
    <p:extLst>
      <p:ext uri="{BB962C8B-B14F-4D97-AF65-F5344CB8AC3E}">
        <p14:creationId xmlns:p14="http://schemas.microsoft.com/office/powerpoint/2010/main" val="208078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Conditii</a:t>
            </a:r>
            <a:r>
              <a:rPr lang="en-US" dirty="0" smtClean="0"/>
              <a:t> de </a:t>
            </a:r>
            <a:r>
              <a:rPr lang="en-US" dirty="0" err="1" smtClean="0"/>
              <a:t>alegere</a:t>
            </a:r>
            <a:endParaRPr lang="en-US" dirty="0"/>
          </a:p>
        </p:txBody>
      </p:sp>
      <p:sp>
        <p:nvSpPr>
          <p:cNvPr id="3" name="Content Placeholder 2"/>
          <p:cNvSpPr>
            <a:spLocks noGrp="1"/>
          </p:cNvSpPr>
          <p:nvPr>
            <p:ph idx="1"/>
          </p:nvPr>
        </p:nvSpPr>
        <p:spPr/>
        <p:txBody>
          <a:bodyPr>
            <a:normAutofit lnSpcReduction="10000"/>
          </a:bodyPr>
          <a:lstStyle/>
          <a:p>
            <a:r>
              <a:rPr lang="vi-VN" dirty="0"/>
              <a:t>Un algoritm de alegere lider valabil trebuie să îndeplinească următoarele condiții</a:t>
            </a:r>
            <a:r>
              <a:rPr lang="vi-VN" dirty="0" smtClean="0"/>
              <a:t>:</a:t>
            </a:r>
            <a:endParaRPr lang="en-US" dirty="0" smtClean="0"/>
          </a:p>
          <a:p>
            <a:pPr marL="137160" indent="0">
              <a:buNone/>
            </a:pPr>
            <a:r>
              <a:rPr lang="en-US" dirty="0"/>
              <a:t>	1. </a:t>
            </a:r>
            <a:r>
              <a:rPr lang="en-US" dirty="0" smtClean="0"/>
              <a:t>Termination: </a:t>
            </a:r>
            <a:r>
              <a:rPr lang="vi-VN" dirty="0"/>
              <a:t>algoritmul trebuie să se termine într-un timp finit odată ce liderul este selectat. În abordările randomizate această condiție este uneori slăbită (de exemplu, necesită terminarea cu probabilitatea 1</a:t>
            </a:r>
            <a:r>
              <a:rPr lang="vi-VN" dirty="0" smtClean="0"/>
              <a:t>).</a:t>
            </a:r>
            <a:endParaRPr lang="en-US" dirty="0" smtClean="0"/>
          </a:p>
          <a:p>
            <a:pPr marL="137160" indent="0">
              <a:buNone/>
            </a:pPr>
            <a:r>
              <a:rPr lang="en-US" dirty="0"/>
              <a:t>	</a:t>
            </a:r>
            <a:r>
              <a:rPr lang="en-US" dirty="0" smtClean="0"/>
              <a:t>2</a:t>
            </a:r>
            <a:r>
              <a:rPr lang="en-US" dirty="0"/>
              <a:t>. </a:t>
            </a:r>
            <a:r>
              <a:rPr lang="en-US" dirty="0" smtClean="0"/>
              <a:t>Uniqueness: </a:t>
            </a:r>
            <a:r>
              <a:rPr lang="es-ES" dirty="0" err="1" smtClean="0"/>
              <a:t>există</a:t>
            </a:r>
            <a:r>
              <a:rPr lang="es-ES" dirty="0" smtClean="0"/>
              <a:t> </a:t>
            </a:r>
            <a:r>
              <a:rPr lang="es-ES" dirty="0" err="1"/>
              <a:t>exact</a:t>
            </a:r>
            <a:r>
              <a:rPr lang="es-ES" dirty="0"/>
              <a:t> un </a:t>
            </a:r>
            <a:r>
              <a:rPr lang="es-ES" dirty="0" err="1"/>
              <a:t>procesor</a:t>
            </a:r>
            <a:r>
              <a:rPr lang="es-ES" dirty="0"/>
              <a:t> </a:t>
            </a:r>
            <a:r>
              <a:rPr lang="es-ES" dirty="0" err="1"/>
              <a:t>care</a:t>
            </a:r>
            <a:r>
              <a:rPr lang="es-ES" dirty="0"/>
              <a:t> se </a:t>
            </a:r>
            <a:r>
              <a:rPr lang="es-ES" dirty="0" err="1"/>
              <a:t>consideră</a:t>
            </a:r>
            <a:r>
              <a:rPr lang="es-ES" dirty="0"/>
              <a:t> </a:t>
            </a:r>
            <a:r>
              <a:rPr lang="es-ES" dirty="0" err="1"/>
              <a:t>lider</a:t>
            </a:r>
            <a:r>
              <a:rPr lang="es-ES" dirty="0" smtClean="0"/>
              <a:t>.</a:t>
            </a:r>
          </a:p>
          <a:p>
            <a:pPr marL="137160" indent="0">
              <a:buNone/>
            </a:pPr>
            <a:r>
              <a:rPr lang="es-ES" dirty="0"/>
              <a:t>	3. </a:t>
            </a:r>
            <a:r>
              <a:rPr lang="es-ES" dirty="0" err="1" smtClean="0"/>
              <a:t>Agreement</a:t>
            </a:r>
            <a:r>
              <a:rPr lang="es-ES" dirty="0"/>
              <a:t>: </a:t>
            </a:r>
            <a:r>
              <a:rPr lang="es-ES" dirty="0" err="1"/>
              <a:t>toți</a:t>
            </a:r>
            <a:r>
              <a:rPr lang="es-ES" dirty="0"/>
              <a:t> </a:t>
            </a:r>
            <a:r>
              <a:rPr lang="es-ES" dirty="0" err="1"/>
              <a:t>ceilalți</a:t>
            </a:r>
            <a:r>
              <a:rPr lang="es-ES" dirty="0"/>
              <a:t> </a:t>
            </a:r>
            <a:r>
              <a:rPr lang="es-ES" dirty="0" err="1"/>
              <a:t>procesatori</a:t>
            </a:r>
            <a:r>
              <a:rPr lang="es-ES" dirty="0"/>
              <a:t> </a:t>
            </a:r>
            <a:r>
              <a:rPr lang="es-ES" dirty="0" err="1"/>
              <a:t>știu</a:t>
            </a:r>
            <a:r>
              <a:rPr lang="es-ES" dirty="0"/>
              <a:t> cine este </a:t>
            </a:r>
            <a:r>
              <a:rPr lang="es-ES" dirty="0" err="1"/>
              <a:t>liderul</a:t>
            </a:r>
            <a:r>
              <a:rPr lang="es-ES" dirty="0"/>
              <a:t>.</a:t>
            </a:r>
            <a:endParaRPr lang="en-US" dirty="0"/>
          </a:p>
        </p:txBody>
      </p:sp>
    </p:spTree>
    <p:extLst>
      <p:ext uri="{BB962C8B-B14F-4D97-AF65-F5344CB8AC3E}">
        <p14:creationId xmlns:p14="http://schemas.microsoft.com/office/powerpoint/2010/main" val="352047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Variatii</a:t>
            </a:r>
            <a:r>
              <a:rPr lang="en-US" dirty="0" smtClean="0"/>
              <a:t> ale </a:t>
            </a:r>
            <a:r>
              <a:rPr lang="en-US" dirty="0" err="1" smtClean="0"/>
              <a:t>algoritmului</a:t>
            </a:r>
            <a:endParaRPr lang="en-US" dirty="0"/>
          </a:p>
        </p:txBody>
      </p:sp>
      <p:sp>
        <p:nvSpPr>
          <p:cNvPr id="3" name="Content Placeholder 2"/>
          <p:cNvSpPr>
            <a:spLocks noGrp="1"/>
          </p:cNvSpPr>
          <p:nvPr>
            <p:ph idx="1"/>
          </p:nvPr>
        </p:nvSpPr>
        <p:spPr/>
        <p:txBody>
          <a:bodyPr>
            <a:normAutofit lnSpcReduction="10000"/>
          </a:bodyPr>
          <a:lstStyle/>
          <a:p>
            <a:r>
              <a:rPr lang="en-US" dirty="0" err="1"/>
              <a:t>Mecanism</a:t>
            </a:r>
            <a:r>
              <a:rPr lang="en-US" dirty="0"/>
              <a:t> de </a:t>
            </a:r>
            <a:r>
              <a:rPr lang="en-US" dirty="0" err="1" smtClean="0"/>
              <a:t>comunicare</a:t>
            </a:r>
            <a:r>
              <a:rPr lang="en-US" dirty="0" smtClean="0"/>
              <a:t>: </a:t>
            </a:r>
            <a:r>
              <a:rPr lang="vi-VN" dirty="0"/>
              <a:t>procesoarele sunt fie sincrone în care procesele sunt sincronizate printr-un semnal de ceas sau asincron unde procesele rulează la viteze arbitrare</a:t>
            </a:r>
            <a:r>
              <a:rPr lang="vi-VN" dirty="0" smtClean="0"/>
              <a:t>.</a:t>
            </a:r>
            <a:endParaRPr lang="en-US" dirty="0" smtClean="0"/>
          </a:p>
          <a:p>
            <a:r>
              <a:rPr lang="en-US" dirty="0" err="1"/>
              <a:t>Numele</a:t>
            </a:r>
            <a:r>
              <a:rPr lang="en-US" dirty="0"/>
              <a:t> </a:t>
            </a:r>
            <a:r>
              <a:rPr lang="en-US" dirty="0" err="1"/>
              <a:t>proceselor</a:t>
            </a:r>
            <a:r>
              <a:rPr lang="en-US" dirty="0" smtClean="0"/>
              <a:t>: </a:t>
            </a:r>
            <a:r>
              <a:rPr lang="vi-VN" dirty="0"/>
              <a:t>dacă procesele au o identitate unică sau sunt nediferențiate (anonime</a:t>
            </a:r>
            <a:r>
              <a:rPr lang="vi-VN" dirty="0" smtClean="0"/>
              <a:t>).</a:t>
            </a:r>
            <a:endParaRPr lang="en-US" dirty="0" smtClean="0"/>
          </a:p>
          <a:p>
            <a:r>
              <a:rPr lang="en-US" dirty="0" err="1"/>
              <a:t>Topologie</a:t>
            </a:r>
            <a:r>
              <a:rPr lang="en-US" dirty="0"/>
              <a:t> de </a:t>
            </a:r>
            <a:r>
              <a:rPr lang="en-US" dirty="0" err="1"/>
              <a:t>rețea</a:t>
            </a:r>
            <a:r>
              <a:rPr lang="en-US" dirty="0"/>
              <a:t>: de </a:t>
            </a:r>
            <a:r>
              <a:rPr lang="en-US" dirty="0" err="1"/>
              <a:t>exemplu</a:t>
            </a:r>
            <a:r>
              <a:rPr lang="en-US" dirty="0"/>
              <a:t>, ring, acyclic graph or complete </a:t>
            </a:r>
            <a:r>
              <a:rPr lang="en-US" dirty="0" smtClean="0"/>
              <a:t>graph.</a:t>
            </a:r>
          </a:p>
          <a:p>
            <a:r>
              <a:rPr lang="en-US" dirty="0" err="1"/>
              <a:t>Dimensiunea</a:t>
            </a:r>
            <a:r>
              <a:rPr lang="en-US" dirty="0"/>
              <a:t> </a:t>
            </a:r>
            <a:r>
              <a:rPr lang="en-US" dirty="0" err="1"/>
              <a:t>rețelei</a:t>
            </a:r>
            <a:r>
              <a:rPr lang="en-US" dirty="0" smtClean="0"/>
              <a:t>: </a:t>
            </a:r>
            <a:r>
              <a:rPr lang="vi-VN" dirty="0"/>
              <a:t>algoritmul poate sau nu poate să utilizeze cunoașterea numărului de procese din sistem.</a:t>
            </a:r>
            <a:endParaRPr lang="en-US" dirty="0"/>
          </a:p>
        </p:txBody>
      </p:sp>
    </p:spTree>
    <p:extLst>
      <p:ext uri="{BB962C8B-B14F-4D97-AF65-F5344CB8AC3E}">
        <p14:creationId xmlns:p14="http://schemas.microsoft.com/office/powerpoint/2010/main" val="348562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 election </a:t>
            </a:r>
            <a:r>
              <a:rPr lang="en-US" dirty="0" err="1" smtClean="0"/>
              <a:t>în</a:t>
            </a:r>
            <a:r>
              <a:rPr lang="en-US" dirty="0" smtClean="0"/>
              <a:t> rings</a:t>
            </a:r>
            <a:endParaRPr lang="en-US" dirty="0"/>
          </a:p>
        </p:txBody>
      </p:sp>
      <p:sp>
        <p:nvSpPr>
          <p:cNvPr id="3" name="Content Placeholder 2"/>
          <p:cNvSpPr>
            <a:spLocks noGrp="1"/>
          </p:cNvSpPr>
          <p:nvPr>
            <p:ph idx="1"/>
          </p:nvPr>
        </p:nvSpPr>
        <p:spPr>
          <a:xfrm>
            <a:off x="2667000" y="1600200"/>
            <a:ext cx="6019800" cy="4709160"/>
          </a:xfrm>
        </p:spPr>
        <p:txBody>
          <a:bodyPr>
            <a:normAutofit fontScale="85000" lnSpcReduction="10000"/>
          </a:bodyPr>
          <a:lstStyle/>
          <a:p>
            <a:r>
              <a:rPr lang="vi-VN" dirty="0"/>
              <a:t>O rețea de </a:t>
            </a:r>
            <a:r>
              <a:rPr lang="en-US" dirty="0" smtClean="0"/>
              <a:t>tip ring </a:t>
            </a:r>
            <a:r>
              <a:rPr lang="vi-VN" dirty="0" smtClean="0"/>
              <a:t>este </a:t>
            </a:r>
            <a:r>
              <a:rPr lang="vi-VN" dirty="0"/>
              <a:t>o topologie a graficelor conectate, în care fiecare nod este conectat exact la alte două noduri, adică pentru un grafic cu n noduri, există exact n noduri care leagă nodurile. Un inel poate fi unidirecțional, ceea ce înseamnă că procesoarele comunică doar într-o singură direcție (un nod ar putea trimite doar mesaje spre stânga sau doar trimite mesaje în dreapta) sau bidirecțional, adică procesoare care pot transmite și primi mesaje în ambele direcții trimite mesaje la stânga și la dreapta).</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53712"/>
            <a:ext cx="2286000" cy="2461088"/>
          </a:xfrm>
          <a:prstGeom prst="rect">
            <a:avLst/>
          </a:prstGeom>
        </p:spPr>
      </p:pic>
    </p:spTree>
    <p:extLst>
      <p:ext uri="{BB962C8B-B14F-4D97-AF65-F5344CB8AC3E}">
        <p14:creationId xmlns:p14="http://schemas.microsoft.com/office/powerpoint/2010/main" val="8053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Algorithm</a:t>
            </a:r>
            <a:endParaRPr lang="en-US" dirty="0"/>
          </a:p>
        </p:txBody>
      </p:sp>
      <p:pic>
        <p:nvPicPr>
          <p:cNvPr id="7" name="Content Placeholder 6"/>
          <p:cNvPicPr>
            <a:picLocks noGrp="1" noChangeAspect="1" noChangeArrowheads="1"/>
          </p:cNvPicPr>
          <p:nvPr>
            <p:ph idx="1"/>
          </p:nvPr>
        </p:nvPicPr>
        <p:blipFill>
          <a:blip r:embed="rId2"/>
          <a:srcRect/>
          <a:stretch>
            <a:fillRect/>
          </a:stretch>
        </p:blipFill>
        <p:spPr>
          <a:xfrm>
            <a:off x="152401" y="1447800"/>
            <a:ext cx="2895600" cy="2622986"/>
          </a:xfrm>
          <a:prstGeom prst="rect">
            <a:avLst/>
          </a:prstGeom>
          <a:noFill/>
        </p:spPr>
      </p:pic>
      <p:pic>
        <p:nvPicPr>
          <p:cNvPr id="8" name="Picture 7"/>
          <p:cNvPicPr>
            <a:picLocks noChangeAspect="1" noChangeArrowheads="1"/>
          </p:cNvPicPr>
          <p:nvPr/>
        </p:nvPicPr>
        <p:blipFill>
          <a:blip r:embed="rId3"/>
          <a:srcRect/>
          <a:stretch>
            <a:fillRect/>
          </a:stretch>
        </p:blipFill>
        <p:spPr>
          <a:xfrm>
            <a:off x="4267200" y="1447799"/>
            <a:ext cx="3810000" cy="2691049"/>
          </a:xfrm>
          <a:prstGeom prst="rect">
            <a:avLst/>
          </a:prstGeom>
          <a:noFill/>
        </p:spPr>
      </p:pic>
      <p:sp>
        <p:nvSpPr>
          <p:cNvPr id="9" name="Rectangle 8"/>
          <p:cNvSpPr/>
          <p:nvPr/>
        </p:nvSpPr>
        <p:spPr>
          <a:xfrm>
            <a:off x="381000" y="4495800"/>
            <a:ext cx="4267200" cy="1569660"/>
          </a:xfrm>
          <a:prstGeom prst="rect">
            <a:avLst/>
          </a:prstGeom>
        </p:spPr>
        <p:txBody>
          <a:bodyPr wrap="square">
            <a:spAutoFit/>
          </a:bodyPr>
          <a:lstStyle/>
          <a:p>
            <a:pPr marL="1257300" lvl="2" indent="-342900" algn="just">
              <a:buAutoNum type="alphaLcParenBoth"/>
            </a:pPr>
            <a:r>
              <a:rPr lang="vi-VN" sz="1600" dirty="0" smtClean="0"/>
              <a:t>Procesul </a:t>
            </a:r>
            <a:r>
              <a:rPr lang="vi-VN" sz="1600" dirty="0"/>
              <a:t>4 trimite mesajul electoral succesorului său cu numele său de </a:t>
            </a:r>
            <a:r>
              <a:rPr lang="vi-VN" sz="1600" dirty="0" smtClean="0"/>
              <a:t>identitate</a:t>
            </a:r>
            <a:r>
              <a:rPr lang="en-US" sz="1600" dirty="0" smtClean="0"/>
              <a:t> </a:t>
            </a:r>
          </a:p>
          <a:p>
            <a:pPr marL="1257300" lvl="2" indent="-342900" algn="just">
              <a:buAutoNum type="alphaLcParenBoth"/>
            </a:pPr>
            <a:r>
              <a:rPr lang="vi-VN" sz="1600" dirty="0"/>
              <a:t>Fiecare proces adaugă propriul ID și transmite mesajul la următorul proces.</a:t>
            </a:r>
            <a:endParaRPr lang="en-US" sz="1600" dirty="0">
              <a:solidFill>
                <a:srgbClr val="000000"/>
              </a:solidFill>
              <a:latin typeface="Arial" pitchFamily="34" charset="0"/>
              <a:cs typeface="Arial" pitchFamily="34" charset="0"/>
            </a:endParaRPr>
          </a:p>
        </p:txBody>
      </p:sp>
      <p:sp>
        <p:nvSpPr>
          <p:cNvPr id="10" name="Rectangle 9"/>
          <p:cNvSpPr/>
          <p:nvPr/>
        </p:nvSpPr>
        <p:spPr>
          <a:xfrm>
            <a:off x="4267200" y="4495800"/>
            <a:ext cx="4572000" cy="135421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gn="just"/>
            <a:r>
              <a:rPr lang="en-US" sz="1600" dirty="0" smtClean="0"/>
              <a:t>(c) </a:t>
            </a:r>
            <a:r>
              <a:rPr lang="en-US" sz="1600" dirty="0" err="1"/>
              <a:t>Mesajul</a:t>
            </a:r>
            <a:r>
              <a:rPr lang="en-US" sz="1600" dirty="0"/>
              <a:t> </a:t>
            </a:r>
            <a:r>
              <a:rPr lang="en-US" sz="1600" dirty="0" err="1"/>
              <a:t>este</a:t>
            </a:r>
            <a:r>
              <a:rPr lang="en-US" sz="1600" dirty="0"/>
              <a:t> </a:t>
            </a:r>
            <a:r>
              <a:rPr lang="en-US" sz="1600" dirty="0" err="1"/>
              <a:t>trimis</a:t>
            </a:r>
            <a:r>
              <a:rPr lang="en-US" sz="1600" dirty="0"/>
              <a:t> </a:t>
            </a:r>
            <a:r>
              <a:rPr lang="en-US" sz="1600" dirty="0" err="1"/>
              <a:t>înapoi</a:t>
            </a:r>
            <a:r>
              <a:rPr lang="en-US" sz="1600" dirty="0"/>
              <a:t> </a:t>
            </a:r>
            <a:r>
              <a:rPr lang="en-US" sz="1600" dirty="0" err="1"/>
              <a:t>inițiatorului</a:t>
            </a:r>
            <a:r>
              <a:rPr lang="en-US" sz="1600" dirty="0"/>
              <a:t> care </a:t>
            </a:r>
            <a:r>
              <a:rPr lang="en-US" sz="1600" dirty="0" err="1"/>
              <a:t>este</a:t>
            </a:r>
            <a:r>
              <a:rPr lang="en-US" sz="1600" dirty="0"/>
              <a:t> 4</a:t>
            </a:r>
            <a:r>
              <a:rPr lang="en-US" sz="1600" dirty="0" smtClean="0"/>
              <a:t>.</a:t>
            </a:r>
          </a:p>
          <a:p>
            <a:pPr lvl="2" algn="just"/>
            <a:r>
              <a:rPr lang="en-US" sz="1600" dirty="0" smtClean="0"/>
              <a:t>(</a:t>
            </a:r>
            <a:r>
              <a:rPr lang="en-US" sz="1600" dirty="0"/>
              <a:t>d</a:t>
            </a:r>
            <a:r>
              <a:rPr lang="en-US" sz="1600" dirty="0" smtClean="0"/>
              <a:t>) </a:t>
            </a:r>
            <a:r>
              <a:rPr lang="vi-VN" sz="1600" dirty="0"/>
              <a:t>Inițiatorul anunță câștigătorul prin trimiterea unui alt mesaj în jurul ringului.</a:t>
            </a:r>
            <a:endParaRPr lang="en-US" dirty="0" smtClean="0">
              <a:solidFill>
                <a:srgbClr val="000000"/>
              </a:solidFill>
              <a:latin typeface="Arial" charset="0"/>
              <a:cs typeface="Arial" charset="0"/>
            </a:endParaRPr>
          </a:p>
          <a:p>
            <a:pPr>
              <a:defRPr/>
            </a:pPr>
            <a:endParaRPr lang="en-US" dirty="0"/>
          </a:p>
        </p:txBody>
      </p:sp>
    </p:spTree>
    <p:extLst>
      <p:ext uri="{BB962C8B-B14F-4D97-AF65-F5344CB8AC3E}">
        <p14:creationId xmlns:p14="http://schemas.microsoft.com/office/powerpoint/2010/main" val="210802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a:t>
            </a:r>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err="1" smtClean="0"/>
              <a:t>fost</a:t>
            </a:r>
            <a:r>
              <a:rPr lang="en-US" dirty="0" smtClean="0"/>
              <a:t> </a:t>
            </a:r>
            <a:r>
              <a:rPr lang="en-US" dirty="0" err="1" smtClean="0"/>
              <a:t>introdus</a:t>
            </a:r>
            <a:r>
              <a:rPr lang="en-US" dirty="0" smtClean="0"/>
              <a:t> de Garcia-Molina</a:t>
            </a:r>
            <a:r>
              <a:rPr lang="en-US" dirty="0"/>
              <a:t>.</a:t>
            </a:r>
          </a:p>
          <a:p>
            <a:r>
              <a:rPr lang="vi-VN" dirty="0"/>
              <a:t>Un algoritm de identificare </a:t>
            </a:r>
            <a:r>
              <a:rPr lang="vi-VN" dirty="0" smtClean="0"/>
              <a:t>extremă</a:t>
            </a:r>
            <a:endParaRPr lang="en-US" dirty="0" smtClean="0"/>
          </a:p>
          <a:p>
            <a:r>
              <a:rPr lang="en-US" dirty="0" err="1"/>
              <a:t>Procesul</a:t>
            </a:r>
            <a:r>
              <a:rPr lang="en-US" dirty="0"/>
              <a:t> cu </a:t>
            </a:r>
            <a:r>
              <a:rPr lang="en-US" dirty="0" err="1"/>
              <a:t>cea</a:t>
            </a:r>
            <a:r>
              <a:rPr lang="en-US" dirty="0"/>
              <a:t> </a:t>
            </a:r>
            <a:r>
              <a:rPr lang="en-US" dirty="0" err="1"/>
              <a:t>mai</a:t>
            </a:r>
            <a:r>
              <a:rPr lang="en-US" dirty="0"/>
              <a:t> mare </a:t>
            </a:r>
            <a:r>
              <a:rPr lang="en-US" dirty="0" err="1"/>
              <a:t>prioritate</a:t>
            </a:r>
            <a:r>
              <a:rPr lang="en-US" dirty="0"/>
              <a:t> </a:t>
            </a:r>
            <a:r>
              <a:rPr lang="en-US" dirty="0" err="1"/>
              <a:t>este</a:t>
            </a:r>
            <a:r>
              <a:rPr lang="en-US" dirty="0"/>
              <a:t> ales </a:t>
            </a:r>
            <a:r>
              <a:rPr lang="en-US" dirty="0" err="1"/>
              <a:t>ca</a:t>
            </a:r>
            <a:r>
              <a:rPr lang="en-US" dirty="0"/>
              <a:t> </a:t>
            </a:r>
            <a:r>
              <a:rPr lang="en-US" dirty="0" err="1"/>
              <a:t>lider</a:t>
            </a:r>
            <a:r>
              <a:rPr lang="en-US" dirty="0"/>
              <a:t>, </a:t>
            </a:r>
            <a:r>
              <a:rPr lang="en-US" dirty="0" err="1"/>
              <a:t>deci</a:t>
            </a:r>
            <a:r>
              <a:rPr lang="en-US" dirty="0"/>
              <a:t> </a:t>
            </a:r>
            <a:r>
              <a:rPr lang="en-US" dirty="0" err="1"/>
              <a:t>numit</a:t>
            </a:r>
            <a:r>
              <a:rPr lang="en-US" dirty="0"/>
              <a:t> </a:t>
            </a:r>
            <a:r>
              <a:rPr lang="en-US" dirty="0" err="1"/>
              <a:t>algoritm</a:t>
            </a:r>
            <a:r>
              <a:rPr lang="en-US" dirty="0"/>
              <a:t> Bully</a:t>
            </a:r>
            <a:r>
              <a:rPr lang="en-US" dirty="0" smtClean="0"/>
              <a:t>.</a:t>
            </a:r>
          </a:p>
          <a:p>
            <a:r>
              <a:rPr lang="en-US" dirty="0" err="1" smtClean="0"/>
              <a:t>Algoritm</a:t>
            </a:r>
            <a:r>
              <a:rPr lang="en-US" dirty="0" smtClean="0"/>
              <a:t>:</a:t>
            </a:r>
          </a:p>
          <a:p>
            <a:pPr lvl="1"/>
            <a:r>
              <a:rPr lang="vi-VN" dirty="0"/>
              <a:t>Procesul P inițiază un lider electoral dacă suspectează eșecul liderului actual</a:t>
            </a:r>
            <a:r>
              <a:rPr lang="vi-VN" dirty="0" smtClean="0"/>
              <a:t>.</a:t>
            </a:r>
            <a:endParaRPr lang="en-US" dirty="0" smtClean="0"/>
          </a:p>
          <a:p>
            <a:pPr lvl="1"/>
            <a:r>
              <a:rPr lang="it-IT" dirty="0"/>
              <a:t>P trimite mesajul de interogare către noduri (procese) cu prioritate mai mare</a:t>
            </a:r>
            <a:r>
              <a:rPr lang="it-IT" dirty="0" smtClean="0"/>
              <a:t>.</a:t>
            </a:r>
          </a:p>
          <a:p>
            <a:pPr lvl="1"/>
            <a:r>
              <a:rPr lang="vi-VN" dirty="0"/>
              <a:t>Dacă există vreun răspuns atunci, P renunță la alegeri și așteaptă ca nodul cu prioritate mai mare să își aleagă conducătorul</a:t>
            </a:r>
            <a:r>
              <a:rPr lang="vi-VN" dirty="0" smtClean="0"/>
              <a:t>.</a:t>
            </a:r>
            <a:endParaRPr lang="en-US" dirty="0" smtClean="0"/>
          </a:p>
          <a:p>
            <a:pPr lvl="1"/>
            <a:r>
              <a:rPr lang="vi-VN" dirty="0"/>
              <a:t>Dacă nu există răspuns, atunci P devine lider.</a:t>
            </a:r>
            <a:endParaRPr lang="en-US" dirty="0"/>
          </a:p>
        </p:txBody>
      </p:sp>
    </p:spTree>
    <p:extLst>
      <p:ext uri="{BB962C8B-B14F-4D97-AF65-F5344CB8AC3E}">
        <p14:creationId xmlns:p14="http://schemas.microsoft.com/office/powerpoint/2010/main" val="160932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Words>619</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Leader election</vt:lpstr>
      <vt:lpstr>PowerPoint Presentation</vt:lpstr>
      <vt:lpstr>PowerPoint Presentation</vt:lpstr>
      <vt:lpstr>Definita problemei</vt:lpstr>
      <vt:lpstr>Conditii de alegere</vt:lpstr>
      <vt:lpstr>Variatii ale algoritmului</vt:lpstr>
      <vt:lpstr>Leader election în rings</vt:lpstr>
      <vt:lpstr>Ring Algorithm</vt:lpstr>
      <vt:lpstr>Bully algorithm</vt:lpstr>
      <vt:lpstr>Bully algorithm </vt:lpstr>
      <vt:lpstr>Bully algorithm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 election</dc:title>
  <dc:creator>dragos</dc:creator>
  <cp:lastModifiedBy>dragos</cp:lastModifiedBy>
  <cp:revision>6</cp:revision>
  <dcterms:created xsi:type="dcterms:W3CDTF">2006-08-16T00:00:00Z</dcterms:created>
  <dcterms:modified xsi:type="dcterms:W3CDTF">2018-05-29T14:29:03Z</dcterms:modified>
</cp:coreProperties>
</file>