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918400" cy="28803600"/>
  <p:notesSz cx="6858000" cy="9144000"/>
  <p:defaultTextStyle>
    <a:defPPr>
      <a:defRPr lang="en-US"/>
    </a:defPPr>
    <a:lvl1pPr algn="l" rtl="0" eaLnBrk="0" fontAlgn="base" hangingPunct="0">
      <a:spcBef>
        <a:spcPct val="0"/>
      </a:spcBef>
      <a:spcAft>
        <a:spcPct val="0"/>
      </a:spcAft>
      <a:defRPr sz="2200" kern="1200">
        <a:solidFill>
          <a:schemeClr val="tx1"/>
        </a:solidFill>
        <a:latin typeface="Arial" panose="020B0604020202020204" pitchFamily="34" charset="0"/>
        <a:ea typeface="MS PGothic" panose="020B0600070205080204" pitchFamily="34" charset="-128"/>
        <a:cs typeface="+mn-cs"/>
      </a:defRPr>
    </a:lvl1pPr>
    <a:lvl2pPr marL="341313" indent="115888" algn="l" rtl="0" eaLnBrk="0" fontAlgn="base" hangingPunct="0">
      <a:spcBef>
        <a:spcPct val="0"/>
      </a:spcBef>
      <a:spcAft>
        <a:spcPct val="0"/>
      </a:spcAft>
      <a:defRPr sz="2200" kern="1200">
        <a:solidFill>
          <a:schemeClr val="tx1"/>
        </a:solidFill>
        <a:latin typeface="Arial" panose="020B0604020202020204" pitchFamily="34" charset="0"/>
        <a:ea typeface="MS PGothic" panose="020B0600070205080204" pitchFamily="34" charset="-128"/>
        <a:cs typeface="+mn-cs"/>
      </a:defRPr>
    </a:lvl2pPr>
    <a:lvl3pPr marL="684213" indent="230188" algn="l" rtl="0" eaLnBrk="0" fontAlgn="base" hangingPunct="0">
      <a:spcBef>
        <a:spcPct val="0"/>
      </a:spcBef>
      <a:spcAft>
        <a:spcPct val="0"/>
      </a:spcAft>
      <a:defRPr sz="2200" kern="1200">
        <a:solidFill>
          <a:schemeClr val="tx1"/>
        </a:solidFill>
        <a:latin typeface="Arial" panose="020B0604020202020204" pitchFamily="34" charset="0"/>
        <a:ea typeface="MS PGothic" panose="020B0600070205080204" pitchFamily="34" charset="-128"/>
        <a:cs typeface="+mn-cs"/>
      </a:defRPr>
    </a:lvl3pPr>
    <a:lvl4pPr marL="1027113" indent="344488" algn="l" rtl="0" eaLnBrk="0" fontAlgn="base" hangingPunct="0">
      <a:spcBef>
        <a:spcPct val="0"/>
      </a:spcBef>
      <a:spcAft>
        <a:spcPct val="0"/>
      </a:spcAft>
      <a:defRPr sz="2200" kern="1200">
        <a:solidFill>
          <a:schemeClr val="tx1"/>
        </a:solidFill>
        <a:latin typeface="Arial" panose="020B0604020202020204" pitchFamily="34" charset="0"/>
        <a:ea typeface="MS PGothic" panose="020B0600070205080204" pitchFamily="34" charset="-128"/>
        <a:cs typeface="+mn-cs"/>
      </a:defRPr>
    </a:lvl4pPr>
    <a:lvl5pPr marL="1370013" indent="458788" algn="l" rtl="0" eaLnBrk="0" fontAlgn="base" hangingPunct="0">
      <a:spcBef>
        <a:spcPct val="0"/>
      </a:spcBef>
      <a:spcAft>
        <a:spcPct val="0"/>
      </a:spcAft>
      <a:defRPr sz="2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2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2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2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2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9072">
          <p15:clr>
            <a:srgbClr val="A4A3A4"/>
          </p15:clr>
        </p15:guide>
        <p15:guide id="2"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stenie Nock" initials="" lastIdx="4" clrIdx="0"/>
  <p:cmAuthor id="2" name="Ivan Norman" initials="IN" lastIdx="11" clrIdx="1">
    <p:extLst>
      <p:ext uri="{19B8F6BF-5375-455C-9EA6-DF929625EA0E}">
        <p15:presenceInfo xmlns:p15="http://schemas.microsoft.com/office/powerpoint/2012/main" userId="Ivan Norman" providerId="None"/>
      </p:ext>
    </p:extLst>
  </p:cmAuthor>
  <p:cmAuthor id="3" name="Erin Baker" initials="EB" lastIdx="17" clrIdx="2">
    <p:extLst>
      <p:ext uri="{19B8F6BF-5375-455C-9EA6-DF929625EA0E}">
        <p15:presenceInfo xmlns:p15="http://schemas.microsoft.com/office/powerpoint/2012/main" userId="S-1-5-21-2876571829-1334996891-2675354618-112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0A0A0A"/>
    <a:srgbClr val="5F5F5F"/>
    <a:srgbClr val="333333"/>
    <a:srgbClr val="669900"/>
    <a:srgbClr val="F2FADC"/>
    <a:srgbClr val="E7F2CA"/>
    <a:srgbClr val="F8F8F8"/>
    <a:srgbClr val="D7E6D6"/>
    <a:srgbClr val="E0FF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2614" autoAdjust="0"/>
  </p:normalViewPr>
  <p:slideViewPr>
    <p:cSldViewPr>
      <p:cViewPr varScale="1">
        <p:scale>
          <a:sx n="17" d="100"/>
          <a:sy n="17" d="100"/>
        </p:scale>
        <p:origin x="114" y="1050"/>
      </p:cViewPr>
      <p:guideLst>
        <p:guide orient="horz" pos="907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Ivan\Documents\datastyff.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t>Onshore Wind</a:t>
            </a:r>
            <a:r>
              <a:rPr lang="en-US" sz="2400" baseline="0" dirty="0"/>
              <a:t> </a:t>
            </a:r>
            <a:r>
              <a:rPr lang="en-US" sz="2400" dirty="0"/>
              <a:t>Learning rate</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Onshore Wind Capcost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'[1]Onshore Wind'!$D$18:$U$18</c:f>
              <c:numCache>
                <c:formatCode>General</c:formatCode>
                <c:ptCount val="18"/>
                <c:pt idx="0">
                  <c:v>2015</c:v>
                </c:pt>
                <c:pt idx="1">
                  <c:v>2020</c:v>
                </c:pt>
                <c:pt idx="2">
                  <c:v>2025</c:v>
                </c:pt>
                <c:pt idx="3">
                  <c:v>2030</c:v>
                </c:pt>
                <c:pt idx="4">
                  <c:v>2035</c:v>
                </c:pt>
                <c:pt idx="5">
                  <c:v>2040</c:v>
                </c:pt>
                <c:pt idx="6">
                  <c:v>2045</c:v>
                </c:pt>
                <c:pt idx="7">
                  <c:v>2050</c:v>
                </c:pt>
                <c:pt idx="8">
                  <c:v>2055</c:v>
                </c:pt>
                <c:pt idx="9">
                  <c:v>2060</c:v>
                </c:pt>
                <c:pt idx="10">
                  <c:v>2065</c:v>
                </c:pt>
                <c:pt idx="11">
                  <c:v>2070</c:v>
                </c:pt>
                <c:pt idx="12">
                  <c:v>2075</c:v>
                </c:pt>
                <c:pt idx="13">
                  <c:v>2080</c:v>
                </c:pt>
                <c:pt idx="14">
                  <c:v>2085</c:v>
                </c:pt>
                <c:pt idx="15">
                  <c:v>2090</c:v>
                </c:pt>
                <c:pt idx="16">
                  <c:v>2095</c:v>
                </c:pt>
                <c:pt idx="17">
                  <c:v>2100</c:v>
                </c:pt>
              </c:numCache>
            </c:numRef>
          </c:xVal>
          <c:yVal>
            <c:numRef>
              <c:f>'[1]Onshore Wind'!$C$19:$U$19</c:f>
              <c:numCache>
                <c:formatCode>0</c:formatCode>
                <c:ptCount val="19"/>
                <c:pt idx="0">
                  <c:v>2006.7863417127162</c:v>
                </c:pt>
                <c:pt idx="1">
                  <c:v>1531.678555422131</c:v>
                </c:pt>
                <c:pt idx="2">
                  <c:v>1213.9548295214922</c:v>
                </c:pt>
                <c:pt idx="3">
                  <c:v>1001.4801681644542</c:v>
                </c:pt>
                <c:pt idx="4">
                  <c:v>859.38979832878624</c:v>
                </c:pt>
                <c:pt idx="5">
                  <c:v>764.36824107066946</c:v>
                </c:pt>
                <c:pt idx="6">
                  <c:v>700.82349589054161</c:v>
                </c:pt>
                <c:pt idx="7">
                  <c:v>658.328563619134</c:v>
                </c:pt>
                <c:pt idx="8">
                  <c:v>629.91048965200048</c:v>
                </c:pt>
                <c:pt idx="9">
                  <c:v>610.9061782003771</c:v>
                </c:pt>
                <c:pt idx="10">
                  <c:v>598.19722916435148</c:v>
                </c:pt>
                <c:pt idx="11">
                  <c:v>589.69824271006996</c:v>
                </c:pt>
                <c:pt idx="12">
                  <c:v>584.01462791664335</c:v>
                </c:pt>
                <c:pt idx="13">
                  <c:v>580.21376562631849</c:v>
                </c:pt>
                <c:pt idx="14">
                  <c:v>577.67197581911341</c:v>
                </c:pt>
                <c:pt idx="15">
                  <c:v>575.97217852825725</c:v>
                </c:pt>
                <c:pt idx="16">
                  <c:v>574.83545556957188</c:v>
                </c:pt>
                <c:pt idx="17">
                  <c:v>574.07528311150691</c:v>
                </c:pt>
                <c:pt idx="18">
                  <c:v>573.56692515006603</c:v>
                </c:pt>
              </c:numCache>
            </c:numRef>
          </c:yVal>
          <c:smooth val="1"/>
          <c:extLst>
            <c:ext xmlns:c16="http://schemas.microsoft.com/office/drawing/2014/chart" uri="{C3380CC4-5D6E-409C-BE32-E72D297353CC}">
              <c16:uniqueId val="{00000000-EED4-41C9-9418-0ABFF2869B28}"/>
            </c:ext>
          </c:extLst>
        </c:ser>
        <c:dLbls>
          <c:showLegendKey val="0"/>
          <c:showVal val="0"/>
          <c:showCatName val="0"/>
          <c:showSerName val="0"/>
          <c:showPercent val="0"/>
          <c:showBubbleSize val="0"/>
        </c:dLbls>
        <c:axId val="486459088"/>
        <c:axId val="486459744"/>
      </c:scatterChart>
      <c:valAx>
        <c:axId val="486459088"/>
        <c:scaling>
          <c:orientation val="minMax"/>
          <c:max val="2100"/>
          <c:min val="20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Year</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86459744"/>
        <c:crosses val="autoZero"/>
        <c:crossBetween val="midCat"/>
        <c:majorUnit val="10"/>
      </c:valAx>
      <c:valAx>
        <c:axId val="486459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Capital Cost(2010 $/kW)</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864590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t>Nuclear</a:t>
            </a:r>
            <a:r>
              <a:rPr lang="en-US" sz="2400" baseline="0" dirty="0"/>
              <a:t> </a:t>
            </a:r>
            <a:r>
              <a:rPr lang="en-US" sz="2400" dirty="0"/>
              <a:t>Learning Rate</a:t>
            </a:r>
          </a:p>
        </c:rich>
      </c:tx>
      <c:layout>
        <c:manualLayout>
          <c:xMode val="edge"/>
          <c:yMode val="edge"/>
          <c:x val="0.29347565337029835"/>
          <c:y val="4.8968344514367261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669558189886027"/>
          <c:y val="0.16128025975948956"/>
          <c:w val="0.77075556988188365"/>
          <c:h val="0.62551972580240178"/>
        </c:manualLayout>
      </c:layout>
      <c:scatterChart>
        <c:scatterStyle val="smoothMarker"/>
        <c:varyColors val="0"/>
        <c:ser>
          <c:idx val="0"/>
          <c:order val="0"/>
          <c:tx>
            <c:v>Nuclear Capcost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[1]Nuclear_capcost!$C$18:$U$18</c:f>
              <c:numCache>
                <c:formatCode>General</c:formatCode>
                <c:ptCount val="19"/>
                <c:pt idx="0">
                  <c:v>2010</c:v>
                </c:pt>
                <c:pt idx="1">
                  <c:v>2015</c:v>
                </c:pt>
                <c:pt idx="2">
                  <c:v>2020</c:v>
                </c:pt>
                <c:pt idx="3">
                  <c:v>2025</c:v>
                </c:pt>
                <c:pt idx="4">
                  <c:v>2030</c:v>
                </c:pt>
                <c:pt idx="5">
                  <c:v>2035</c:v>
                </c:pt>
                <c:pt idx="6">
                  <c:v>2040</c:v>
                </c:pt>
                <c:pt idx="7">
                  <c:v>2045</c:v>
                </c:pt>
                <c:pt idx="8">
                  <c:v>2050</c:v>
                </c:pt>
                <c:pt idx="9">
                  <c:v>2055</c:v>
                </c:pt>
                <c:pt idx="10">
                  <c:v>2060</c:v>
                </c:pt>
                <c:pt idx="11">
                  <c:v>2065</c:v>
                </c:pt>
                <c:pt idx="12">
                  <c:v>2070</c:v>
                </c:pt>
                <c:pt idx="13">
                  <c:v>2075</c:v>
                </c:pt>
                <c:pt idx="14">
                  <c:v>2080</c:v>
                </c:pt>
                <c:pt idx="15">
                  <c:v>2085</c:v>
                </c:pt>
                <c:pt idx="16">
                  <c:v>2090</c:v>
                </c:pt>
                <c:pt idx="17">
                  <c:v>2095</c:v>
                </c:pt>
                <c:pt idx="18">
                  <c:v>2100</c:v>
                </c:pt>
              </c:numCache>
            </c:numRef>
          </c:xVal>
          <c:yVal>
            <c:numRef>
              <c:f>[1]Nuclear_capcost!$C$19:$U$19</c:f>
              <c:numCache>
                <c:formatCode>0</c:formatCode>
                <c:ptCount val="19"/>
                <c:pt idx="0">
                  <c:v>5515.4256875459168</c:v>
                </c:pt>
                <c:pt idx="1">
                  <c:v>4521.7207611424883</c:v>
                </c:pt>
                <c:pt idx="2">
                  <c:v>3857.1902256028861</c:v>
                </c:pt>
                <c:pt idx="3">
                  <c:v>3412.7918725999884</c:v>
                </c:pt>
                <c:pt idx="4">
                  <c:v>3115.6047824818102</c:v>
                </c:pt>
                <c:pt idx="5">
                  <c:v>2916.8637972011247</c:v>
                </c:pt>
                <c:pt idx="6">
                  <c:v>2783.9576900932043</c:v>
                </c:pt>
                <c:pt idx="7">
                  <c:v>2695.0780194926247</c:v>
                </c:pt>
                <c:pt idx="8">
                  <c:v>2635.6406014689892</c:v>
                </c:pt>
                <c:pt idx="9">
                  <c:v>2595.8924044128521</c:v>
                </c:pt>
                <c:pt idx="10">
                  <c:v>2569.3111829912677</c:v>
                </c:pt>
                <c:pt idx="11">
                  <c:v>2551.5352488711519</c:v>
                </c:pt>
                <c:pt idx="12">
                  <c:v>2539.6477652664248</c:v>
                </c:pt>
                <c:pt idx="13">
                  <c:v>2531.6981258551973</c:v>
                </c:pt>
                <c:pt idx="14">
                  <c:v>2526.3818815708805</c:v>
                </c:pt>
                <c:pt idx="15">
                  <c:v>2522.8266947468574</c:v>
                </c:pt>
                <c:pt idx="16">
                  <c:v>2520.4491980259122</c:v>
                </c:pt>
                <c:pt idx="17">
                  <c:v>2518.8592701436664</c:v>
                </c:pt>
                <c:pt idx="18">
                  <c:v>2517.7960212868034</c:v>
                </c:pt>
              </c:numCache>
            </c:numRef>
          </c:yVal>
          <c:smooth val="1"/>
          <c:extLst>
            <c:ext xmlns:c16="http://schemas.microsoft.com/office/drawing/2014/chart" uri="{C3380CC4-5D6E-409C-BE32-E72D297353CC}">
              <c16:uniqueId val="{00000000-C435-47E1-870C-1DADE5BAEAA6}"/>
            </c:ext>
          </c:extLst>
        </c:ser>
        <c:dLbls>
          <c:showLegendKey val="0"/>
          <c:showVal val="0"/>
          <c:showCatName val="0"/>
          <c:showSerName val="0"/>
          <c:showPercent val="0"/>
          <c:showBubbleSize val="0"/>
        </c:dLbls>
        <c:axId val="486459088"/>
        <c:axId val="486459744"/>
      </c:scatterChart>
      <c:valAx>
        <c:axId val="486459088"/>
        <c:scaling>
          <c:orientation val="minMax"/>
          <c:max val="2100"/>
          <c:min val="20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Year</a:t>
                </a:r>
              </a:p>
            </c:rich>
          </c:tx>
          <c:layout>
            <c:manualLayout>
              <c:xMode val="edge"/>
              <c:yMode val="edge"/>
              <c:x val="0.45026024370116208"/>
              <c:y val="0.87579234282678831"/>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86459744"/>
        <c:crosses val="autoZero"/>
        <c:crossBetween val="midCat"/>
        <c:majorUnit val="10"/>
        <c:minorUnit val="2"/>
      </c:valAx>
      <c:valAx>
        <c:axId val="486459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Capital Cost(2010$/kW)</a:t>
                </a:r>
              </a:p>
            </c:rich>
          </c:tx>
          <c:layout>
            <c:manualLayout>
              <c:xMode val="edge"/>
              <c:yMode val="edge"/>
              <c:x val="1.1494794855762136E-2"/>
              <c:y val="0.14504195204361098"/>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864590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t>Offshore</a:t>
            </a:r>
            <a:r>
              <a:rPr lang="en-US" sz="2400" baseline="0" dirty="0"/>
              <a:t> Wind </a:t>
            </a:r>
            <a:r>
              <a:rPr lang="en-US" sz="2400" dirty="0"/>
              <a:t>Learning rate</a:t>
            </a:r>
          </a:p>
        </c:rich>
      </c:tx>
      <c:layout>
        <c:manualLayout>
          <c:xMode val="edge"/>
          <c:yMode val="edge"/>
          <c:x val="0.31672169884454576"/>
          <c:y val="6.6739002703592745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Onshore Wind Capcost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'[1]Fix Offshore'!$D$18:$U$18</c:f>
              <c:numCache>
                <c:formatCode>General</c:formatCode>
                <c:ptCount val="18"/>
                <c:pt idx="0">
                  <c:v>2015</c:v>
                </c:pt>
                <c:pt idx="1">
                  <c:v>2020</c:v>
                </c:pt>
                <c:pt idx="2">
                  <c:v>2025</c:v>
                </c:pt>
                <c:pt idx="3">
                  <c:v>2030</c:v>
                </c:pt>
                <c:pt idx="4">
                  <c:v>2035</c:v>
                </c:pt>
                <c:pt idx="5">
                  <c:v>2040</c:v>
                </c:pt>
                <c:pt idx="6">
                  <c:v>2045</c:v>
                </c:pt>
                <c:pt idx="7">
                  <c:v>2050</c:v>
                </c:pt>
                <c:pt idx="8">
                  <c:v>2055</c:v>
                </c:pt>
                <c:pt idx="9">
                  <c:v>2060</c:v>
                </c:pt>
                <c:pt idx="10">
                  <c:v>2065</c:v>
                </c:pt>
                <c:pt idx="11">
                  <c:v>2070</c:v>
                </c:pt>
                <c:pt idx="12">
                  <c:v>2075</c:v>
                </c:pt>
                <c:pt idx="13">
                  <c:v>2080</c:v>
                </c:pt>
                <c:pt idx="14">
                  <c:v>2085</c:v>
                </c:pt>
                <c:pt idx="15">
                  <c:v>2090</c:v>
                </c:pt>
                <c:pt idx="16">
                  <c:v>2095</c:v>
                </c:pt>
                <c:pt idx="17">
                  <c:v>2100</c:v>
                </c:pt>
              </c:numCache>
            </c:numRef>
          </c:xVal>
          <c:yVal>
            <c:numRef>
              <c:f>'[1]Fix Offshore'!$C$19:$U$19</c:f>
              <c:numCache>
                <c:formatCode>0</c:formatCode>
                <c:ptCount val="19"/>
                <c:pt idx="0">
                  <c:v>4189.1651871509248</c:v>
                </c:pt>
                <c:pt idx="1">
                  <c:v>3299.7305719575243</c:v>
                </c:pt>
                <c:pt idx="2">
                  <c:v>2704.9297961365028</c:v>
                </c:pt>
                <c:pt idx="3">
                  <c:v>2307.1625439137415</c:v>
                </c:pt>
                <c:pt idx="4">
                  <c:v>2041.159550352658</c:v>
                </c:pt>
                <c:pt idx="5">
                  <c:v>1863.2726273139774</c:v>
                </c:pt>
                <c:pt idx="6">
                  <c:v>1744.3124721497734</c:v>
                </c:pt>
                <c:pt idx="7">
                  <c:v>1664.7590217052211</c:v>
                </c:pt>
                <c:pt idx="8">
                  <c:v>1611.5584229930046</c:v>
                </c:pt>
                <c:pt idx="9">
                  <c:v>1575.9810383852687</c:v>
                </c:pt>
                <c:pt idx="10">
                  <c:v>1552.1890073524273</c:v>
                </c:pt>
                <c:pt idx="11">
                  <c:v>1536.2783172635172</c:v>
                </c:pt>
                <c:pt idx="12">
                  <c:v>1525.6381975210738</c:v>
                </c:pt>
                <c:pt idx="13">
                  <c:v>1518.5227205995266</c:v>
                </c:pt>
                <c:pt idx="14">
                  <c:v>1513.7643143929581</c:v>
                </c:pt>
                <c:pt idx="15">
                  <c:v>1510.5821763751765</c:v>
                </c:pt>
                <c:pt idx="16">
                  <c:v>1508.4541524266879</c:v>
                </c:pt>
                <c:pt idx="17">
                  <c:v>1507.0310570423781</c:v>
                </c:pt>
                <c:pt idx="18">
                  <c:v>1506.0793758010645</c:v>
                </c:pt>
              </c:numCache>
            </c:numRef>
          </c:yVal>
          <c:smooth val="1"/>
          <c:extLst>
            <c:ext xmlns:c16="http://schemas.microsoft.com/office/drawing/2014/chart" uri="{C3380CC4-5D6E-409C-BE32-E72D297353CC}">
              <c16:uniqueId val="{00000000-D690-461B-BC4E-F410F3B66C32}"/>
            </c:ext>
          </c:extLst>
        </c:ser>
        <c:dLbls>
          <c:showLegendKey val="0"/>
          <c:showVal val="0"/>
          <c:showCatName val="0"/>
          <c:showSerName val="0"/>
          <c:showPercent val="0"/>
          <c:showBubbleSize val="0"/>
        </c:dLbls>
        <c:axId val="486459088"/>
        <c:axId val="486459744"/>
      </c:scatterChart>
      <c:valAx>
        <c:axId val="486459088"/>
        <c:scaling>
          <c:orientation val="minMax"/>
          <c:max val="2095"/>
          <c:min val="20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Year</a:t>
                </a:r>
              </a:p>
            </c:rich>
          </c:tx>
          <c:layout>
            <c:manualLayout>
              <c:xMode val="edge"/>
              <c:yMode val="edge"/>
              <c:x val="0.47448788065550473"/>
              <c:y val="0.844068962134687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86459744"/>
        <c:crosses val="autoZero"/>
        <c:crossBetween val="midCat"/>
      </c:valAx>
      <c:valAx>
        <c:axId val="486459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Capital</a:t>
                </a:r>
                <a:r>
                  <a:rPr lang="en-US" sz="2000" baseline="0" dirty="0"/>
                  <a:t> Cost (2010$/kW)</a:t>
                </a:r>
                <a:endParaRPr lang="en-US" sz="2000" dirty="0"/>
              </a:p>
            </c:rich>
          </c:tx>
          <c:layout>
            <c:manualLayout>
              <c:xMode val="edge"/>
              <c:yMode val="edge"/>
              <c:x val="9.073986139236101E-3"/>
              <c:y val="6.0200232022509584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864590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sz="1800" b="0" i="0" baseline="0" dirty="0">
                <a:effectLst/>
              </a:rPr>
              <a:t>Global Electricity generation by technology(Max Wind Cost)</a:t>
            </a:r>
            <a:endParaRPr lang="en-US" dirty="0">
              <a:effectLst/>
            </a:endParaRPr>
          </a:p>
        </c:rich>
      </c:tx>
      <c:layout>
        <c:manualLayout>
          <c:xMode val="edge"/>
          <c:yMode val="edge"/>
          <c:x val="0.15986574390430544"/>
          <c:y val="1.4689797303756085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Coal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Sheet1!$A$2:$A$22</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Sheet1!$B$2:$B$22</c:f>
              <c:numCache>
                <c:formatCode>General</c:formatCode>
                <c:ptCount val="21"/>
                <c:pt idx="0">
                  <c:v>15.709655408</c:v>
                </c:pt>
                <c:pt idx="1">
                  <c:v>26.035315636999901</c:v>
                </c:pt>
                <c:pt idx="2">
                  <c:v>30.929550534999901</c:v>
                </c:pt>
                <c:pt idx="3">
                  <c:v>37.216018300999998</c:v>
                </c:pt>
                <c:pt idx="4">
                  <c:v>43.936612570999998</c:v>
                </c:pt>
                <c:pt idx="5">
                  <c:v>50.107187774000003</c:v>
                </c:pt>
                <c:pt idx="6">
                  <c:v>56.436733317999902</c:v>
                </c:pt>
                <c:pt idx="7">
                  <c:v>62.022204877999897</c:v>
                </c:pt>
                <c:pt idx="8">
                  <c:v>67.644240640000007</c:v>
                </c:pt>
                <c:pt idx="9">
                  <c:v>72.450090312</c:v>
                </c:pt>
                <c:pt idx="10">
                  <c:v>76.731156533099906</c:v>
                </c:pt>
                <c:pt idx="11">
                  <c:v>80.905680558900002</c:v>
                </c:pt>
                <c:pt idx="12">
                  <c:v>86.214341820899904</c:v>
                </c:pt>
                <c:pt idx="13">
                  <c:v>91.241243748299993</c:v>
                </c:pt>
                <c:pt idx="14">
                  <c:v>95.819128161000094</c:v>
                </c:pt>
                <c:pt idx="15">
                  <c:v>97.767205738000001</c:v>
                </c:pt>
                <c:pt idx="16">
                  <c:v>100.842026684</c:v>
                </c:pt>
                <c:pt idx="17">
                  <c:v>101.748768140999</c:v>
                </c:pt>
                <c:pt idx="18">
                  <c:v>102.976661207999</c:v>
                </c:pt>
                <c:pt idx="19">
                  <c:v>103.72559343899999</c:v>
                </c:pt>
                <c:pt idx="20">
                  <c:v>104.037898445</c:v>
                </c:pt>
              </c:numCache>
            </c:numRef>
          </c:yVal>
          <c:smooth val="1"/>
          <c:extLst>
            <c:ext xmlns:c16="http://schemas.microsoft.com/office/drawing/2014/chart" uri="{C3380CC4-5D6E-409C-BE32-E72D297353CC}">
              <c16:uniqueId val="{00000000-2398-4094-8088-1ADFF3DB7523}"/>
            </c:ext>
          </c:extLst>
        </c:ser>
        <c:ser>
          <c:idx val="1"/>
          <c:order val="1"/>
          <c:tx>
            <c:strRef>
              <c:f>Sheet1!$C$1</c:f>
              <c:strCache>
                <c:ptCount val="1"/>
                <c:pt idx="0">
                  <c:v>Gas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Sheet1!$A$2:$A$22</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Sheet1!$C$2:$C$22</c:f>
              <c:numCache>
                <c:formatCode>General</c:formatCode>
                <c:ptCount val="21"/>
                <c:pt idx="0">
                  <c:v>5.5998460469999998</c:v>
                </c:pt>
                <c:pt idx="1">
                  <c:v>12.4778833298999</c:v>
                </c:pt>
                <c:pt idx="2">
                  <c:v>16.385527992299998</c:v>
                </c:pt>
                <c:pt idx="3">
                  <c:v>18.726250114349899</c:v>
                </c:pt>
                <c:pt idx="4">
                  <c:v>21.937072061349902</c:v>
                </c:pt>
                <c:pt idx="5">
                  <c:v>25.750645804569999</c:v>
                </c:pt>
                <c:pt idx="6">
                  <c:v>30.209665417279901</c:v>
                </c:pt>
                <c:pt idx="7">
                  <c:v>35.044351867959897</c:v>
                </c:pt>
                <c:pt idx="8">
                  <c:v>40.501092615209899</c:v>
                </c:pt>
                <c:pt idx="9">
                  <c:v>45.724318466509999</c:v>
                </c:pt>
                <c:pt idx="10">
                  <c:v>50.813206070219998</c:v>
                </c:pt>
                <c:pt idx="11">
                  <c:v>55.841203910429897</c:v>
                </c:pt>
                <c:pt idx="12">
                  <c:v>58.195054810489999</c:v>
                </c:pt>
                <c:pt idx="13">
                  <c:v>61.032445480047997</c:v>
                </c:pt>
                <c:pt idx="14">
                  <c:v>63.365009106999999</c:v>
                </c:pt>
                <c:pt idx="15">
                  <c:v>66.883774166499904</c:v>
                </c:pt>
                <c:pt idx="16">
                  <c:v>70.682071256499896</c:v>
                </c:pt>
                <c:pt idx="17">
                  <c:v>71.463479735999996</c:v>
                </c:pt>
                <c:pt idx="18">
                  <c:v>73.846455725999903</c:v>
                </c:pt>
                <c:pt idx="19">
                  <c:v>76.135670453999893</c:v>
                </c:pt>
                <c:pt idx="20">
                  <c:v>78.027131366999896</c:v>
                </c:pt>
              </c:numCache>
            </c:numRef>
          </c:yVal>
          <c:smooth val="1"/>
          <c:extLst>
            <c:ext xmlns:c16="http://schemas.microsoft.com/office/drawing/2014/chart" uri="{C3380CC4-5D6E-409C-BE32-E72D297353CC}">
              <c16:uniqueId val="{00000001-2398-4094-8088-1ADFF3DB7523}"/>
            </c:ext>
          </c:extLst>
        </c:ser>
        <c:ser>
          <c:idx val="2"/>
          <c:order val="2"/>
          <c:tx>
            <c:strRef>
              <c:f>Sheet1!$D$1</c:f>
              <c:strCache>
                <c:ptCount val="1"/>
                <c:pt idx="0">
                  <c:v>Oil</c:v>
                </c:pt>
              </c:strCache>
            </c:strRef>
          </c:tx>
          <c:spPr>
            <a:ln w="19050" cap="rnd">
              <a:solidFill>
                <a:srgbClr val="CC00CC"/>
              </a:solidFill>
              <a:round/>
            </a:ln>
            <a:effectLst/>
          </c:spPr>
          <c:marker>
            <c:symbol val="circle"/>
            <c:size val="5"/>
            <c:spPr>
              <a:solidFill>
                <a:srgbClr val="CC00CC"/>
              </a:solidFill>
              <a:ln w="9525">
                <a:solidFill>
                  <a:srgbClr val="CC00CC"/>
                </a:solidFill>
              </a:ln>
              <a:effectLst/>
            </c:spPr>
          </c:marker>
          <c:xVal>
            <c:numRef>
              <c:f>Sheet1!$A$2:$A$22</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Sheet1!$D$2:$D$22</c:f>
              <c:numCache>
                <c:formatCode>General</c:formatCode>
                <c:ptCount val="21"/>
                <c:pt idx="0">
                  <c:v>4.6859238400000001</c:v>
                </c:pt>
                <c:pt idx="1">
                  <c:v>3.9077174999999902</c:v>
                </c:pt>
                <c:pt idx="2">
                  <c:v>3.4223446289999999</c:v>
                </c:pt>
                <c:pt idx="3">
                  <c:v>4.1708611530999997</c:v>
                </c:pt>
                <c:pt idx="4">
                  <c:v>5.3058260638599997</c:v>
                </c:pt>
                <c:pt idx="5">
                  <c:v>6.8336363277799901</c:v>
                </c:pt>
                <c:pt idx="6">
                  <c:v>8.4037145711299903</c:v>
                </c:pt>
                <c:pt idx="7">
                  <c:v>9.8175597368900007</c:v>
                </c:pt>
                <c:pt idx="8">
                  <c:v>11.305775048579999</c:v>
                </c:pt>
                <c:pt idx="9">
                  <c:v>12.576781355989899</c:v>
                </c:pt>
                <c:pt idx="10">
                  <c:v>13.7602717562099</c:v>
                </c:pt>
                <c:pt idx="11">
                  <c:v>15.034428342599901</c:v>
                </c:pt>
                <c:pt idx="12">
                  <c:v>16.192290265609898</c:v>
                </c:pt>
                <c:pt idx="13">
                  <c:v>17.0406603730999</c:v>
                </c:pt>
                <c:pt idx="14">
                  <c:v>17.806281029999901</c:v>
                </c:pt>
                <c:pt idx="15">
                  <c:v>17.930388278939901</c:v>
                </c:pt>
                <c:pt idx="16">
                  <c:v>15.858492807549901</c:v>
                </c:pt>
                <c:pt idx="17">
                  <c:v>16.376256106979898</c:v>
                </c:pt>
                <c:pt idx="18">
                  <c:v>15.23594661387</c:v>
                </c:pt>
                <c:pt idx="19">
                  <c:v>13.786648661166</c:v>
                </c:pt>
                <c:pt idx="20">
                  <c:v>13.049736480711999</c:v>
                </c:pt>
              </c:numCache>
            </c:numRef>
          </c:yVal>
          <c:smooth val="1"/>
          <c:extLst>
            <c:ext xmlns:c16="http://schemas.microsoft.com/office/drawing/2014/chart" uri="{C3380CC4-5D6E-409C-BE32-E72D297353CC}">
              <c16:uniqueId val="{00000002-2398-4094-8088-1ADFF3DB7523}"/>
            </c:ext>
          </c:extLst>
        </c:ser>
        <c:ser>
          <c:idx val="3"/>
          <c:order val="3"/>
          <c:tx>
            <c:strRef>
              <c:f>Sheet1!$E$1</c:f>
              <c:strCache>
                <c:ptCount val="1"/>
                <c:pt idx="0">
                  <c:v>Biomass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Sheet1!$A$2:$A$22</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Sheet1!$E$2:$E$22</c:f>
              <c:numCache>
                <c:formatCode>General</c:formatCode>
                <c:ptCount val="21"/>
                <c:pt idx="0">
                  <c:v>0.18794875530999899</c:v>
                </c:pt>
                <c:pt idx="1">
                  <c:v>0.50981649388000005</c:v>
                </c:pt>
                <c:pt idx="2">
                  <c:v>0.76531139179999896</c:v>
                </c:pt>
                <c:pt idx="3">
                  <c:v>0.70723059649999998</c:v>
                </c:pt>
                <c:pt idx="4">
                  <c:v>0.8783185832</c:v>
                </c:pt>
                <c:pt idx="5">
                  <c:v>1.13560371509999</c:v>
                </c:pt>
                <c:pt idx="6">
                  <c:v>1.4931513306599999</c:v>
                </c:pt>
                <c:pt idx="7">
                  <c:v>1.9020904574599999</c:v>
                </c:pt>
                <c:pt idx="8">
                  <c:v>2.3715761254099901</c:v>
                </c:pt>
                <c:pt idx="9">
                  <c:v>2.8114706677600001</c:v>
                </c:pt>
                <c:pt idx="10">
                  <c:v>3.2638407820099902</c:v>
                </c:pt>
                <c:pt idx="11">
                  <c:v>3.7290706087230001</c:v>
                </c:pt>
                <c:pt idx="12">
                  <c:v>4.3625009236479997</c:v>
                </c:pt>
                <c:pt idx="13">
                  <c:v>4.9703544479420003</c:v>
                </c:pt>
                <c:pt idx="14">
                  <c:v>5.6624715910999903</c:v>
                </c:pt>
                <c:pt idx="15">
                  <c:v>6.5759109903999997</c:v>
                </c:pt>
                <c:pt idx="16">
                  <c:v>7.5837489474000002</c:v>
                </c:pt>
                <c:pt idx="17">
                  <c:v>8.3108138269999898</c:v>
                </c:pt>
                <c:pt idx="18">
                  <c:v>9.245358908</c:v>
                </c:pt>
                <c:pt idx="19">
                  <c:v>10.073926263000001</c:v>
                </c:pt>
                <c:pt idx="20">
                  <c:v>10.8923069169999</c:v>
                </c:pt>
              </c:numCache>
            </c:numRef>
          </c:yVal>
          <c:smooth val="1"/>
          <c:extLst>
            <c:ext xmlns:c16="http://schemas.microsoft.com/office/drawing/2014/chart" uri="{C3380CC4-5D6E-409C-BE32-E72D297353CC}">
              <c16:uniqueId val="{00000003-2398-4094-8088-1ADFF3DB7523}"/>
            </c:ext>
          </c:extLst>
        </c:ser>
        <c:ser>
          <c:idx val="4"/>
          <c:order val="4"/>
          <c:tx>
            <c:strRef>
              <c:f>Sheet1!$F$1</c:f>
              <c:strCache>
                <c:ptCount val="1"/>
                <c:pt idx="0">
                  <c:v>Nuclear</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Sheet1!$A$2:$A$22</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Sheet1!$F$2:$F$22</c:f>
              <c:numCache>
                <c:formatCode>General</c:formatCode>
                <c:ptCount val="21"/>
                <c:pt idx="0">
                  <c:v>7.2461843299999904</c:v>
                </c:pt>
                <c:pt idx="1">
                  <c:v>9.96453425999999</c:v>
                </c:pt>
                <c:pt idx="2">
                  <c:v>9.9224233499999901</c:v>
                </c:pt>
                <c:pt idx="3">
                  <c:v>10.58388748</c:v>
                </c:pt>
                <c:pt idx="4">
                  <c:v>11.492997321000001</c:v>
                </c:pt>
                <c:pt idx="5">
                  <c:v>12.459893549</c:v>
                </c:pt>
                <c:pt idx="6">
                  <c:v>13.656818167999999</c:v>
                </c:pt>
                <c:pt idx="7">
                  <c:v>14.894637565</c:v>
                </c:pt>
                <c:pt idx="8">
                  <c:v>16.512299452000001</c:v>
                </c:pt>
                <c:pt idx="9">
                  <c:v>17.927151156999901</c:v>
                </c:pt>
                <c:pt idx="10">
                  <c:v>19.282723402999899</c:v>
                </c:pt>
                <c:pt idx="11">
                  <c:v>20.561691715999999</c:v>
                </c:pt>
                <c:pt idx="12">
                  <c:v>22.304295797999899</c:v>
                </c:pt>
                <c:pt idx="13">
                  <c:v>23.919364933000001</c:v>
                </c:pt>
                <c:pt idx="14">
                  <c:v>25.491940547999899</c:v>
                </c:pt>
                <c:pt idx="15">
                  <c:v>27.303749401999902</c:v>
                </c:pt>
                <c:pt idx="16">
                  <c:v>29.243677466999898</c:v>
                </c:pt>
                <c:pt idx="17">
                  <c:v>30.355882749999999</c:v>
                </c:pt>
                <c:pt idx="18">
                  <c:v>31.250644730000001</c:v>
                </c:pt>
                <c:pt idx="19">
                  <c:v>31.662920530000001</c:v>
                </c:pt>
                <c:pt idx="20">
                  <c:v>31.581630570000002</c:v>
                </c:pt>
              </c:numCache>
            </c:numRef>
          </c:yVal>
          <c:smooth val="1"/>
          <c:extLst>
            <c:ext xmlns:c16="http://schemas.microsoft.com/office/drawing/2014/chart" uri="{C3380CC4-5D6E-409C-BE32-E72D297353CC}">
              <c16:uniqueId val="{00000004-2398-4094-8088-1ADFF3DB7523}"/>
            </c:ext>
          </c:extLst>
        </c:ser>
        <c:ser>
          <c:idx val="5"/>
          <c:order val="5"/>
          <c:tx>
            <c:strRef>
              <c:f>Sheet1!$G$1</c:f>
              <c:strCache>
                <c:ptCount val="1"/>
                <c:pt idx="0">
                  <c:v>Geothermal</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Sheet1!$A$2:$A$22</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Sheet1!$G$2:$G$22</c:f>
              <c:numCache>
                <c:formatCode>General</c:formatCode>
                <c:ptCount val="21"/>
                <c:pt idx="0">
                  <c:v>0.13072212219999901</c:v>
                </c:pt>
                <c:pt idx="1">
                  <c:v>0.209522704</c:v>
                </c:pt>
                <c:pt idx="2">
                  <c:v>0.24512583900000001</c:v>
                </c:pt>
                <c:pt idx="3">
                  <c:v>0.57205768199999896</c:v>
                </c:pt>
                <c:pt idx="4">
                  <c:v>0.94981241599999999</c:v>
                </c:pt>
                <c:pt idx="5">
                  <c:v>1.3491925809999901</c:v>
                </c:pt>
                <c:pt idx="6">
                  <c:v>1.7912850599999901</c:v>
                </c:pt>
                <c:pt idx="7">
                  <c:v>2.2129499169999902</c:v>
                </c:pt>
                <c:pt idx="8">
                  <c:v>2.4261660420000002</c:v>
                </c:pt>
                <c:pt idx="9">
                  <c:v>2.6411750760000001</c:v>
                </c:pt>
                <c:pt idx="10">
                  <c:v>2.8144124019999901</c:v>
                </c:pt>
                <c:pt idx="11">
                  <c:v>2.89778726999999</c:v>
                </c:pt>
                <c:pt idx="12">
                  <c:v>3.0103432020000001</c:v>
                </c:pt>
                <c:pt idx="13">
                  <c:v>3.07238399699999</c:v>
                </c:pt>
                <c:pt idx="14">
                  <c:v>3.1429707889999898</c:v>
                </c:pt>
                <c:pt idx="15">
                  <c:v>3.2966120036</c:v>
                </c:pt>
                <c:pt idx="16">
                  <c:v>3.4318988850999999</c:v>
                </c:pt>
                <c:pt idx="17">
                  <c:v>3.5135927520000001</c:v>
                </c:pt>
                <c:pt idx="18">
                  <c:v>3.5640961550000001</c:v>
                </c:pt>
                <c:pt idx="19">
                  <c:v>3.6196797349999899</c:v>
                </c:pt>
                <c:pt idx="20">
                  <c:v>3.633294324</c:v>
                </c:pt>
              </c:numCache>
            </c:numRef>
          </c:yVal>
          <c:smooth val="1"/>
          <c:extLst>
            <c:ext xmlns:c16="http://schemas.microsoft.com/office/drawing/2014/chart" uri="{C3380CC4-5D6E-409C-BE32-E72D297353CC}">
              <c16:uniqueId val="{00000005-2398-4094-8088-1ADFF3DB7523}"/>
            </c:ext>
          </c:extLst>
        </c:ser>
        <c:ser>
          <c:idx val="6"/>
          <c:order val="6"/>
          <c:tx>
            <c:strRef>
              <c:f>Sheet1!$H$1</c:f>
              <c:strCache>
                <c:ptCount val="1"/>
                <c:pt idx="0">
                  <c:v>Hydro</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Sheet1!$A$2:$A$22</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Sheet1!$H$2:$H$22</c:f>
              <c:numCache>
                <c:formatCode>General</c:formatCode>
                <c:ptCount val="21"/>
                <c:pt idx="0">
                  <c:v>7.7190912000000003</c:v>
                </c:pt>
                <c:pt idx="1">
                  <c:v>10.559777899999901</c:v>
                </c:pt>
                <c:pt idx="2">
                  <c:v>12.390930699999901</c:v>
                </c:pt>
                <c:pt idx="3">
                  <c:v>12.6973859999999</c:v>
                </c:pt>
                <c:pt idx="4">
                  <c:v>12.9972899</c:v>
                </c:pt>
                <c:pt idx="5">
                  <c:v>13.3422944</c:v>
                </c:pt>
                <c:pt idx="6">
                  <c:v>13.664743700000001</c:v>
                </c:pt>
                <c:pt idx="7">
                  <c:v>13.9871836</c:v>
                </c:pt>
                <c:pt idx="8">
                  <c:v>14.609526399999901</c:v>
                </c:pt>
                <c:pt idx="9">
                  <c:v>15.231879399999899</c:v>
                </c:pt>
                <c:pt idx="10">
                  <c:v>15.8542282</c:v>
                </c:pt>
                <c:pt idx="11">
                  <c:v>16.476572099999998</c:v>
                </c:pt>
                <c:pt idx="12">
                  <c:v>17.0989167</c:v>
                </c:pt>
                <c:pt idx="13">
                  <c:v>17.7212581</c:v>
                </c:pt>
                <c:pt idx="14">
                  <c:v>18.343600200000001</c:v>
                </c:pt>
                <c:pt idx="15">
                  <c:v>18.965962600000001</c:v>
                </c:pt>
                <c:pt idx="16">
                  <c:v>19.588300799999899</c:v>
                </c:pt>
                <c:pt idx="17">
                  <c:v>20.210639199999999</c:v>
                </c:pt>
                <c:pt idx="18">
                  <c:v>20.832987500000002</c:v>
                </c:pt>
                <c:pt idx="19">
                  <c:v>21.455343799999898</c:v>
                </c:pt>
                <c:pt idx="20">
                  <c:v>21.455343799999898</c:v>
                </c:pt>
              </c:numCache>
            </c:numRef>
          </c:yVal>
          <c:smooth val="1"/>
          <c:extLst>
            <c:ext xmlns:c16="http://schemas.microsoft.com/office/drawing/2014/chart" uri="{C3380CC4-5D6E-409C-BE32-E72D297353CC}">
              <c16:uniqueId val="{00000006-2398-4094-8088-1ADFF3DB7523}"/>
            </c:ext>
          </c:extLst>
        </c:ser>
        <c:ser>
          <c:idx val="7"/>
          <c:order val="7"/>
          <c:tx>
            <c:strRef>
              <c:f>Sheet1!$I$1</c:f>
              <c:strCache>
                <c:ptCount val="1"/>
                <c:pt idx="0">
                  <c:v>Wind</c:v>
                </c:pt>
              </c:strCache>
            </c:strRef>
          </c:tx>
          <c:spPr>
            <a:ln w="19050" cap="rnd">
              <a:solidFill>
                <a:srgbClr val="0A0A0A"/>
              </a:solidFill>
              <a:prstDash val="dash"/>
              <a:round/>
            </a:ln>
            <a:effectLst/>
          </c:spPr>
          <c:marker>
            <c:symbol val="circle"/>
            <c:size val="5"/>
            <c:spPr>
              <a:solidFill>
                <a:srgbClr val="000000"/>
              </a:solidFill>
              <a:ln w="9525">
                <a:solidFill>
                  <a:srgbClr val="000000"/>
                </a:solidFill>
              </a:ln>
              <a:effectLst/>
            </c:spPr>
          </c:marker>
          <c:xVal>
            <c:numRef>
              <c:f>Sheet1!$A$2:$A$22</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Sheet1!$I$2:$I$22</c:f>
              <c:numCache>
                <c:formatCode>General</c:formatCode>
                <c:ptCount val="21"/>
                <c:pt idx="0">
                  <c:v>1.396852998E-2</c:v>
                </c:pt>
                <c:pt idx="1">
                  <c:v>0.37432461430000002</c:v>
                </c:pt>
                <c:pt idx="2">
                  <c:v>1.2301945938999901</c:v>
                </c:pt>
                <c:pt idx="3">
                  <c:v>1.5008414434999899</c:v>
                </c:pt>
                <c:pt idx="4">
                  <c:v>1.77262009039999</c:v>
                </c:pt>
                <c:pt idx="5">
                  <c:v>2.0861767342999902</c:v>
                </c:pt>
                <c:pt idx="6">
                  <c:v>2.4736613561</c:v>
                </c:pt>
                <c:pt idx="7">
                  <c:v>2.9010768540999998</c:v>
                </c:pt>
                <c:pt idx="8">
                  <c:v>2.1912303411999901</c:v>
                </c:pt>
                <c:pt idx="9">
                  <c:v>2.4049601526000002</c:v>
                </c:pt>
                <c:pt idx="10">
                  <c:v>2.5932875702999998</c:v>
                </c:pt>
                <c:pt idx="11">
                  <c:v>2.7261530377999899</c:v>
                </c:pt>
                <c:pt idx="12">
                  <c:v>2.8543515579999901</c:v>
                </c:pt>
                <c:pt idx="13">
                  <c:v>2.9282945539999998</c:v>
                </c:pt>
                <c:pt idx="14">
                  <c:v>2.9936302609999901</c:v>
                </c:pt>
                <c:pt idx="15">
                  <c:v>3.301493255</c:v>
                </c:pt>
                <c:pt idx="16">
                  <c:v>3.7224411829999999</c:v>
                </c:pt>
                <c:pt idx="17">
                  <c:v>4.0324435080000001</c:v>
                </c:pt>
                <c:pt idx="18">
                  <c:v>4.3803036399999904</c:v>
                </c:pt>
                <c:pt idx="19">
                  <c:v>4.7201485669999901</c:v>
                </c:pt>
                <c:pt idx="20">
                  <c:v>4.9949112399999898</c:v>
                </c:pt>
              </c:numCache>
            </c:numRef>
          </c:yVal>
          <c:smooth val="1"/>
          <c:extLst>
            <c:ext xmlns:c16="http://schemas.microsoft.com/office/drawing/2014/chart" uri="{C3380CC4-5D6E-409C-BE32-E72D297353CC}">
              <c16:uniqueId val="{00000007-2398-4094-8088-1ADFF3DB7523}"/>
            </c:ext>
          </c:extLst>
        </c:ser>
        <c:ser>
          <c:idx val="8"/>
          <c:order val="8"/>
          <c:tx>
            <c:strRef>
              <c:f>Sheet1!$J$1</c:f>
              <c:strCache>
                <c:ptCount val="1"/>
                <c:pt idx="0">
                  <c:v>Solar</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Sheet1!$A$2:$A$22</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Sheet1!$J$2:$J$22</c:f>
              <c:numCache>
                <c:formatCode>General</c:formatCode>
                <c:ptCount val="21"/>
                <c:pt idx="0">
                  <c:v>2.46250105E-3</c:v>
                </c:pt>
                <c:pt idx="1">
                  <c:v>1.6347525250000002E-2</c:v>
                </c:pt>
                <c:pt idx="2">
                  <c:v>0.1205061053</c:v>
                </c:pt>
                <c:pt idx="3">
                  <c:v>0.27759106778299902</c:v>
                </c:pt>
                <c:pt idx="4">
                  <c:v>0.57249393352</c:v>
                </c:pt>
                <c:pt idx="5">
                  <c:v>1.0987245559399901</c:v>
                </c:pt>
                <c:pt idx="6">
                  <c:v>1.9306060657499899</c:v>
                </c:pt>
                <c:pt idx="7">
                  <c:v>3.0747341004600002</c:v>
                </c:pt>
                <c:pt idx="8">
                  <c:v>4.5004589284599996</c:v>
                </c:pt>
                <c:pt idx="9">
                  <c:v>6.1741356289600002</c:v>
                </c:pt>
                <c:pt idx="10">
                  <c:v>7.9730385797999901</c:v>
                </c:pt>
                <c:pt idx="11">
                  <c:v>9.8467781905099994</c:v>
                </c:pt>
                <c:pt idx="12">
                  <c:v>12.042891372770001</c:v>
                </c:pt>
                <c:pt idx="13">
                  <c:v>14.252442722410001</c:v>
                </c:pt>
                <c:pt idx="14">
                  <c:v>16.7017562871</c:v>
                </c:pt>
                <c:pt idx="15">
                  <c:v>20.162853055229899</c:v>
                </c:pt>
                <c:pt idx="16">
                  <c:v>24.4724601522</c:v>
                </c:pt>
                <c:pt idx="17">
                  <c:v>27.792530016659999</c:v>
                </c:pt>
                <c:pt idx="18">
                  <c:v>31.580305111369899</c:v>
                </c:pt>
                <c:pt idx="19">
                  <c:v>35.213291417610002</c:v>
                </c:pt>
                <c:pt idx="20">
                  <c:v>38.603190052419997</c:v>
                </c:pt>
              </c:numCache>
            </c:numRef>
          </c:yVal>
          <c:smooth val="1"/>
          <c:extLst>
            <c:ext xmlns:c16="http://schemas.microsoft.com/office/drawing/2014/chart" uri="{C3380CC4-5D6E-409C-BE32-E72D297353CC}">
              <c16:uniqueId val="{00000008-2398-4094-8088-1ADFF3DB7523}"/>
            </c:ext>
          </c:extLst>
        </c:ser>
        <c:ser>
          <c:idx val="9"/>
          <c:order val="9"/>
          <c:tx>
            <c:strRef>
              <c:f>Sheet1!$K$1</c:f>
              <c:strCache>
                <c:ptCount val="1"/>
                <c:pt idx="0">
                  <c:v>CHP</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Sheet1!$A$2:$A$22</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Sheet1!$K$2:$K$22</c:f>
              <c:numCache>
                <c:formatCode>General</c:formatCode>
                <c:ptCount val="21"/>
                <c:pt idx="0">
                  <c:v>1.25054995399999</c:v>
                </c:pt>
                <c:pt idx="1">
                  <c:v>1.6171600058</c:v>
                </c:pt>
                <c:pt idx="2">
                  <c:v>1.7250708929999901</c:v>
                </c:pt>
                <c:pt idx="3">
                  <c:v>1.69338130249999</c:v>
                </c:pt>
                <c:pt idx="4">
                  <c:v>1.7170825668999901</c:v>
                </c:pt>
                <c:pt idx="5">
                  <c:v>1.8442579666999901</c:v>
                </c:pt>
                <c:pt idx="6">
                  <c:v>1.8999502664000001</c:v>
                </c:pt>
                <c:pt idx="7">
                  <c:v>1.94989811909999</c:v>
                </c:pt>
                <c:pt idx="8">
                  <c:v>1.9763582855999899</c:v>
                </c:pt>
                <c:pt idx="9">
                  <c:v>2.0379540044</c:v>
                </c:pt>
                <c:pt idx="10">
                  <c:v>2.1349265883999999</c:v>
                </c:pt>
                <c:pt idx="11">
                  <c:v>2.2072423876999898</c:v>
                </c:pt>
                <c:pt idx="12">
                  <c:v>2.3305231307999899</c:v>
                </c:pt>
                <c:pt idx="13">
                  <c:v>2.4623802573</c:v>
                </c:pt>
                <c:pt idx="14">
                  <c:v>2.5863413815</c:v>
                </c:pt>
                <c:pt idx="15">
                  <c:v>2.7439829175999999</c:v>
                </c:pt>
                <c:pt idx="16">
                  <c:v>2.9382331816999998</c:v>
                </c:pt>
                <c:pt idx="17">
                  <c:v>3.0547246888999999</c:v>
                </c:pt>
                <c:pt idx="18">
                  <c:v>3.2418392100000002</c:v>
                </c:pt>
                <c:pt idx="19">
                  <c:v>3.39511909109999</c:v>
                </c:pt>
                <c:pt idx="20">
                  <c:v>3.3720197209</c:v>
                </c:pt>
              </c:numCache>
            </c:numRef>
          </c:yVal>
          <c:smooth val="1"/>
          <c:extLst>
            <c:ext xmlns:c16="http://schemas.microsoft.com/office/drawing/2014/chart" uri="{C3380CC4-5D6E-409C-BE32-E72D297353CC}">
              <c16:uniqueId val="{00000009-2398-4094-8088-1ADFF3DB7523}"/>
            </c:ext>
          </c:extLst>
        </c:ser>
        <c:dLbls>
          <c:showLegendKey val="0"/>
          <c:showVal val="0"/>
          <c:showCatName val="0"/>
          <c:showSerName val="0"/>
          <c:showPercent val="0"/>
          <c:showBubbleSize val="0"/>
        </c:dLbls>
        <c:axId val="1690275104"/>
        <c:axId val="1679321872"/>
      </c:scatterChart>
      <c:valAx>
        <c:axId val="1690275104"/>
        <c:scaling>
          <c:orientation val="minMax"/>
          <c:max val="2100"/>
          <c:min val="1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Year</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79321872"/>
        <c:crosses val="autoZero"/>
        <c:crossBetween val="midCat"/>
      </c:valAx>
      <c:valAx>
        <c:axId val="1679321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Output(EJ)</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90275104"/>
        <c:crosses val="autoZero"/>
        <c:crossBetween val="midCat"/>
      </c:valAx>
      <c:spPr>
        <a:noFill/>
        <a:ln>
          <a:noFill/>
        </a:ln>
        <a:effectLst/>
      </c:spPr>
    </c:plotArea>
    <c:legend>
      <c:legendPos val="r"/>
      <c:overlay val="0"/>
      <c:spPr>
        <a:noFill/>
        <a:ln>
          <a:solidFill>
            <a:srgbClr val="000000"/>
          </a:solid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a:effectLst/>
              </a:rPr>
              <a:t>Global Electricity generation by technology(Min Wind Cost)</a:t>
            </a:r>
            <a:endParaRPr lang="en-US"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Sheet1!$B$27</c:f>
              <c:strCache>
                <c:ptCount val="1"/>
                <c:pt idx="0">
                  <c:v>Coal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Sheet1!$A$28:$A$48</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Sheet1!$B$28:$B$48</c:f>
              <c:numCache>
                <c:formatCode>General</c:formatCode>
                <c:ptCount val="21"/>
                <c:pt idx="0">
                  <c:v>15.709655408</c:v>
                </c:pt>
                <c:pt idx="1">
                  <c:v>26.035315636999901</c:v>
                </c:pt>
                <c:pt idx="2">
                  <c:v>30.929550534999901</c:v>
                </c:pt>
                <c:pt idx="3">
                  <c:v>37.519936608999899</c:v>
                </c:pt>
                <c:pt idx="4">
                  <c:v>45.6272348379999</c:v>
                </c:pt>
                <c:pt idx="5">
                  <c:v>53.3892429839999</c:v>
                </c:pt>
                <c:pt idx="6">
                  <c:v>59.312622222199998</c:v>
                </c:pt>
                <c:pt idx="7">
                  <c:v>61.389899657199898</c:v>
                </c:pt>
                <c:pt idx="8">
                  <c:v>63.120791091400001</c:v>
                </c:pt>
                <c:pt idx="9">
                  <c:v>64.695201423100002</c:v>
                </c:pt>
                <c:pt idx="10">
                  <c:v>67.776619996399901</c:v>
                </c:pt>
                <c:pt idx="11">
                  <c:v>73.152550951999899</c:v>
                </c:pt>
                <c:pt idx="12">
                  <c:v>79.519779603299895</c:v>
                </c:pt>
                <c:pt idx="13">
                  <c:v>83.698510495600004</c:v>
                </c:pt>
                <c:pt idx="14">
                  <c:v>86.934255309299999</c:v>
                </c:pt>
                <c:pt idx="15">
                  <c:v>84.579876185099906</c:v>
                </c:pt>
                <c:pt idx="16">
                  <c:v>83.8503205479998</c:v>
                </c:pt>
                <c:pt idx="17">
                  <c:v>83.962582107799903</c:v>
                </c:pt>
                <c:pt idx="18">
                  <c:v>85.106511268700004</c:v>
                </c:pt>
                <c:pt idx="19">
                  <c:v>86.0852966401999</c:v>
                </c:pt>
                <c:pt idx="20">
                  <c:v>86.971315828000002</c:v>
                </c:pt>
              </c:numCache>
            </c:numRef>
          </c:yVal>
          <c:smooth val="0"/>
          <c:extLst>
            <c:ext xmlns:c16="http://schemas.microsoft.com/office/drawing/2014/chart" uri="{C3380CC4-5D6E-409C-BE32-E72D297353CC}">
              <c16:uniqueId val="{00000000-3048-41E0-871F-94E881D1EBA9}"/>
            </c:ext>
          </c:extLst>
        </c:ser>
        <c:ser>
          <c:idx val="1"/>
          <c:order val="1"/>
          <c:tx>
            <c:strRef>
              <c:f>Sheet1!$C$27</c:f>
              <c:strCache>
                <c:ptCount val="1"/>
                <c:pt idx="0">
                  <c:v>Gas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Sheet1!$A$28:$A$48</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Sheet1!$C$28:$C$48</c:f>
              <c:numCache>
                <c:formatCode>General</c:formatCode>
                <c:ptCount val="21"/>
                <c:pt idx="0">
                  <c:v>5.5998460469999998</c:v>
                </c:pt>
                <c:pt idx="1">
                  <c:v>12.4778833298999</c:v>
                </c:pt>
                <c:pt idx="2">
                  <c:v>16.385527992299998</c:v>
                </c:pt>
                <c:pt idx="3">
                  <c:v>18.984254969979901</c:v>
                </c:pt>
                <c:pt idx="4">
                  <c:v>22.740088050839901</c:v>
                </c:pt>
                <c:pt idx="5">
                  <c:v>26.149351713049899</c:v>
                </c:pt>
                <c:pt idx="6">
                  <c:v>28.713259587869999</c:v>
                </c:pt>
                <c:pt idx="7">
                  <c:v>31.269726550599898</c:v>
                </c:pt>
                <c:pt idx="8">
                  <c:v>34.54248082286</c:v>
                </c:pt>
                <c:pt idx="9">
                  <c:v>38.123340257389998</c:v>
                </c:pt>
                <c:pt idx="10">
                  <c:v>42.593548213669898</c:v>
                </c:pt>
                <c:pt idx="11">
                  <c:v>48.174454633350898</c:v>
                </c:pt>
                <c:pt idx="12">
                  <c:v>50.719827691439001</c:v>
                </c:pt>
                <c:pt idx="13">
                  <c:v>51.992843371207897</c:v>
                </c:pt>
                <c:pt idx="14">
                  <c:v>52.652141763800003</c:v>
                </c:pt>
                <c:pt idx="15">
                  <c:v>54.543449271599897</c:v>
                </c:pt>
                <c:pt idx="16">
                  <c:v>59.325292388599898</c:v>
                </c:pt>
                <c:pt idx="17">
                  <c:v>63.721212125900003</c:v>
                </c:pt>
                <c:pt idx="18">
                  <c:v>67.450738740399899</c:v>
                </c:pt>
                <c:pt idx="19">
                  <c:v>68.240916134799903</c:v>
                </c:pt>
                <c:pt idx="20">
                  <c:v>67.823222458599901</c:v>
                </c:pt>
              </c:numCache>
            </c:numRef>
          </c:yVal>
          <c:smooth val="0"/>
          <c:extLst>
            <c:ext xmlns:c16="http://schemas.microsoft.com/office/drawing/2014/chart" uri="{C3380CC4-5D6E-409C-BE32-E72D297353CC}">
              <c16:uniqueId val="{00000001-3048-41E0-871F-94E881D1EBA9}"/>
            </c:ext>
          </c:extLst>
        </c:ser>
        <c:ser>
          <c:idx val="2"/>
          <c:order val="2"/>
          <c:tx>
            <c:strRef>
              <c:f>Sheet1!$D$27</c:f>
              <c:strCache>
                <c:ptCount val="1"/>
                <c:pt idx="0">
                  <c:v>Oil</c:v>
                </c:pt>
              </c:strCache>
            </c:strRef>
          </c:tx>
          <c:spPr>
            <a:ln w="19050" cap="rnd">
              <a:solidFill>
                <a:srgbClr val="CC00CC"/>
              </a:solidFill>
              <a:round/>
            </a:ln>
            <a:effectLst/>
          </c:spPr>
          <c:marker>
            <c:symbol val="circle"/>
            <c:size val="5"/>
            <c:spPr>
              <a:solidFill>
                <a:srgbClr val="CC00CC"/>
              </a:solidFill>
              <a:ln w="9525">
                <a:solidFill>
                  <a:srgbClr val="CC00CC"/>
                </a:solidFill>
              </a:ln>
              <a:effectLst/>
            </c:spPr>
          </c:marker>
          <c:xVal>
            <c:numRef>
              <c:f>Sheet1!$A$28:$A$48</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Sheet1!$D$28:$D$48</c:f>
              <c:numCache>
                <c:formatCode>General</c:formatCode>
                <c:ptCount val="21"/>
                <c:pt idx="0">
                  <c:v>4.6859238400000001</c:v>
                </c:pt>
                <c:pt idx="1">
                  <c:v>3.9077174999999902</c:v>
                </c:pt>
                <c:pt idx="2">
                  <c:v>3.4223446289999999</c:v>
                </c:pt>
                <c:pt idx="3">
                  <c:v>4.2043630686999904</c:v>
                </c:pt>
                <c:pt idx="4">
                  <c:v>5.3077941690699904</c:v>
                </c:pt>
                <c:pt idx="5">
                  <c:v>6.3336439636600002</c:v>
                </c:pt>
                <c:pt idx="6">
                  <c:v>6.7705484840199901</c:v>
                </c:pt>
                <c:pt idx="7">
                  <c:v>6.9703549006300003</c:v>
                </c:pt>
                <c:pt idx="8">
                  <c:v>7.8200155582399997</c:v>
                </c:pt>
                <c:pt idx="9">
                  <c:v>8.6535553389419899</c:v>
                </c:pt>
                <c:pt idx="10">
                  <c:v>9.5742974610819793</c:v>
                </c:pt>
                <c:pt idx="11">
                  <c:v>10.548184254631</c:v>
                </c:pt>
                <c:pt idx="12">
                  <c:v>11.1218881709479</c:v>
                </c:pt>
                <c:pt idx="13">
                  <c:v>11.1986599041779</c:v>
                </c:pt>
                <c:pt idx="14">
                  <c:v>11.69302117785</c:v>
                </c:pt>
                <c:pt idx="15">
                  <c:v>12.20183149346</c:v>
                </c:pt>
                <c:pt idx="16">
                  <c:v>11.4179010751129</c:v>
                </c:pt>
                <c:pt idx="17">
                  <c:v>11.53374606389</c:v>
                </c:pt>
                <c:pt idx="18">
                  <c:v>10.5741211305</c:v>
                </c:pt>
                <c:pt idx="19">
                  <c:v>9.30513139510599</c:v>
                </c:pt>
                <c:pt idx="20">
                  <c:v>8.8072022090059896</c:v>
                </c:pt>
              </c:numCache>
            </c:numRef>
          </c:yVal>
          <c:smooth val="0"/>
          <c:extLst>
            <c:ext xmlns:c16="http://schemas.microsoft.com/office/drawing/2014/chart" uri="{C3380CC4-5D6E-409C-BE32-E72D297353CC}">
              <c16:uniqueId val="{00000002-3048-41E0-871F-94E881D1EBA9}"/>
            </c:ext>
          </c:extLst>
        </c:ser>
        <c:ser>
          <c:idx val="3"/>
          <c:order val="3"/>
          <c:tx>
            <c:strRef>
              <c:f>Sheet1!$E$27</c:f>
              <c:strCache>
                <c:ptCount val="1"/>
                <c:pt idx="0">
                  <c:v>Biomass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Sheet1!$A$28:$A$48</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Sheet1!$E$28:$E$48</c:f>
              <c:numCache>
                <c:formatCode>General</c:formatCode>
                <c:ptCount val="21"/>
                <c:pt idx="0">
                  <c:v>0.18794875530999899</c:v>
                </c:pt>
                <c:pt idx="1">
                  <c:v>0.50981649388000005</c:v>
                </c:pt>
                <c:pt idx="2">
                  <c:v>0.76531139179999896</c:v>
                </c:pt>
                <c:pt idx="3">
                  <c:v>0.71939333780000003</c:v>
                </c:pt>
                <c:pt idx="4">
                  <c:v>0.88490117809999902</c:v>
                </c:pt>
                <c:pt idx="5">
                  <c:v>1.0055709848499901</c:v>
                </c:pt>
                <c:pt idx="6">
                  <c:v>1.0898407728899899</c:v>
                </c:pt>
                <c:pt idx="7">
                  <c:v>1.2013853194799899</c:v>
                </c:pt>
                <c:pt idx="8">
                  <c:v>1.4500459409999999</c:v>
                </c:pt>
                <c:pt idx="9">
                  <c:v>1.7365561294609999</c:v>
                </c:pt>
                <c:pt idx="10">
                  <c:v>2.1369261209210002</c:v>
                </c:pt>
                <c:pt idx="11">
                  <c:v>2.5724632710029902</c:v>
                </c:pt>
                <c:pt idx="12">
                  <c:v>3.0271029502629898</c:v>
                </c:pt>
                <c:pt idx="13">
                  <c:v>3.423202739723</c:v>
                </c:pt>
                <c:pt idx="14">
                  <c:v>4.0548959551000001</c:v>
                </c:pt>
                <c:pt idx="15">
                  <c:v>4.8195782362999902</c:v>
                </c:pt>
                <c:pt idx="16">
                  <c:v>5.6409286803000001</c:v>
                </c:pt>
                <c:pt idx="17">
                  <c:v>6.3735644279999999</c:v>
                </c:pt>
                <c:pt idx="18">
                  <c:v>7.0250271495999899</c:v>
                </c:pt>
                <c:pt idx="19">
                  <c:v>7.5719172715999896</c:v>
                </c:pt>
                <c:pt idx="20">
                  <c:v>8.3222209628999995</c:v>
                </c:pt>
              </c:numCache>
            </c:numRef>
          </c:yVal>
          <c:smooth val="0"/>
          <c:extLst>
            <c:ext xmlns:c16="http://schemas.microsoft.com/office/drawing/2014/chart" uri="{C3380CC4-5D6E-409C-BE32-E72D297353CC}">
              <c16:uniqueId val="{00000003-3048-41E0-871F-94E881D1EBA9}"/>
            </c:ext>
          </c:extLst>
        </c:ser>
        <c:ser>
          <c:idx val="4"/>
          <c:order val="4"/>
          <c:tx>
            <c:strRef>
              <c:f>Sheet1!$F$27</c:f>
              <c:strCache>
                <c:ptCount val="1"/>
                <c:pt idx="0">
                  <c:v>Nuclear</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Sheet1!$A$28:$A$48</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Sheet1!$F$28:$F$48</c:f>
              <c:numCache>
                <c:formatCode>General</c:formatCode>
                <c:ptCount val="21"/>
                <c:pt idx="0">
                  <c:v>7.2461843299999904</c:v>
                </c:pt>
                <c:pt idx="1">
                  <c:v>9.96453425999999</c:v>
                </c:pt>
                <c:pt idx="2">
                  <c:v>9.9224233499999901</c:v>
                </c:pt>
                <c:pt idx="3">
                  <c:v>10.892018024999899</c:v>
                </c:pt>
                <c:pt idx="4">
                  <c:v>12.488723084999901</c:v>
                </c:pt>
                <c:pt idx="5">
                  <c:v>14.207736277999899</c:v>
                </c:pt>
                <c:pt idx="6">
                  <c:v>15.285630309999901</c:v>
                </c:pt>
                <c:pt idx="7">
                  <c:v>15.1516329229999</c:v>
                </c:pt>
                <c:pt idx="8">
                  <c:v>15.185413576999901</c:v>
                </c:pt>
                <c:pt idx="9">
                  <c:v>15.31626331</c:v>
                </c:pt>
                <c:pt idx="10">
                  <c:v>16.528065257999899</c:v>
                </c:pt>
                <c:pt idx="11">
                  <c:v>18.644148099999899</c:v>
                </c:pt>
                <c:pt idx="12">
                  <c:v>20.588787469</c:v>
                </c:pt>
                <c:pt idx="13">
                  <c:v>21.503571140999998</c:v>
                </c:pt>
                <c:pt idx="14">
                  <c:v>22.342149918</c:v>
                </c:pt>
                <c:pt idx="15">
                  <c:v>22.406895048999999</c:v>
                </c:pt>
                <c:pt idx="16">
                  <c:v>23.223080900999999</c:v>
                </c:pt>
                <c:pt idx="17">
                  <c:v>24.240009134000001</c:v>
                </c:pt>
                <c:pt idx="18">
                  <c:v>25.082100055999899</c:v>
                </c:pt>
                <c:pt idx="19">
                  <c:v>25.559041396999898</c:v>
                </c:pt>
                <c:pt idx="20">
                  <c:v>25.835051619999899</c:v>
                </c:pt>
              </c:numCache>
            </c:numRef>
          </c:yVal>
          <c:smooth val="0"/>
          <c:extLst>
            <c:ext xmlns:c16="http://schemas.microsoft.com/office/drawing/2014/chart" uri="{C3380CC4-5D6E-409C-BE32-E72D297353CC}">
              <c16:uniqueId val="{00000004-3048-41E0-871F-94E881D1EBA9}"/>
            </c:ext>
          </c:extLst>
        </c:ser>
        <c:ser>
          <c:idx val="5"/>
          <c:order val="5"/>
          <c:tx>
            <c:strRef>
              <c:f>Sheet1!$G$27</c:f>
              <c:strCache>
                <c:ptCount val="1"/>
                <c:pt idx="0">
                  <c:v>Geothermal</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Sheet1!$A$28:$A$48</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Sheet1!$G$28:$G$48</c:f>
              <c:numCache>
                <c:formatCode>General</c:formatCode>
                <c:ptCount val="21"/>
                <c:pt idx="0">
                  <c:v>0.13072212219999901</c:v>
                </c:pt>
                <c:pt idx="1">
                  <c:v>0.209522704</c:v>
                </c:pt>
                <c:pt idx="2">
                  <c:v>0.24512583900000001</c:v>
                </c:pt>
                <c:pt idx="3">
                  <c:v>0.61067574000000002</c:v>
                </c:pt>
                <c:pt idx="4">
                  <c:v>1.079025431</c:v>
                </c:pt>
                <c:pt idx="5">
                  <c:v>1.5433086029999901</c:v>
                </c:pt>
                <c:pt idx="6">
                  <c:v>1.905117918</c:v>
                </c:pt>
                <c:pt idx="7">
                  <c:v>2.1092304039999998</c:v>
                </c:pt>
                <c:pt idx="8">
                  <c:v>2.1683541709999998</c:v>
                </c:pt>
                <c:pt idx="9">
                  <c:v>2.249427442</c:v>
                </c:pt>
                <c:pt idx="10">
                  <c:v>2.3989980059999998</c:v>
                </c:pt>
                <c:pt idx="11">
                  <c:v>2.5951177262999998</c:v>
                </c:pt>
                <c:pt idx="12">
                  <c:v>2.8113699729999899</c:v>
                </c:pt>
                <c:pt idx="13">
                  <c:v>2.9045534259999899</c:v>
                </c:pt>
                <c:pt idx="14">
                  <c:v>2.9833075839999998</c:v>
                </c:pt>
                <c:pt idx="15">
                  <c:v>3.0676494209999898</c:v>
                </c:pt>
                <c:pt idx="16">
                  <c:v>3.1860296589999999</c:v>
                </c:pt>
                <c:pt idx="17">
                  <c:v>3.3054114751999899</c:v>
                </c:pt>
                <c:pt idx="18">
                  <c:v>3.3540247919999899</c:v>
                </c:pt>
                <c:pt idx="19">
                  <c:v>3.33796781899999</c:v>
                </c:pt>
                <c:pt idx="20">
                  <c:v>3.3399255739999898</c:v>
                </c:pt>
              </c:numCache>
            </c:numRef>
          </c:yVal>
          <c:smooth val="0"/>
          <c:extLst>
            <c:ext xmlns:c16="http://schemas.microsoft.com/office/drawing/2014/chart" uri="{C3380CC4-5D6E-409C-BE32-E72D297353CC}">
              <c16:uniqueId val="{00000005-3048-41E0-871F-94E881D1EBA9}"/>
            </c:ext>
          </c:extLst>
        </c:ser>
        <c:ser>
          <c:idx val="6"/>
          <c:order val="6"/>
          <c:tx>
            <c:strRef>
              <c:f>Sheet1!$H$27</c:f>
              <c:strCache>
                <c:ptCount val="1"/>
                <c:pt idx="0">
                  <c:v>Hydro</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Sheet1!$A$28:$A$48</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Sheet1!$H$28:$H$48</c:f>
              <c:numCache>
                <c:formatCode>General</c:formatCode>
                <c:ptCount val="21"/>
                <c:pt idx="0">
                  <c:v>7.7190912000000003</c:v>
                </c:pt>
                <c:pt idx="1">
                  <c:v>10.559777899999901</c:v>
                </c:pt>
                <c:pt idx="2">
                  <c:v>12.390930699999901</c:v>
                </c:pt>
                <c:pt idx="3">
                  <c:v>12.6973859999999</c:v>
                </c:pt>
                <c:pt idx="4">
                  <c:v>13.0198439</c:v>
                </c:pt>
                <c:pt idx="5">
                  <c:v>13.3422944</c:v>
                </c:pt>
                <c:pt idx="6">
                  <c:v>13.664743700000001</c:v>
                </c:pt>
                <c:pt idx="7">
                  <c:v>13.9808249</c:v>
                </c:pt>
                <c:pt idx="8">
                  <c:v>14.6072296999999</c:v>
                </c:pt>
                <c:pt idx="9">
                  <c:v>15.229828699999899</c:v>
                </c:pt>
                <c:pt idx="10">
                  <c:v>15.8542282</c:v>
                </c:pt>
                <c:pt idx="11">
                  <c:v>16.476572099999998</c:v>
                </c:pt>
                <c:pt idx="12">
                  <c:v>17.0989167</c:v>
                </c:pt>
                <c:pt idx="13">
                  <c:v>17.719526999999999</c:v>
                </c:pt>
                <c:pt idx="14">
                  <c:v>18.322417699999999</c:v>
                </c:pt>
                <c:pt idx="15">
                  <c:v>18.910212600000001</c:v>
                </c:pt>
                <c:pt idx="16">
                  <c:v>19.588300799999899</c:v>
                </c:pt>
                <c:pt idx="17">
                  <c:v>20.210639199999999</c:v>
                </c:pt>
                <c:pt idx="18">
                  <c:v>20.832987500000002</c:v>
                </c:pt>
                <c:pt idx="19">
                  <c:v>21.437806399999999</c:v>
                </c:pt>
                <c:pt idx="20">
                  <c:v>21.3326803</c:v>
                </c:pt>
              </c:numCache>
            </c:numRef>
          </c:yVal>
          <c:smooth val="0"/>
          <c:extLst>
            <c:ext xmlns:c16="http://schemas.microsoft.com/office/drawing/2014/chart" uri="{C3380CC4-5D6E-409C-BE32-E72D297353CC}">
              <c16:uniqueId val="{00000006-3048-41E0-871F-94E881D1EBA9}"/>
            </c:ext>
          </c:extLst>
        </c:ser>
        <c:ser>
          <c:idx val="7"/>
          <c:order val="7"/>
          <c:tx>
            <c:strRef>
              <c:f>Sheet1!$I$27</c:f>
              <c:strCache>
                <c:ptCount val="1"/>
                <c:pt idx="0">
                  <c:v>Wind</c:v>
                </c:pt>
              </c:strCache>
            </c:strRef>
          </c:tx>
          <c:spPr>
            <a:ln w="19050" cap="rnd">
              <a:solidFill>
                <a:srgbClr val="000000"/>
              </a:solidFill>
              <a:prstDash val="dash"/>
              <a:round/>
            </a:ln>
            <a:effectLst/>
          </c:spPr>
          <c:marker>
            <c:symbol val="circle"/>
            <c:size val="5"/>
            <c:spPr>
              <a:solidFill>
                <a:srgbClr val="000000"/>
              </a:solidFill>
              <a:ln w="9525">
                <a:solidFill>
                  <a:srgbClr val="000000"/>
                </a:solidFill>
              </a:ln>
              <a:effectLst/>
            </c:spPr>
          </c:marker>
          <c:xVal>
            <c:numRef>
              <c:f>Sheet1!$A$28:$A$48</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Sheet1!$I$28:$I$48</c:f>
              <c:numCache>
                <c:formatCode>General</c:formatCode>
                <c:ptCount val="21"/>
                <c:pt idx="0">
                  <c:v>1.396852998E-2</c:v>
                </c:pt>
                <c:pt idx="1">
                  <c:v>0.37432461430000002</c:v>
                </c:pt>
                <c:pt idx="2">
                  <c:v>1.2301945938999901</c:v>
                </c:pt>
                <c:pt idx="3">
                  <c:v>3.0368925290600002</c:v>
                </c:pt>
                <c:pt idx="4">
                  <c:v>9.2419151057899995</c:v>
                </c:pt>
                <c:pt idx="5">
                  <c:v>22.849460050589901</c:v>
                </c:pt>
                <c:pt idx="6">
                  <c:v>38.199629059590002</c:v>
                </c:pt>
                <c:pt idx="7">
                  <c:v>45.266810655919897</c:v>
                </c:pt>
                <c:pt idx="8">
                  <c:v>51.423009264479902</c:v>
                </c:pt>
                <c:pt idx="9">
                  <c:v>56.764593342329903</c:v>
                </c:pt>
                <c:pt idx="10">
                  <c:v>61.843904615699898</c:v>
                </c:pt>
                <c:pt idx="11">
                  <c:v>66.719273331099899</c:v>
                </c:pt>
                <c:pt idx="12">
                  <c:v>70.019117597799905</c:v>
                </c:pt>
                <c:pt idx="13">
                  <c:v>73.028677232699906</c:v>
                </c:pt>
                <c:pt idx="14">
                  <c:v>76.138119117099905</c:v>
                </c:pt>
                <c:pt idx="15">
                  <c:v>80.294341828099903</c:v>
                </c:pt>
                <c:pt idx="16">
                  <c:v>84.950986188599899</c:v>
                </c:pt>
                <c:pt idx="17">
                  <c:v>88.407177042399894</c:v>
                </c:pt>
                <c:pt idx="18">
                  <c:v>91.071092200699894</c:v>
                </c:pt>
                <c:pt idx="19">
                  <c:v>92.667212416899901</c:v>
                </c:pt>
                <c:pt idx="20">
                  <c:v>93.849853262299902</c:v>
                </c:pt>
              </c:numCache>
            </c:numRef>
          </c:yVal>
          <c:smooth val="0"/>
          <c:extLst>
            <c:ext xmlns:c16="http://schemas.microsoft.com/office/drawing/2014/chart" uri="{C3380CC4-5D6E-409C-BE32-E72D297353CC}">
              <c16:uniqueId val="{00000007-3048-41E0-871F-94E881D1EBA9}"/>
            </c:ext>
          </c:extLst>
        </c:ser>
        <c:ser>
          <c:idx val="8"/>
          <c:order val="8"/>
          <c:tx>
            <c:strRef>
              <c:f>Sheet1!$J$27</c:f>
              <c:strCache>
                <c:ptCount val="1"/>
                <c:pt idx="0">
                  <c:v>Solar</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Sheet1!$A$28:$A$48</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Sheet1!$J$28:$J$48</c:f>
              <c:numCache>
                <c:formatCode>General</c:formatCode>
                <c:ptCount val="21"/>
                <c:pt idx="0">
                  <c:v>2.46250105E-3</c:v>
                </c:pt>
                <c:pt idx="1">
                  <c:v>1.6347525250000002E-2</c:v>
                </c:pt>
                <c:pt idx="2">
                  <c:v>0.1205061053</c:v>
                </c:pt>
                <c:pt idx="3">
                  <c:v>0.29152995292139999</c:v>
                </c:pt>
                <c:pt idx="4">
                  <c:v>0.59159328884490003</c:v>
                </c:pt>
                <c:pt idx="5">
                  <c:v>1.0874906897786001</c:v>
                </c:pt>
                <c:pt idx="6">
                  <c:v>1.6136737896056901</c:v>
                </c:pt>
                <c:pt idx="7">
                  <c:v>2.0651294278879901</c:v>
                </c:pt>
                <c:pt idx="8">
                  <c:v>2.5833224445849998</c:v>
                </c:pt>
                <c:pt idx="9">
                  <c:v>3.18832323305999</c:v>
                </c:pt>
                <c:pt idx="10">
                  <c:v>4.045923365857</c:v>
                </c:pt>
                <c:pt idx="11">
                  <c:v>5.13121384930899</c:v>
                </c:pt>
                <c:pt idx="12">
                  <c:v>6.3114800917899903</c:v>
                </c:pt>
                <c:pt idx="13">
                  <c:v>7.3413021897790003</c:v>
                </c:pt>
                <c:pt idx="14">
                  <c:v>8.49073481618899</c:v>
                </c:pt>
                <c:pt idx="15">
                  <c:v>9.8653646136109998</c:v>
                </c:pt>
                <c:pt idx="16">
                  <c:v>11.720184483566999</c:v>
                </c:pt>
                <c:pt idx="17">
                  <c:v>13.547047018998001</c:v>
                </c:pt>
                <c:pt idx="18">
                  <c:v>15.150770884243</c:v>
                </c:pt>
                <c:pt idx="19">
                  <c:v>16.30703084088</c:v>
                </c:pt>
                <c:pt idx="20">
                  <c:v>17.406435169683</c:v>
                </c:pt>
              </c:numCache>
            </c:numRef>
          </c:yVal>
          <c:smooth val="0"/>
          <c:extLst>
            <c:ext xmlns:c16="http://schemas.microsoft.com/office/drawing/2014/chart" uri="{C3380CC4-5D6E-409C-BE32-E72D297353CC}">
              <c16:uniqueId val="{00000008-3048-41E0-871F-94E881D1EBA9}"/>
            </c:ext>
          </c:extLst>
        </c:ser>
        <c:ser>
          <c:idx val="9"/>
          <c:order val="9"/>
          <c:tx>
            <c:strRef>
              <c:f>Sheet1!$K$27</c:f>
              <c:strCache>
                <c:ptCount val="1"/>
                <c:pt idx="0">
                  <c:v>CHP</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Sheet1!$A$28:$A$48</c:f>
              <c:numCache>
                <c:formatCode>General</c:formatCode>
                <c:ptCount val="21"/>
                <c:pt idx="0">
                  <c:v>1990</c:v>
                </c:pt>
                <c:pt idx="1">
                  <c:v>2005</c:v>
                </c:pt>
                <c:pt idx="2">
                  <c:v>2010</c:v>
                </c:pt>
                <c:pt idx="3">
                  <c:v>2015</c:v>
                </c:pt>
                <c:pt idx="4">
                  <c:v>2020</c:v>
                </c:pt>
                <c:pt idx="5">
                  <c:v>2025</c:v>
                </c:pt>
                <c:pt idx="6">
                  <c:v>2030</c:v>
                </c:pt>
                <c:pt idx="7">
                  <c:v>2035</c:v>
                </c:pt>
                <c:pt idx="8">
                  <c:v>2040</c:v>
                </c:pt>
                <c:pt idx="9">
                  <c:v>2045</c:v>
                </c:pt>
                <c:pt idx="10">
                  <c:v>2050</c:v>
                </c:pt>
                <c:pt idx="11">
                  <c:v>2055</c:v>
                </c:pt>
                <c:pt idx="12">
                  <c:v>2060</c:v>
                </c:pt>
                <c:pt idx="13">
                  <c:v>2065</c:v>
                </c:pt>
                <c:pt idx="14">
                  <c:v>2070</c:v>
                </c:pt>
                <c:pt idx="15">
                  <c:v>2075</c:v>
                </c:pt>
                <c:pt idx="16">
                  <c:v>2080</c:v>
                </c:pt>
                <c:pt idx="17">
                  <c:v>2085</c:v>
                </c:pt>
                <c:pt idx="18">
                  <c:v>2090</c:v>
                </c:pt>
                <c:pt idx="19">
                  <c:v>2095</c:v>
                </c:pt>
                <c:pt idx="20">
                  <c:v>2100</c:v>
                </c:pt>
              </c:numCache>
            </c:numRef>
          </c:xVal>
          <c:yVal>
            <c:numRef>
              <c:f>Sheet1!$K$28:$K$48</c:f>
              <c:numCache>
                <c:formatCode>General</c:formatCode>
                <c:ptCount val="21"/>
                <c:pt idx="0">
                  <c:v>1.25054995399999</c:v>
                </c:pt>
                <c:pt idx="1">
                  <c:v>1.6171600058</c:v>
                </c:pt>
                <c:pt idx="2">
                  <c:v>1.7250708929999901</c:v>
                </c:pt>
                <c:pt idx="3">
                  <c:v>1.4680934439</c:v>
                </c:pt>
                <c:pt idx="4">
                  <c:v>1.0544934845</c:v>
                </c:pt>
                <c:pt idx="5">
                  <c:v>0.7527267661</c:v>
                </c:pt>
                <c:pt idx="6">
                  <c:v>0.65230440149999902</c:v>
                </c:pt>
                <c:pt idx="7">
                  <c:v>0.78829836750000004</c:v>
                </c:pt>
                <c:pt idx="8">
                  <c:v>0.91608359760000002</c:v>
                </c:pt>
                <c:pt idx="9">
                  <c:v>1.0938434463</c:v>
                </c:pt>
                <c:pt idx="10">
                  <c:v>1.1220851066999999</c:v>
                </c:pt>
                <c:pt idx="11">
                  <c:v>1.02562414919999</c:v>
                </c:pt>
                <c:pt idx="12">
                  <c:v>1.0925158338000001</c:v>
                </c:pt>
                <c:pt idx="13">
                  <c:v>1.2847879470000001</c:v>
                </c:pt>
                <c:pt idx="14">
                  <c:v>1.44307959619999</c:v>
                </c:pt>
                <c:pt idx="15">
                  <c:v>1.7521421196</c:v>
                </c:pt>
                <c:pt idx="16">
                  <c:v>1.7986462219999899</c:v>
                </c:pt>
                <c:pt idx="17">
                  <c:v>1.6816359024</c:v>
                </c:pt>
                <c:pt idx="18">
                  <c:v>1.7073602269000001</c:v>
                </c:pt>
                <c:pt idx="19">
                  <c:v>1.8840485727</c:v>
                </c:pt>
                <c:pt idx="20">
                  <c:v>1.9614263136999901</c:v>
                </c:pt>
              </c:numCache>
            </c:numRef>
          </c:yVal>
          <c:smooth val="0"/>
          <c:extLst>
            <c:ext xmlns:c16="http://schemas.microsoft.com/office/drawing/2014/chart" uri="{C3380CC4-5D6E-409C-BE32-E72D297353CC}">
              <c16:uniqueId val="{00000009-3048-41E0-871F-94E881D1EBA9}"/>
            </c:ext>
          </c:extLst>
        </c:ser>
        <c:dLbls>
          <c:showLegendKey val="0"/>
          <c:showVal val="0"/>
          <c:showCatName val="0"/>
          <c:showSerName val="0"/>
          <c:showPercent val="0"/>
          <c:showBubbleSize val="0"/>
        </c:dLbls>
        <c:axId val="1683947168"/>
        <c:axId val="1532411328"/>
      </c:scatterChart>
      <c:valAx>
        <c:axId val="1683947168"/>
        <c:scaling>
          <c:orientation val="minMax"/>
          <c:max val="2100"/>
          <c:min val="1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Year</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32411328"/>
        <c:crosses val="autoZero"/>
        <c:crossBetween val="midCat"/>
      </c:valAx>
      <c:valAx>
        <c:axId val="153241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Output(EJ)</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83947168"/>
        <c:crosses val="autoZero"/>
        <c:crossBetween val="midCat"/>
      </c:valAx>
      <c:spPr>
        <a:noFill/>
        <a:ln>
          <a:noFill/>
        </a:ln>
        <a:effectLst/>
      </c:spPr>
    </c:plotArea>
    <c:legend>
      <c:legendPos val="r"/>
      <c:overlay val="0"/>
      <c:spPr>
        <a:noFill/>
        <a:ln>
          <a:solidFill>
            <a:srgbClr val="000000"/>
          </a:solid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E90351-5163-4247-8388-344A98FC16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ea typeface="MS PGothic" charset="-128"/>
              </a:defRPr>
            </a:lvl1pPr>
          </a:lstStyle>
          <a:p>
            <a:pPr>
              <a:defRPr/>
            </a:pPr>
            <a:endParaRPr lang="en-US"/>
          </a:p>
        </p:txBody>
      </p:sp>
      <p:sp>
        <p:nvSpPr>
          <p:cNvPr id="3" name="Date Placeholder 2">
            <a:extLst>
              <a:ext uri="{FF2B5EF4-FFF2-40B4-BE49-F238E27FC236}">
                <a16:creationId xmlns:a16="http://schemas.microsoft.com/office/drawing/2014/main" id="{0E293297-3D13-4A6D-BE75-42AC979A47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ea typeface="MS PGothic" charset="-128"/>
              </a:defRPr>
            </a:lvl1pPr>
          </a:lstStyle>
          <a:p>
            <a:pPr>
              <a:defRPr/>
            </a:pPr>
            <a:fld id="{B7475D07-CCA8-43A2-B2E7-CD0EA7E8925D}" type="datetimeFigureOut">
              <a:rPr lang="en-US"/>
              <a:pPr>
                <a:defRPr/>
              </a:pPr>
              <a:t>7/30/2018</a:t>
            </a:fld>
            <a:endParaRPr lang="en-US"/>
          </a:p>
        </p:txBody>
      </p:sp>
      <p:sp>
        <p:nvSpPr>
          <p:cNvPr id="4" name="Footer Placeholder 3">
            <a:extLst>
              <a:ext uri="{FF2B5EF4-FFF2-40B4-BE49-F238E27FC236}">
                <a16:creationId xmlns:a16="http://schemas.microsoft.com/office/drawing/2014/main" id="{C4F956AF-81BB-47BA-9F3F-43345C8F9E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charset="0"/>
                <a:ea typeface="MS PGothic" charset="-128"/>
              </a:defRPr>
            </a:lvl1pPr>
          </a:lstStyle>
          <a:p>
            <a:pPr>
              <a:defRPr/>
            </a:pPr>
            <a:endParaRPr lang="en-US"/>
          </a:p>
        </p:txBody>
      </p:sp>
      <p:sp>
        <p:nvSpPr>
          <p:cNvPr id="5" name="Slide Number Placeholder 4">
            <a:extLst>
              <a:ext uri="{FF2B5EF4-FFF2-40B4-BE49-F238E27FC236}">
                <a16:creationId xmlns:a16="http://schemas.microsoft.com/office/drawing/2014/main" id="{F6687027-CFE5-4B19-9E75-31B7B00EDB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Arial" charset="0"/>
                <a:ea typeface="MS PGothic" charset="-128"/>
              </a:defRPr>
            </a:lvl1pPr>
          </a:lstStyle>
          <a:p>
            <a:pPr>
              <a:defRPr/>
            </a:pPr>
            <a:fld id="{7210C854-CDF8-4A56-A9D0-906D2BC9A11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69F6206-55C3-4902-816C-248E33B311C3}"/>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3075" name="Rectangle 3">
            <a:extLst>
              <a:ext uri="{FF2B5EF4-FFF2-40B4-BE49-F238E27FC236}">
                <a16:creationId xmlns:a16="http://schemas.microsoft.com/office/drawing/2014/main" id="{5DA787BF-73CA-4B21-B8C5-CF03F4D397E0}"/>
              </a:ext>
            </a:extLst>
          </p:cNvPr>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a:extLst>
              <a:ext uri="{FF2B5EF4-FFF2-40B4-BE49-F238E27FC236}">
                <a16:creationId xmlns:a16="http://schemas.microsoft.com/office/drawing/2014/main" id="{C7015EC6-EDFC-4C86-8F1E-11A743BD8A69}"/>
              </a:ext>
            </a:extLst>
          </p:cNvPr>
          <p:cNvSpPr>
            <a:spLocks noGrp="1" noRot="1" noChangeAspect="1" noChangeArrowheads="1" noTextEdit="1"/>
          </p:cNvSpPr>
          <p:nvPr>
            <p:ph type="sldImg" idx="2"/>
          </p:nvPr>
        </p:nvSpPr>
        <p:spPr bwMode="auto">
          <a:xfrm>
            <a:off x="1470025" y="685800"/>
            <a:ext cx="39179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B49EAD41-4715-4A6C-BE96-C76F05DEC6E0}"/>
              </a:ext>
            </a:extLst>
          </p:cNvPr>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C2913918-BA64-4DDE-811E-78BAA40F3150}"/>
              </a:ext>
            </a:extLst>
          </p:cNvPr>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3079" name="Rectangle 7">
            <a:extLst>
              <a:ext uri="{FF2B5EF4-FFF2-40B4-BE49-F238E27FC236}">
                <a16:creationId xmlns:a16="http://schemas.microsoft.com/office/drawing/2014/main" id="{F8A1F331-6B8D-4736-834E-15C9D2AAE93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MS PGothic" panose="020B0600070205080204" pitchFamily="34" charset="-128"/>
              </a:defRPr>
            </a:lvl1pPr>
          </a:lstStyle>
          <a:p>
            <a:pPr>
              <a:defRPr/>
            </a:pPr>
            <a:fld id="{A2C35A71-B3A8-4A3B-8BE2-C6C3C242122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MS PGothic" panose="020B0600070205080204" pitchFamily="34" charset="-128"/>
        <a:cs typeface="MS PGothic" panose="020B0600070205080204" pitchFamily="34" charset="-128"/>
      </a:defRPr>
    </a:lvl1pPr>
    <a:lvl2pPr marL="341313" algn="l" rtl="0" eaLnBrk="0" fontAlgn="base" hangingPunct="0">
      <a:spcBef>
        <a:spcPct val="30000"/>
      </a:spcBef>
      <a:spcAft>
        <a:spcPct val="0"/>
      </a:spcAft>
      <a:defRPr sz="900" kern="1200">
        <a:solidFill>
          <a:schemeClr val="tx1"/>
        </a:solidFill>
        <a:latin typeface="Arial" charset="0"/>
        <a:ea typeface="MS PGothic" panose="020B0600070205080204" pitchFamily="34" charset="-128"/>
        <a:cs typeface="+mn-cs"/>
      </a:defRPr>
    </a:lvl2pPr>
    <a:lvl3pPr marL="684213" algn="l" rtl="0" eaLnBrk="0" fontAlgn="base" hangingPunct="0">
      <a:spcBef>
        <a:spcPct val="30000"/>
      </a:spcBef>
      <a:spcAft>
        <a:spcPct val="0"/>
      </a:spcAft>
      <a:defRPr sz="900" kern="1200">
        <a:solidFill>
          <a:schemeClr val="tx1"/>
        </a:solidFill>
        <a:latin typeface="Arial" charset="0"/>
        <a:ea typeface="MS PGothic" panose="020B0600070205080204" pitchFamily="34" charset="-128"/>
        <a:cs typeface="+mn-cs"/>
      </a:defRPr>
    </a:lvl3pPr>
    <a:lvl4pPr marL="1027113" algn="l" rtl="0" eaLnBrk="0" fontAlgn="base" hangingPunct="0">
      <a:spcBef>
        <a:spcPct val="30000"/>
      </a:spcBef>
      <a:spcAft>
        <a:spcPct val="0"/>
      </a:spcAft>
      <a:defRPr sz="900" kern="1200">
        <a:solidFill>
          <a:schemeClr val="tx1"/>
        </a:solidFill>
        <a:latin typeface="Arial" charset="0"/>
        <a:ea typeface="MS PGothic" panose="020B0600070205080204" pitchFamily="34" charset="-128"/>
        <a:cs typeface="+mn-cs"/>
      </a:defRPr>
    </a:lvl4pPr>
    <a:lvl5pPr marL="1370013" algn="l" rtl="0" eaLnBrk="0" fontAlgn="base" hangingPunct="0">
      <a:spcBef>
        <a:spcPct val="30000"/>
      </a:spcBef>
      <a:spcAft>
        <a:spcPct val="0"/>
      </a:spcAft>
      <a:defRPr sz="900" kern="1200">
        <a:solidFill>
          <a:schemeClr val="tx1"/>
        </a:solidFill>
        <a:latin typeface="Arial" charset="0"/>
        <a:ea typeface="MS PGothic" panose="020B0600070205080204" pitchFamily="34" charset="-128"/>
        <a:cs typeface="+mn-cs"/>
      </a:defRPr>
    </a:lvl5pPr>
    <a:lvl6pPr marL="1714373" algn="l" defTabSz="685749" rtl="0" eaLnBrk="1" latinLnBrk="0" hangingPunct="1">
      <a:defRPr sz="900" kern="1200">
        <a:solidFill>
          <a:schemeClr val="tx1"/>
        </a:solidFill>
        <a:latin typeface="+mn-lt"/>
        <a:ea typeface="+mn-ea"/>
        <a:cs typeface="+mn-cs"/>
      </a:defRPr>
    </a:lvl6pPr>
    <a:lvl7pPr marL="2057246" algn="l" defTabSz="685749" rtl="0" eaLnBrk="1" latinLnBrk="0" hangingPunct="1">
      <a:defRPr sz="900" kern="1200">
        <a:solidFill>
          <a:schemeClr val="tx1"/>
        </a:solidFill>
        <a:latin typeface="+mn-lt"/>
        <a:ea typeface="+mn-ea"/>
        <a:cs typeface="+mn-cs"/>
      </a:defRPr>
    </a:lvl7pPr>
    <a:lvl8pPr marL="2400120" algn="l" defTabSz="685749" rtl="0" eaLnBrk="1" latinLnBrk="0" hangingPunct="1">
      <a:defRPr sz="900" kern="1200">
        <a:solidFill>
          <a:schemeClr val="tx1"/>
        </a:solidFill>
        <a:latin typeface="+mn-lt"/>
        <a:ea typeface="+mn-ea"/>
        <a:cs typeface="+mn-cs"/>
      </a:defRPr>
    </a:lvl8pPr>
    <a:lvl9pPr marL="2742995" algn="l" defTabSz="685749"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3ED6559C-1ABF-4119-855B-21B13069B01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9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9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9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9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9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9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9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900">
                <a:solidFill>
                  <a:schemeClr val="tx1"/>
                </a:solidFill>
                <a:latin typeface="Arial" panose="020B0604020202020204" pitchFamily="34" charset="0"/>
                <a:ea typeface="MS PGothic" panose="020B0600070205080204" pitchFamily="34" charset="-128"/>
              </a:defRPr>
            </a:lvl9pPr>
          </a:lstStyle>
          <a:p>
            <a:pPr>
              <a:spcBef>
                <a:spcPct val="0"/>
              </a:spcBef>
            </a:pPr>
            <a:fld id="{2EF727DB-5EB6-40E5-A6F4-6C484CBBE6E2}" type="slidenum">
              <a:rPr lang="en-US" altLang="en-US" sz="1200" smtClean="0"/>
              <a:pPr>
                <a:spcBef>
                  <a:spcPct val="0"/>
                </a:spcBef>
              </a:pPr>
              <a:t>1</a:t>
            </a:fld>
            <a:endParaRPr lang="en-US" altLang="en-US" sz="1200"/>
          </a:p>
        </p:txBody>
      </p:sp>
      <p:sp>
        <p:nvSpPr>
          <p:cNvPr id="5123" name="Rectangle 2">
            <a:extLst>
              <a:ext uri="{FF2B5EF4-FFF2-40B4-BE49-F238E27FC236}">
                <a16:creationId xmlns:a16="http://schemas.microsoft.com/office/drawing/2014/main" id="{AF128C65-0F50-498F-BB07-7682255E9C86}"/>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2D4FFCC0-D9D0-41B4-91AF-B3E0726F73A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2" y="8948341"/>
            <a:ext cx="27980217" cy="6172994"/>
          </a:xfrm>
        </p:spPr>
        <p:txBody>
          <a:bodyPr/>
          <a:lstStyle/>
          <a:p>
            <a:r>
              <a:rPr lang="en-US"/>
              <a:t>Click to edit Master title style</a:t>
            </a:r>
          </a:p>
        </p:txBody>
      </p:sp>
      <p:sp>
        <p:nvSpPr>
          <p:cNvPr id="3" name="Subtitle 2"/>
          <p:cNvSpPr>
            <a:spLocks noGrp="1"/>
          </p:cNvSpPr>
          <p:nvPr>
            <p:ph type="subTitle" idx="1"/>
          </p:nvPr>
        </p:nvSpPr>
        <p:spPr>
          <a:xfrm>
            <a:off x="4938187" y="16321486"/>
            <a:ext cx="23042033" cy="7362032"/>
          </a:xfrm>
        </p:spPr>
        <p:txBody>
          <a:bodyPr/>
          <a:lstStyle>
            <a:lvl1pPr marL="0" indent="0" algn="ctr">
              <a:buNone/>
              <a:defRPr/>
            </a:lvl1pPr>
            <a:lvl2pPr marL="342875" indent="0" algn="ctr">
              <a:buNone/>
              <a:defRPr/>
            </a:lvl2pPr>
            <a:lvl3pPr marL="685749" indent="0" algn="ctr">
              <a:buNone/>
              <a:defRPr/>
            </a:lvl3pPr>
            <a:lvl4pPr marL="1028624" indent="0" algn="ctr">
              <a:buNone/>
              <a:defRPr/>
            </a:lvl4pPr>
            <a:lvl5pPr marL="1371498" indent="0" algn="ctr">
              <a:buNone/>
              <a:defRPr/>
            </a:lvl5pPr>
            <a:lvl6pPr marL="1714373" indent="0" algn="ctr">
              <a:buNone/>
              <a:defRPr/>
            </a:lvl6pPr>
            <a:lvl7pPr marL="2057246" indent="0" algn="ctr">
              <a:buNone/>
              <a:defRPr/>
            </a:lvl7pPr>
            <a:lvl8pPr marL="2400120" indent="0" algn="ctr">
              <a:buNone/>
              <a:defRPr/>
            </a:lvl8pPr>
            <a:lvl9pPr marL="2742995"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6992AF0-6E30-4D5B-B0F6-E0B7361B17F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6A2CFD0-364C-43F6-8A87-0772B08CB60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E585997-34E5-4858-A5A6-0B3F69CAA770}"/>
              </a:ext>
            </a:extLst>
          </p:cNvPr>
          <p:cNvSpPr>
            <a:spLocks noGrp="1" noChangeArrowheads="1"/>
          </p:cNvSpPr>
          <p:nvPr>
            <p:ph type="sldNum" sz="quarter" idx="12"/>
          </p:nvPr>
        </p:nvSpPr>
        <p:spPr>
          <a:ln/>
        </p:spPr>
        <p:txBody>
          <a:bodyPr/>
          <a:lstStyle>
            <a:lvl1pPr>
              <a:defRPr/>
            </a:lvl1pPr>
          </a:lstStyle>
          <a:p>
            <a:pPr>
              <a:defRPr/>
            </a:pPr>
            <a:fld id="{8DFF577B-2FCB-402C-B39E-0AFEFC856ADE}" type="slidenum">
              <a:rPr lang="en-US" altLang="en-US"/>
              <a:pPr>
                <a:defRPr/>
              </a:pPr>
              <a:t>‹#›</a:t>
            </a:fld>
            <a:endParaRPr lang="en-US" altLang="en-US"/>
          </a:p>
        </p:txBody>
      </p:sp>
    </p:spTree>
    <p:extLst>
      <p:ext uri="{BB962C8B-B14F-4D97-AF65-F5344CB8AC3E}">
        <p14:creationId xmlns:p14="http://schemas.microsoft.com/office/powerpoint/2010/main" val="73698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5E201E6-9162-4334-B872-6BE4765F545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1D932F1-FC30-466F-AAD9-D54DF82688C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5D87443-EA46-4BF3-B54F-BBA4E81F7E2E}"/>
              </a:ext>
            </a:extLst>
          </p:cNvPr>
          <p:cNvSpPr>
            <a:spLocks noGrp="1" noChangeArrowheads="1"/>
          </p:cNvSpPr>
          <p:nvPr>
            <p:ph type="sldNum" sz="quarter" idx="12"/>
          </p:nvPr>
        </p:nvSpPr>
        <p:spPr>
          <a:ln/>
        </p:spPr>
        <p:txBody>
          <a:bodyPr/>
          <a:lstStyle>
            <a:lvl1pPr>
              <a:defRPr/>
            </a:lvl1pPr>
          </a:lstStyle>
          <a:p>
            <a:pPr>
              <a:defRPr/>
            </a:pPr>
            <a:fld id="{A1F61622-95E0-4543-9A8D-5741230FFC57}" type="slidenum">
              <a:rPr lang="en-US" altLang="en-US"/>
              <a:pPr>
                <a:defRPr/>
              </a:pPr>
              <a:t>‹#›</a:t>
            </a:fld>
            <a:endParaRPr lang="en-US" altLang="en-US"/>
          </a:p>
        </p:txBody>
      </p:sp>
    </p:spTree>
    <p:extLst>
      <p:ext uri="{BB962C8B-B14F-4D97-AF65-F5344CB8AC3E}">
        <p14:creationId xmlns:p14="http://schemas.microsoft.com/office/powerpoint/2010/main" val="184019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1154316"/>
            <a:ext cx="7406217" cy="2457668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768" y="1154316"/>
            <a:ext cx="22118109" cy="24576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867B15C-BE94-409B-B1FB-CD4C9DCAD68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226EF6-0130-4304-8B6B-8D88B8A429E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EF5946A-D09C-4007-B348-1CBDCAC0F6A8}"/>
              </a:ext>
            </a:extLst>
          </p:cNvPr>
          <p:cNvSpPr>
            <a:spLocks noGrp="1" noChangeArrowheads="1"/>
          </p:cNvSpPr>
          <p:nvPr>
            <p:ph type="sldNum" sz="quarter" idx="12"/>
          </p:nvPr>
        </p:nvSpPr>
        <p:spPr>
          <a:ln/>
        </p:spPr>
        <p:txBody>
          <a:bodyPr/>
          <a:lstStyle>
            <a:lvl1pPr>
              <a:defRPr/>
            </a:lvl1pPr>
          </a:lstStyle>
          <a:p>
            <a:pPr>
              <a:defRPr/>
            </a:pPr>
            <a:fld id="{A1397FB9-7F6F-40FD-8349-812E40796557}" type="slidenum">
              <a:rPr lang="en-US" altLang="en-US"/>
              <a:pPr>
                <a:defRPr/>
              </a:pPr>
              <a:t>‹#›</a:t>
            </a:fld>
            <a:endParaRPr lang="en-US" altLang="en-US"/>
          </a:p>
        </p:txBody>
      </p:sp>
    </p:spTree>
    <p:extLst>
      <p:ext uri="{BB962C8B-B14F-4D97-AF65-F5344CB8AC3E}">
        <p14:creationId xmlns:p14="http://schemas.microsoft.com/office/powerpoint/2010/main" val="203774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F225AA9-F7C7-4018-897E-F0EAE01AA72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766C232-1F4F-4E88-8021-B688202F735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640A564-8719-49F2-BB61-EA922203ECA1}"/>
              </a:ext>
            </a:extLst>
          </p:cNvPr>
          <p:cNvSpPr>
            <a:spLocks noGrp="1" noChangeArrowheads="1"/>
          </p:cNvSpPr>
          <p:nvPr>
            <p:ph type="sldNum" sz="quarter" idx="12"/>
          </p:nvPr>
        </p:nvSpPr>
        <p:spPr>
          <a:ln/>
        </p:spPr>
        <p:txBody>
          <a:bodyPr/>
          <a:lstStyle>
            <a:lvl1pPr>
              <a:defRPr/>
            </a:lvl1pPr>
          </a:lstStyle>
          <a:p>
            <a:pPr>
              <a:defRPr/>
            </a:pPr>
            <a:fld id="{A2B0C037-AE42-45CF-917A-71FC3B35B07A}" type="slidenum">
              <a:rPr lang="en-US" altLang="en-US"/>
              <a:pPr>
                <a:defRPr/>
              </a:pPr>
              <a:t>‹#›</a:t>
            </a:fld>
            <a:endParaRPr lang="en-US" altLang="en-US"/>
          </a:p>
        </p:txBody>
      </p:sp>
    </p:spTree>
    <p:extLst>
      <p:ext uri="{BB962C8B-B14F-4D97-AF65-F5344CB8AC3E}">
        <p14:creationId xmlns:p14="http://schemas.microsoft.com/office/powerpoint/2010/main" val="4153111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8509263"/>
            <a:ext cx="27980217" cy="5720159"/>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2208471"/>
            <a:ext cx="27980217" cy="6300788"/>
          </a:xfrm>
        </p:spPr>
        <p:txBody>
          <a:bodyPr anchor="b"/>
          <a:lstStyle>
            <a:lvl1pPr marL="0" indent="0">
              <a:buNone/>
              <a:defRPr sz="1500"/>
            </a:lvl1pPr>
            <a:lvl2pPr marL="342875" indent="0">
              <a:buNone/>
              <a:defRPr sz="1350"/>
            </a:lvl2pPr>
            <a:lvl3pPr marL="685749" indent="0">
              <a:buNone/>
              <a:defRPr sz="1200"/>
            </a:lvl3pPr>
            <a:lvl4pPr marL="1028624" indent="0">
              <a:buNone/>
              <a:defRPr sz="1050"/>
            </a:lvl4pPr>
            <a:lvl5pPr marL="1371498" indent="0">
              <a:buNone/>
              <a:defRPr sz="1050"/>
            </a:lvl5pPr>
            <a:lvl6pPr marL="1714373" indent="0">
              <a:buNone/>
              <a:defRPr sz="1050"/>
            </a:lvl6pPr>
            <a:lvl7pPr marL="2057246" indent="0">
              <a:buNone/>
              <a:defRPr sz="1050"/>
            </a:lvl7pPr>
            <a:lvl8pPr marL="2400120" indent="0">
              <a:buNone/>
              <a:defRPr sz="1050"/>
            </a:lvl8pPr>
            <a:lvl9pPr marL="2742995" indent="0">
              <a:buNone/>
              <a:defRPr sz="1050"/>
            </a:lvl9pPr>
          </a:lstStyle>
          <a:p>
            <a:pPr lvl="0"/>
            <a:r>
              <a:rPr lang="en-US"/>
              <a:t>Click to edit Master text styles</a:t>
            </a:r>
          </a:p>
        </p:txBody>
      </p:sp>
      <p:sp>
        <p:nvSpPr>
          <p:cNvPr id="4" name="Rectangle 4">
            <a:extLst>
              <a:ext uri="{FF2B5EF4-FFF2-40B4-BE49-F238E27FC236}">
                <a16:creationId xmlns:a16="http://schemas.microsoft.com/office/drawing/2014/main" id="{5027CBFF-4DBE-40D7-9859-7FDFFF9FC87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A71193B-926D-4384-88FE-071C2808FB5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EA17787-7962-4FF6-A71F-CF4371493DDD}"/>
              </a:ext>
            </a:extLst>
          </p:cNvPr>
          <p:cNvSpPr>
            <a:spLocks noGrp="1" noChangeArrowheads="1"/>
          </p:cNvSpPr>
          <p:nvPr>
            <p:ph type="sldNum" sz="quarter" idx="12"/>
          </p:nvPr>
        </p:nvSpPr>
        <p:spPr>
          <a:ln/>
        </p:spPr>
        <p:txBody>
          <a:bodyPr/>
          <a:lstStyle>
            <a:lvl1pPr>
              <a:defRPr/>
            </a:lvl1pPr>
          </a:lstStyle>
          <a:p>
            <a:pPr>
              <a:defRPr/>
            </a:pPr>
            <a:fld id="{84F4BEDE-C228-4143-9E92-7204D1ED49B8}" type="slidenum">
              <a:rPr lang="en-US" altLang="en-US"/>
              <a:pPr>
                <a:defRPr/>
              </a:pPr>
              <a:t>‹#›</a:t>
            </a:fld>
            <a:endParaRPr lang="en-US" altLang="en-US"/>
          </a:p>
        </p:txBody>
      </p:sp>
    </p:spTree>
    <p:extLst>
      <p:ext uri="{BB962C8B-B14F-4D97-AF65-F5344CB8AC3E}">
        <p14:creationId xmlns:p14="http://schemas.microsoft.com/office/powerpoint/2010/main" val="88252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767" y="6721676"/>
            <a:ext cx="14761634" cy="1900932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6721676"/>
            <a:ext cx="14762692" cy="1900932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126FCD8-5A3A-4E13-9C6B-BC666284F38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EC0CBAA-1068-4A1C-A148-A7DE1F8CF9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2406601-8659-4BDE-96B8-34D51B7EBEBD}"/>
              </a:ext>
            </a:extLst>
          </p:cNvPr>
          <p:cNvSpPr>
            <a:spLocks noGrp="1" noChangeArrowheads="1"/>
          </p:cNvSpPr>
          <p:nvPr>
            <p:ph type="sldNum" sz="quarter" idx="12"/>
          </p:nvPr>
        </p:nvSpPr>
        <p:spPr>
          <a:ln/>
        </p:spPr>
        <p:txBody>
          <a:bodyPr/>
          <a:lstStyle>
            <a:lvl1pPr>
              <a:defRPr/>
            </a:lvl1pPr>
          </a:lstStyle>
          <a:p>
            <a:pPr>
              <a:defRPr/>
            </a:pPr>
            <a:fld id="{E1D32B39-B85A-4FD6-8F10-EA7C73674FC1}" type="slidenum">
              <a:rPr lang="en-US" altLang="en-US"/>
              <a:pPr>
                <a:defRPr/>
              </a:pPr>
              <a:t>‹#›</a:t>
            </a:fld>
            <a:endParaRPr lang="en-US" altLang="en-US"/>
          </a:p>
        </p:txBody>
      </p:sp>
    </p:spTree>
    <p:extLst>
      <p:ext uri="{BB962C8B-B14F-4D97-AF65-F5344CB8AC3E}">
        <p14:creationId xmlns:p14="http://schemas.microsoft.com/office/powerpoint/2010/main" val="3535261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152922"/>
            <a:ext cx="29626983" cy="4800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709" y="6448033"/>
            <a:ext cx="14544675" cy="2686447"/>
          </a:xfrm>
        </p:spPr>
        <p:txBody>
          <a:bodyPr anchor="b"/>
          <a:lstStyle>
            <a:lvl1pPr marL="0" indent="0">
              <a:buNone/>
              <a:defRPr sz="18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9134477"/>
            <a:ext cx="14544675" cy="1659513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71" y="6448033"/>
            <a:ext cx="14551025" cy="2686447"/>
          </a:xfrm>
        </p:spPr>
        <p:txBody>
          <a:bodyPr anchor="b"/>
          <a:lstStyle>
            <a:lvl1pPr marL="0" indent="0">
              <a:buNone/>
              <a:defRPr sz="18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71" y="9134477"/>
            <a:ext cx="14551025" cy="1659513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018257A-593E-40D9-970E-ECEC0EF0587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6036F943-9CBC-4B6F-BAED-0579F05045A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EF988BBB-6A9E-4E13-BABE-AD4FC0801D14}"/>
              </a:ext>
            </a:extLst>
          </p:cNvPr>
          <p:cNvSpPr>
            <a:spLocks noGrp="1" noChangeArrowheads="1"/>
          </p:cNvSpPr>
          <p:nvPr>
            <p:ph type="sldNum" sz="quarter" idx="12"/>
          </p:nvPr>
        </p:nvSpPr>
        <p:spPr>
          <a:ln/>
        </p:spPr>
        <p:txBody>
          <a:bodyPr/>
          <a:lstStyle>
            <a:lvl1pPr>
              <a:defRPr/>
            </a:lvl1pPr>
          </a:lstStyle>
          <a:p>
            <a:pPr>
              <a:defRPr/>
            </a:pPr>
            <a:fld id="{03C8C8DC-7657-478C-80D9-982ADEC8016B}" type="slidenum">
              <a:rPr lang="en-US" altLang="en-US"/>
              <a:pPr>
                <a:defRPr/>
              </a:pPr>
              <a:t>‹#›</a:t>
            </a:fld>
            <a:endParaRPr lang="en-US" altLang="en-US"/>
          </a:p>
        </p:txBody>
      </p:sp>
    </p:spTree>
    <p:extLst>
      <p:ext uri="{BB962C8B-B14F-4D97-AF65-F5344CB8AC3E}">
        <p14:creationId xmlns:p14="http://schemas.microsoft.com/office/powerpoint/2010/main" val="22024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D68681D-D72B-488C-9856-80135C580CD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A1DC25A2-7DD5-4D20-A145-B3AD2C21EB9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3AA924CB-F329-478E-8E3C-14E26844B3DE}"/>
              </a:ext>
            </a:extLst>
          </p:cNvPr>
          <p:cNvSpPr>
            <a:spLocks noGrp="1" noChangeArrowheads="1"/>
          </p:cNvSpPr>
          <p:nvPr>
            <p:ph type="sldNum" sz="quarter" idx="12"/>
          </p:nvPr>
        </p:nvSpPr>
        <p:spPr>
          <a:ln/>
        </p:spPr>
        <p:txBody>
          <a:bodyPr/>
          <a:lstStyle>
            <a:lvl1pPr>
              <a:defRPr/>
            </a:lvl1pPr>
          </a:lstStyle>
          <a:p>
            <a:pPr>
              <a:defRPr/>
            </a:pPr>
            <a:fld id="{C48FA4CC-759B-4BB6-BB2C-BD06948D9856}" type="slidenum">
              <a:rPr lang="en-US" altLang="en-US"/>
              <a:pPr>
                <a:defRPr/>
              </a:pPr>
              <a:t>‹#›</a:t>
            </a:fld>
            <a:endParaRPr lang="en-US" altLang="en-US"/>
          </a:p>
        </p:txBody>
      </p:sp>
    </p:spTree>
    <p:extLst>
      <p:ext uri="{BB962C8B-B14F-4D97-AF65-F5344CB8AC3E}">
        <p14:creationId xmlns:p14="http://schemas.microsoft.com/office/powerpoint/2010/main" val="178049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9B52E67-0176-4978-AC79-0F81D44C330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80AFC119-4CF0-49D8-BC2B-1FF97DC5734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D0CECE61-9748-4549-AD2D-E562876E006A}"/>
              </a:ext>
            </a:extLst>
          </p:cNvPr>
          <p:cNvSpPr>
            <a:spLocks noGrp="1" noChangeArrowheads="1"/>
          </p:cNvSpPr>
          <p:nvPr>
            <p:ph type="sldNum" sz="quarter" idx="12"/>
          </p:nvPr>
        </p:nvSpPr>
        <p:spPr>
          <a:ln/>
        </p:spPr>
        <p:txBody>
          <a:bodyPr/>
          <a:lstStyle>
            <a:lvl1pPr>
              <a:defRPr/>
            </a:lvl1pPr>
          </a:lstStyle>
          <a:p>
            <a:pPr>
              <a:defRPr/>
            </a:pPr>
            <a:fld id="{95CFB215-722B-4260-AED6-A599BD206248}" type="slidenum">
              <a:rPr lang="en-US" altLang="en-US"/>
              <a:pPr>
                <a:defRPr/>
              </a:pPr>
              <a:t>‹#›</a:t>
            </a:fld>
            <a:endParaRPr lang="en-US" altLang="en-US"/>
          </a:p>
        </p:txBody>
      </p:sp>
    </p:spTree>
    <p:extLst>
      <p:ext uri="{BB962C8B-B14F-4D97-AF65-F5344CB8AC3E}">
        <p14:creationId xmlns:p14="http://schemas.microsoft.com/office/powerpoint/2010/main" val="5027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147369"/>
            <a:ext cx="10829925" cy="4879777"/>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12870392" y="1147369"/>
            <a:ext cx="18402300" cy="2458223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6027145"/>
            <a:ext cx="10829925" cy="19702463"/>
          </a:xfrm>
        </p:spPr>
        <p:txBody>
          <a:bodyPr/>
          <a:lstStyle>
            <a:lvl1pPr marL="0" indent="0">
              <a:buNone/>
              <a:defRPr sz="1050"/>
            </a:lvl1pPr>
            <a:lvl2pPr marL="342875" indent="0">
              <a:buNone/>
              <a:defRPr sz="900"/>
            </a:lvl2pPr>
            <a:lvl3pPr marL="685749" indent="0">
              <a:buNone/>
              <a:defRPr sz="750"/>
            </a:lvl3pPr>
            <a:lvl4pPr marL="1028624" indent="0">
              <a:buNone/>
              <a:defRPr sz="675"/>
            </a:lvl4pPr>
            <a:lvl5pPr marL="1371498" indent="0">
              <a:buNone/>
              <a:defRPr sz="675"/>
            </a:lvl5pPr>
            <a:lvl6pPr marL="1714373" indent="0">
              <a:buNone/>
              <a:defRPr sz="675"/>
            </a:lvl6pPr>
            <a:lvl7pPr marL="2057246" indent="0">
              <a:buNone/>
              <a:defRPr sz="675"/>
            </a:lvl7pPr>
            <a:lvl8pPr marL="2400120" indent="0">
              <a:buNone/>
              <a:defRPr sz="675"/>
            </a:lvl8pPr>
            <a:lvl9pPr marL="2742995" indent="0">
              <a:buNone/>
              <a:defRPr sz="675"/>
            </a:lvl9pPr>
          </a:lstStyle>
          <a:p>
            <a:pPr lvl="0"/>
            <a:r>
              <a:rPr lang="en-US"/>
              <a:t>Click to edit Master text styles</a:t>
            </a:r>
          </a:p>
        </p:txBody>
      </p:sp>
      <p:sp>
        <p:nvSpPr>
          <p:cNvPr id="5" name="Rectangle 4">
            <a:extLst>
              <a:ext uri="{FF2B5EF4-FFF2-40B4-BE49-F238E27FC236}">
                <a16:creationId xmlns:a16="http://schemas.microsoft.com/office/drawing/2014/main" id="{2FEEC948-5AA4-4B04-A281-9026EE77E97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78F5DB-DDBC-4193-944B-FB7FA07E81D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B456F9B-D909-476A-84F7-4BD478189400}"/>
              </a:ext>
            </a:extLst>
          </p:cNvPr>
          <p:cNvSpPr>
            <a:spLocks noGrp="1" noChangeArrowheads="1"/>
          </p:cNvSpPr>
          <p:nvPr>
            <p:ph type="sldNum" sz="quarter" idx="12"/>
          </p:nvPr>
        </p:nvSpPr>
        <p:spPr>
          <a:ln/>
        </p:spPr>
        <p:txBody>
          <a:bodyPr/>
          <a:lstStyle>
            <a:lvl1pPr>
              <a:defRPr/>
            </a:lvl1pPr>
          </a:lstStyle>
          <a:p>
            <a:pPr>
              <a:defRPr/>
            </a:pPr>
            <a:fld id="{D6FDDA51-FABD-476E-BDD8-083A93B4FB8E}" type="slidenum">
              <a:rPr lang="en-US" altLang="en-US"/>
              <a:pPr>
                <a:defRPr/>
              </a:pPr>
              <a:t>‹#›</a:t>
            </a:fld>
            <a:endParaRPr lang="en-US" altLang="en-US"/>
          </a:p>
        </p:txBody>
      </p:sp>
    </p:spTree>
    <p:extLst>
      <p:ext uri="{BB962C8B-B14F-4D97-AF65-F5344CB8AC3E}">
        <p14:creationId xmlns:p14="http://schemas.microsoft.com/office/powerpoint/2010/main" val="59726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60" y="20162248"/>
            <a:ext cx="19750617" cy="2380853"/>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6452660" y="2573935"/>
            <a:ext cx="19750617" cy="17281326"/>
          </a:xfrm>
        </p:spPr>
        <p:txBody>
          <a:bodyPr/>
          <a:lstStyle>
            <a:lvl1pPr marL="0" indent="0">
              <a:buNone/>
              <a:defRPr sz="2400"/>
            </a:lvl1pPr>
            <a:lvl2pPr marL="342875" indent="0">
              <a:buNone/>
              <a:defRPr sz="2100"/>
            </a:lvl2pPr>
            <a:lvl3pPr marL="685749" indent="0">
              <a:buNone/>
              <a:defRPr sz="1800"/>
            </a:lvl3pPr>
            <a:lvl4pPr marL="1028624" indent="0">
              <a:buNone/>
              <a:defRPr sz="1500"/>
            </a:lvl4pPr>
            <a:lvl5pPr marL="1371498" indent="0">
              <a:buNone/>
              <a:defRPr sz="1500"/>
            </a:lvl5pPr>
            <a:lvl6pPr marL="1714373" indent="0">
              <a:buNone/>
              <a:defRPr sz="1500"/>
            </a:lvl6pPr>
            <a:lvl7pPr marL="2057246" indent="0">
              <a:buNone/>
              <a:defRPr sz="1500"/>
            </a:lvl7pPr>
            <a:lvl8pPr marL="2400120" indent="0">
              <a:buNone/>
              <a:defRPr sz="1500"/>
            </a:lvl8pPr>
            <a:lvl9pPr marL="2742995" indent="0">
              <a:buNone/>
              <a:defRPr sz="1500"/>
            </a:lvl9pPr>
          </a:lstStyle>
          <a:p>
            <a:pPr lvl="0"/>
            <a:endParaRPr lang="en-US" noProof="0"/>
          </a:p>
        </p:txBody>
      </p:sp>
      <p:sp>
        <p:nvSpPr>
          <p:cNvPr id="4" name="Text Placeholder 3"/>
          <p:cNvSpPr>
            <a:spLocks noGrp="1"/>
          </p:cNvSpPr>
          <p:nvPr>
            <p:ph type="body" sz="half" idx="2"/>
          </p:nvPr>
        </p:nvSpPr>
        <p:spPr>
          <a:xfrm>
            <a:off x="6452660" y="22543100"/>
            <a:ext cx="19750617" cy="3379589"/>
          </a:xfrm>
        </p:spPr>
        <p:txBody>
          <a:bodyPr/>
          <a:lstStyle>
            <a:lvl1pPr marL="0" indent="0">
              <a:buNone/>
              <a:defRPr sz="1050"/>
            </a:lvl1pPr>
            <a:lvl2pPr marL="342875" indent="0">
              <a:buNone/>
              <a:defRPr sz="900"/>
            </a:lvl2pPr>
            <a:lvl3pPr marL="685749" indent="0">
              <a:buNone/>
              <a:defRPr sz="750"/>
            </a:lvl3pPr>
            <a:lvl4pPr marL="1028624" indent="0">
              <a:buNone/>
              <a:defRPr sz="675"/>
            </a:lvl4pPr>
            <a:lvl5pPr marL="1371498" indent="0">
              <a:buNone/>
              <a:defRPr sz="675"/>
            </a:lvl5pPr>
            <a:lvl6pPr marL="1714373" indent="0">
              <a:buNone/>
              <a:defRPr sz="675"/>
            </a:lvl6pPr>
            <a:lvl7pPr marL="2057246" indent="0">
              <a:buNone/>
              <a:defRPr sz="675"/>
            </a:lvl7pPr>
            <a:lvl8pPr marL="2400120" indent="0">
              <a:buNone/>
              <a:defRPr sz="675"/>
            </a:lvl8pPr>
            <a:lvl9pPr marL="2742995" indent="0">
              <a:buNone/>
              <a:defRPr sz="675"/>
            </a:lvl9pPr>
          </a:lstStyle>
          <a:p>
            <a:pPr lvl="0"/>
            <a:r>
              <a:rPr lang="en-US"/>
              <a:t>Click to edit Master text styles</a:t>
            </a:r>
          </a:p>
        </p:txBody>
      </p:sp>
      <p:sp>
        <p:nvSpPr>
          <p:cNvPr id="5" name="Rectangle 4">
            <a:extLst>
              <a:ext uri="{FF2B5EF4-FFF2-40B4-BE49-F238E27FC236}">
                <a16:creationId xmlns:a16="http://schemas.microsoft.com/office/drawing/2014/main" id="{F8A7D639-A5B9-442D-B6A9-3F43C9786E8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40D05C3-79E9-4391-94C0-FE121E4CEB9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BE1754B-60FC-4719-9B62-FCC849DCF959}"/>
              </a:ext>
            </a:extLst>
          </p:cNvPr>
          <p:cNvSpPr>
            <a:spLocks noGrp="1" noChangeArrowheads="1"/>
          </p:cNvSpPr>
          <p:nvPr>
            <p:ph type="sldNum" sz="quarter" idx="12"/>
          </p:nvPr>
        </p:nvSpPr>
        <p:spPr>
          <a:ln/>
        </p:spPr>
        <p:txBody>
          <a:bodyPr/>
          <a:lstStyle>
            <a:lvl1pPr>
              <a:defRPr/>
            </a:lvl1pPr>
          </a:lstStyle>
          <a:p>
            <a:pPr>
              <a:defRPr/>
            </a:pPr>
            <a:fld id="{681E57F9-FAD8-43A3-8808-E0AC6A9A4E2A}" type="slidenum">
              <a:rPr lang="en-US" altLang="en-US"/>
              <a:pPr>
                <a:defRPr/>
              </a:pPr>
              <a:t>‹#›</a:t>
            </a:fld>
            <a:endParaRPr lang="en-US" altLang="en-US"/>
          </a:p>
        </p:txBody>
      </p:sp>
    </p:spTree>
    <p:extLst>
      <p:ext uri="{BB962C8B-B14F-4D97-AF65-F5344CB8AC3E}">
        <p14:creationId xmlns:p14="http://schemas.microsoft.com/office/powerpoint/2010/main" val="301373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B706075-674E-4A2A-B878-1533A1540EEF}"/>
              </a:ext>
            </a:extLst>
          </p:cNvPr>
          <p:cNvSpPr>
            <a:spLocks noGrp="1" noChangeArrowheads="1"/>
          </p:cNvSpPr>
          <p:nvPr>
            <p:ph type="title"/>
          </p:nvPr>
        </p:nvSpPr>
        <p:spPr bwMode="auto">
          <a:xfrm>
            <a:off x="1646238" y="1154113"/>
            <a:ext cx="2962751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E7E6774-2C1C-433F-8C4B-B933FE5F0263}"/>
              </a:ext>
            </a:extLst>
          </p:cNvPr>
          <p:cNvSpPr>
            <a:spLocks noGrp="1" noChangeArrowheads="1"/>
          </p:cNvSpPr>
          <p:nvPr>
            <p:ph type="body" idx="1"/>
          </p:nvPr>
        </p:nvSpPr>
        <p:spPr bwMode="auto">
          <a:xfrm>
            <a:off x="1646238" y="6723063"/>
            <a:ext cx="29627512" cy="1900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9670C7C3-4620-4059-A433-C8A11D51409E}"/>
              </a:ext>
            </a:extLst>
          </p:cNvPr>
          <p:cNvSpPr>
            <a:spLocks noGrp="1" noChangeArrowheads="1"/>
          </p:cNvSpPr>
          <p:nvPr>
            <p:ph type="dt" sz="half" idx="2"/>
          </p:nvPr>
        </p:nvSpPr>
        <p:spPr bwMode="auto">
          <a:xfrm>
            <a:off x="1646238" y="26230263"/>
            <a:ext cx="7681912" cy="2000250"/>
          </a:xfrm>
          <a:prstGeom prst="rect">
            <a:avLst/>
          </a:prstGeom>
          <a:noFill/>
          <a:ln>
            <a:noFill/>
          </a:ln>
          <a:effectLst/>
          <a:extLst/>
        </p:spPr>
        <p:txBody>
          <a:bodyPr vert="horz" wrap="square" lIns="470253" tIns="235127" rIns="470253" bIns="235127" numCol="1" anchor="t" anchorCtr="0" compatLnSpc="1">
            <a:prstTxWarp prst="textNoShape">
              <a:avLst/>
            </a:prstTxWarp>
          </a:bodyPr>
          <a:lstStyle>
            <a:lvl1pPr eaLnBrk="1" hangingPunct="1">
              <a:defRPr sz="5400"/>
            </a:lvl1pPr>
          </a:lstStyle>
          <a:p>
            <a:pPr>
              <a:defRPr/>
            </a:pPr>
            <a:endParaRPr lang="en-US" altLang="en-US"/>
          </a:p>
        </p:txBody>
      </p:sp>
      <p:sp>
        <p:nvSpPr>
          <p:cNvPr id="1029" name="Rectangle 5">
            <a:extLst>
              <a:ext uri="{FF2B5EF4-FFF2-40B4-BE49-F238E27FC236}">
                <a16:creationId xmlns:a16="http://schemas.microsoft.com/office/drawing/2014/main" id="{B1CA1717-647D-44BF-8957-29254974F031}"/>
              </a:ext>
            </a:extLst>
          </p:cNvPr>
          <p:cNvSpPr>
            <a:spLocks noGrp="1" noChangeArrowheads="1"/>
          </p:cNvSpPr>
          <p:nvPr>
            <p:ph type="ftr" sz="quarter" idx="3"/>
          </p:nvPr>
        </p:nvSpPr>
        <p:spPr bwMode="auto">
          <a:xfrm>
            <a:off x="11247438" y="26230263"/>
            <a:ext cx="10425112" cy="2000250"/>
          </a:xfrm>
          <a:prstGeom prst="rect">
            <a:avLst/>
          </a:prstGeom>
          <a:noFill/>
          <a:ln>
            <a:noFill/>
          </a:ln>
          <a:effectLst/>
          <a:extLst/>
        </p:spPr>
        <p:txBody>
          <a:bodyPr vert="horz" wrap="square" lIns="470253" tIns="235127" rIns="470253" bIns="235127" numCol="1" anchor="t" anchorCtr="0" compatLnSpc="1">
            <a:prstTxWarp prst="textNoShape">
              <a:avLst/>
            </a:prstTxWarp>
          </a:bodyPr>
          <a:lstStyle>
            <a:lvl1pPr algn="ctr" eaLnBrk="1" hangingPunct="1">
              <a:defRPr sz="5400"/>
            </a:lvl1pPr>
          </a:lstStyle>
          <a:p>
            <a:pPr>
              <a:defRPr/>
            </a:pPr>
            <a:endParaRPr lang="en-US" altLang="en-US"/>
          </a:p>
        </p:txBody>
      </p:sp>
      <p:sp>
        <p:nvSpPr>
          <p:cNvPr id="1030" name="Rectangle 6">
            <a:extLst>
              <a:ext uri="{FF2B5EF4-FFF2-40B4-BE49-F238E27FC236}">
                <a16:creationId xmlns:a16="http://schemas.microsoft.com/office/drawing/2014/main" id="{36505F8B-F73F-447B-919A-0576EE88ECB4}"/>
              </a:ext>
            </a:extLst>
          </p:cNvPr>
          <p:cNvSpPr>
            <a:spLocks noGrp="1" noChangeArrowheads="1"/>
          </p:cNvSpPr>
          <p:nvPr>
            <p:ph type="sldNum" sz="quarter" idx="4"/>
          </p:nvPr>
        </p:nvSpPr>
        <p:spPr bwMode="auto">
          <a:xfrm>
            <a:off x="23591838" y="26230263"/>
            <a:ext cx="7681912" cy="2000250"/>
          </a:xfrm>
          <a:prstGeom prst="rect">
            <a:avLst/>
          </a:prstGeom>
          <a:noFill/>
          <a:ln>
            <a:noFill/>
          </a:ln>
          <a:effectLst/>
          <a:extLst/>
        </p:spPr>
        <p:txBody>
          <a:bodyPr vert="horz" wrap="square" lIns="470253" tIns="235127" rIns="470253" bIns="235127" numCol="1" anchor="t" anchorCtr="0" compatLnSpc="1">
            <a:prstTxWarp prst="textNoShape">
              <a:avLst/>
            </a:prstTxWarp>
          </a:bodyPr>
          <a:lstStyle>
            <a:lvl1pPr algn="r" eaLnBrk="1" hangingPunct="1">
              <a:defRPr sz="5400">
                <a:latin typeface="Arial" panose="020B0604020202020204" pitchFamily="34" charset="0"/>
                <a:ea typeface="MS PGothic" panose="020B0600070205080204" pitchFamily="34" charset="-128"/>
              </a:defRPr>
            </a:lvl1pPr>
          </a:lstStyle>
          <a:p>
            <a:pPr>
              <a:defRPr/>
            </a:pPr>
            <a:fld id="{87B85E37-FADD-4D97-9C7A-D7CE8D5EF85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27425" rtl="0" eaLnBrk="0" fontAlgn="base" hangingPunct="0">
        <a:spcBef>
          <a:spcPct val="0"/>
        </a:spcBef>
        <a:spcAft>
          <a:spcPct val="0"/>
        </a:spcAft>
        <a:defRPr sz="17000">
          <a:solidFill>
            <a:schemeClr val="tx2"/>
          </a:solidFill>
          <a:latin typeface="+mj-lt"/>
          <a:ea typeface="MS PGothic" panose="020B0600070205080204" pitchFamily="34" charset="-128"/>
          <a:cs typeface="MS PGothic" panose="020B0600070205080204" pitchFamily="34" charset="-128"/>
        </a:defRPr>
      </a:lvl1pPr>
      <a:lvl2pPr algn="ctr" defTabSz="3527425" rtl="0" eaLnBrk="0" fontAlgn="base" hangingPunct="0">
        <a:spcBef>
          <a:spcPct val="0"/>
        </a:spcBef>
        <a:spcAft>
          <a:spcPct val="0"/>
        </a:spcAft>
        <a:defRPr sz="17000">
          <a:solidFill>
            <a:schemeClr val="tx2"/>
          </a:solidFill>
          <a:latin typeface="Arial" charset="0"/>
          <a:ea typeface="MS PGothic" panose="020B0600070205080204" pitchFamily="34" charset="-128"/>
          <a:cs typeface="MS PGothic" panose="020B0600070205080204" pitchFamily="34" charset="-128"/>
        </a:defRPr>
      </a:lvl2pPr>
      <a:lvl3pPr algn="ctr" defTabSz="3527425" rtl="0" eaLnBrk="0" fontAlgn="base" hangingPunct="0">
        <a:spcBef>
          <a:spcPct val="0"/>
        </a:spcBef>
        <a:spcAft>
          <a:spcPct val="0"/>
        </a:spcAft>
        <a:defRPr sz="17000">
          <a:solidFill>
            <a:schemeClr val="tx2"/>
          </a:solidFill>
          <a:latin typeface="Arial" charset="0"/>
          <a:ea typeface="MS PGothic" panose="020B0600070205080204" pitchFamily="34" charset="-128"/>
          <a:cs typeface="MS PGothic" panose="020B0600070205080204" pitchFamily="34" charset="-128"/>
        </a:defRPr>
      </a:lvl3pPr>
      <a:lvl4pPr algn="ctr" defTabSz="3527425" rtl="0" eaLnBrk="0" fontAlgn="base" hangingPunct="0">
        <a:spcBef>
          <a:spcPct val="0"/>
        </a:spcBef>
        <a:spcAft>
          <a:spcPct val="0"/>
        </a:spcAft>
        <a:defRPr sz="17000">
          <a:solidFill>
            <a:schemeClr val="tx2"/>
          </a:solidFill>
          <a:latin typeface="Arial" charset="0"/>
          <a:ea typeface="MS PGothic" panose="020B0600070205080204" pitchFamily="34" charset="-128"/>
          <a:cs typeface="MS PGothic" panose="020B0600070205080204" pitchFamily="34" charset="-128"/>
        </a:defRPr>
      </a:lvl4pPr>
      <a:lvl5pPr algn="ctr" defTabSz="3527425" rtl="0" eaLnBrk="0" fontAlgn="base" hangingPunct="0">
        <a:spcBef>
          <a:spcPct val="0"/>
        </a:spcBef>
        <a:spcAft>
          <a:spcPct val="0"/>
        </a:spcAft>
        <a:defRPr sz="17000">
          <a:solidFill>
            <a:schemeClr val="tx2"/>
          </a:solidFill>
          <a:latin typeface="Arial" charset="0"/>
          <a:ea typeface="MS PGothic" panose="020B0600070205080204" pitchFamily="34" charset="-128"/>
          <a:cs typeface="MS PGothic" panose="020B0600070205080204" pitchFamily="34" charset="-128"/>
        </a:defRPr>
      </a:lvl5pPr>
      <a:lvl6pPr marL="342875" algn="ctr" defTabSz="3527558" rtl="0" fontAlgn="base">
        <a:spcBef>
          <a:spcPct val="0"/>
        </a:spcBef>
        <a:spcAft>
          <a:spcPct val="0"/>
        </a:spcAft>
        <a:defRPr sz="17024">
          <a:solidFill>
            <a:schemeClr val="tx2"/>
          </a:solidFill>
          <a:latin typeface="Arial" charset="0"/>
        </a:defRPr>
      </a:lvl6pPr>
      <a:lvl7pPr marL="685749" algn="ctr" defTabSz="3527558" rtl="0" fontAlgn="base">
        <a:spcBef>
          <a:spcPct val="0"/>
        </a:spcBef>
        <a:spcAft>
          <a:spcPct val="0"/>
        </a:spcAft>
        <a:defRPr sz="17024">
          <a:solidFill>
            <a:schemeClr val="tx2"/>
          </a:solidFill>
          <a:latin typeface="Arial" charset="0"/>
        </a:defRPr>
      </a:lvl7pPr>
      <a:lvl8pPr marL="1028624" algn="ctr" defTabSz="3527558" rtl="0" fontAlgn="base">
        <a:spcBef>
          <a:spcPct val="0"/>
        </a:spcBef>
        <a:spcAft>
          <a:spcPct val="0"/>
        </a:spcAft>
        <a:defRPr sz="17024">
          <a:solidFill>
            <a:schemeClr val="tx2"/>
          </a:solidFill>
          <a:latin typeface="Arial" charset="0"/>
        </a:defRPr>
      </a:lvl8pPr>
      <a:lvl9pPr marL="1371498" algn="ctr" defTabSz="3527558" rtl="0" fontAlgn="base">
        <a:spcBef>
          <a:spcPct val="0"/>
        </a:spcBef>
        <a:spcAft>
          <a:spcPct val="0"/>
        </a:spcAft>
        <a:defRPr sz="17024">
          <a:solidFill>
            <a:schemeClr val="tx2"/>
          </a:solidFill>
          <a:latin typeface="Arial" charset="0"/>
        </a:defRPr>
      </a:lvl9pPr>
    </p:titleStyle>
    <p:bodyStyle>
      <a:lvl1pPr marL="1322388" indent="-1322388" algn="l" defTabSz="3527425" rtl="0" eaLnBrk="0" fontAlgn="base" hangingPunct="0">
        <a:spcBef>
          <a:spcPct val="20000"/>
        </a:spcBef>
        <a:spcAft>
          <a:spcPct val="0"/>
        </a:spcAft>
        <a:buChar char="•"/>
        <a:defRPr sz="12300">
          <a:solidFill>
            <a:schemeClr val="tx1"/>
          </a:solidFill>
          <a:latin typeface="+mn-lt"/>
          <a:ea typeface="MS PGothic" panose="020B0600070205080204" pitchFamily="34" charset="-128"/>
          <a:cs typeface="MS PGothic" panose="020B0600070205080204" pitchFamily="34" charset="-128"/>
        </a:defRPr>
      </a:lvl1pPr>
      <a:lvl2pPr marL="2865438" indent="-1103313" algn="l" defTabSz="3527425" rtl="0" eaLnBrk="0" fontAlgn="base" hangingPunct="0">
        <a:spcBef>
          <a:spcPct val="20000"/>
        </a:spcBef>
        <a:spcAft>
          <a:spcPct val="0"/>
        </a:spcAft>
        <a:buChar char="–"/>
        <a:defRPr sz="10800">
          <a:solidFill>
            <a:schemeClr val="tx1"/>
          </a:solidFill>
          <a:latin typeface="+mn-lt"/>
          <a:ea typeface="MS PGothic" panose="020B0600070205080204" pitchFamily="34" charset="-128"/>
        </a:defRPr>
      </a:lvl2pPr>
      <a:lvl3pPr marL="4408488" indent="-881063" algn="l" defTabSz="3527425" rtl="0" eaLnBrk="0" fontAlgn="base" hangingPunct="0">
        <a:spcBef>
          <a:spcPct val="20000"/>
        </a:spcBef>
        <a:spcAft>
          <a:spcPct val="0"/>
        </a:spcAft>
        <a:buChar char="•"/>
        <a:defRPr sz="9200">
          <a:solidFill>
            <a:schemeClr val="tx1"/>
          </a:solidFill>
          <a:latin typeface="+mn-lt"/>
          <a:ea typeface="MS PGothic" panose="020B0600070205080204" pitchFamily="34" charset="-128"/>
        </a:defRPr>
      </a:lvl3pPr>
      <a:lvl4pPr marL="6170613" indent="-881063" algn="l" defTabSz="3527425" rtl="0" eaLnBrk="0" fontAlgn="base" hangingPunct="0">
        <a:spcBef>
          <a:spcPct val="20000"/>
        </a:spcBef>
        <a:spcAft>
          <a:spcPct val="0"/>
        </a:spcAft>
        <a:buChar char="–"/>
        <a:defRPr sz="7800">
          <a:solidFill>
            <a:schemeClr val="tx1"/>
          </a:solidFill>
          <a:latin typeface="+mn-lt"/>
          <a:ea typeface="MS PGothic" panose="020B0600070205080204" pitchFamily="34" charset="-128"/>
        </a:defRPr>
      </a:lvl4pPr>
      <a:lvl5pPr marL="7934325" indent="-879475" algn="l" defTabSz="3527425" rtl="0" eaLnBrk="0" fontAlgn="base" hangingPunct="0">
        <a:spcBef>
          <a:spcPct val="20000"/>
        </a:spcBef>
        <a:spcAft>
          <a:spcPct val="0"/>
        </a:spcAft>
        <a:buChar char="»"/>
        <a:defRPr sz="7800">
          <a:solidFill>
            <a:schemeClr val="tx1"/>
          </a:solidFill>
          <a:latin typeface="+mn-lt"/>
          <a:ea typeface="MS PGothic" panose="020B0600070205080204" pitchFamily="34" charset="-128"/>
        </a:defRPr>
      </a:lvl5pPr>
      <a:lvl6pPr marL="8277795" indent="-880997" algn="l" defTabSz="3527558" rtl="0" fontAlgn="base">
        <a:spcBef>
          <a:spcPct val="20000"/>
        </a:spcBef>
        <a:spcAft>
          <a:spcPct val="0"/>
        </a:spcAft>
        <a:buChar char="»"/>
        <a:defRPr sz="7800">
          <a:solidFill>
            <a:schemeClr val="tx1"/>
          </a:solidFill>
          <a:latin typeface="+mn-lt"/>
        </a:defRPr>
      </a:lvl6pPr>
      <a:lvl7pPr marL="8620670" indent="-880997" algn="l" defTabSz="3527558" rtl="0" fontAlgn="base">
        <a:spcBef>
          <a:spcPct val="20000"/>
        </a:spcBef>
        <a:spcAft>
          <a:spcPct val="0"/>
        </a:spcAft>
        <a:buChar char="»"/>
        <a:defRPr sz="7800">
          <a:solidFill>
            <a:schemeClr val="tx1"/>
          </a:solidFill>
          <a:latin typeface="+mn-lt"/>
        </a:defRPr>
      </a:lvl7pPr>
      <a:lvl8pPr marL="8963544" indent="-880997" algn="l" defTabSz="3527558" rtl="0" fontAlgn="base">
        <a:spcBef>
          <a:spcPct val="20000"/>
        </a:spcBef>
        <a:spcAft>
          <a:spcPct val="0"/>
        </a:spcAft>
        <a:buChar char="»"/>
        <a:defRPr sz="7800">
          <a:solidFill>
            <a:schemeClr val="tx1"/>
          </a:solidFill>
          <a:latin typeface="+mn-lt"/>
        </a:defRPr>
      </a:lvl8pPr>
      <a:lvl9pPr marL="9306419" indent="-880997" algn="l" defTabSz="3527558" rtl="0" fontAlgn="base">
        <a:spcBef>
          <a:spcPct val="20000"/>
        </a:spcBef>
        <a:spcAft>
          <a:spcPct val="0"/>
        </a:spcAft>
        <a:buChar char="»"/>
        <a:defRPr sz="7800">
          <a:solidFill>
            <a:schemeClr val="tx1"/>
          </a:solidFill>
          <a:latin typeface="+mn-lt"/>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hart" Target="../charts/chart5.xml"/><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1.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hart" Target="../charts/chart3.xml"/><Relationship Id="rId4" Type="http://schemas.openxmlformats.org/officeDocument/2006/relationships/image" Target="../media/image2.png"/><Relationship Id="rId9" Type="http://schemas.openxmlformats.org/officeDocument/2006/relationships/chart" Target="../charts/chart2.xm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ACFDC7-3402-484A-A1D8-2094BABB335C}"/>
              </a:ext>
            </a:extLst>
          </p:cNvPr>
          <p:cNvSpPr/>
          <p:nvPr/>
        </p:nvSpPr>
        <p:spPr bwMode="auto">
          <a:xfrm>
            <a:off x="23675282" y="7086600"/>
            <a:ext cx="8862118" cy="10030528"/>
          </a:xfrm>
          <a:prstGeom prst="rect">
            <a:avLst/>
          </a:prstGeom>
          <a:noFill/>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86C97167-643F-4779-B1C9-21B8F8425DF7}"/>
              </a:ext>
            </a:extLst>
          </p:cNvPr>
          <p:cNvSpPr/>
          <p:nvPr/>
        </p:nvSpPr>
        <p:spPr bwMode="auto">
          <a:xfrm>
            <a:off x="10670592" y="15925800"/>
            <a:ext cx="7587421" cy="12176277"/>
          </a:xfrm>
          <a:prstGeom prst="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sp>
        <p:nvSpPr>
          <p:cNvPr id="3074" name="Rectangle 6">
            <a:extLst>
              <a:ext uri="{FF2B5EF4-FFF2-40B4-BE49-F238E27FC236}">
                <a16:creationId xmlns:a16="http://schemas.microsoft.com/office/drawing/2014/main" id="{F67D50DC-FA6B-4BEA-9DD4-346F3FD0D21E}"/>
              </a:ext>
            </a:extLst>
          </p:cNvPr>
          <p:cNvSpPr>
            <a:spLocks noChangeArrowheads="1"/>
          </p:cNvSpPr>
          <p:nvPr/>
        </p:nvSpPr>
        <p:spPr bwMode="auto">
          <a:xfrm>
            <a:off x="1125479" y="553974"/>
            <a:ext cx="30857825" cy="2446337"/>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102870" tIns="51435" rIns="102870" bIns="51435" anchor="ctr"/>
          <a:lstStyle>
            <a:lvl1pPr defTabSz="4703763">
              <a:spcBef>
                <a:spcPct val="20000"/>
              </a:spcBef>
              <a:buChar char="•"/>
              <a:defRPr sz="16500">
                <a:solidFill>
                  <a:schemeClr val="tx1"/>
                </a:solidFill>
                <a:latin typeface="Arial" panose="020B0604020202020204" pitchFamily="34" charset="0"/>
                <a:ea typeface="MS PGothic" panose="020B0600070205080204" pitchFamily="34" charset="-128"/>
              </a:defRPr>
            </a:lvl1pPr>
            <a:lvl2pPr marL="742950" indent="-285750" defTabSz="4703763">
              <a:spcBef>
                <a:spcPct val="20000"/>
              </a:spcBef>
              <a:buChar char="–"/>
              <a:defRPr sz="14400">
                <a:solidFill>
                  <a:schemeClr val="tx1"/>
                </a:solidFill>
                <a:latin typeface="Arial" panose="020B0604020202020204" pitchFamily="34" charset="0"/>
                <a:ea typeface="MS PGothic" panose="020B0600070205080204" pitchFamily="34" charset="-128"/>
              </a:defRPr>
            </a:lvl2pPr>
            <a:lvl3pPr marL="1143000" indent="-228600" defTabSz="4703763">
              <a:spcBef>
                <a:spcPct val="20000"/>
              </a:spcBef>
              <a:buChar char="•"/>
              <a:defRPr sz="12300">
                <a:solidFill>
                  <a:schemeClr val="tx1"/>
                </a:solidFill>
                <a:latin typeface="Arial" panose="020B0604020202020204" pitchFamily="34" charset="0"/>
                <a:ea typeface="MS PGothic" panose="020B0600070205080204" pitchFamily="34" charset="-128"/>
              </a:defRPr>
            </a:lvl3pPr>
            <a:lvl4pPr marL="16002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4pPr>
            <a:lvl5pPr marL="20574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5pPr>
            <a:lvl6pPr marL="25146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6pPr>
            <a:lvl7pPr marL="29718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7pPr>
            <a:lvl8pPr marL="34290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8pPr>
            <a:lvl9pPr marL="38862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defRPr/>
            </a:pPr>
            <a:r>
              <a:rPr lang="en-US" altLang="en-US" sz="7425" b="1" dirty="0">
                <a:latin typeface="Gill Sans" charset="0"/>
              </a:rPr>
              <a:t>Implementing large-scale GCAM Simulations on a Super Computer</a:t>
            </a:r>
          </a:p>
          <a:p>
            <a:pPr algn="ctr" eaLnBrk="1" hangingPunct="1">
              <a:spcBef>
                <a:spcPct val="0"/>
              </a:spcBef>
              <a:buFontTx/>
              <a:buNone/>
              <a:defRPr/>
            </a:pPr>
            <a:r>
              <a:rPr lang="en-US" altLang="en-US" sz="4050" b="1" dirty="0">
                <a:latin typeface="Gill Sans" charset="0"/>
              </a:rPr>
              <a:t>Ivan Norman, Franklyn </a:t>
            </a:r>
            <a:r>
              <a:rPr lang="en-US" altLang="en-US" sz="4050" b="1" dirty="0" err="1">
                <a:latin typeface="Gill Sans" charset="0"/>
              </a:rPr>
              <a:t>Kanyako</a:t>
            </a:r>
            <a:r>
              <a:rPr lang="en-US" altLang="en-US" sz="4050" b="1" dirty="0">
                <a:latin typeface="Gill Sans" charset="0"/>
              </a:rPr>
              <a:t>, Erin Baker</a:t>
            </a:r>
          </a:p>
          <a:p>
            <a:pPr algn="ctr" eaLnBrk="1" hangingPunct="1">
              <a:spcBef>
                <a:spcPct val="0"/>
              </a:spcBef>
              <a:buFontTx/>
              <a:buNone/>
              <a:defRPr/>
            </a:pPr>
            <a:r>
              <a:rPr lang="en-US" altLang="en-US" sz="4050" b="1" dirty="0">
                <a:latin typeface="Gill Sans" charset="0"/>
              </a:rPr>
              <a:t>University of Massachusetts Amherst: Department of Mechanical and Industrial Engineering</a:t>
            </a:r>
          </a:p>
        </p:txBody>
      </p:sp>
      <p:sp>
        <p:nvSpPr>
          <p:cNvPr id="3075" name="Rectangle 7">
            <a:extLst>
              <a:ext uri="{FF2B5EF4-FFF2-40B4-BE49-F238E27FC236}">
                <a16:creationId xmlns:a16="http://schemas.microsoft.com/office/drawing/2014/main" id="{6506C31D-CEFA-4377-BE54-020DBDE498FE}"/>
              </a:ext>
            </a:extLst>
          </p:cNvPr>
          <p:cNvSpPr>
            <a:spLocks noChangeArrowheads="1"/>
          </p:cNvSpPr>
          <p:nvPr/>
        </p:nvSpPr>
        <p:spPr bwMode="auto">
          <a:xfrm>
            <a:off x="731412" y="3162046"/>
            <a:ext cx="7180186" cy="567532"/>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4703763">
              <a:spcBef>
                <a:spcPct val="20000"/>
              </a:spcBef>
              <a:buChar char="•"/>
              <a:defRPr sz="16500">
                <a:solidFill>
                  <a:schemeClr val="tx1"/>
                </a:solidFill>
                <a:latin typeface="Arial" panose="020B0604020202020204" pitchFamily="34" charset="0"/>
                <a:ea typeface="MS PGothic" panose="020B0600070205080204" pitchFamily="34" charset="-128"/>
              </a:defRPr>
            </a:lvl1pPr>
            <a:lvl2pPr marL="742950" indent="-285750" defTabSz="4703763">
              <a:spcBef>
                <a:spcPct val="20000"/>
              </a:spcBef>
              <a:buChar char="–"/>
              <a:defRPr sz="14400">
                <a:solidFill>
                  <a:schemeClr val="tx1"/>
                </a:solidFill>
                <a:latin typeface="Arial" panose="020B0604020202020204" pitchFamily="34" charset="0"/>
                <a:ea typeface="MS PGothic" panose="020B0600070205080204" pitchFamily="34" charset="-128"/>
              </a:defRPr>
            </a:lvl2pPr>
            <a:lvl3pPr marL="1143000" indent="-228600" defTabSz="4703763">
              <a:spcBef>
                <a:spcPct val="20000"/>
              </a:spcBef>
              <a:buChar char="•"/>
              <a:defRPr sz="12300">
                <a:solidFill>
                  <a:schemeClr val="tx1"/>
                </a:solidFill>
                <a:latin typeface="Arial" panose="020B0604020202020204" pitchFamily="34" charset="0"/>
                <a:ea typeface="MS PGothic" panose="020B0600070205080204" pitchFamily="34" charset="-128"/>
              </a:defRPr>
            </a:lvl3pPr>
            <a:lvl4pPr marL="16002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4pPr>
            <a:lvl5pPr marL="20574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5pPr>
            <a:lvl6pPr marL="25146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6pPr>
            <a:lvl7pPr marL="29718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7pPr>
            <a:lvl8pPr marL="34290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8pPr>
            <a:lvl9pPr marL="38862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defRPr/>
            </a:pPr>
            <a:r>
              <a:rPr lang="en-US" altLang="en-US" sz="4275" b="1" dirty="0">
                <a:solidFill>
                  <a:schemeClr val="bg1"/>
                </a:solidFill>
                <a:latin typeface="Gill Sans" charset="0"/>
              </a:rPr>
              <a:t>Intro</a:t>
            </a:r>
          </a:p>
        </p:txBody>
      </p:sp>
      <p:sp>
        <p:nvSpPr>
          <p:cNvPr id="3076" name="Rectangle 14">
            <a:extLst>
              <a:ext uri="{FF2B5EF4-FFF2-40B4-BE49-F238E27FC236}">
                <a16:creationId xmlns:a16="http://schemas.microsoft.com/office/drawing/2014/main" id="{B4553B94-4E6D-4DDB-B9EF-072F9CD19FB5}"/>
              </a:ext>
            </a:extLst>
          </p:cNvPr>
          <p:cNvSpPr>
            <a:spLocks noChangeArrowheads="1"/>
          </p:cNvSpPr>
          <p:nvPr/>
        </p:nvSpPr>
        <p:spPr bwMode="auto">
          <a:xfrm>
            <a:off x="731412" y="21091506"/>
            <a:ext cx="7308850" cy="647700"/>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4703763">
              <a:spcBef>
                <a:spcPct val="20000"/>
              </a:spcBef>
              <a:buChar char="•"/>
              <a:defRPr sz="16500">
                <a:solidFill>
                  <a:schemeClr val="tx1"/>
                </a:solidFill>
                <a:latin typeface="Arial" panose="020B0604020202020204" pitchFamily="34" charset="0"/>
                <a:ea typeface="MS PGothic" panose="020B0600070205080204" pitchFamily="34" charset="-128"/>
              </a:defRPr>
            </a:lvl1pPr>
            <a:lvl2pPr marL="742950" indent="-285750" defTabSz="4703763">
              <a:spcBef>
                <a:spcPct val="20000"/>
              </a:spcBef>
              <a:buChar char="–"/>
              <a:defRPr sz="14400">
                <a:solidFill>
                  <a:schemeClr val="tx1"/>
                </a:solidFill>
                <a:latin typeface="Arial" panose="020B0604020202020204" pitchFamily="34" charset="0"/>
                <a:ea typeface="MS PGothic" panose="020B0600070205080204" pitchFamily="34" charset="-128"/>
              </a:defRPr>
            </a:lvl2pPr>
            <a:lvl3pPr marL="1143000" indent="-228600" defTabSz="4703763">
              <a:spcBef>
                <a:spcPct val="20000"/>
              </a:spcBef>
              <a:buChar char="•"/>
              <a:defRPr sz="12300">
                <a:solidFill>
                  <a:schemeClr val="tx1"/>
                </a:solidFill>
                <a:latin typeface="Arial" panose="020B0604020202020204" pitchFamily="34" charset="0"/>
                <a:ea typeface="MS PGothic" panose="020B0600070205080204" pitchFamily="34" charset="-128"/>
              </a:defRPr>
            </a:lvl3pPr>
            <a:lvl4pPr marL="16002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4pPr>
            <a:lvl5pPr marL="20574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5pPr>
            <a:lvl6pPr marL="25146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6pPr>
            <a:lvl7pPr marL="29718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7pPr>
            <a:lvl8pPr marL="34290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8pPr>
            <a:lvl9pPr marL="38862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defRPr/>
            </a:pPr>
            <a:r>
              <a:rPr lang="en-US" altLang="en-US" sz="4275" b="1" dirty="0">
                <a:solidFill>
                  <a:schemeClr val="bg1"/>
                </a:solidFill>
                <a:latin typeface="Gill Sans" charset="0"/>
              </a:rPr>
              <a:t>Goals and Objectives</a:t>
            </a:r>
          </a:p>
        </p:txBody>
      </p:sp>
      <p:sp>
        <p:nvSpPr>
          <p:cNvPr id="3077" name="Rectangle 8">
            <a:extLst>
              <a:ext uri="{FF2B5EF4-FFF2-40B4-BE49-F238E27FC236}">
                <a16:creationId xmlns:a16="http://schemas.microsoft.com/office/drawing/2014/main" id="{D85AA790-4A14-4451-8153-F716E32B94AB}"/>
              </a:ext>
            </a:extLst>
          </p:cNvPr>
          <p:cNvSpPr>
            <a:spLocks noChangeArrowheads="1"/>
          </p:cNvSpPr>
          <p:nvPr/>
        </p:nvSpPr>
        <p:spPr bwMode="auto">
          <a:xfrm>
            <a:off x="23767184" y="3187244"/>
            <a:ext cx="7858919" cy="647700"/>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4703763">
              <a:spcBef>
                <a:spcPct val="20000"/>
              </a:spcBef>
              <a:buChar char="•"/>
              <a:defRPr sz="16500">
                <a:solidFill>
                  <a:schemeClr val="tx1"/>
                </a:solidFill>
                <a:latin typeface="Arial" panose="020B0604020202020204" pitchFamily="34" charset="0"/>
                <a:ea typeface="MS PGothic" panose="020B0600070205080204" pitchFamily="34" charset="-128"/>
              </a:defRPr>
            </a:lvl1pPr>
            <a:lvl2pPr marL="742950" indent="-285750" defTabSz="4703763">
              <a:spcBef>
                <a:spcPct val="20000"/>
              </a:spcBef>
              <a:buChar char="–"/>
              <a:defRPr sz="14400">
                <a:solidFill>
                  <a:schemeClr val="tx1"/>
                </a:solidFill>
                <a:latin typeface="Arial" panose="020B0604020202020204" pitchFamily="34" charset="0"/>
                <a:ea typeface="MS PGothic" panose="020B0600070205080204" pitchFamily="34" charset="-128"/>
              </a:defRPr>
            </a:lvl2pPr>
            <a:lvl3pPr marL="1143000" indent="-228600" defTabSz="4703763">
              <a:spcBef>
                <a:spcPct val="20000"/>
              </a:spcBef>
              <a:buChar char="•"/>
              <a:defRPr sz="12300">
                <a:solidFill>
                  <a:schemeClr val="tx1"/>
                </a:solidFill>
                <a:latin typeface="Arial" panose="020B0604020202020204" pitchFamily="34" charset="0"/>
                <a:ea typeface="MS PGothic" panose="020B0600070205080204" pitchFamily="34" charset="-128"/>
              </a:defRPr>
            </a:lvl3pPr>
            <a:lvl4pPr marL="16002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4pPr>
            <a:lvl5pPr marL="20574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5pPr>
            <a:lvl6pPr marL="25146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6pPr>
            <a:lvl7pPr marL="29718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7pPr>
            <a:lvl8pPr marL="34290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8pPr>
            <a:lvl9pPr marL="38862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defRPr/>
            </a:pPr>
            <a:r>
              <a:rPr lang="en-US" altLang="en-US" sz="4275" b="1" dirty="0">
                <a:solidFill>
                  <a:schemeClr val="bg1"/>
                </a:solidFill>
                <a:latin typeface="Gill Sans" charset="0"/>
              </a:rPr>
              <a:t>Results</a:t>
            </a:r>
          </a:p>
        </p:txBody>
      </p:sp>
      <p:sp>
        <p:nvSpPr>
          <p:cNvPr id="3078" name="Rectangle 9">
            <a:extLst>
              <a:ext uri="{FF2B5EF4-FFF2-40B4-BE49-F238E27FC236}">
                <a16:creationId xmlns:a16="http://schemas.microsoft.com/office/drawing/2014/main" id="{A86243A3-34A7-4E24-8EDF-D8523A95569F}"/>
              </a:ext>
            </a:extLst>
          </p:cNvPr>
          <p:cNvSpPr>
            <a:spLocks noChangeArrowheads="1"/>
          </p:cNvSpPr>
          <p:nvPr/>
        </p:nvSpPr>
        <p:spPr bwMode="auto">
          <a:xfrm>
            <a:off x="9372600" y="3187244"/>
            <a:ext cx="13639800" cy="647700"/>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4703763">
              <a:spcBef>
                <a:spcPct val="20000"/>
              </a:spcBef>
              <a:buChar char="•"/>
              <a:defRPr sz="16500">
                <a:solidFill>
                  <a:schemeClr val="tx1"/>
                </a:solidFill>
                <a:latin typeface="Arial" panose="020B0604020202020204" pitchFamily="34" charset="0"/>
                <a:ea typeface="MS PGothic" panose="020B0600070205080204" pitchFamily="34" charset="-128"/>
              </a:defRPr>
            </a:lvl1pPr>
            <a:lvl2pPr marL="742950" indent="-285750" defTabSz="4703763">
              <a:spcBef>
                <a:spcPct val="20000"/>
              </a:spcBef>
              <a:buChar char="–"/>
              <a:defRPr sz="14400">
                <a:solidFill>
                  <a:schemeClr val="tx1"/>
                </a:solidFill>
                <a:latin typeface="Arial" panose="020B0604020202020204" pitchFamily="34" charset="0"/>
                <a:ea typeface="MS PGothic" panose="020B0600070205080204" pitchFamily="34" charset="-128"/>
              </a:defRPr>
            </a:lvl2pPr>
            <a:lvl3pPr marL="1143000" indent="-228600" defTabSz="4703763">
              <a:spcBef>
                <a:spcPct val="20000"/>
              </a:spcBef>
              <a:buChar char="•"/>
              <a:defRPr sz="12300">
                <a:solidFill>
                  <a:schemeClr val="tx1"/>
                </a:solidFill>
                <a:latin typeface="Arial" panose="020B0604020202020204" pitchFamily="34" charset="0"/>
                <a:ea typeface="MS PGothic" panose="020B0600070205080204" pitchFamily="34" charset="-128"/>
              </a:defRPr>
            </a:lvl3pPr>
            <a:lvl4pPr marL="16002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4pPr>
            <a:lvl5pPr marL="20574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5pPr>
            <a:lvl6pPr marL="25146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6pPr>
            <a:lvl7pPr marL="29718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7pPr>
            <a:lvl8pPr marL="34290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8pPr>
            <a:lvl9pPr marL="38862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defRPr/>
            </a:pPr>
            <a:r>
              <a:rPr lang="en-US" altLang="en-US" sz="4275" b="1" dirty="0">
                <a:solidFill>
                  <a:schemeClr val="bg1"/>
                </a:solidFill>
                <a:latin typeface="Gill Sans" charset="0"/>
              </a:rPr>
              <a:t>Methodology</a:t>
            </a:r>
          </a:p>
        </p:txBody>
      </p:sp>
      <p:sp>
        <p:nvSpPr>
          <p:cNvPr id="4107" name="Text Box 402">
            <a:extLst>
              <a:ext uri="{FF2B5EF4-FFF2-40B4-BE49-F238E27FC236}">
                <a16:creationId xmlns:a16="http://schemas.microsoft.com/office/drawing/2014/main" id="{56A59642-8903-4CF6-854E-F4CD88CA8D6A}"/>
              </a:ext>
            </a:extLst>
          </p:cNvPr>
          <p:cNvSpPr txBox="1">
            <a:spLocks noChangeArrowheads="1"/>
          </p:cNvSpPr>
          <p:nvPr/>
        </p:nvSpPr>
        <p:spPr bwMode="auto">
          <a:xfrm>
            <a:off x="731412" y="3827025"/>
            <a:ext cx="7180186" cy="106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870" tIns="51435" rIns="102870" bIns="51435">
            <a:spAutoFit/>
          </a:bodyPr>
          <a:lstStyle>
            <a:lvl1pPr defTabSz="4703763">
              <a:spcBef>
                <a:spcPct val="20000"/>
              </a:spcBef>
              <a:buChar char="•"/>
              <a:defRPr sz="12300">
                <a:solidFill>
                  <a:schemeClr val="tx1"/>
                </a:solidFill>
                <a:latin typeface="Arial" panose="020B0604020202020204" pitchFamily="34" charset="0"/>
                <a:ea typeface="MS PGothic" panose="020B0600070205080204" pitchFamily="34" charset="-128"/>
              </a:defRPr>
            </a:lvl1pPr>
            <a:lvl2pPr marL="742950" indent="-285750" defTabSz="4703763">
              <a:spcBef>
                <a:spcPct val="20000"/>
              </a:spcBef>
              <a:buChar char="–"/>
              <a:defRPr sz="10800">
                <a:solidFill>
                  <a:schemeClr val="tx1"/>
                </a:solidFill>
                <a:latin typeface="Arial" panose="020B0604020202020204" pitchFamily="34" charset="0"/>
                <a:ea typeface="MS PGothic" panose="020B0600070205080204" pitchFamily="34" charset="-128"/>
              </a:defRPr>
            </a:lvl2pPr>
            <a:lvl3pPr marL="1143000" indent="-228600" defTabSz="4703763">
              <a:spcBef>
                <a:spcPct val="20000"/>
              </a:spcBef>
              <a:buChar char="•"/>
              <a:defRPr sz="9200">
                <a:solidFill>
                  <a:schemeClr val="tx1"/>
                </a:solidFill>
                <a:latin typeface="Arial" panose="020B0604020202020204" pitchFamily="34" charset="0"/>
                <a:ea typeface="MS PGothic" panose="020B0600070205080204" pitchFamily="34" charset="-128"/>
              </a:defRPr>
            </a:lvl3pPr>
            <a:lvl4pPr marL="1600200" indent="-228600" defTabSz="4703763">
              <a:spcBef>
                <a:spcPct val="20000"/>
              </a:spcBef>
              <a:buChar char="–"/>
              <a:defRPr sz="7800">
                <a:solidFill>
                  <a:schemeClr val="tx1"/>
                </a:solidFill>
                <a:latin typeface="Arial" panose="020B0604020202020204" pitchFamily="34" charset="0"/>
                <a:ea typeface="MS PGothic" panose="020B0600070205080204" pitchFamily="34" charset="-128"/>
              </a:defRPr>
            </a:lvl4pPr>
            <a:lvl5pPr marL="2057400" indent="-228600" defTabSz="4703763">
              <a:spcBef>
                <a:spcPct val="20000"/>
              </a:spcBef>
              <a:buChar char="»"/>
              <a:defRPr sz="7800">
                <a:solidFill>
                  <a:schemeClr val="tx1"/>
                </a:solidFill>
                <a:latin typeface="Arial" panose="020B0604020202020204" pitchFamily="34" charset="0"/>
                <a:ea typeface="MS PGothic" panose="020B0600070205080204" pitchFamily="34" charset="-128"/>
              </a:defRPr>
            </a:lvl5pPr>
            <a:lvl6pPr marL="2514600" indent="-228600" defTabSz="4703763"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6pPr>
            <a:lvl7pPr marL="2971800" indent="-228600" defTabSz="4703763"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7pPr>
            <a:lvl8pPr marL="3429000" indent="-228600" defTabSz="4703763"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8pPr>
            <a:lvl9pPr marL="3886200" indent="-228600" defTabSz="4703763"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9pPr>
          </a:lstStyle>
          <a:p>
            <a:pPr marL="342900" indent="-34290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Due to climate change many governments are discussing switching from High C02 emitting technologies to renewable technologies in an effort to reduce greenhouse gasses</a:t>
            </a:r>
          </a:p>
          <a:p>
            <a:pPr marL="342900" indent="-34290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We investigate how government-funded investments into research and development for renewable technologies might influence the cost of addressing climate change.  To do this expert elicitations of the future cost of these technologies were investigated for their competitiveness against conventional technologies under various climate policies , using GCAM.</a:t>
            </a:r>
          </a:p>
          <a:p>
            <a:pPr marL="342900" indent="-34290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The objective of the project is to simulate GCAM 1000 times , for different samples, on the UMASS super computer and analyze the results</a:t>
            </a:r>
          </a:p>
          <a:p>
            <a:pPr marL="342900" indent="-34290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My primary role was developing a script that would prepare the inputs needed for GCAM to run 1000 times , and put all the results in one database</a:t>
            </a:r>
          </a:p>
          <a:p>
            <a:pPr marL="0" marR="0">
              <a:lnSpc>
                <a:spcPct val="107000"/>
              </a:lnSpc>
              <a:spcBef>
                <a:spcPts val="0"/>
              </a:spcBef>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eaLnBrk="1" hangingPunct="1">
              <a:spcBef>
                <a:spcPct val="50000"/>
              </a:spcBef>
              <a:defRPr/>
            </a:pPr>
            <a:endParaRPr lang="en-US" sz="3600" dirty="0">
              <a:latin typeface="Gill Sans"/>
              <a:ea typeface="Calibri" panose="020F0502020204030204" pitchFamily="34" charset="0"/>
            </a:endParaRPr>
          </a:p>
          <a:p>
            <a:pPr marL="457200" indent="-457200" eaLnBrk="1" hangingPunct="1">
              <a:spcBef>
                <a:spcPct val="50000"/>
              </a:spcBef>
              <a:defRPr/>
            </a:pPr>
            <a:endParaRPr lang="en-US" sz="3600" dirty="0">
              <a:latin typeface="Gill Sans"/>
              <a:ea typeface="Calibri" panose="020F0502020204030204" pitchFamily="34" charset="0"/>
            </a:endParaRPr>
          </a:p>
          <a:p>
            <a:pPr eaLnBrk="1" hangingPunct="1">
              <a:spcBef>
                <a:spcPct val="50000"/>
              </a:spcBef>
              <a:buFontTx/>
              <a:buNone/>
              <a:defRPr/>
            </a:pPr>
            <a:r>
              <a:rPr lang="en-US" sz="3600" dirty="0">
                <a:latin typeface="Gill Sans"/>
                <a:ea typeface="Calibri" panose="020F0502020204030204" pitchFamily="34" charset="0"/>
              </a:rPr>
              <a:t> </a:t>
            </a:r>
            <a:endParaRPr lang="en-US" altLang="en-US" sz="3600" i="1" dirty="0">
              <a:latin typeface="Gill Sans"/>
            </a:endParaRPr>
          </a:p>
        </p:txBody>
      </p:sp>
      <p:sp>
        <p:nvSpPr>
          <p:cNvPr id="2064" name="Text Box 404">
            <a:extLst>
              <a:ext uri="{FF2B5EF4-FFF2-40B4-BE49-F238E27FC236}">
                <a16:creationId xmlns:a16="http://schemas.microsoft.com/office/drawing/2014/main" id="{0C954864-1250-4F96-BFD0-A549A831A28A}"/>
              </a:ext>
            </a:extLst>
          </p:cNvPr>
          <p:cNvSpPr txBox="1">
            <a:spLocks noChangeArrowheads="1"/>
          </p:cNvSpPr>
          <p:nvPr/>
        </p:nvSpPr>
        <p:spPr bwMode="auto">
          <a:xfrm>
            <a:off x="731412" y="22143203"/>
            <a:ext cx="7915861" cy="2088200"/>
          </a:xfrm>
          <a:prstGeom prst="rect">
            <a:avLst/>
          </a:prstGeom>
          <a:noFill/>
          <a:ln>
            <a:noFill/>
          </a:ln>
          <a:extLst>
            <a:ext uri="{909E8E84-426E-40dd-AFC4-6F175D3DCCD1}"/>
            <a:ext uri="{91240B29-F687-4f45-9708-019B960494DF}"/>
          </a:extLst>
        </p:spPr>
        <p:txBody>
          <a:bodyPr wrap="square" lIns="128588" tIns="64294" rIns="128588" bIns="64294">
            <a:spAutoFit/>
          </a:bodyPr>
          <a:lstStyle>
            <a:lvl1pPr defTabSz="4703763" eaLnBrk="0" hangingPunct="0">
              <a:defRPr sz="3000">
                <a:solidFill>
                  <a:schemeClr val="tx1"/>
                </a:solidFill>
                <a:latin typeface="Arial" charset="0"/>
                <a:ea typeface="ＭＳ Ｐゴシック" pitchFamily="-105" charset="-128"/>
              </a:defRPr>
            </a:lvl1pPr>
            <a:lvl2pPr marL="1271588" indent="-414338" defTabSz="4703763" eaLnBrk="0" hangingPunct="0">
              <a:defRPr sz="3000">
                <a:solidFill>
                  <a:schemeClr val="tx1"/>
                </a:solidFill>
                <a:latin typeface="Arial" charset="0"/>
                <a:ea typeface="ＭＳ Ｐゴシック" pitchFamily="-105" charset="-128"/>
              </a:defRPr>
            </a:lvl2pPr>
            <a:lvl3pPr marL="1143000" indent="-228600" defTabSz="4703763" eaLnBrk="0" hangingPunct="0">
              <a:defRPr sz="3000">
                <a:solidFill>
                  <a:schemeClr val="tx1"/>
                </a:solidFill>
                <a:latin typeface="Arial" charset="0"/>
                <a:ea typeface="ＭＳ Ｐゴシック" pitchFamily="-105" charset="-128"/>
              </a:defRPr>
            </a:lvl3pPr>
            <a:lvl4pPr marL="1600200" indent="-228600" defTabSz="4703763" eaLnBrk="0" hangingPunct="0">
              <a:defRPr sz="3000">
                <a:solidFill>
                  <a:schemeClr val="tx1"/>
                </a:solidFill>
                <a:latin typeface="Arial" charset="0"/>
                <a:ea typeface="ＭＳ Ｐゴシック" pitchFamily="-105" charset="-128"/>
              </a:defRPr>
            </a:lvl4pPr>
            <a:lvl5pPr marL="2057400" indent="-228600" defTabSz="4703763" eaLnBrk="0" hangingPunct="0">
              <a:defRPr sz="3000">
                <a:solidFill>
                  <a:schemeClr val="tx1"/>
                </a:solidFill>
                <a:latin typeface="Arial" charset="0"/>
                <a:ea typeface="ＭＳ Ｐゴシック" pitchFamily="-105" charset="-128"/>
              </a:defRPr>
            </a:lvl5pPr>
            <a:lvl6pPr marL="2514600" indent="-228600" defTabSz="4703763" eaLnBrk="0" fontAlgn="base" hangingPunct="0">
              <a:spcBef>
                <a:spcPct val="0"/>
              </a:spcBef>
              <a:spcAft>
                <a:spcPct val="0"/>
              </a:spcAft>
              <a:defRPr sz="3000">
                <a:solidFill>
                  <a:schemeClr val="tx1"/>
                </a:solidFill>
                <a:latin typeface="Arial" charset="0"/>
                <a:ea typeface="ＭＳ Ｐゴシック" pitchFamily="-105" charset="-128"/>
              </a:defRPr>
            </a:lvl6pPr>
            <a:lvl7pPr marL="2971800" indent="-228600" defTabSz="4703763" eaLnBrk="0" fontAlgn="base" hangingPunct="0">
              <a:spcBef>
                <a:spcPct val="0"/>
              </a:spcBef>
              <a:spcAft>
                <a:spcPct val="0"/>
              </a:spcAft>
              <a:defRPr sz="3000">
                <a:solidFill>
                  <a:schemeClr val="tx1"/>
                </a:solidFill>
                <a:latin typeface="Arial" charset="0"/>
                <a:ea typeface="ＭＳ Ｐゴシック" pitchFamily="-105" charset="-128"/>
              </a:defRPr>
            </a:lvl7pPr>
            <a:lvl8pPr marL="3429000" indent="-228600" defTabSz="4703763" eaLnBrk="0" fontAlgn="base" hangingPunct="0">
              <a:spcBef>
                <a:spcPct val="0"/>
              </a:spcBef>
              <a:spcAft>
                <a:spcPct val="0"/>
              </a:spcAft>
              <a:defRPr sz="3000">
                <a:solidFill>
                  <a:schemeClr val="tx1"/>
                </a:solidFill>
                <a:latin typeface="Arial" charset="0"/>
                <a:ea typeface="ＭＳ Ｐゴシック" pitchFamily="-105" charset="-128"/>
              </a:defRPr>
            </a:lvl8pPr>
            <a:lvl9pPr marL="3886200" indent="-228600" defTabSz="4703763" eaLnBrk="0" fontAlgn="base" hangingPunct="0">
              <a:spcBef>
                <a:spcPct val="0"/>
              </a:spcBef>
              <a:spcAft>
                <a:spcPct val="0"/>
              </a:spcAft>
              <a:defRPr sz="3000">
                <a:solidFill>
                  <a:schemeClr val="tx1"/>
                </a:solidFill>
                <a:latin typeface="Arial" charset="0"/>
                <a:ea typeface="ＭＳ Ｐゴシック" pitchFamily="-105" charset="-128"/>
              </a:defRPr>
            </a:lvl9pPr>
          </a:lstStyle>
          <a:p>
            <a:pPr marL="342900" marR="0" indent="-342900">
              <a:lnSpc>
                <a:spcPct val="107000"/>
              </a:lnSpc>
              <a:spcBef>
                <a:spcPts val="0"/>
              </a:spcBef>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The primary objective is to draw 1000 samples from the probability distribution curve of expert cost prediction and run those samples through GCAM to analyze the electricity generated by aggerate technology and primary energy consumption in different regions.</a:t>
            </a:r>
          </a:p>
        </p:txBody>
      </p:sp>
      <p:sp>
        <p:nvSpPr>
          <p:cNvPr id="3096" name="AutoShape 466">
            <a:extLst>
              <a:ext uri="{FF2B5EF4-FFF2-40B4-BE49-F238E27FC236}">
                <a16:creationId xmlns:a16="http://schemas.microsoft.com/office/drawing/2014/main" id="{3242FE48-8DDB-4B62-BE90-0B04C955B8DE}"/>
              </a:ext>
            </a:extLst>
          </p:cNvPr>
          <p:cNvSpPr>
            <a:spLocks noChangeAspect="1" noChangeArrowheads="1" noTextEdit="1"/>
          </p:cNvSpPr>
          <p:nvPr/>
        </p:nvSpPr>
        <p:spPr bwMode="auto">
          <a:xfrm>
            <a:off x="25906413" y="4648200"/>
            <a:ext cx="2490787"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1688"/>
          </a:p>
        </p:txBody>
      </p:sp>
      <p:sp>
        <p:nvSpPr>
          <p:cNvPr id="399" name="Rectangle 14">
            <a:extLst>
              <a:ext uri="{FF2B5EF4-FFF2-40B4-BE49-F238E27FC236}">
                <a16:creationId xmlns:a16="http://schemas.microsoft.com/office/drawing/2014/main" id="{942E309E-3DFB-4E5F-9A05-A67A4CD43287}"/>
              </a:ext>
            </a:extLst>
          </p:cNvPr>
          <p:cNvSpPr>
            <a:spLocks noChangeArrowheads="1"/>
          </p:cNvSpPr>
          <p:nvPr/>
        </p:nvSpPr>
        <p:spPr bwMode="auto">
          <a:xfrm>
            <a:off x="23893387" y="18327516"/>
            <a:ext cx="7732716" cy="760583"/>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4703763">
              <a:spcBef>
                <a:spcPct val="20000"/>
              </a:spcBef>
              <a:buChar char="•"/>
              <a:defRPr sz="16500">
                <a:solidFill>
                  <a:schemeClr val="tx1"/>
                </a:solidFill>
                <a:latin typeface="Arial" panose="020B0604020202020204" pitchFamily="34" charset="0"/>
                <a:ea typeface="MS PGothic" panose="020B0600070205080204" pitchFamily="34" charset="-128"/>
              </a:defRPr>
            </a:lvl1pPr>
            <a:lvl2pPr marL="742950" indent="-285750" defTabSz="4703763">
              <a:spcBef>
                <a:spcPct val="20000"/>
              </a:spcBef>
              <a:buChar char="–"/>
              <a:defRPr sz="14400">
                <a:solidFill>
                  <a:schemeClr val="tx1"/>
                </a:solidFill>
                <a:latin typeface="Arial" panose="020B0604020202020204" pitchFamily="34" charset="0"/>
                <a:ea typeface="MS PGothic" panose="020B0600070205080204" pitchFamily="34" charset="-128"/>
              </a:defRPr>
            </a:lvl2pPr>
            <a:lvl3pPr marL="1143000" indent="-228600" defTabSz="4703763">
              <a:spcBef>
                <a:spcPct val="20000"/>
              </a:spcBef>
              <a:buChar char="•"/>
              <a:defRPr sz="12300">
                <a:solidFill>
                  <a:schemeClr val="tx1"/>
                </a:solidFill>
                <a:latin typeface="Arial" panose="020B0604020202020204" pitchFamily="34" charset="0"/>
                <a:ea typeface="MS PGothic" panose="020B0600070205080204" pitchFamily="34" charset="-128"/>
              </a:defRPr>
            </a:lvl3pPr>
            <a:lvl4pPr marL="16002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4pPr>
            <a:lvl5pPr marL="20574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5pPr>
            <a:lvl6pPr marL="25146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6pPr>
            <a:lvl7pPr marL="29718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7pPr>
            <a:lvl8pPr marL="34290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8pPr>
            <a:lvl9pPr marL="38862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defRPr/>
            </a:pPr>
            <a:r>
              <a:rPr lang="en-US" altLang="en-US" sz="4275" b="1" dirty="0">
                <a:solidFill>
                  <a:schemeClr val="bg1"/>
                </a:solidFill>
                <a:latin typeface="Gill Sans" charset="0"/>
              </a:rPr>
              <a:t>Conclusion</a:t>
            </a:r>
          </a:p>
        </p:txBody>
      </p:sp>
      <p:sp>
        <p:nvSpPr>
          <p:cNvPr id="4246" name="TextBox 399">
            <a:extLst>
              <a:ext uri="{FF2B5EF4-FFF2-40B4-BE49-F238E27FC236}">
                <a16:creationId xmlns:a16="http://schemas.microsoft.com/office/drawing/2014/main" id="{8FD5FE12-B269-4C0B-BAC0-FF9032BD723B}"/>
              </a:ext>
            </a:extLst>
          </p:cNvPr>
          <p:cNvSpPr txBox="1">
            <a:spLocks noChangeArrowheads="1"/>
          </p:cNvSpPr>
          <p:nvPr/>
        </p:nvSpPr>
        <p:spPr bwMode="auto">
          <a:xfrm>
            <a:off x="9372600" y="4041609"/>
            <a:ext cx="13622397"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In this research we developed a Python script that would automate generating the GCAM Input files. The flow chart for the automation process can be seen in Figure 4.</a:t>
            </a:r>
          </a:p>
          <a:p>
            <a:pPr marL="684213"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An input file consists of multiple excel files which contain information regarding costs for the various energy technologies used in GCAM.</a:t>
            </a:r>
          </a:p>
          <a:p>
            <a:pPr marL="684213"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Each file listed in</a:t>
            </a:r>
            <a:r>
              <a:rPr lang="en-US" sz="2400" dirty="0">
                <a:solidFill>
                  <a:srgbClr val="FF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a GCAM input file depends on a specific cost input for that resource.</a:t>
            </a:r>
          </a:p>
          <a:p>
            <a:pPr marL="684213" lvl="1"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We also developed a batch script made to run on the UMASS load sharing facility (LSF) cluster. The batch script allowed GCAM to be solved 1000, in a time efficient manner. Using the batch script to perform parallel computing reduced the run time by a few weeks, when compared to the sequential approach.</a:t>
            </a:r>
          </a:p>
          <a:p>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To account for the changes in technology cost, each sample drawn from the distribution in Figure 2, represents the cost of wind in 2030 is passed through a learning rate using the equation below to create performance curves of the technology from 2015 to cost realization in 2030 and to the end of the century (2100), as seen in Figure 3 below. These performance curves are then converted into GCAM input.</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
        <p:nvSpPr>
          <p:cNvPr id="26" name="Rectangle 14">
            <a:extLst>
              <a:ext uri="{FF2B5EF4-FFF2-40B4-BE49-F238E27FC236}">
                <a16:creationId xmlns:a16="http://schemas.microsoft.com/office/drawing/2014/main" id="{5AF02681-1338-4CCA-ACB9-4B2C4847ACEC}"/>
              </a:ext>
            </a:extLst>
          </p:cNvPr>
          <p:cNvSpPr>
            <a:spLocks noChangeArrowheads="1"/>
          </p:cNvSpPr>
          <p:nvPr/>
        </p:nvSpPr>
        <p:spPr bwMode="auto">
          <a:xfrm>
            <a:off x="23893391" y="25065951"/>
            <a:ext cx="7732713" cy="647700"/>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4703763">
              <a:spcBef>
                <a:spcPct val="20000"/>
              </a:spcBef>
              <a:buChar char="•"/>
              <a:defRPr sz="16500">
                <a:solidFill>
                  <a:schemeClr val="tx1"/>
                </a:solidFill>
                <a:latin typeface="Arial" panose="020B0604020202020204" pitchFamily="34" charset="0"/>
                <a:ea typeface="MS PGothic" panose="020B0600070205080204" pitchFamily="34" charset="-128"/>
              </a:defRPr>
            </a:lvl1pPr>
            <a:lvl2pPr marL="742950" indent="-285750" defTabSz="4703763">
              <a:spcBef>
                <a:spcPct val="20000"/>
              </a:spcBef>
              <a:buChar char="–"/>
              <a:defRPr sz="14400">
                <a:solidFill>
                  <a:schemeClr val="tx1"/>
                </a:solidFill>
                <a:latin typeface="Arial" panose="020B0604020202020204" pitchFamily="34" charset="0"/>
                <a:ea typeface="MS PGothic" panose="020B0600070205080204" pitchFamily="34" charset="-128"/>
              </a:defRPr>
            </a:lvl2pPr>
            <a:lvl3pPr marL="1143000" indent="-228600" defTabSz="4703763">
              <a:spcBef>
                <a:spcPct val="20000"/>
              </a:spcBef>
              <a:buChar char="•"/>
              <a:defRPr sz="12300">
                <a:solidFill>
                  <a:schemeClr val="tx1"/>
                </a:solidFill>
                <a:latin typeface="Arial" panose="020B0604020202020204" pitchFamily="34" charset="0"/>
                <a:ea typeface="MS PGothic" panose="020B0600070205080204" pitchFamily="34" charset="-128"/>
              </a:defRPr>
            </a:lvl3pPr>
            <a:lvl4pPr marL="16002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4pPr>
            <a:lvl5pPr marL="20574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5pPr>
            <a:lvl6pPr marL="25146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6pPr>
            <a:lvl7pPr marL="29718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7pPr>
            <a:lvl8pPr marL="34290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8pPr>
            <a:lvl9pPr marL="38862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defRPr/>
            </a:pPr>
            <a:r>
              <a:rPr lang="en-US" altLang="en-US" sz="4275" b="1" dirty="0">
                <a:solidFill>
                  <a:schemeClr val="bg1"/>
                </a:solidFill>
                <a:latin typeface="Gill Sans" charset="0"/>
              </a:rPr>
              <a:t>Acknowledgements</a:t>
            </a:r>
          </a:p>
        </p:txBody>
      </p:sp>
      <p:sp>
        <p:nvSpPr>
          <p:cNvPr id="27" name="TextBox 26">
            <a:extLst>
              <a:ext uri="{FF2B5EF4-FFF2-40B4-BE49-F238E27FC236}">
                <a16:creationId xmlns:a16="http://schemas.microsoft.com/office/drawing/2014/main" id="{0597D913-24D8-4510-9067-69E325AA7F16}"/>
              </a:ext>
            </a:extLst>
          </p:cNvPr>
          <p:cNvSpPr txBox="1"/>
          <p:nvPr/>
        </p:nvSpPr>
        <p:spPr>
          <a:xfrm>
            <a:off x="23893391" y="25717510"/>
            <a:ext cx="8405812" cy="1631216"/>
          </a:xfrm>
          <a:prstGeom prst="rect">
            <a:avLst/>
          </a:prstGeom>
          <a:noFill/>
        </p:spPr>
        <p:txBody>
          <a:bodyPr>
            <a:spAutoFit/>
          </a:bodyPr>
          <a:lstStyle/>
          <a:p>
            <a:pPr marL="342900" indent="-342900">
              <a:buFont typeface="Arial" panose="020B0604020202020204" pitchFamily="34" charset="0"/>
              <a:buChar char="•"/>
            </a:pPr>
            <a:r>
              <a:rPr lang="en-US" altLang="en-US" sz="2000" dirty="0">
                <a:solidFill>
                  <a:srgbClr val="000000"/>
                </a:solidFill>
                <a:latin typeface="+mn-lt"/>
              </a:rPr>
              <a:t>The NSF-sponsored IGERT: Offshore Wind Energy Engineering, Environmental Science, and Policy</a:t>
            </a:r>
            <a:r>
              <a:rPr lang="en-US" altLang="en-US" sz="2000" dirty="0">
                <a:solidFill>
                  <a:srgbClr val="000000"/>
                </a:solidFill>
              </a:rPr>
              <a:t> (Grant Number 1068864)</a:t>
            </a:r>
            <a:endParaRPr lang="en-US" altLang="en-US" sz="2000" dirty="0">
              <a:solidFill>
                <a:srgbClr val="000000"/>
              </a:solidFill>
              <a:latin typeface="+mn-lt"/>
            </a:endParaRPr>
          </a:p>
          <a:p>
            <a:pPr marL="342900" indent="-342900">
              <a:buFont typeface="Arial" panose="020B0604020202020204" pitchFamily="34" charset="0"/>
              <a:buChar char="•"/>
            </a:pPr>
            <a:r>
              <a:rPr lang="en-US" sz="2000" dirty="0" err="1">
                <a:latin typeface="+mn-lt"/>
              </a:rPr>
              <a:t>Umass</a:t>
            </a:r>
            <a:r>
              <a:rPr lang="en-US" sz="2000" dirty="0">
                <a:latin typeface="+mn-lt"/>
              </a:rPr>
              <a:t> Armstrong Fund for Science</a:t>
            </a:r>
            <a:endParaRPr lang="en-US" sz="2000" dirty="0">
              <a:latin typeface="+mn-lt"/>
              <a:cs typeface="Times New Roman" panose="02020603050405020304" pitchFamily="18" charset="0"/>
            </a:endParaRPr>
          </a:p>
          <a:p>
            <a:pPr marL="342900" indent="-342900">
              <a:buFont typeface="Arial" panose="020B0604020202020204" pitchFamily="34" charset="0"/>
              <a:buChar char="•"/>
              <a:defRPr/>
            </a:pPr>
            <a:r>
              <a:rPr lang="en-US" sz="2000" dirty="0" err="1">
                <a:latin typeface="+mn-lt"/>
                <a:cs typeface="Times New Roman" panose="02020603050405020304" pitchFamily="18" charset="0"/>
              </a:rPr>
              <a:t>Umass</a:t>
            </a:r>
            <a:r>
              <a:rPr lang="en-US" sz="2000" dirty="0">
                <a:latin typeface="+mn-lt"/>
                <a:cs typeface="Times New Roman" panose="02020603050405020304" pitchFamily="18" charset="0"/>
              </a:rPr>
              <a:t> Amherst College of Engineering </a:t>
            </a:r>
          </a:p>
          <a:p>
            <a:pPr marL="342900" indent="-342900">
              <a:buFont typeface="Arial" panose="020B0604020202020204" pitchFamily="34" charset="0"/>
              <a:buChar char="•"/>
              <a:defRPr/>
            </a:pPr>
            <a:endParaRPr lang="en-US" sz="2000" dirty="0">
              <a:latin typeface="+mn-lt"/>
              <a:cs typeface="Times New Roman" panose="02020603050405020304" pitchFamily="18" charset="0"/>
            </a:endParaRPr>
          </a:p>
        </p:txBody>
      </p:sp>
      <p:sp>
        <p:nvSpPr>
          <p:cNvPr id="28" name="Rectangle 14">
            <a:extLst>
              <a:ext uri="{FF2B5EF4-FFF2-40B4-BE49-F238E27FC236}">
                <a16:creationId xmlns:a16="http://schemas.microsoft.com/office/drawing/2014/main" id="{AF7A3596-984D-4568-B738-E892A68BAD17}"/>
              </a:ext>
            </a:extLst>
          </p:cNvPr>
          <p:cNvSpPr>
            <a:spLocks noChangeArrowheads="1"/>
          </p:cNvSpPr>
          <p:nvPr/>
        </p:nvSpPr>
        <p:spPr bwMode="auto">
          <a:xfrm>
            <a:off x="23893385" y="27147588"/>
            <a:ext cx="7712064" cy="769441"/>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4703763">
              <a:spcBef>
                <a:spcPct val="20000"/>
              </a:spcBef>
              <a:buChar char="•"/>
              <a:defRPr sz="16500">
                <a:solidFill>
                  <a:schemeClr val="tx1"/>
                </a:solidFill>
                <a:latin typeface="Arial" panose="020B0604020202020204" pitchFamily="34" charset="0"/>
                <a:ea typeface="MS PGothic" panose="020B0600070205080204" pitchFamily="34" charset="-128"/>
              </a:defRPr>
            </a:lvl1pPr>
            <a:lvl2pPr marL="742950" indent="-285750" defTabSz="4703763">
              <a:spcBef>
                <a:spcPct val="20000"/>
              </a:spcBef>
              <a:buChar char="–"/>
              <a:defRPr sz="14400">
                <a:solidFill>
                  <a:schemeClr val="tx1"/>
                </a:solidFill>
                <a:latin typeface="Arial" panose="020B0604020202020204" pitchFamily="34" charset="0"/>
                <a:ea typeface="MS PGothic" panose="020B0600070205080204" pitchFamily="34" charset="-128"/>
              </a:defRPr>
            </a:lvl2pPr>
            <a:lvl3pPr marL="1143000" indent="-228600" defTabSz="4703763">
              <a:spcBef>
                <a:spcPct val="20000"/>
              </a:spcBef>
              <a:buChar char="•"/>
              <a:defRPr sz="12300">
                <a:solidFill>
                  <a:schemeClr val="tx1"/>
                </a:solidFill>
                <a:latin typeface="Arial" panose="020B0604020202020204" pitchFamily="34" charset="0"/>
                <a:ea typeface="MS PGothic" panose="020B0600070205080204" pitchFamily="34" charset="-128"/>
              </a:defRPr>
            </a:lvl3pPr>
            <a:lvl4pPr marL="16002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4pPr>
            <a:lvl5pPr marL="20574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5pPr>
            <a:lvl6pPr marL="25146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6pPr>
            <a:lvl7pPr marL="29718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7pPr>
            <a:lvl8pPr marL="34290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8pPr>
            <a:lvl9pPr marL="38862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defRPr/>
            </a:pPr>
            <a:r>
              <a:rPr lang="en-US" altLang="en-US" sz="4275" b="1" dirty="0">
                <a:solidFill>
                  <a:schemeClr val="bg1"/>
                </a:solidFill>
                <a:latin typeface="Gill Sans" charset="0"/>
              </a:rPr>
              <a:t>References</a:t>
            </a:r>
          </a:p>
        </p:txBody>
      </p:sp>
      <p:pic>
        <p:nvPicPr>
          <p:cNvPr id="4254" name="Picture 1">
            <a:extLst>
              <a:ext uri="{FF2B5EF4-FFF2-40B4-BE49-F238E27FC236}">
                <a16:creationId xmlns:a16="http://schemas.microsoft.com/office/drawing/2014/main" id="{FABB248C-452B-4604-BFD9-59F551542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238" y="24269137"/>
            <a:ext cx="5381083" cy="413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404">
            <a:extLst>
              <a:ext uri="{FF2B5EF4-FFF2-40B4-BE49-F238E27FC236}">
                <a16:creationId xmlns:a16="http://schemas.microsoft.com/office/drawing/2014/main" id="{7A8C95BF-17DF-4126-BE77-57BB858EF8CC}"/>
              </a:ext>
            </a:extLst>
          </p:cNvPr>
          <p:cNvSpPr txBox="1">
            <a:spLocks noChangeArrowheads="1"/>
          </p:cNvSpPr>
          <p:nvPr/>
        </p:nvSpPr>
        <p:spPr bwMode="auto">
          <a:xfrm>
            <a:off x="23893385" y="19240165"/>
            <a:ext cx="8644005" cy="6948057"/>
          </a:xfrm>
          <a:prstGeom prst="rect">
            <a:avLst/>
          </a:prstGeom>
          <a:noFill/>
          <a:ln>
            <a:noFill/>
          </a:ln>
          <a:extLst>
            <a:ext uri="{909E8E84-426E-40dd-AFC4-6F175D3DCCD1}"/>
            <a:ext uri="{91240B29-F687-4f45-9708-019B960494DF}"/>
          </a:extLst>
        </p:spPr>
        <p:txBody>
          <a:bodyPr wrap="square" lIns="128588" tIns="64294" rIns="128588" bIns="64294">
            <a:spAutoFit/>
          </a:bodyPr>
          <a:lstStyle>
            <a:lvl1pPr defTabSz="4703763" eaLnBrk="0" hangingPunct="0">
              <a:defRPr sz="3000">
                <a:solidFill>
                  <a:schemeClr val="tx1"/>
                </a:solidFill>
                <a:latin typeface="Arial" charset="0"/>
                <a:ea typeface="ＭＳ Ｐゴシック" pitchFamily="-105" charset="-128"/>
              </a:defRPr>
            </a:lvl1pPr>
            <a:lvl2pPr marL="1271588" indent="-414338" defTabSz="4703763" eaLnBrk="0" hangingPunct="0">
              <a:defRPr sz="3000">
                <a:solidFill>
                  <a:schemeClr val="tx1"/>
                </a:solidFill>
                <a:latin typeface="Arial" charset="0"/>
                <a:ea typeface="ＭＳ Ｐゴシック" pitchFamily="-105" charset="-128"/>
              </a:defRPr>
            </a:lvl2pPr>
            <a:lvl3pPr marL="1143000" indent="-228600" defTabSz="4703763" eaLnBrk="0" hangingPunct="0">
              <a:defRPr sz="3000">
                <a:solidFill>
                  <a:schemeClr val="tx1"/>
                </a:solidFill>
                <a:latin typeface="Arial" charset="0"/>
                <a:ea typeface="ＭＳ Ｐゴシック" pitchFamily="-105" charset="-128"/>
              </a:defRPr>
            </a:lvl3pPr>
            <a:lvl4pPr marL="1600200" indent="-228600" defTabSz="4703763" eaLnBrk="0" hangingPunct="0">
              <a:defRPr sz="3000">
                <a:solidFill>
                  <a:schemeClr val="tx1"/>
                </a:solidFill>
                <a:latin typeface="Arial" charset="0"/>
                <a:ea typeface="ＭＳ Ｐゴシック" pitchFamily="-105" charset="-128"/>
              </a:defRPr>
            </a:lvl4pPr>
            <a:lvl5pPr marL="2057400" indent="-228600" defTabSz="4703763" eaLnBrk="0" hangingPunct="0">
              <a:defRPr sz="3000">
                <a:solidFill>
                  <a:schemeClr val="tx1"/>
                </a:solidFill>
                <a:latin typeface="Arial" charset="0"/>
                <a:ea typeface="ＭＳ Ｐゴシック" pitchFamily="-105" charset="-128"/>
              </a:defRPr>
            </a:lvl5pPr>
            <a:lvl6pPr marL="2514600" indent="-228600" defTabSz="4703763" eaLnBrk="0" fontAlgn="base" hangingPunct="0">
              <a:spcBef>
                <a:spcPct val="0"/>
              </a:spcBef>
              <a:spcAft>
                <a:spcPct val="0"/>
              </a:spcAft>
              <a:defRPr sz="3000">
                <a:solidFill>
                  <a:schemeClr val="tx1"/>
                </a:solidFill>
                <a:latin typeface="Arial" charset="0"/>
                <a:ea typeface="ＭＳ Ｐゴシック" pitchFamily="-105" charset="-128"/>
              </a:defRPr>
            </a:lvl6pPr>
            <a:lvl7pPr marL="2971800" indent="-228600" defTabSz="4703763" eaLnBrk="0" fontAlgn="base" hangingPunct="0">
              <a:spcBef>
                <a:spcPct val="0"/>
              </a:spcBef>
              <a:spcAft>
                <a:spcPct val="0"/>
              </a:spcAft>
              <a:defRPr sz="3000">
                <a:solidFill>
                  <a:schemeClr val="tx1"/>
                </a:solidFill>
                <a:latin typeface="Arial" charset="0"/>
                <a:ea typeface="ＭＳ Ｐゴシック" pitchFamily="-105" charset="-128"/>
              </a:defRPr>
            </a:lvl7pPr>
            <a:lvl8pPr marL="3429000" indent="-228600" defTabSz="4703763" eaLnBrk="0" fontAlgn="base" hangingPunct="0">
              <a:spcBef>
                <a:spcPct val="0"/>
              </a:spcBef>
              <a:spcAft>
                <a:spcPct val="0"/>
              </a:spcAft>
              <a:defRPr sz="3000">
                <a:solidFill>
                  <a:schemeClr val="tx1"/>
                </a:solidFill>
                <a:latin typeface="Arial" charset="0"/>
                <a:ea typeface="ＭＳ Ｐゴシック" pitchFamily="-105" charset="-128"/>
              </a:defRPr>
            </a:lvl8pPr>
            <a:lvl9pPr marL="3886200" indent="-228600" defTabSz="4703763" eaLnBrk="0" fontAlgn="base" hangingPunct="0">
              <a:spcBef>
                <a:spcPct val="0"/>
              </a:spcBef>
              <a:spcAft>
                <a:spcPct val="0"/>
              </a:spcAft>
              <a:defRPr sz="3000">
                <a:solidFill>
                  <a:schemeClr val="tx1"/>
                </a:solidFill>
                <a:latin typeface="Arial" charset="0"/>
                <a:ea typeface="ＭＳ Ｐゴシック" pitchFamily="-105" charset="-128"/>
              </a:defRPr>
            </a:lvl9pPr>
          </a:lstStyle>
          <a:p>
            <a:pPr marL="342900" marR="0" indent="-342900">
              <a:lnSpc>
                <a:spcPct val="107000"/>
              </a:lnSpc>
              <a:spcBef>
                <a:spcPts val="0"/>
              </a:spcBef>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We were able to successfully run GCAM on the cluster, and currently we are implementing a method to complete 1000 simulations.</a:t>
            </a:r>
          </a:p>
          <a:p>
            <a:pPr marL="342900" marR="0" indent="-342900">
              <a:lnSpc>
                <a:spcPct val="107000"/>
              </a:lnSpc>
              <a:spcBef>
                <a:spcPts val="0"/>
              </a:spcBef>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Theoretically, with parallel programming, 1000 runs would take around 1 hour to complete and combine results. In this project performing parallel computing led to significant time savings due to the original programming implementation taking 20 days for 1000 simulations.</a:t>
            </a:r>
          </a:p>
          <a:p>
            <a:pPr marL="342900" indent="-342900">
              <a:lnSpc>
                <a:spcPct val="107000"/>
              </a:lnSpc>
              <a:spcBef>
                <a:spcPts val="0"/>
              </a:spcBef>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For future improvements ,we plan to implement cloud storage to store our databases , since after one scenario GCAM produces results equaling 1-2GB. Additional future work includes combining the predictions from Figure 5 with the hundreds of other expert elicitations results to create a probability distribution for each technology </a:t>
            </a:r>
          </a:p>
          <a:p>
            <a:pPr marL="342900" indent="-342900">
              <a:lnSpc>
                <a:spcPct val="107000"/>
              </a:lnSpc>
              <a:spcBef>
                <a:spcPts val="0"/>
              </a:spcBef>
              <a:spcAft>
                <a:spcPts val="80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7">
            <a:extLst>
              <a:ext uri="{FF2B5EF4-FFF2-40B4-BE49-F238E27FC236}">
                <a16:creationId xmlns:a16="http://schemas.microsoft.com/office/drawing/2014/main" id="{8CAAC93D-C7AF-4E97-B438-7AC9DADCB1C0}"/>
              </a:ext>
            </a:extLst>
          </p:cNvPr>
          <p:cNvSpPr>
            <a:spLocks noChangeArrowheads="1"/>
          </p:cNvSpPr>
          <p:nvPr/>
        </p:nvSpPr>
        <p:spPr bwMode="auto">
          <a:xfrm>
            <a:off x="731412" y="11320448"/>
            <a:ext cx="7308850" cy="647700"/>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4703763">
              <a:spcBef>
                <a:spcPct val="20000"/>
              </a:spcBef>
              <a:buChar char="•"/>
              <a:defRPr sz="16500">
                <a:solidFill>
                  <a:schemeClr val="tx1"/>
                </a:solidFill>
                <a:latin typeface="Arial" panose="020B0604020202020204" pitchFamily="34" charset="0"/>
                <a:ea typeface="MS PGothic" panose="020B0600070205080204" pitchFamily="34" charset="-128"/>
              </a:defRPr>
            </a:lvl1pPr>
            <a:lvl2pPr marL="742950" indent="-285750" defTabSz="4703763">
              <a:spcBef>
                <a:spcPct val="20000"/>
              </a:spcBef>
              <a:buChar char="–"/>
              <a:defRPr sz="14400">
                <a:solidFill>
                  <a:schemeClr val="tx1"/>
                </a:solidFill>
                <a:latin typeface="Arial" panose="020B0604020202020204" pitchFamily="34" charset="0"/>
                <a:ea typeface="MS PGothic" panose="020B0600070205080204" pitchFamily="34" charset="-128"/>
              </a:defRPr>
            </a:lvl2pPr>
            <a:lvl3pPr marL="1143000" indent="-228600" defTabSz="4703763">
              <a:spcBef>
                <a:spcPct val="20000"/>
              </a:spcBef>
              <a:buChar char="•"/>
              <a:defRPr sz="12300">
                <a:solidFill>
                  <a:schemeClr val="tx1"/>
                </a:solidFill>
                <a:latin typeface="Arial" panose="020B0604020202020204" pitchFamily="34" charset="0"/>
                <a:ea typeface="MS PGothic" panose="020B0600070205080204" pitchFamily="34" charset="-128"/>
              </a:defRPr>
            </a:lvl3pPr>
            <a:lvl4pPr marL="16002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4pPr>
            <a:lvl5pPr marL="2057400" indent="-228600" defTabSz="4703763">
              <a:spcBef>
                <a:spcPct val="20000"/>
              </a:spcBef>
              <a:buChar char="»"/>
              <a:defRPr sz="10400">
                <a:solidFill>
                  <a:schemeClr val="tx1"/>
                </a:solidFill>
                <a:latin typeface="Arial" panose="020B0604020202020204" pitchFamily="34" charset="0"/>
                <a:ea typeface="MS PGothic" panose="020B0600070205080204" pitchFamily="34" charset="-128"/>
              </a:defRPr>
            </a:lvl5pPr>
            <a:lvl6pPr marL="25146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6pPr>
            <a:lvl7pPr marL="29718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7pPr>
            <a:lvl8pPr marL="34290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8pPr>
            <a:lvl9pPr marL="3886200" indent="-228600" defTabSz="4703763" eaLnBrk="0" fontAlgn="base" hangingPunct="0">
              <a:spcBef>
                <a:spcPct val="20000"/>
              </a:spcBef>
              <a:spcAft>
                <a:spcPct val="0"/>
              </a:spcAft>
              <a:buChar char="»"/>
              <a:defRPr sz="104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defRPr/>
            </a:pPr>
            <a:r>
              <a:rPr lang="en-US" altLang="en-US" sz="4275" b="1" dirty="0">
                <a:solidFill>
                  <a:schemeClr val="bg1"/>
                </a:solidFill>
                <a:latin typeface="Gill Sans" charset="0"/>
              </a:rPr>
              <a:t>Background</a:t>
            </a:r>
          </a:p>
        </p:txBody>
      </p:sp>
      <p:pic>
        <p:nvPicPr>
          <p:cNvPr id="1026" name="Picture 2" descr="http://jgcri.github.io/gcam-doc/gcam-figs/overview_fig4.png">
            <a:extLst>
              <a:ext uri="{FF2B5EF4-FFF2-40B4-BE49-F238E27FC236}">
                <a16:creationId xmlns:a16="http://schemas.microsoft.com/office/drawing/2014/main" id="{2F73E60C-6643-4F79-827F-009DE7A4B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172" y="14791018"/>
            <a:ext cx="7231256" cy="5656895"/>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402">
            <a:extLst>
              <a:ext uri="{FF2B5EF4-FFF2-40B4-BE49-F238E27FC236}">
                <a16:creationId xmlns:a16="http://schemas.microsoft.com/office/drawing/2014/main" id="{E418CEAF-5617-4636-AEF0-E7A76C57E2A4}"/>
              </a:ext>
            </a:extLst>
          </p:cNvPr>
          <p:cNvSpPr txBox="1">
            <a:spLocks noChangeArrowheads="1"/>
          </p:cNvSpPr>
          <p:nvPr/>
        </p:nvSpPr>
        <p:spPr bwMode="auto">
          <a:xfrm>
            <a:off x="731412" y="12039600"/>
            <a:ext cx="7782103" cy="305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870" tIns="51435" rIns="102870" bIns="51435">
            <a:spAutoFit/>
          </a:bodyPr>
          <a:lstStyle>
            <a:lvl1pPr defTabSz="4703763">
              <a:spcBef>
                <a:spcPct val="20000"/>
              </a:spcBef>
              <a:buChar char="•"/>
              <a:defRPr sz="12300">
                <a:solidFill>
                  <a:schemeClr val="tx1"/>
                </a:solidFill>
                <a:latin typeface="Arial" panose="020B0604020202020204" pitchFamily="34" charset="0"/>
                <a:ea typeface="MS PGothic" panose="020B0600070205080204" pitchFamily="34" charset="-128"/>
              </a:defRPr>
            </a:lvl1pPr>
            <a:lvl2pPr marL="742950" indent="-285750" defTabSz="4703763">
              <a:spcBef>
                <a:spcPct val="20000"/>
              </a:spcBef>
              <a:buChar char="–"/>
              <a:defRPr sz="10800">
                <a:solidFill>
                  <a:schemeClr val="tx1"/>
                </a:solidFill>
                <a:latin typeface="Arial" panose="020B0604020202020204" pitchFamily="34" charset="0"/>
                <a:ea typeface="MS PGothic" panose="020B0600070205080204" pitchFamily="34" charset="-128"/>
              </a:defRPr>
            </a:lvl2pPr>
            <a:lvl3pPr marL="1143000" indent="-228600" defTabSz="4703763">
              <a:spcBef>
                <a:spcPct val="20000"/>
              </a:spcBef>
              <a:buChar char="•"/>
              <a:defRPr sz="9200">
                <a:solidFill>
                  <a:schemeClr val="tx1"/>
                </a:solidFill>
                <a:latin typeface="Arial" panose="020B0604020202020204" pitchFamily="34" charset="0"/>
                <a:ea typeface="MS PGothic" panose="020B0600070205080204" pitchFamily="34" charset="-128"/>
              </a:defRPr>
            </a:lvl3pPr>
            <a:lvl4pPr marL="1600200" indent="-228600" defTabSz="4703763">
              <a:spcBef>
                <a:spcPct val="20000"/>
              </a:spcBef>
              <a:buChar char="–"/>
              <a:defRPr sz="7800">
                <a:solidFill>
                  <a:schemeClr val="tx1"/>
                </a:solidFill>
                <a:latin typeface="Arial" panose="020B0604020202020204" pitchFamily="34" charset="0"/>
                <a:ea typeface="MS PGothic" panose="020B0600070205080204" pitchFamily="34" charset="-128"/>
              </a:defRPr>
            </a:lvl4pPr>
            <a:lvl5pPr marL="2057400" indent="-228600" defTabSz="4703763">
              <a:spcBef>
                <a:spcPct val="20000"/>
              </a:spcBef>
              <a:buChar char="»"/>
              <a:defRPr sz="7800">
                <a:solidFill>
                  <a:schemeClr val="tx1"/>
                </a:solidFill>
                <a:latin typeface="Arial" panose="020B0604020202020204" pitchFamily="34" charset="0"/>
                <a:ea typeface="MS PGothic" panose="020B0600070205080204" pitchFamily="34" charset="-128"/>
              </a:defRPr>
            </a:lvl5pPr>
            <a:lvl6pPr marL="2514600" indent="-228600" defTabSz="4703763"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6pPr>
            <a:lvl7pPr marL="2971800" indent="-228600" defTabSz="4703763"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7pPr>
            <a:lvl8pPr marL="3429000" indent="-228600" defTabSz="4703763"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8pPr>
            <a:lvl9pPr marL="3886200" indent="-228600" defTabSz="4703763"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9pPr>
          </a:lstStyle>
          <a:p>
            <a:pPr marL="342900" indent="-342900">
              <a:lnSpc>
                <a:spcPct val="107000"/>
              </a:lnSpc>
              <a:spcBef>
                <a:spcPts val="0"/>
              </a:spcBef>
              <a:spcAft>
                <a:spcPts val="800"/>
              </a:spcAft>
            </a:pPr>
            <a:r>
              <a:rPr lang="en-US" altLang="en-US" sz="2400" dirty="0">
                <a:latin typeface="Calibri" panose="020F0502020204030204" pitchFamily="34" charset="0"/>
                <a:cs typeface="Calibri" panose="020F0502020204030204" pitchFamily="34" charset="0"/>
              </a:rPr>
              <a:t>GCAM  is an integrated assessment model that emulates the interactions between five systems: the energy system, water, agriculture and land use, the economy, and the climate.</a:t>
            </a:r>
          </a:p>
          <a:p>
            <a:pPr marL="342900" indent="-342900">
              <a:lnSpc>
                <a:spcPct val="107000"/>
              </a:lnSpc>
              <a:spcBef>
                <a:spcPts val="0"/>
              </a:spcBef>
              <a:spcAft>
                <a:spcPts val="800"/>
              </a:spcAft>
            </a:pPr>
            <a:r>
              <a:rPr lang="en-US" altLang="en-US" sz="2400" dirty="0">
                <a:latin typeface="Calibri" panose="020F0502020204030204" pitchFamily="34" charset="0"/>
                <a:cs typeface="Calibri" panose="020F0502020204030204" pitchFamily="34" charset="0"/>
              </a:rPr>
              <a:t>One run of GCAM on a normal laptop takes upwards of an hour, with no policies.</a:t>
            </a:r>
          </a:p>
          <a:p>
            <a:pPr>
              <a:lnSpc>
                <a:spcPct val="107000"/>
              </a:lnSpc>
              <a:spcBef>
                <a:spcPts val="0"/>
              </a:spcBef>
              <a:spcAft>
                <a:spcPts val="800"/>
              </a:spcAft>
              <a:buNone/>
            </a:pPr>
            <a:endParaRPr lang="en-US" altLang="en-US" sz="24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FDDDD3-3D43-4285-83F5-5437FAD55632}"/>
                  </a:ext>
                </a:extLst>
              </p:cNvPr>
              <p:cNvSpPr txBox="1"/>
              <p:nvPr/>
            </p:nvSpPr>
            <p:spPr>
              <a:xfrm>
                <a:off x="11005135" y="8973025"/>
                <a:ext cx="8514516" cy="591893"/>
              </a:xfrm>
              <a:prstGeom prst="rect">
                <a:avLst/>
              </a:prstGeom>
              <a:noFill/>
            </p:spPr>
            <p:txBody>
              <a:bodyPr wrap="square" lIns="0" tIns="0" rIns="0" bIns="0" rtlCol="0">
                <a:spAutoFit/>
              </a:bodyPr>
              <a:lstStyle/>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2010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2030−</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2010</m:t>
                                </m:r>
                              </m:sub>
                            </m:sSub>
                          </m:num>
                          <m:den>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den>
                        </m:f>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𝑡</m:t>
                            </m:r>
                            <m:r>
                              <a:rPr lang="en-US" b="0" i="1" smtClean="0">
                                <a:latin typeface="Cambria Math" panose="02040503050406030204" pitchFamily="18" charset="0"/>
                              </a:rPr>
                              <m:t>−2010</m:t>
                            </m:r>
                          </m:num>
                          <m:den>
                            <m:r>
                              <a:rPr lang="en-US" b="0" i="1" smtClean="0">
                                <a:latin typeface="Cambria Math" panose="02040503050406030204" pitchFamily="18" charset="0"/>
                              </a:rPr>
                              <m:t>2030−2010</m:t>
                            </m:r>
                          </m:den>
                        </m:f>
                      </m:sup>
                    </m:sSup>
                  </m:oMath>
                </a14:m>
                <a:r>
                  <a:rPr lang="en-US" dirty="0"/>
                  <a:t>            </a:t>
                </a:r>
              </a:p>
            </p:txBody>
          </p:sp>
        </mc:Choice>
        <mc:Fallback xmlns="">
          <p:sp>
            <p:nvSpPr>
              <p:cNvPr id="4" name="TextBox 3">
                <a:extLst>
                  <a:ext uri="{FF2B5EF4-FFF2-40B4-BE49-F238E27FC236}">
                    <a16:creationId xmlns:a16="http://schemas.microsoft.com/office/drawing/2014/main" id="{38FDDDD3-3D43-4285-83F5-5437FAD55632}"/>
                  </a:ext>
                </a:extLst>
              </p:cNvPr>
              <p:cNvSpPr txBox="1">
                <a:spLocks noRot="1" noChangeAspect="1" noMove="1" noResize="1" noEditPoints="1" noAdjustHandles="1" noChangeArrowheads="1" noChangeShapeType="1" noTextEdit="1"/>
              </p:cNvSpPr>
              <p:nvPr/>
            </p:nvSpPr>
            <p:spPr>
              <a:xfrm>
                <a:off x="11005135" y="8973025"/>
                <a:ext cx="8514516" cy="591893"/>
              </a:xfrm>
              <a:prstGeom prst="rect">
                <a:avLst/>
              </a:prstGeom>
              <a:blipFill>
                <a:blip r:embed="rId5"/>
                <a:stretch>
                  <a:fillRect/>
                </a:stretch>
              </a:blipFill>
            </p:spPr>
            <p:txBody>
              <a:bodyPr/>
              <a:lstStyle/>
              <a:p>
                <a:r>
                  <a:rPr lang="en-US">
                    <a:noFill/>
                  </a:rPr>
                  <a:t> </a:t>
                </a:r>
              </a:p>
            </p:txBody>
          </p:sp>
        </mc:Fallback>
      </mc:AlternateContent>
      <p:graphicFrame>
        <p:nvGraphicFramePr>
          <p:cNvPr id="33" name="Chart 32">
            <a:extLst>
              <a:ext uri="{FF2B5EF4-FFF2-40B4-BE49-F238E27FC236}">
                <a16:creationId xmlns:a16="http://schemas.microsoft.com/office/drawing/2014/main" id="{D1FD5495-5AB6-4FF2-8B65-77C37C0C7BE6}"/>
              </a:ext>
            </a:extLst>
          </p:cNvPr>
          <p:cNvGraphicFramePr>
            <a:graphicFrameLocks/>
          </p:cNvGraphicFramePr>
          <p:nvPr>
            <p:extLst>
              <p:ext uri="{D42A27DB-BD31-4B8C-83A1-F6EECF244321}">
                <p14:modId xmlns:p14="http://schemas.microsoft.com/office/powerpoint/2010/main" val="972990703"/>
              </p:ext>
            </p:extLst>
          </p:nvPr>
        </p:nvGraphicFramePr>
        <p:xfrm>
          <a:off x="10989671" y="16055338"/>
          <a:ext cx="6647787" cy="4173110"/>
        </p:xfrm>
        <a:graphic>
          <a:graphicData uri="http://schemas.openxmlformats.org/drawingml/2006/chart">
            <c:chart xmlns:c="http://schemas.openxmlformats.org/drawingml/2006/chart" xmlns:r="http://schemas.openxmlformats.org/officeDocument/2006/relationships" r:id="rId6"/>
          </a:graphicData>
        </a:graphic>
      </p:graphicFrame>
      <p:sp>
        <p:nvSpPr>
          <p:cNvPr id="13" name="Rectangle 12">
            <a:extLst>
              <a:ext uri="{FF2B5EF4-FFF2-40B4-BE49-F238E27FC236}">
                <a16:creationId xmlns:a16="http://schemas.microsoft.com/office/drawing/2014/main" id="{07C8C3D4-5B6F-4AFD-9918-3EE5C6AD5D12}"/>
              </a:ext>
            </a:extLst>
          </p:cNvPr>
          <p:cNvSpPr/>
          <p:nvPr/>
        </p:nvSpPr>
        <p:spPr>
          <a:xfrm>
            <a:off x="16237568" y="13918370"/>
            <a:ext cx="3614117" cy="430887"/>
          </a:xfrm>
          <a:prstGeom prst="rect">
            <a:avLst/>
          </a:prstGeom>
        </p:spPr>
        <p:txBody>
          <a:bodyPr wrap="square">
            <a:spAutoFit/>
          </a:bodyPr>
          <a:lstStyle/>
          <a:p>
            <a:endParaRPr lang="en-US" dirty="0"/>
          </a:p>
        </p:txBody>
      </p:sp>
      <mc:AlternateContent xmlns:mc="http://schemas.openxmlformats.org/markup-compatibility/2006" xmlns:a14="http://schemas.microsoft.com/office/drawing/2010/main">
        <mc:Choice Requires="a14">
          <p:sp>
            <p:nvSpPr>
              <p:cNvPr id="42" name="TextBox 399">
                <a:extLst>
                  <a:ext uri="{FF2B5EF4-FFF2-40B4-BE49-F238E27FC236}">
                    <a16:creationId xmlns:a16="http://schemas.microsoft.com/office/drawing/2014/main" id="{3E51C296-AB2A-4C48-B638-35D72A3E2EC0}"/>
                  </a:ext>
                </a:extLst>
              </p:cNvPr>
              <p:cNvSpPr txBox="1">
                <a:spLocks noChangeArrowheads="1"/>
              </p:cNvSpPr>
              <p:nvPr/>
            </p:nvSpPr>
            <p:spPr bwMode="auto">
              <a:xfrm>
                <a:off x="12485399" y="9635519"/>
                <a:ext cx="6707983" cy="84638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latin typeface="Calibri" panose="020F0502020204030204" pitchFamily="34" charset="0"/>
                    <a:cs typeface="Calibri" panose="020F0502020204030204" pitchFamily="34" charset="0"/>
                  </a:rPr>
                  <a:t>=% of cost change occurring after base year (20%)</a:t>
                </a:r>
              </a:p>
              <a:p>
                <a:pPr marL="342900" indent="-34290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mc:Choice>
        <mc:Fallback xmlns="">
          <p:sp>
            <p:nvSpPr>
              <p:cNvPr id="42" name="TextBox 399">
                <a:extLst>
                  <a:ext uri="{FF2B5EF4-FFF2-40B4-BE49-F238E27FC236}">
                    <a16:creationId xmlns:a16="http://schemas.microsoft.com/office/drawing/2014/main" id="{3E51C296-AB2A-4C48-B638-35D72A3E2EC0}"/>
                  </a:ext>
                </a:extLst>
              </p:cNvPr>
              <p:cNvSpPr txBox="1">
                <a:spLocks noRot="1" noChangeAspect="1" noMove="1" noResize="1" noEditPoints="1" noAdjustHandles="1" noChangeArrowheads="1" noChangeShapeType="1" noTextEdit="1"/>
              </p:cNvSpPr>
              <p:nvPr/>
            </p:nvSpPr>
            <p:spPr bwMode="auto">
              <a:xfrm>
                <a:off x="12485399" y="9635519"/>
                <a:ext cx="6707983" cy="846385"/>
              </a:xfrm>
              <a:prstGeom prst="rect">
                <a:avLst/>
              </a:prstGeom>
              <a:blipFill>
                <a:blip r:embed="rId7"/>
                <a:stretch>
                  <a:fillRect l="-545" t="-50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44" name="Picture 43">
            <a:extLst>
              <a:ext uri="{FF2B5EF4-FFF2-40B4-BE49-F238E27FC236}">
                <a16:creationId xmlns:a16="http://schemas.microsoft.com/office/drawing/2014/main" id="{0673A0B1-08A1-4F4E-B15E-3B7F7676FA9C}"/>
              </a:ext>
            </a:extLst>
          </p:cNvPr>
          <p:cNvPicPr>
            <a:picLocks noChangeAspect="1"/>
          </p:cNvPicPr>
          <p:nvPr/>
        </p:nvPicPr>
        <p:blipFill>
          <a:blip r:embed="rId8"/>
          <a:stretch>
            <a:fillRect/>
          </a:stretch>
        </p:blipFill>
        <p:spPr>
          <a:xfrm>
            <a:off x="11284660" y="10234726"/>
            <a:ext cx="9060740" cy="4860687"/>
          </a:xfrm>
          <a:prstGeom prst="rect">
            <a:avLst/>
          </a:prstGeom>
          <a:ln>
            <a:solidFill>
              <a:schemeClr val="tx1"/>
            </a:solidFill>
          </a:ln>
        </p:spPr>
      </p:pic>
      <p:sp>
        <p:nvSpPr>
          <p:cNvPr id="46" name="Text Box 2">
            <a:extLst>
              <a:ext uri="{FF2B5EF4-FFF2-40B4-BE49-F238E27FC236}">
                <a16:creationId xmlns:a16="http://schemas.microsoft.com/office/drawing/2014/main" id="{4B5F9DA1-4CB0-42EF-A415-54DB41433E0C}"/>
              </a:ext>
            </a:extLst>
          </p:cNvPr>
          <p:cNvSpPr txBox="1">
            <a:spLocks noChangeArrowheads="1"/>
          </p:cNvSpPr>
          <p:nvPr/>
        </p:nvSpPr>
        <p:spPr bwMode="auto">
          <a:xfrm>
            <a:off x="19055501" y="16078200"/>
            <a:ext cx="3499699" cy="2907912"/>
          </a:xfrm>
          <a:prstGeom prst="rect">
            <a:avLst/>
          </a:prstGeom>
          <a:solidFill>
            <a:schemeClr val="accent1"/>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Draw electricity Cost of renewable technologies from a probability distribution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Onshore Wind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Offshore wind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Biomass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Solar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Nuclear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Carbon capture and storage </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7" name="Text Box 2">
            <a:extLst>
              <a:ext uri="{FF2B5EF4-FFF2-40B4-BE49-F238E27FC236}">
                <a16:creationId xmlns:a16="http://schemas.microsoft.com/office/drawing/2014/main" id="{83616887-50D3-4018-B377-13E650072901}"/>
              </a:ext>
            </a:extLst>
          </p:cNvPr>
          <p:cNvSpPr txBox="1">
            <a:spLocks noChangeArrowheads="1"/>
          </p:cNvSpPr>
          <p:nvPr/>
        </p:nvSpPr>
        <p:spPr bwMode="auto">
          <a:xfrm>
            <a:off x="19232015" y="19846339"/>
            <a:ext cx="2921829" cy="994312"/>
          </a:xfrm>
          <a:prstGeom prst="rect">
            <a:avLst/>
          </a:prstGeom>
          <a:solidFill>
            <a:schemeClr val="accent1"/>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Pass that data through a Learning Rate.</a:t>
            </a:r>
          </a:p>
        </p:txBody>
      </p:sp>
      <p:sp>
        <p:nvSpPr>
          <p:cNvPr id="48" name="Text Box 2">
            <a:extLst>
              <a:ext uri="{FF2B5EF4-FFF2-40B4-BE49-F238E27FC236}">
                <a16:creationId xmlns:a16="http://schemas.microsoft.com/office/drawing/2014/main" id="{A69CE320-1954-43AA-9898-F1BAAD87B5E0}"/>
              </a:ext>
            </a:extLst>
          </p:cNvPr>
          <p:cNvSpPr txBox="1">
            <a:spLocks noChangeArrowheads="1"/>
          </p:cNvSpPr>
          <p:nvPr/>
        </p:nvSpPr>
        <p:spPr bwMode="auto">
          <a:xfrm>
            <a:off x="19519651" y="21464125"/>
            <a:ext cx="2259015" cy="830997"/>
          </a:xfrm>
          <a:prstGeom prst="rect">
            <a:avLst/>
          </a:prstGeom>
          <a:solidFill>
            <a:schemeClr val="accent1"/>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Convert data to Gcam CSV</a:t>
            </a:r>
          </a:p>
        </p:txBody>
      </p:sp>
      <p:sp>
        <p:nvSpPr>
          <p:cNvPr id="49" name="Text Box 2">
            <a:extLst>
              <a:ext uri="{FF2B5EF4-FFF2-40B4-BE49-F238E27FC236}">
                <a16:creationId xmlns:a16="http://schemas.microsoft.com/office/drawing/2014/main" id="{0A7E6805-6F68-49CB-9FB9-B09058C2E6AE}"/>
              </a:ext>
            </a:extLst>
          </p:cNvPr>
          <p:cNvSpPr txBox="1">
            <a:spLocks noChangeArrowheads="1"/>
          </p:cNvSpPr>
          <p:nvPr/>
        </p:nvSpPr>
        <p:spPr bwMode="auto">
          <a:xfrm>
            <a:off x="19631354" y="23070321"/>
            <a:ext cx="2035608" cy="748036"/>
          </a:xfrm>
          <a:prstGeom prst="rect">
            <a:avLst/>
          </a:prstGeom>
          <a:solidFill>
            <a:schemeClr val="accent1"/>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CSV to Gcam XML input</a:t>
            </a:r>
          </a:p>
        </p:txBody>
      </p:sp>
      <p:sp>
        <p:nvSpPr>
          <p:cNvPr id="50" name="Text Box 2">
            <a:extLst>
              <a:ext uri="{FF2B5EF4-FFF2-40B4-BE49-F238E27FC236}">
                <a16:creationId xmlns:a16="http://schemas.microsoft.com/office/drawing/2014/main" id="{024FC871-4C83-42B7-8E9F-A75377B22A16}"/>
              </a:ext>
            </a:extLst>
          </p:cNvPr>
          <p:cNvSpPr txBox="1">
            <a:spLocks noChangeArrowheads="1"/>
          </p:cNvSpPr>
          <p:nvPr/>
        </p:nvSpPr>
        <p:spPr bwMode="auto">
          <a:xfrm>
            <a:off x="19675125" y="24311954"/>
            <a:ext cx="2035608" cy="994312"/>
          </a:xfrm>
          <a:prstGeom prst="rect">
            <a:avLst/>
          </a:prstGeom>
          <a:solidFill>
            <a:schemeClr val="accent1"/>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parallel Gcam simulation on Linux Cluster</a:t>
            </a:r>
          </a:p>
        </p:txBody>
      </p:sp>
      <p:sp>
        <p:nvSpPr>
          <p:cNvPr id="51" name="Text Box 2">
            <a:extLst>
              <a:ext uri="{FF2B5EF4-FFF2-40B4-BE49-F238E27FC236}">
                <a16:creationId xmlns:a16="http://schemas.microsoft.com/office/drawing/2014/main" id="{B0E8E4F1-1B04-4DEB-9695-28F3FEBB1AD0}"/>
              </a:ext>
            </a:extLst>
          </p:cNvPr>
          <p:cNvSpPr txBox="1">
            <a:spLocks noChangeArrowheads="1"/>
          </p:cNvSpPr>
          <p:nvPr/>
        </p:nvSpPr>
        <p:spPr bwMode="auto">
          <a:xfrm>
            <a:off x="18896668" y="25732525"/>
            <a:ext cx="3592522" cy="2128028"/>
          </a:xfrm>
          <a:prstGeom prst="rect">
            <a:avLst/>
          </a:prstGeom>
          <a:solidFill>
            <a:schemeClr val="accent1"/>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Analyze outputs such as: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Electricity By aggregate technology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Primary energy consumption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CO2 Emission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GDP by region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graphicFrame>
        <p:nvGraphicFramePr>
          <p:cNvPr id="53" name="Chart 52">
            <a:extLst>
              <a:ext uri="{FF2B5EF4-FFF2-40B4-BE49-F238E27FC236}">
                <a16:creationId xmlns:a16="http://schemas.microsoft.com/office/drawing/2014/main" id="{98359802-C435-4358-B56B-E14D89204473}"/>
              </a:ext>
            </a:extLst>
          </p:cNvPr>
          <p:cNvGraphicFramePr>
            <a:graphicFrameLocks/>
          </p:cNvGraphicFramePr>
          <p:nvPr>
            <p:extLst>
              <p:ext uri="{D42A27DB-BD31-4B8C-83A1-F6EECF244321}">
                <p14:modId xmlns:p14="http://schemas.microsoft.com/office/powerpoint/2010/main" val="1572655404"/>
              </p:ext>
            </p:extLst>
          </p:nvPr>
        </p:nvGraphicFramePr>
        <p:xfrm>
          <a:off x="10989671" y="20015984"/>
          <a:ext cx="7401524" cy="459334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7" name="Chart 56">
            <a:extLst>
              <a:ext uri="{FF2B5EF4-FFF2-40B4-BE49-F238E27FC236}">
                <a16:creationId xmlns:a16="http://schemas.microsoft.com/office/drawing/2014/main" id="{738EA763-2CDA-405F-AB3F-58217F4CDD88}"/>
              </a:ext>
            </a:extLst>
          </p:cNvPr>
          <p:cNvGraphicFramePr>
            <a:graphicFrameLocks/>
          </p:cNvGraphicFramePr>
          <p:nvPr>
            <p:extLst>
              <p:ext uri="{D42A27DB-BD31-4B8C-83A1-F6EECF244321}">
                <p14:modId xmlns:p14="http://schemas.microsoft.com/office/powerpoint/2010/main" val="384890399"/>
              </p:ext>
            </p:extLst>
          </p:nvPr>
        </p:nvGraphicFramePr>
        <p:xfrm>
          <a:off x="10984425" y="24189094"/>
          <a:ext cx="6998027" cy="3996164"/>
        </p:xfrm>
        <a:graphic>
          <a:graphicData uri="http://schemas.openxmlformats.org/drawingml/2006/chart">
            <c:chart xmlns:c="http://schemas.openxmlformats.org/drawingml/2006/chart" xmlns:r="http://schemas.openxmlformats.org/officeDocument/2006/relationships" r:id="rId10"/>
          </a:graphicData>
        </a:graphic>
      </p:graphicFrame>
      <p:cxnSp>
        <p:nvCxnSpPr>
          <p:cNvPr id="15" name="Straight Arrow Connector 14">
            <a:extLst>
              <a:ext uri="{FF2B5EF4-FFF2-40B4-BE49-F238E27FC236}">
                <a16:creationId xmlns:a16="http://schemas.microsoft.com/office/drawing/2014/main" id="{FF4C8855-74A7-4ED9-93EA-0379BA193F8E}"/>
              </a:ext>
            </a:extLst>
          </p:cNvPr>
          <p:cNvCxnSpPr/>
          <p:nvPr/>
        </p:nvCxnSpPr>
        <p:spPr bwMode="auto">
          <a:xfrm>
            <a:off x="20692929" y="19008743"/>
            <a:ext cx="0" cy="837596"/>
          </a:xfrm>
          <a:prstGeom prst="straightConnector1">
            <a:avLst/>
          </a:prstGeom>
          <a:ln>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04AA10A0-C8CA-4C90-9510-4A05620B37E3}"/>
              </a:ext>
            </a:extLst>
          </p:cNvPr>
          <p:cNvCxnSpPr>
            <a:stCxn id="47" idx="2"/>
          </p:cNvCxnSpPr>
          <p:nvPr/>
        </p:nvCxnSpPr>
        <p:spPr bwMode="auto">
          <a:xfrm flipH="1">
            <a:off x="20692929" y="20840651"/>
            <a:ext cx="1" cy="623474"/>
          </a:xfrm>
          <a:prstGeom prst="straightConnector1">
            <a:avLst/>
          </a:prstGeom>
          <a:ln>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7E29F08-40C9-43E6-A321-704B6088B715}"/>
              </a:ext>
            </a:extLst>
          </p:cNvPr>
          <p:cNvCxnSpPr>
            <a:stCxn id="48" idx="2"/>
          </p:cNvCxnSpPr>
          <p:nvPr/>
        </p:nvCxnSpPr>
        <p:spPr bwMode="auto">
          <a:xfrm flipH="1">
            <a:off x="20649158" y="22295122"/>
            <a:ext cx="1" cy="748011"/>
          </a:xfrm>
          <a:prstGeom prst="straightConnector1">
            <a:avLst/>
          </a:prstGeom>
          <a:ln>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010AF618-D7EE-4F8C-8704-C79FCE3D3164}"/>
              </a:ext>
            </a:extLst>
          </p:cNvPr>
          <p:cNvCxnSpPr>
            <a:stCxn id="49" idx="2"/>
          </p:cNvCxnSpPr>
          <p:nvPr/>
        </p:nvCxnSpPr>
        <p:spPr bwMode="auto">
          <a:xfrm>
            <a:off x="20649158" y="23818357"/>
            <a:ext cx="0" cy="520669"/>
          </a:xfrm>
          <a:prstGeom prst="straightConnector1">
            <a:avLst/>
          </a:prstGeom>
          <a:ln>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C5425BD-A2DC-4A88-92F7-AC82873DBF3A}"/>
              </a:ext>
            </a:extLst>
          </p:cNvPr>
          <p:cNvCxnSpPr>
            <a:stCxn id="50" idx="2"/>
          </p:cNvCxnSpPr>
          <p:nvPr/>
        </p:nvCxnSpPr>
        <p:spPr bwMode="auto">
          <a:xfrm>
            <a:off x="20692929" y="25306266"/>
            <a:ext cx="0" cy="446856"/>
          </a:xfrm>
          <a:prstGeom prst="straightConnector1">
            <a:avLst/>
          </a:prstGeom>
          <a:ln>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68" name="Text Box 404">
            <a:extLst>
              <a:ext uri="{FF2B5EF4-FFF2-40B4-BE49-F238E27FC236}">
                <a16:creationId xmlns:a16="http://schemas.microsoft.com/office/drawing/2014/main" id="{251BD3ED-0D80-49D1-9CCF-8E5FF14B20C5}"/>
              </a:ext>
            </a:extLst>
          </p:cNvPr>
          <p:cNvSpPr txBox="1">
            <a:spLocks noChangeArrowheads="1"/>
          </p:cNvSpPr>
          <p:nvPr/>
        </p:nvSpPr>
        <p:spPr bwMode="auto">
          <a:xfrm>
            <a:off x="23780558" y="3893464"/>
            <a:ext cx="7541432" cy="3273718"/>
          </a:xfrm>
          <a:prstGeom prst="rect">
            <a:avLst/>
          </a:prstGeom>
          <a:noFill/>
          <a:ln>
            <a:noFill/>
          </a:ln>
          <a:extLst>
            <a:ext uri="{909E8E84-426E-40dd-AFC4-6F175D3DCCD1}"/>
            <a:ext uri="{91240B29-F687-4f45-9708-019B960494DF}"/>
          </a:extLst>
        </p:spPr>
        <p:txBody>
          <a:bodyPr wrap="square" lIns="128588" tIns="64294" rIns="128588" bIns="64294">
            <a:spAutoFit/>
          </a:bodyPr>
          <a:lstStyle>
            <a:lvl1pPr defTabSz="4703763" eaLnBrk="0" hangingPunct="0">
              <a:defRPr sz="3000">
                <a:solidFill>
                  <a:schemeClr val="tx1"/>
                </a:solidFill>
                <a:latin typeface="Arial" charset="0"/>
                <a:ea typeface="ＭＳ Ｐゴシック" pitchFamily="-105" charset="-128"/>
              </a:defRPr>
            </a:lvl1pPr>
            <a:lvl2pPr marL="1271588" indent="-414338" defTabSz="4703763" eaLnBrk="0" hangingPunct="0">
              <a:defRPr sz="3000">
                <a:solidFill>
                  <a:schemeClr val="tx1"/>
                </a:solidFill>
                <a:latin typeface="Arial" charset="0"/>
                <a:ea typeface="ＭＳ Ｐゴシック" pitchFamily="-105" charset="-128"/>
              </a:defRPr>
            </a:lvl2pPr>
            <a:lvl3pPr marL="1143000" indent="-228600" defTabSz="4703763" eaLnBrk="0" hangingPunct="0">
              <a:defRPr sz="3000">
                <a:solidFill>
                  <a:schemeClr val="tx1"/>
                </a:solidFill>
                <a:latin typeface="Arial" charset="0"/>
                <a:ea typeface="ＭＳ Ｐゴシック" pitchFamily="-105" charset="-128"/>
              </a:defRPr>
            </a:lvl3pPr>
            <a:lvl4pPr marL="1600200" indent="-228600" defTabSz="4703763" eaLnBrk="0" hangingPunct="0">
              <a:defRPr sz="3000">
                <a:solidFill>
                  <a:schemeClr val="tx1"/>
                </a:solidFill>
                <a:latin typeface="Arial" charset="0"/>
                <a:ea typeface="ＭＳ Ｐゴシック" pitchFamily="-105" charset="-128"/>
              </a:defRPr>
            </a:lvl4pPr>
            <a:lvl5pPr marL="2057400" indent="-228600" defTabSz="4703763" eaLnBrk="0" hangingPunct="0">
              <a:defRPr sz="3000">
                <a:solidFill>
                  <a:schemeClr val="tx1"/>
                </a:solidFill>
                <a:latin typeface="Arial" charset="0"/>
                <a:ea typeface="ＭＳ Ｐゴシック" pitchFamily="-105" charset="-128"/>
              </a:defRPr>
            </a:lvl5pPr>
            <a:lvl6pPr marL="2514600" indent="-228600" defTabSz="4703763" eaLnBrk="0" fontAlgn="base" hangingPunct="0">
              <a:spcBef>
                <a:spcPct val="0"/>
              </a:spcBef>
              <a:spcAft>
                <a:spcPct val="0"/>
              </a:spcAft>
              <a:defRPr sz="3000">
                <a:solidFill>
                  <a:schemeClr val="tx1"/>
                </a:solidFill>
                <a:latin typeface="Arial" charset="0"/>
                <a:ea typeface="ＭＳ Ｐゴシック" pitchFamily="-105" charset="-128"/>
              </a:defRPr>
            </a:lvl6pPr>
            <a:lvl7pPr marL="2971800" indent="-228600" defTabSz="4703763" eaLnBrk="0" fontAlgn="base" hangingPunct="0">
              <a:spcBef>
                <a:spcPct val="0"/>
              </a:spcBef>
              <a:spcAft>
                <a:spcPct val="0"/>
              </a:spcAft>
              <a:defRPr sz="3000">
                <a:solidFill>
                  <a:schemeClr val="tx1"/>
                </a:solidFill>
                <a:latin typeface="Arial" charset="0"/>
                <a:ea typeface="ＭＳ Ｐゴシック" pitchFamily="-105" charset="-128"/>
              </a:defRPr>
            </a:lvl7pPr>
            <a:lvl8pPr marL="3429000" indent="-228600" defTabSz="4703763" eaLnBrk="0" fontAlgn="base" hangingPunct="0">
              <a:spcBef>
                <a:spcPct val="0"/>
              </a:spcBef>
              <a:spcAft>
                <a:spcPct val="0"/>
              </a:spcAft>
              <a:defRPr sz="3000">
                <a:solidFill>
                  <a:schemeClr val="tx1"/>
                </a:solidFill>
                <a:latin typeface="Arial" charset="0"/>
                <a:ea typeface="ＭＳ Ｐゴシック" pitchFamily="-105" charset="-128"/>
              </a:defRPr>
            </a:lvl8pPr>
            <a:lvl9pPr marL="3886200" indent="-228600" defTabSz="4703763" eaLnBrk="0" fontAlgn="base" hangingPunct="0">
              <a:spcBef>
                <a:spcPct val="0"/>
              </a:spcBef>
              <a:spcAft>
                <a:spcPct val="0"/>
              </a:spcAft>
              <a:defRPr sz="3000">
                <a:solidFill>
                  <a:schemeClr val="tx1"/>
                </a:solidFill>
                <a:latin typeface="Arial" charset="0"/>
                <a:ea typeface="ＭＳ Ｐゴシック" pitchFamily="-105" charset="-128"/>
              </a:defRPr>
            </a:lvl9pPr>
          </a:lstStyle>
          <a:p>
            <a:pPr marL="342900" marR="0" indent="-342900">
              <a:lnSpc>
                <a:spcPct val="107000"/>
              </a:lnSpc>
              <a:spcBef>
                <a:spcPts val="0"/>
              </a:spcBef>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The results of the GCAM simulations can be seen in Figure 5. This shows that with a high prediction for onshore wind costs (Figure 5 a) natural gas and coal are the primary suppliers of electricity, but with a low prediction for onshore wind (Figure 5 b) by 2080 onshore wind will be the primary supplier of energy. We also find that by 2030 onshore wind will be the second largest supplier of electricity. </a:t>
            </a:r>
          </a:p>
        </p:txBody>
      </p:sp>
      <p:sp>
        <p:nvSpPr>
          <p:cNvPr id="69" name="TextBox 68">
            <a:extLst>
              <a:ext uri="{FF2B5EF4-FFF2-40B4-BE49-F238E27FC236}">
                <a16:creationId xmlns:a16="http://schemas.microsoft.com/office/drawing/2014/main" id="{081B2542-73BE-4622-9A9C-DDEE70F39124}"/>
              </a:ext>
            </a:extLst>
          </p:cNvPr>
          <p:cNvSpPr txBox="1"/>
          <p:nvPr/>
        </p:nvSpPr>
        <p:spPr>
          <a:xfrm>
            <a:off x="23959242" y="27908071"/>
            <a:ext cx="8405812" cy="1200329"/>
          </a:xfrm>
          <a:prstGeom prst="rect">
            <a:avLst/>
          </a:prstGeom>
          <a:noFill/>
        </p:spPr>
        <p:txBody>
          <a:bodyPr>
            <a:spAutoFit/>
          </a:bodyPr>
          <a:lstStyle/>
          <a:p>
            <a:pPr marL="457200" indent="-457200">
              <a:buFont typeface="+mj-lt"/>
              <a:buAutoNum type="arabicPeriod"/>
              <a:defRPr/>
            </a:pPr>
            <a:r>
              <a:rPr lang="en-US" sz="2400" dirty="0">
                <a:latin typeface="Times New Roman" panose="02020603050405020304" pitchFamily="18" charset="0"/>
                <a:cs typeface="Times New Roman" panose="02020603050405020304" pitchFamily="18" charset="0"/>
              </a:rPr>
              <a:t>Franklyn </a:t>
            </a:r>
            <a:r>
              <a:rPr lang="en-US" sz="2400" dirty="0" err="1">
                <a:latin typeface="Times New Roman" panose="02020603050405020304" pitchFamily="18" charset="0"/>
                <a:cs typeface="Times New Roman" panose="02020603050405020304" pitchFamily="18" charset="0"/>
              </a:rPr>
              <a:t>Kanyako</a:t>
            </a:r>
            <a:r>
              <a:rPr lang="en-US" sz="2400" dirty="0">
                <a:latin typeface="Times New Roman" panose="02020603050405020304" pitchFamily="18" charset="0"/>
                <a:cs typeface="Times New Roman" panose="02020603050405020304" pitchFamily="18" charset="0"/>
              </a:rPr>
              <a:t> (Distribution curve graph)</a:t>
            </a:r>
          </a:p>
          <a:p>
            <a:pPr marL="457200" indent="-457200">
              <a:buFont typeface="+mj-lt"/>
              <a:buAutoNum type="arabicPeriod"/>
              <a:defRPr/>
            </a:pPr>
            <a:r>
              <a:rPr lang="en-US" sz="2400" dirty="0">
                <a:latin typeface="Times New Roman" panose="02020603050405020304" pitchFamily="18" charset="0"/>
                <a:cs typeface="Times New Roman" panose="02020603050405020304" pitchFamily="18" charset="0"/>
              </a:rPr>
              <a:t>The Joint Global Change Research Institute</a:t>
            </a:r>
          </a:p>
          <a:p>
            <a:pPr marL="457200" indent="-457200">
              <a:buFont typeface="+mj-lt"/>
              <a:buAutoNum type="arabicPeriod"/>
              <a:defRPr/>
            </a:pPr>
            <a:endParaRPr lang="en-US" sz="2400" dirty="0">
              <a:latin typeface="Times New Roman" panose="02020603050405020304" pitchFamily="18" charset="0"/>
              <a:cs typeface="Times New Roman" panose="02020603050405020304" pitchFamily="18" charset="0"/>
            </a:endParaRPr>
          </a:p>
        </p:txBody>
      </p:sp>
      <p:pic>
        <p:nvPicPr>
          <p:cNvPr id="52" name="Picture 380">
            <a:extLst>
              <a:ext uri="{FF2B5EF4-FFF2-40B4-BE49-F238E27FC236}">
                <a16:creationId xmlns:a16="http://schemas.microsoft.com/office/drawing/2014/main" id="{A1E89AF5-BDAA-4FE2-929A-1B8572E681D0}"/>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0199847" y="158160"/>
            <a:ext cx="2566153" cy="255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 name="Chart 53">
            <a:extLst>
              <a:ext uri="{FF2B5EF4-FFF2-40B4-BE49-F238E27FC236}">
                <a16:creationId xmlns:a16="http://schemas.microsoft.com/office/drawing/2014/main" id="{2454BED7-7B6E-4469-9962-54EE66F3CD21}"/>
              </a:ext>
            </a:extLst>
          </p:cNvPr>
          <p:cNvGraphicFramePr>
            <a:graphicFrameLocks/>
          </p:cNvGraphicFramePr>
          <p:nvPr>
            <p:extLst>
              <p:ext uri="{D42A27DB-BD31-4B8C-83A1-F6EECF244321}">
                <p14:modId xmlns:p14="http://schemas.microsoft.com/office/powerpoint/2010/main" val="3929601380"/>
              </p:ext>
            </p:extLst>
          </p:nvPr>
        </p:nvGraphicFramePr>
        <p:xfrm>
          <a:off x="24403268" y="7127155"/>
          <a:ext cx="7618574" cy="4634373"/>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6" name="Chart 55">
            <a:extLst>
              <a:ext uri="{FF2B5EF4-FFF2-40B4-BE49-F238E27FC236}">
                <a16:creationId xmlns:a16="http://schemas.microsoft.com/office/drawing/2014/main" id="{E54794A5-ECBD-4969-90D8-9A9D36A26BD0}"/>
              </a:ext>
            </a:extLst>
          </p:cNvPr>
          <p:cNvGraphicFramePr>
            <a:graphicFrameLocks/>
          </p:cNvGraphicFramePr>
          <p:nvPr>
            <p:extLst>
              <p:ext uri="{D42A27DB-BD31-4B8C-83A1-F6EECF244321}">
                <p14:modId xmlns:p14="http://schemas.microsoft.com/office/powerpoint/2010/main" val="3371310069"/>
              </p:ext>
            </p:extLst>
          </p:nvPr>
        </p:nvGraphicFramePr>
        <p:xfrm>
          <a:off x="24587913" y="12274379"/>
          <a:ext cx="7618574" cy="4396609"/>
        </p:xfrm>
        <a:graphic>
          <a:graphicData uri="http://schemas.openxmlformats.org/drawingml/2006/chart">
            <c:chart xmlns:c="http://schemas.openxmlformats.org/drawingml/2006/chart" xmlns:r="http://schemas.openxmlformats.org/officeDocument/2006/relationships" r:id="rId13"/>
          </a:graphicData>
        </a:graphic>
      </p:graphicFrame>
      <p:sp>
        <p:nvSpPr>
          <p:cNvPr id="2" name="TextBox 1">
            <a:extLst>
              <a:ext uri="{FF2B5EF4-FFF2-40B4-BE49-F238E27FC236}">
                <a16:creationId xmlns:a16="http://schemas.microsoft.com/office/drawing/2014/main" id="{48D25CE0-1032-4A2C-B5B5-1394E32548A3}"/>
              </a:ext>
            </a:extLst>
          </p:cNvPr>
          <p:cNvSpPr txBox="1"/>
          <p:nvPr/>
        </p:nvSpPr>
        <p:spPr>
          <a:xfrm>
            <a:off x="11005135" y="15126601"/>
            <a:ext cx="9721265" cy="430887"/>
          </a:xfrm>
          <a:prstGeom prst="rect">
            <a:avLst/>
          </a:prstGeom>
          <a:noFill/>
        </p:spPr>
        <p:txBody>
          <a:bodyPr wrap="square" rtlCol="0">
            <a:spAutoFit/>
          </a:bodyPr>
          <a:lstStyle/>
          <a:p>
            <a:r>
              <a:rPr lang="en-US" dirty="0"/>
              <a:t>Figure 2: Distribution Curve of Expert Predictions for offshore and onshore[1] </a:t>
            </a:r>
          </a:p>
        </p:txBody>
      </p:sp>
      <p:sp>
        <p:nvSpPr>
          <p:cNvPr id="55" name="TextBox 54">
            <a:extLst>
              <a:ext uri="{FF2B5EF4-FFF2-40B4-BE49-F238E27FC236}">
                <a16:creationId xmlns:a16="http://schemas.microsoft.com/office/drawing/2014/main" id="{1A6E197A-9AE7-4470-A290-672D6C8DEF98}"/>
              </a:ext>
            </a:extLst>
          </p:cNvPr>
          <p:cNvSpPr txBox="1"/>
          <p:nvPr/>
        </p:nvSpPr>
        <p:spPr>
          <a:xfrm>
            <a:off x="1447800" y="20447913"/>
            <a:ext cx="6024810" cy="430887"/>
          </a:xfrm>
          <a:prstGeom prst="rect">
            <a:avLst/>
          </a:prstGeom>
          <a:noFill/>
        </p:spPr>
        <p:txBody>
          <a:bodyPr wrap="square" rtlCol="0">
            <a:spAutoFit/>
          </a:bodyPr>
          <a:lstStyle/>
          <a:p>
            <a:pPr algn="ctr"/>
            <a:r>
              <a:rPr lang="en-US" dirty="0"/>
              <a:t>Figure 1: Overview of how GCAM works[2]</a:t>
            </a:r>
          </a:p>
        </p:txBody>
      </p:sp>
      <p:sp>
        <p:nvSpPr>
          <p:cNvPr id="58" name="TextBox 57">
            <a:extLst>
              <a:ext uri="{FF2B5EF4-FFF2-40B4-BE49-F238E27FC236}">
                <a16:creationId xmlns:a16="http://schemas.microsoft.com/office/drawing/2014/main" id="{2C24137E-7FEE-4469-B080-4AE8FDAFDDA2}"/>
              </a:ext>
            </a:extLst>
          </p:cNvPr>
          <p:cNvSpPr txBox="1"/>
          <p:nvPr/>
        </p:nvSpPr>
        <p:spPr>
          <a:xfrm>
            <a:off x="10612230" y="28102078"/>
            <a:ext cx="7645783" cy="430887"/>
          </a:xfrm>
          <a:prstGeom prst="rect">
            <a:avLst/>
          </a:prstGeom>
          <a:noFill/>
        </p:spPr>
        <p:txBody>
          <a:bodyPr wrap="square" rtlCol="0">
            <a:spAutoFit/>
          </a:bodyPr>
          <a:lstStyle/>
          <a:p>
            <a:pPr algn="ctr"/>
            <a:r>
              <a:rPr lang="en-US" dirty="0"/>
              <a:t>Figure 3: Learning rates for various technologies</a:t>
            </a:r>
          </a:p>
        </p:txBody>
      </p:sp>
      <p:sp>
        <p:nvSpPr>
          <p:cNvPr id="59" name="TextBox 58">
            <a:extLst>
              <a:ext uri="{FF2B5EF4-FFF2-40B4-BE49-F238E27FC236}">
                <a16:creationId xmlns:a16="http://schemas.microsoft.com/office/drawing/2014/main" id="{FDEAE6E6-A341-4753-8DF5-78FF61C7778F}"/>
              </a:ext>
            </a:extLst>
          </p:cNvPr>
          <p:cNvSpPr txBox="1"/>
          <p:nvPr/>
        </p:nvSpPr>
        <p:spPr>
          <a:xfrm>
            <a:off x="18555841" y="27956760"/>
            <a:ext cx="4151759" cy="769441"/>
          </a:xfrm>
          <a:prstGeom prst="rect">
            <a:avLst/>
          </a:prstGeom>
          <a:noFill/>
        </p:spPr>
        <p:txBody>
          <a:bodyPr wrap="square" rtlCol="0">
            <a:spAutoFit/>
          </a:bodyPr>
          <a:lstStyle/>
          <a:p>
            <a:pPr algn="ctr"/>
            <a:r>
              <a:rPr lang="en-US" dirty="0"/>
              <a:t>Figure 4: Flow chart of the GCAM automation process </a:t>
            </a:r>
          </a:p>
        </p:txBody>
      </p:sp>
      <p:sp>
        <p:nvSpPr>
          <p:cNvPr id="60" name="TextBox 59">
            <a:extLst>
              <a:ext uri="{FF2B5EF4-FFF2-40B4-BE49-F238E27FC236}">
                <a16:creationId xmlns:a16="http://schemas.microsoft.com/office/drawing/2014/main" id="{19CD89E7-E2C1-4041-9638-C63481A9F11A}"/>
              </a:ext>
            </a:extLst>
          </p:cNvPr>
          <p:cNvSpPr txBox="1"/>
          <p:nvPr/>
        </p:nvSpPr>
        <p:spPr>
          <a:xfrm>
            <a:off x="23853883" y="17219520"/>
            <a:ext cx="7907641" cy="1107996"/>
          </a:xfrm>
          <a:prstGeom prst="rect">
            <a:avLst/>
          </a:prstGeom>
          <a:noFill/>
        </p:spPr>
        <p:txBody>
          <a:bodyPr wrap="square" rtlCol="0">
            <a:spAutoFit/>
          </a:bodyPr>
          <a:lstStyle/>
          <a:p>
            <a:pPr algn="ctr"/>
            <a:r>
              <a:rPr lang="en-US" dirty="0"/>
              <a:t>Figure 5: Comparison of how a high (a) and low (b) prediction for onshore wind costs impacts electricity generation as a function of time for various technologies in GCAM</a:t>
            </a:r>
          </a:p>
        </p:txBody>
      </p:sp>
      <p:sp>
        <p:nvSpPr>
          <p:cNvPr id="6" name="TextBox 5">
            <a:extLst>
              <a:ext uri="{FF2B5EF4-FFF2-40B4-BE49-F238E27FC236}">
                <a16:creationId xmlns:a16="http://schemas.microsoft.com/office/drawing/2014/main" id="{74FEC74B-5E52-4869-8D08-201C71BD97B9}"/>
              </a:ext>
            </a:extLst>
          </p:cNvPr>
          <p:cNvSpPr txBox="1"/>
          <p:nvPr/>
        </p:nvSpPr>
        <p:spPr>
          <a:xfrm>
            <a:off x="24587913" y="11537261"/>
            <a:ext cx="7634518" cy="430887"/>
          </a:xfrm>
          <a:prstGeom prst="rect">
            <a:avLst/>
          </a:prstGeom>
          <a:noFill/>
        </p:spPr>
        <p:txBody>
          <a:bodyPr wrap="square" rtlCol="0">
            <a:spAutoFit/>
          </a:bodyPr>
          <a:lstStyle/>
          <a:p>
            <a:r>
              <a:rPr lang="en-US" b="1" dirty="0"/>
              <a:t>(a) Onshore wind cost of electricity (2030) 20 cents/kWh</a:t>
            </a:r>
          </a:p>
        </p:txBody>
      </p:sp>
      <p:sp>
        <p:nvSpPr>
          <p:cNvPr id="61" name="TextBox 60">
            <a:extLst>
              <a:ext uri="{FF2B5EF4-FFF2-40B4-BE49-F238E27FC236}">
                <a16:creationId xmlns:a16="http://schemas.microsoft.com/office/drawing/2014/main" id="{A13B7B7D-AF6C-4164-9F18-EC5D30D338D3}"/>
              </a:ext>
            </a:extLst>
          </p:cNvPr>
          <p:cNvSpPr txBox="1"/>
          <p:nvPr/>
        </p:nvSpPr>
        <p:spPr>
          <a:xfrm>
            <a:off x="24587914" y="16506741"/>
            <a:ext cx="7618573" cy="430887"/>
          </a:xfrm>
          <a:prstGeom prst="rect">
            <a:avLst/>
          </a:prstGeom>
          <a:noFill/>
        </p:spPr>
        <p:txBody>
          <a:bodyPr wrap="square" rtlCol="0">
            <a:spAutoFit/>
          </a:bodyPr>
          <a:lstStyle/>
          <a:p>
            <a:r>
              <a:rPr lang="en-US" b="1" dirty="0"/>
              <a:t>(b) Onshore wind cost of electricity (2030)  2 cents/kWh</a:t>
            </a:r>
          </a:p>
        </p:txBody>
      </p:sp>
      <p:pic>
        <p:nvPicPr>
          <p:cNvPr id="8" name="Picture 7">
            <a:extLst>
              <a:ext uri="{FF2B5EF4-FFF2-40B4-BE49-F238E27FC236}">
                <a16:creationId xmlns:a16="http://schemas.microsoft.com/office/drawing/2014/main" id="{50E4271D-46D7-403D-A52E-7AEA5A57FEA6}"/>
              </a:ext>
            </a:extLst>
          </p:cNvPr>
          <p:cNvPicPr>
            <a:picLocks noChangeAspect="1"/>
          </p:cNvPicPr>
          <p:nvPr/>
        </p:nvPicPr>
        <p:blipFill>
          <a:blip r:embed="rId14"/>
          <a:stretch>
            <a:fillRect/>
          </a:stretch>
        </p:blipFill>
        <p:spPr>
          <a:xfrm>
            <a:off x="228600" y="121231"/>
            <a:ext cx="2895600" cy="28956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7322</TotalTime>
  <Words>955</Words>
  <Application>Microsoft Office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PGothic</vt:lpstr>
      <vt:lpstr>Arial</vt:lpstr>
      <vt:lpstr>Calibri</vt:lpstr>
      <vt:lpstr>Cambria Math</vt:lpstr>
      <vt:lpstr>Gill Sans</vt:lpstr>
      <vt:lpstr>Symbol</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Ivan Norman</cp:lastModifiedBy>
  <cp:revision>171</cp:revision>
  <dcterms:created xsi:type="dcterms:W3CDTF">2013-01-27T14:09:50Z</dcterms:created>
  <dcterms:modified xsi:type="dcterms:W3CDTF">2018-07-31T18:18:18Z</dcterms:modified>
  <cp:category>scientific poster PowerPoint</cp:category>
</cp:coreProperties>
</file>