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625" r:id="rId2"/>
    <p:sldId id="630" r:id="rId3"/>
    <p:sldId id="632" r:id="rId4"/>
    <p:sldId id="633" r:id="rId5"/>
    <p:sldId id="634" r:id="rId6"/>
    <p:sldId id="635" r:id="rId7"/>
    <p:sldId id="626" r:id="rId8"/>
  </p:sldIdLst>
  <p:sldSz cx="9144000" cy="5143500" type="screen16x9"/>
  <p:notesSz cx="7104063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EF720B"/>
    <a:srgbClr val="C960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A488322-F2BA-4B5B-9748-0D474271808F}" styleName="Estilo Médio 3 - 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Estilo Médio 1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10" autoAdjust="0"/>
    <p:restoredTop sz="88556" autoAdjust="0"/>
  </p:normalViewPr>
  <p:slideViewPr>
    <p:cSldViewPr>
      <p:cViewPr varScale="1">
        <p:scale>
          <a:sx n="87" d="100"/>
          <a:sy n="87" d="100"/>
        </p:scale>
        <p:origin x="-996" y="-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646" y="-10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28D123B-0593-46C1-9F6D-1C7D725F5782}" type="datetimeFigureOut">
              <a:rPr lang="pt-BR" smtClean="0"/>
              <a:pPr/>
              <a:t>16/05/2017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A9C4F04E-E576-4BC3-B2F9-8EFBD1ECBC8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117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4F04E-E576-4BC3-B2F9-8EFBD1ECBC87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4F04E-E576-4BC3-B2F9-8EFBD1ECBC87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4F04E-E576-4BC3-B2F9-8EFBD1ECBC87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4F04E-E576-4BC3-B2F9-8EFBD1ECBC87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4F04E-E576-4BC3-B2F9-8EFBD1ECBC87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4F04E-E576-4BC3-B2F9-8EFBD1ECBC87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23528" y="65826"/>
            <a:ext cx="3816425" cy="417693"/>
          </a:xfrm>
        </p:spPr>
        <p:txBody>
          <a:bodyPr/>
          <a:lstStyle>
            <a:lvl1pPr algn="r">
              <a:defRPr sz="2400"/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627535"/>
            <a:ext cx="8229600" cy="396709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3" hasCustomPrompt="1"/>
          </p:nvPr>
        </p:nvSpPr>
        <p:spPr>
          <a:xfrm>
            <a:off x="4164335" y="66329"/>
            <a:ext cx="4584130" cy="417190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pt-BR" dirty="0" smtClean="0"/>
              <a:t>Subtítulo</a:t>
            </a:r>
            <a:endParaRPr lang="pt-BR" dirty="0"/>
          </a:p>
        </p:txBody>
      </p:sp>
      <p:pic>
        <p:nvPicPr>
          <p:cNvPr id="1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626" y="4777710"/>
            <a:ext cx="720080" cy="324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Conector reto 17"/>
          <p:cNvCxnSpPr/>
          <p:nvPr userDrawn="1"/>
        </p:nvCxnSpPr>
        <p:spPr>
          <a:xfrm>
            <a:off x="320099" y="4731990"/>
            <a:ext cx="8474084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spaço Reservado para Texto 26"/>
          <p:cNvSpPr>
            <a:spLocks noGrp="1"/>
          </p:cNvSpPr>
          <p:nvPr>
            <p:ph type="body" sz="quarter" idx="15" hasCustomPrompt="1"/>
          </p:nvPr>
        </p:nvSpPr>
        <p:spPr>
          <a:xfrm>
            <a:off x="5311131" y="4784378"/>
            <a:ext cx="2592288" cy="307652"/>
          </a:xfrm>
        </p:spPr>
        <p:txBody>
          <a:bodyPr>
            <a:normAutofit/>
          </a:bodyPr>
          <a:lstStyle>
            <a:lvl1pPr algn="r">
              <a:buFont typeface="Arial" pitchFamily="34" charset="0"/>
              <a:buNone/>
              <a:defRPr sz="1400"/>
            </a:lvl1pPr>
          </a:lstStyle>
          <a:p>
            <a:pPr lvl="0"/>
            <a:r>
              <a:rPr lang="pt-BR" dirty="0" smtClean="0"/>
              <a:t>Mês / ano</a:t>
            </a:r>
            <a:endParaRPr lang="pt-BR" dirty="0"/>
          </a:p>
        </p:txBody>
      </p:sp>
      <p:sp>
        <p:nvSpPr>
          <p:cNvPr id="31" name="CaixaDeTexto 30"/>
          <p:cNvSpPr txBox="1"/>
          <p:nvPr userDrawn="1"/>
        </p:nvSpPr>
        <p:spPr>
          <a:xfrm>
            <a:off x="323530" y="4774168"/>
            <a:ext cx="13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E-commerce</a:t>
            </a:r>
            <a:endParaRPr lang="pt-BR" dirty="0"/>
          </a:p>
        </p:txBody>
      </p:sp>
      <p:sp>
        <p:nvSpPr>
          <p:cNvPr id="33" name="Espaço Reservado para Texto 32"/>
          <p:cNvSpPr>
            <a:spLocks noGrp="1"/>
          </p:cNvSpPr>
          <p:nvPr>
            <p:ph type="body" sz="quarter" idx="16" hasCustomPrompt="1"/>
          </p:nvPr>
        </p:nvSpPr>
        <p:spPr>
          <a:xfrm>
            <a:off x="1835696" y="4803999"/>
            <a:ext cx="1799531" cy="288379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pt-BR" dirty="0" smtClean="0"/>
              <a:t>Setor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0881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72" y="1347615"/>
            <a:ext cx="7772400" cy="79208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03648" y="2211710"/>
            <a:ext cx="6400800" cy="1080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3" y="483518"/>
            <a:ext cx="1440160" cy="64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tângulo 11"/>
          <p:cNvSpPr/>
          <p:nvPr userDrawn="1"/>
        </p:nvSpPr>
        <p:spPr>
          <a:xfrm>
            <a:off x="791580" y="3786956"/>
            <a:ext cx="7416825" cy="648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Divisa 8"/>
          <p:cNvSpPr/>
          <p:nvPr userDrawn="1"/>
        </p:nvSpPr>
        <p:spPr>
          <a:xfrm>
            <a:off x="4391981" y="3786956"/>
            <a:ext cx="432048" cy="648072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Divisa 9"/>
          <p:cNvSpPr/>
          <p:nvPr userDrawn="1"/>
        </p:nvSpPr>
        <p:spPr>
          <a:xfrm>
            <a:off x="6120173" y="3786956"/>
            <a:ext cx="432048" cy="648072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CaixaDeTexto 12"/>
          <p:cNvSpPr txBox="1"/>
          <p:nvPr userDrawn="1"/>
        </p:nvSpPr>
        <p:spPr>
          <a:xfrm>
            <a:off x="6876256" y="3848788"/>
            <a:ext cx="934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Marketing</a:t>
            </a:r>
          </a:p>
          <a:p>
            <a:pPr algn="ctr"/>
            <a:r>
              <a:rPr lang="pt-BR" sz="1400" dirty="0" smtClean="0"/>
              <a:t>Digital</a:t>
            </a:r>
          </a:p>
        </p:txBody>
      </p:sp>
      <p:sp>
        <p:nvSpPr>
          <p:cNvPr id="14" name="CaixaDeTexto 13"/>
          <p:cNvSpPr txBox="1"/>
          <p:nvPr userDrawn="1"/>
        </p:nvSpPr>
        <p:spPr>
          <a:xfrm>
            <a:off x="5057008" y="3956511"/>
            <a:ext cx="88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Operação</a:t>
            </a:r>
          </a:p>
        </p:txBody>
      </p:sp>
      <p:sp>
        <p:nvSpPr>
          <p:cNvPr id="17" name="CaixaDeTexto 16"/>
          <p:cNvSpPr txBox="1"/>
          <p:nvPr userDrawn="1"/>
        </p:nvSpPr>
        <p:spPr>
          <a:xfrm>
            <a:off x="3228232" y="3956511"/>
            <a:ext cx="913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Comercial</a:t>
            </a:r>
            <a:endParaRPr lang="pt-BR" sz="1400" dirty="0"/>
          </a:p>
        </p:txBody>
      </p:sp>
      <p:sp>
        <p:nvSpPr>
          <p:cNvPr id="19" name="Retângulo 18"/>
          <p:cNvSpPr/>
          <p:nvPr userDrawn="1"/>
        </p:nvSpPr>
        <p:spPr>
          <a:xfrm>
            <a:off x="791580" y="3786362"/>
            <a:ext cx="1944217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8" name="Divisa 7"/>
          <p:cNvSpPr/>
          <p:nvPr userDrawn="1"/>
        </p:nvSpPr>
        <p:spPr>
          <a:xfrm>
            <a:off x="2519773" y="3788742"/>
            <a:ext cx="432048" cy="648072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2" name="Retângulo 21"/>
          <p:cNvSpPr/>
          <p:nvPr userDrawn="1"/>
        </p:nvSpPr>
        <p:spPr>
          <a:xfrm>
            <a:off x="2636173" y="4014741"/>
            <a:ext cx="135632" cy="20004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16" name="CaixaDeTexto 15"/>
          <p:cNvSpPr txBox="1"/>
          <p:nvPr userDrawn="1"/>
        </p:nvSpPr>
        <p:spPr>
          <a:xfrm>
            <a:off x="1365549" y="3848788"/>
            <a:ext cx="729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Análise</a:t>
            </a:r>
          </a:p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Geral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27" name="Retângulo 26"/>
          <p:cNvSpPr/>
          <p:nvPr userDrawn="1"/>
        </p:nvSpPr>
        <p:spPr>
          <a:xfrm>
            <a:off x="2483767" y="3800649"/>
            <a:ext cx="220217" cy="621881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5660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72" y="1347615"/>
            <a:ext cx="7772400" cy="79208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03648" y="2211710"/>
            <a:ext cx="6400800" cy="1080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3" y="483518"/>
            <a:ext cx="1440160" cy="64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tângulo 11"/>
          <p:cNvSpPr/>
          <p:nvPr userDrawn="1"/>
        </p:nvSpPr>
        <p:spPr>
          <a:xfrm>
            <a:off x="791580" y="3786956"/>
            <a:ext cx="7416825" cy="648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/>
          <p:cNvSpPr/>
          <p:nvPr userDrawn="1"/>
        </p:nvSpPr>
        <p:spPr>
          <a:xfrm>
            <a:off x="2735798" y="3787378"/>
            <a:ext cx="1844588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8" name="Divisa 7"/>
          <p:cNvSpPr/>
          <p:nvPr userDrawn="1"/>
        </p:nvSpPr>
        <p:spPr>
          <a:xfrm>
            <a:off x="2519773" y="3786361"/>
            <a:ext cx="432048" cy="648072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Divisa 8"/>
          <p:cNvSpPr/>
          <p:nvPr userDrawn="1"/>
        </p:nvSpPr>
        <p:spPr>
          <a:xfrm>
            <a:off x="4391981" y="3786956"/>
            <a:ext cx="432048" cy="648072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Divisa 9"/>
          <p:cNvSpPr/>
          <p:nvPr userDrawn="1"/>
        </p:nvSpPr>
        <p:spPr>
          <a:xfrm>
            <a:off x="6120173" y="3786956"/>
            <a:ext cx="432048" cy="648072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CaixaDeTexto 12"/>
          <p:cNvSpPr txBox="1"/>
          <p:nvPr userDrawn="1"/>
        </p:nvSpPr>
        <p:spPr>
          <a:xfrm>
            <a:off x="5043605" y="3957527"/>
            <a:ext cx="88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 smtClean="0"/>
              <a:t>Operação</a:t>
            </a:r>
          </a:p>
        </p:txBody>
      </p:sp>
      <p:sp>
        <p:nvSpPr>
          <p:cNvPr id="16" name="CaixaDeTexto 15"/>
          <p:cNvSpPr txBox="1"/>
          <p:nvPr userDrawn="1"/>
        </p:nvSpPr>
        <p:spPr>
          <a:xfrm>
            <a:off x="1299831" y="3849805"/>
            <a:ext cx="713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aseline="0" dirty="0" smtClean="0"/>
              <a:t>Análise</a:t>
            </a:r>
          </a:p>
          <a:p>
            <a:pPr algn="ctr"/>
            <a:r>
              <a:rPr lang="pt-BR" sz="1400" baseline="0" dirty="0" smtClean="0"/>
              <a:t>Geral</a:t>
            </a:r>
            <a:endParaRPr lang="pt-BR" sz="1400" dirty="0"/>
          </a:p>
        </p:txBody>
      </p:sp>
      <p:sp>
        <p:nvSpPr>
          <p:cNvPr id="17" name="CaixaDeTexto 16"/>
          <p:cNvSpPr txBox="1"/>
          <p:nvPr userDrawn="1"/>
        </p:nvSpPr>
        <p:spPr>
          <a:xfrm>
            <a:off x="6858064" y="3849804"/>
            <a:ext cx="934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Marketing</a:t>
            </a:r>
            <a:br>
              <a:rPr lang="pt-BR" sz="1400" dirty="0" smtClean="0"/>
            </a:br>
            <a:r>
              <a:rPr lang="pt-BR" sz="1400" dirty="0" smtClean="0"/>
              <a:t>Digital</a:t>
            </a:r>
            <a:endParaRPr lang="pt-BR" sz="1400" dirty="0"/>
          </a:p>
        </p:txBody>
      </p:sp>
      <p:sp>
        <p:nvSpPr>
          <p:cNvPr id="14" name="CaixaDeTexto 13"/>
          <p:cNvSpPr txBox="1"/>
          <p:nvPr userDrawn="1"/>
        </p:nvSpPr>
        <p:spPr>
          <a:xfrm>
            <a:off x="3180831" y="3957527"/>
            <a:ext cx="925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Comercial</a:t>
            </a:r>
          </a:p>
        </p:txBody>
      </p:sp>
      <p:sp>
        <p:nvSpPr>
          <p:cNvPr id="19" name="Retângulo 18"/>
          <p:cNvSpPr/>
          <p:nvPr userDrawn="1"/>
        </p:nvSpPr>
        <p:spPr>
          <a:xfrm>
            <a:off x="4512573" y="3986548"/>
            <a:ext cx="135632" cy="2553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20" name="Retângulo 19"/>
          <p:cNvSpPr/>
          <p:nvPr userDrawn="1"/>
        </p:nvSpPr>
        <p:spPr>
          <a:xfrm>
            <a:off x="4321052" y="3801445"/>
            <a:ext cx="220217" cy="621881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 userDrawn="1"/>
        </p:nvSpPr>
        <p:spPr>
          <a:xfrm>
            <a:off x="2699126" y="3801445"/>
            <a:ext cx="255134" cy="123057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22" name="Retângulo 21"/>
          <p:cNvSpPr/>
          <p:nvPr userDrawn="1"/>
        </p:nvSpPr>
        <p:spPr>
          <a:xfrm>
            <a:off x="2771801" y="3867895"/>
            <a:ext cx="220217" cy="481041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 userDrawn="1"/>
        </p:nvSpPr>
        <p:spPr>
          <a:xfrm>
            <a:off x="2699793" y="4299942"/>
            <a:ext cx="255134" cy="123057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1798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72" y="1347615"/>
            <a:ext cx="7772400" cy="79208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03648" y="2211710"/>
            <a:ext cx="6400800" cy="1080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3" y="483518"/>
            <a:ext cx="1440160" cy="64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tângulo 11"/>
          <p:cNvSpPr/>
          <p:nvPr userDrawn="1"/>
        </p:nvSpPr>
        <p:spPr>
          <a:xfrm>
            <a:off x="791580" y="3786956"/>
            <a:ext cx="7416825" cy="648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Divisa 7"/>
          <p:cNvSpPr/>
          <p:nvPr userDrawn="1"/>
        </p:nvSpPr>
        <p:spPr>
          <a:xfrm>
            <a:off x="2519773" y="3783186"/>
            <a:ext cx="432048" cy="648072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Divisa 8"/>
          <p:cNvSpPr/>
          <p:nvPr userDrawn="1"/>
        </p:nvSpPr>
        <p:spPr>
          <a:xfrm>
            <a:off x="4391981" y="3786956"/>
            <a:ext cx="432048" cy="648072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Divisa 9"/>
          <p:cNvSpPr/>
          <p:nvPr userDrawn="1"/>
        </p:nvSpPr>
        <p:spPr>
          <a:xfrm>
            <a:off x="6120173" y="3786956"/>
            <a:ext cx="432048" cy="648072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4" name="CaixaDeTexto 13"/>
          <p:cNvSpPr txBox="1"/>
          <p:nvPr userDrawn="1"/>
        </p:nvSpPr>
        <p:spPr>
          <a:xfrm>
            <a:off x="3187276" y="3955570"/>
            <a:ext cx="913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Comercial</a:t>
            </a:r>
          </a:p>
        </p:txBody>
      </p:sp>
      <p:sp>
        <p:nvSpPr>
          <p:cNvPr id="16" name="CaixaDeTexto 15"/>
          <p:cNvSpPr txBox="1"/>
          <p:nvPr userDrawn="1"/>
        </p:nvSpPr>
        <p:spPr>
          <a:xfrm>
            <a:off x="1266056" y="3847848"/>
            <a:ext cx="713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Análise</a:t>
            </a:r>
            <a:br>
              <a:rPr lang="pt-BR" sz="1400" dirty="0" smtClean="0"/>
            </a:br>
            <a:r>
              <a:rPr lang="pt-BR" sz="1400" dirty="0" smtClean="0"/>
              <a:t>Geral</a:t>
            </a:r>
            <a:endParaRPr lang="pt-BR" sz="1400" dirty="0"/>
          </a:p>
        </p:txBody>
      </p:sp>
      <p:sp>
        <p:nvSpPr>
          <p:cNvPr id="23" name="Retângulo 22"/>
          <p:cNvSpPr/>
          <p:nvPr userDrawn="1"/>
        </p:nvSpPr>
        <p:spPr>
          <a:xfrm>
            <a:off x="4628629" y="3798066"/>
            <a:ext cx="1671563" cy="62278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17" name="CaixaDeTexto 16"/>
          <p:cNvSpPr txBox="1"/>
          <p:nvPr userDrawn="1"/>
        </p:nvSpPr>
        <p:spPr>
          <a:xfrm>
            <a:off x="6838815" y="3847848"/>
            <a:ext cx="934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Marketing</a:t>
            </a:r>
          </a:p>
          <a:p>
            <a:pPr algn="ctr"/>
            <a:r>
              <a:rPr lang="pt-BR" sz="1400" dirty="0" smtClean="0"/>
              <a:t>Digital</a:t>
            </a:r>
            <a:endParaRPr lang="pt-BR" sz="1400" dirty="0"/>
          </a:p>
        </p:txBody>
      </p:sp>
      <p:sp>
        <p:nvSpPr>
          <p:cNvPr id="13" name="CaixaDeTexto 12"/>
          <p:cNvSpPr txBox="1"/>
          <p:nvPr userDrawn="1"/>
        </p:nvSpPr>
        <p:spPr>
          <a:xfrm>
            <a:off x="4990307" y="3955570"/>
            <a:ext cx="899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Operação</a:t>
            </a:r>
          </a:p>
        </p:txBody>
      </p:sp>
      <p:sp>
        <p:nvSpPr>
          <p:cNvPr id="15" name="Retângulo 14"/>
          <p:cNvSpPr/>
          <p:nvPr userDrawn="1"/>
        </p:nvSpPr>
        <p:spPr>
          <a:xfrm>
            <a:off x="6248973" y="3971768"/>
            <a:ext cx="135632" cy="2553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19" name="Retângulo 18"/>
          <p:cNvSpPr/>
          <p:nvPr userDrawn="1"/>
        </p:nvSpPr>
        <p:spPr>
          <a:xfrm>
            <a:off x="6168734" y="3798517"/>
            <a:ext cx="160485" cy="621881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 userDrawn="1"/>
        </p:nvSpPr>
        <p:spPr>
          <a:xfrm>
            <a:off x="4572000" y="3800649"/>
            <a:ext cx="200196" cy="211859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 userDrawn="1"/>
        </p:nvSpPr>
        <p:spPr>
          <a:xfrm>
            <a:off x="4545904" y="4263289"/>
            <a:ext cx="165451" cy="15917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1798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72" y="1347615"/>
            <a:ext cx="7772400" cy="79208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03648" y="2211710"/>
            <a:ext cx="6400800" cy="1080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3" y="483518"/>
            <a:ext cx="1440160" cy="64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tângulo 11"/>
          <p:cNvSpPr/>
          <p:nvPr userDrawn="1"/>
        </p:nvSpPr>
        <p:spPr>
          <a:xfrm>
            <a:off x="791580" y="3786956"/>
            <a:ext cx="7416825" cy="648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Divisa 7"/>
          <p:cNvSpPr/>
          <p:nvPr userDrawn="1"/>
        </p:nvSpPr>
        <p:spPr>
          <a:xfrm>
            <a:off x="2519773" y="3783186"/>
            <a:ext cx="432048" cy="648072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Divisa 8"/>
          <p:cNvSpPr/>
          <p:nvPr userDrawn="1"/>
        </p:nvSpPr>
        <p:spPr>
          <a:xfrm>
            <a:off x="4391981" y="3786956"/>
            <a:ext cx="432048" cy="648072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Divisa 9"/>
          <p:cNvSpPr/>
          <p:nvPr userDrawn="1"/>
        </p:nvSpPr>
        <p:spPr>
          <a:xfrm>
            <a:off x="6120173" y="3786956"/>
            <a:ext cx="432048" cy="648072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CaixaDeTexto 12"/>
          <p:cNvSpPr txBox="1"/>
          <p:nvPr userDrawn="1"/>
        </p:nvSpPr>
        <p:spPr>
          <a:xfrm>
            <a:off x="4995980" y="3955046"/>
            <a:ext cx="88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Operação</a:t>
            </a:r>
          </a:p>
        </p:txBody>
      </p:sp>
      <p:sp>
        <p:nvSpPr>
          <p:cNvPr id="14" name="CaixaDeTexto 13"/>
          <p:cNvSpPr txBox="1"/>
          <p:nvPr userDrawn="1"/>
        </p:nvSpPr>
        <p:spPr>
          <a:xfrm>
            <a:off x="3187276" y="3955046"/>
            <a:ext cx="913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Comercial</a:t>
            </a:r>
          </a:p>
        </p:txBody>
      </p:sp>
      <p:sp>
        <p:nvSpPr>
          <p:cNvPr id="16" name="CaixaDeTexto 15"/>
          <p:cNvSpPr txBox="1"/>
          <p:nvPr userDrawn="1"/>
        </p:nvSpPr>
        <p:spPr>
          <a:xfrm>
            <a:off x="1259633" y="3847323"/>
            <a:ext cx="713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Análise</a:t>
            </a:r>
            <a:endParaRPr lang="pt-BR" sz="1400" baseline="0" dirty="0" smtClean="0"/>
          </a:p>
          <a:p>
            <a:pPr algn="ctr"/>
            <a:r>
              <a:rPr lang="pt-BR" sz="1400" baseline="0" dirty="0" smtClean="0"/>
              <a:t>Geral</a:t>
            </a:r>
            <a:endParaRPr lang="pt-BR" sz="1400" dirty="0"/>
          </a:p>
        </p:txBody>
      </p:sp>
      <p:sp>
        <p:nvSpPr>
          <p:cNvPr id="15" name="Retângulo 14"/>
          <p:cNvSpPr/>
          <p:nvPr userDrawn="1"/>
        </p:nvSpPr>
        <p:spPr>
          <a:xfrm>
            <a:off x="6363536" y="3784897"/>
            <a:ext cx="1844868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20" name="Retângulo 19"/>
          <p:cNvSpPr/>
          <p:nvPr userDrawn="1"/>
        </p:nvSpPr>
        <p:spPr>
          <a:xfrm>
            <a:off x="6341248" y="3798268"/>
            <a:ext cx="200196" cy="621881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 userDrawn="1"/>
        </p:nvSpPr>
        <p:spPr>
          <a:xfrm>
            <a:off x="6834524" y="3847323"/>
            <a:ext cx="952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Marketing</a:t>
            </a:r>
          </a:p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Digital</a:t>
            </a:r>
            <a:endParaRPr lang="pt-B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798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7" r="67563" b="24091"/>
          <a:stretch>
            <a:fillRect/>
          </a:stretch>
        </p:blipFill>
        <p:spPr bwMode="auto">
          <a:xfrm>
            <a:off x="8571499" y="0"/>
            <a:ext cx="609013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3" r="69318" b="27025"/>
          <a:stretch>
            <a:fillRect/>
          </a:stretch>
        </p:blipFill>
        <p:spPr bwMode="auto">
          <a:xfrm flipH="1">
            <a:off x="-36512" y="0"/>
            <a:ext cx="576064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573531"/>
            <a:ext cx="8229600" cy="4897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35648"/>
            <a:ext cx="8229600" cy="295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795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Berlin Sans FB" panose="020E0602020502020306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Berlin Sans FB" panose="020E0602020502020306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Berlin Sans FB" panose="020E0602020502020306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erlin Sans FB" panose="020E0602020502020306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Berlin Sans FB" panose="020E0602020502020306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Berlin Sans FB" panose="020E0602020502020306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>
          <a:xfrm>
            <a:off x="683572" y="1347615"/>
            <a:ext cx="77724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sz="3200" dirty="0" smtClean="0">
                <a:latin typeface="Berlin Sans FB" panose="020E0602020502020306" pitchFamily="34" charset="0"/>
                <a:ea typeface="+mj-ea"/>
                <a:cs typeface="+mj-cs"/>
              </a:rPr>
              <a:t>Pedido de Requisição Interna</a:t>
            </a:r>
            <a:endParaRPr lang="pt-BR" sz="3200" dirty="0">
              <a:latin typeface="Berlin Sans FB" panose="020E0602020502020306" pitchFamily="34" charset="0"/>
              <a:ea typeface="+mj-ea"/>
              <a:cs typeface="+mj-cs"/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403648" y="2211710"/>
            <a:ext cx="6400800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sz="2400" dirty="0" smtClean="0">
                <a:solidFill>
                  <a:schemeClr val="tx1">
                    <a:tint val="75000"/>
                  </a:schemeClr>
                </a:solidFill>
                <a:latin typeface="Berlin Sans FB" panose="020E0602020502020306" pitchFamily="34" charset="0"/>
              </a:rPr>
              <a:t>Requisição</a:t>
            </a:r>
            <a:endParaRPr lang="pt-BR" sz="2400" dirty="0">
              <a:solidFill>
                <a:schemeClr val="tx1">
                  <a:tint val="7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23528" y="4731990"/>
            <a:ext cx="1512168" cy="3395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5"/>
          <p:cNvSpPr>
            <a:spLocks noGrp="1"/>
          </p:cNvSpPr>
          <p:nvPr>
            <p:ph type="body" sz="quarter" idx="13"/>
          </p:nvPr>
        </p:nvSpPr>
        <p:spPr>
          <a:xfrm>
            <a:off x="755576" y="915566"/>
            <a:ext cx="5472608" cy="1008112"/>
          </a:xfrm>
        </p:spPr>
        <p:txBody>
          <a:bodyPr/>
          <a:lstStyle/>
          <a:p>
            <a:pPr algn="r">
              <a:buFont typeface="Arial" pitchFamily="34" charset="0"/>
              <a:buChar char="•"/>
            </a:pPr>
            <a:r>
              <a:rPr lang="pt-BR" dirty="0" smtClean="0"/>
              <a:t> Pesquisar por: Portal de Movimentação Interna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323528" y="4731990"/>
            <a:ext cx="1512168" cy="3395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635646"/>
            <a:ext cx="5657129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ítulo 3"/>
          <p:cNvSpPr txBox="1">
            <a:spLocks/>
          </p:cNvSpPr>
          <p:nvPr/>
        </p:nvSpPr>
        <p:spPr>
          <a:xfrm>
            <a:off x="-37771" y="0"/>
            <a:ext cx="360039" cy="5143500"/>
          </a:xfrm>
          <a:prstGeom prst="rect">
            <a:avLst/>
          </a:prstGeom>
        </p:spPr>
        <p:txBody>
          <a:bodyPr vert="vert270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Berlin Sans FB" panose="020E0602020502020306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pt-BR" sz="2000" smtClean="0"/>
              <a:t>Pedido de  Requisição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-37771" y="0"/>
            <a:ext cx="360039" cy="5143500"/>
          </a:xfrm>
        </p:spPr>
        <p:txBody>
          <a:bodyPr vert="vert270"/>
          <a:lstStyle/>
          <a:p>
            <a:pPr algn="ctr"/>
            <a:r>
              <a:rPr lang="pt-BR" sz="2000" dirty="0" smtClean="0"/>
              <a:t>Pedido de  Requisição</a:t>
            </a:r>
            <a:endParaRPr lang="pt-BR" sz="2000" dirty="0"/>
          </a:p>
        </p:txBody>
      </p:sp>
      <p:sp>
        <p:nvSpPr>
          <p:cNvPr id="7" name="Retângulo 6"/>
          <p:cNvSpPr/>
          <p:nvPr/>
        </p:nvSpPr>
        <p:spPr>
          <a:xfrm>
            <a:off x="323528" y="4731990"/>
            <a:ext cx="1512168" cy="3395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3"/>
          </p:nvPr>
        </p:nvSpPr>
        <p:spPr>
          <a:xfrm>
            <a:off x="6156176" y="1491630"/>
            <a:ext cx="2910254" cy="216024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BR" dirty="0" smtClean="0"/>
              <a:t> Clicar no botão Lançar novo documento; </a:t>
            </a:r>
          </a:p>
          <a:p>
            <a:pPr>
              <a:buFont typeface="Arial" pitchFamily="34" charset="0"/>
              <a:buChar char="•"/>
            </a:pPr>
            <a:endParaRPr lang="pt-BR" dirty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Selecionar o tipo de operação 200 (pedido de requisição);</a:t>
            </a:r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Clicar em “Lançar”.</a:t>
            </a:r>
            <a:endParaRPr lang="pt-B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9"/>
          <a:stretch/>
        </p:blipFill>
        <p:spPr bwMode="auto">
          <a:xfrm>
            <a:off x="1079612" y="-13890"/>
            <a:ext cx="5154134" cy="5169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23528" y="4731990"/>
            <a:ext cx="1512168" cy="3395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" t="1666" b="2041"/>
          <a:stretch/>
        </p:blipFill>
        <p:spPr bwMode="auto">
          <a:xfrm>
            <a:off x="288315" y="195486"/>
            <a:ext cx="5887890" cy="4876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ítulo 3"/>
          <p:cNvSpPr>
            <a:spLocks noGrp="1"/>
          </p:cNvSpPr>
          <p:nvPr>
            <p:ph type="title"/>
          </p:nvPr>
        </p:nvSpPr>
        <p:spPr>
          <a:xfrm>
            <a:off x="-37771" y="0"/>
            <a:ext cx="360039" cy="5143500"/>
          </a:xfrm>
        </p:spPr>
        <p:txBody>
          <a:bodyPr vert="vert270"/>
          <a:lstStyle/>
          <a:p>
            <a:pPr algn="ctr"/>
            <a:r>
              <a:rPr lang="pt-BR" sz="2000" dirty="0" smtClean="0"/>
              <a:t>Pedido de  Requisição</a:t>
            </a:r>
            <a:endParaRPr lang="pt-BR" sz="2000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3"/>
          </p:nvPr>
        </p:nvSpPr>
        <p:spPr>
          <a:xfrm>
            <a:off x="5940152" y="915566"/>
            <a:ext cx="3203848" cy="3600400"/>
          </a:xfrm>
        </p:spPr>
        <p:txBody>
          <a:bodyPr/>
          <a:lstStyle/>
          <a:p>
            <a:pPr algn="r">
              <a:buFont typeface="Arial" pitchFamily="34" charset="0"/>
              <a:buChar char="•"/>
            </a:pPr>
            <a:r>
              <a:rPr lang="pt-BR" dirty="0" smtClean="0"/>
              <a:t> Preencher os campos obrigatórios;</a:t>
            </a:r>
          </a:p>
          <a:p>
            <a:pPr algn="r">
              <a:buFont typeface="Arial" pitchFamily="34" charset="0"/>
              <a:buChar char="•"/>
            </a:pPr>
            <a:endParaRPr lang="pt-BR" dirty="0" smtClean="0"/>
          </a:p>
          <a:p>
            <a:pPr algn="r">
              <a:buFont typeface="Arial" pitchFamily="34" charset="0"/>
              <a:buChar char="•"/>
            </a:pPr>
            <a:r>
              <a:rPr lang="pt-BR" dirty="0" smtClean="0"/>
              <a:t> Verificar se é um vendedor;</a:t>
            </a:r>
          </a:p>
          <a:p>
            <a:pPr algn="r">
              <a:buFont typeface="Arial" pitchFamily="34" charset="0"/>
              <a:buChar char="•"/>
            </a:pPr>
            <a:endParaRPr lang="pt-BR" dirty="0" smtClean="0"/>
          </a:p>
          <a:p>
            <a:pPr algn="r">
              <a:buFont typeface="Arial" pitchFamily="34" charset="0"/>
              <a:buChar char="•"/>
            </a:pPr>
            <a:r>
              <a:rPr lang="pt-BR" dirty="0" smtClean="0"/>
              <a:t>Selecionar um tipo de “Motivo requisição interna”. </a:t>
            </a:r>
            <a:r>
              <a:rPr lang="pt-BR" dirty="0"/>
              <a:t>Caso não tenho um motivo, favor informar o TI para </a:t>
            </a:r>
            <a:r>
              <a:rPr lang="pt-BR" dirty="0" smtClean="0"/>
              <a:t>inserir;</a:t>
            </a:r>
            <a:endParaRPr lang="pt-BR" dirty="0"/>
          </a:p>
          <a:p>
            <a:pPr algn="r">
              <a:buFont typeface="Arial" pitchFamily="34" charset="0"/>
              <a:buChar char="•"/>
            </a:pPr>
            <a:endParaRPr lang="pt-BR" dirty="0" smtClean="0"/>
          </a:p>
          <a:p>
            <a:pPr algn="r">
              <a:buFont typeface="Arial" pitchFamily="34" charset="0"/>
              <a:buChar char="•"/>
            </a:pPr>
            <a:r>
              <a:rPr lang="pt-BR" dirty="0" smtClean="0"/>
              <a:t>Todos os campos devem ser preenchidos com informações verdadeiras, para que futuros relatórios sejam confiáveis;</a:t>
            </a:r>
          </a:p>
          <a:p>
            <a:pPr algn="r">
              <a:buFont typeface="Arial" pitchFamily="34" charset="0"/>
              <a:buChar char="•"/>
            </a:pPr>
            <a:endParaRPr lang="pt-BR" dirty="0"/>
          </a:p>
          <a:p>
            <a:pPr algn="r">
              <a:buFont typeface="Arial" pitchFamily="34" charset="0"/>
              <a:buChar char="•"/>
            </a:pPr>
            <a:r>
              <a:rPr lang="pt-BR" dirty="0" smtClean="0"/>
              <a:t>Após preencher os campos clique em “Salvar”.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088" y="1131590"/>
            <a:ext cx="8623300" cy="322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tângulo 9"/>
          <p:cNvSpPr/>
          <p:nvPr/>
        </p:nvSpPr>
        <p:spPr>
          <a:xfrm>
            <a:off x="323528" y="4731990"/>
            <a:ext cx="1512168" cy="3395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Texto 5"/>
          <p:cNvSpPr>
            <a:spLocks noGrp="1"/>
          </p:cNvSpPr>
          <p:nvPr>
            <p:ph type="body" sz="quarter" idx="13"/>
          </p:nvPr>
        </p:nvSpPr>
        <p:spPr>
          <a:xfrm>
            <a:off x="328201" y="95548"/>
            <a:ext cx="7128792" cy="115212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BR" dirty="0" smtClean="0"/>
              <a:t> Ao “Salvar” o cabeçalho, habilitará a tela de itens para inserção;</a:t>
            </a:r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Feito isso basta adicionar os itens que desejar e depois confirmar a nota.</a:t>
            </a: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0" y="267494"/>
            <a:ext cx="116205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ítulo 3"/>
          <p:cNvSpPr>
            <a:spLocks noGrp="1"/>
          </p:cNvSpPr>
          <p:nvPr>
            <p:ph type="title"/>
          </p:nvPr>
        </p:nvSpPr>
        <p:spPr>
          <a:xfrm>
            <a:off x="-37771" y="0"/>
            <a:ext cx="360039" cy="5143500"/>
          </a:xfrm>
        </p:spPr>
        <p:txBody>
          <a:bodyPr vert="vert270"/>
          <a:lstStyle/>
          <a:p>
            <a:pPr algn="ctr"/>
            <a:r>
              <a:rPr lang="pt-BR" sz="2000" dirty="0" smtClean="0"/>
              <a:t>Pedido de  Requisição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323528" y="4731990"/>
            <a:ext cx="1512168" cy="3395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t="6154"/>
          <a:stretch/>
        </p:blipFill>
        <p:spPr bwMode="auto">
          <a:xfrm>
            <a:off x="347938" y="51471"/>
            <a:ext cx="5866692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ítulo 3"/>
          <p:cNvSpPr>
            <a:spLocks noGrp="1"/>
          </p:cNvSpPr>
          <p:nvPr>
            <p:ph type="title"/>
          </p:nvPr>
        </p:nvSpPr>
        <p:spPr>
          <a:xfrm>
            <a:off x="-37771" y="0"/>
            <a:ext cx="360039" cy="5143500"/>
          </a:xfrm>
        </p:spPr>
        <p:txBody>
          <a:bodyPr vert="vert270"/>
          <a:lstStyle/>
          <a:p>
            <a:pPr algn="ctr"/>
            <a:r>
              <a:rPr lang="pt-BR" sz="2000" dirty="0" smtClean="0"/>
              <a:t>Pedido de  Requisição</a:t>
            </a:r>
            <a:endParaRPr lang="pt-BR" sz="2000" dirty="0"/>
          </a:p>
        </p:txBody>
      </p:sp>
      <p:sp>
        <p:nvSpPr>
          <p:cNvPr id="11" name="Espaço Reservado para Texto 5"/>
          <p:cNvSpPr>
            <a:spLocks noGrp="1"/>
          </p:cNvSpPr>
          <p:nvPr>
            <p:ph type="body" sz="quarter" idx="13"/>
          </p:nvPr>
        </p:nvSpPr>
        <p:spPr>
          <a:xfrm>
            <a:off x="5724128" y="1563638"/>
            <a:ext cx="3419872" cy="223224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BR" dirty="0" smtClean="0"/>
              <a:t> Caso queira acompanhar o pedido basta anotar o pedido original e entrar em: </a:t>
            </a:r>
          </a:p>
          <a:p>
            <a:r>
              <a:rPr lang="pt-BR" dirty="0" smtClean="0"/>
              <a:t>visualizador.editorainovacao.com.br e filtrar pelo pedido original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-36512" y="6031"/>
            <a:ext cx="9217024" cy="379722"/>
          </a:xfrm>
        </p:spPr>
        <p:txBody>
          <a:bodyPr/>
          <a:lstStyle/>
          <a:p>
            <a:pPr algn="ctr"/>
            <a:r>
              <a:rPr lang="pt-BR" dirty="0" smtClean="0"/>
              <a:t>Pedido de Requisição Interna</a:t>
            </a:r>
            <a:endParaRPr lang="pt-BR" dirty="0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 smtClean="0"/>
              <a:t>Maio/ 2017</a:t>
            </a:r>
            <a:endParaRPr lang="pt-BR" dirty="0"/>
          </a:p>
        </p:txBody>
      </p:sp>
      <p:sp>
        <p:nvSpPr>
          <p:cNvPr id="14" name="Espaço Reservado para Conteúdo 9"/>
          <p:cNvSpPr txBox="1">
            <a:spLocks/>
          </p:cNvSpPr>
          <p:nvPr/>
        </p:nvSpPr>
        <p:spPr>
          <a:xfrm>
            <a:off x="2843808" y="1131590"/>
            <a:ext cx="3744416" cy="6547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sz="4800" noProof="0" dirty="0" smtClean="0">
                <a:latin typeface="Berlin Sans FB" panose="020E0602020502020306" pitchFamily="34" charset="0"/>
              </a:rPr>
              <a:t>Dúvidas?</a:t>
            </a:r>
            <a:endParaRPr kumimoji="0" lang="pt-BR" sz="4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erlin Sans FB" panose="020E0602020502020306" pitchFamily="34" charset="0"/>
              <a:ea typeface="+mn-ea"/>
              <a:cs typeface="+mn-cs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23528" y="4803998"/>
            <a:ext cx="1512168" cy="3395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spaço Reservado para Conteúdo 9"/>
          <p:cNvSpPr txBox="1">
            <a:spLocks/>
          </p:cNvSpPr>
          <p:nvPr/>
        </p:nvSpPr>
        <p:spPr>
          <a:xfrm>
            <a:off x="395536" y="2004070"/>
            <a:ext cx="8454008" cy="10081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erlin Sans FB" panose="020E0602020502020306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Berlin Sans FB" panose="020E0602020502020306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Berlin Sans FB" panose="020E0602020502020306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Berlin Sans FB" panose="020E0602020502020306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Berlin Sans FB" panose="020E0602020502020306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pt-BR" dirty="0" smtClean="0"/>
          </a:p>
          <a:p>
            <a:pPr>
              <a:buFont typeface="Arial" panose="020B0604020202020204" pitchFamily="34" charset="0"/>
              <a:buNone/>
            </a:pPr>
            <a:r>
              <a:rPr lang="pt-BR" dirty="0" smtClean="0"/>
              <a:t>Responsável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Rafael Turra (Analista de 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Sistemas)</a:t>
            </a:r>
            <a:endParaRPr lang="pt-BR" dirty="0"/>
          </a:p>
        </p:txBody>
      </p:sp>
      <p:sp>
        <p:nvSpPr>
          <p:cNvPr id="16" name="Espaço Reservado para Conteúdo 9"/>
          <p:cNvSpPr txBox="1">
            <a:spLocks/>
          </p:cNvSpPr>
          <p:nvPr/>
        </p:nvSpPr>
        <p:spPr>
          <a:xfrm>
            <a:off x="374848" y="3219822"/>
            <a:ext cx="8229600" cy="1368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erlin Sans FB" panose="020E0602020502020306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Berlin Sans FB" panose="020E0602020502020306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Berlin Sans FB" panose="020E0602020502020306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Berlin Sans FB" panose="020E0602020502020306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Berlin Sans FB" panose="020E0602020502020306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</a:rPr>
              <a:t>Base de conhecimento: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sz="1400" dirty="0" smtClean="0"/>
              <a:t>http://help.editorainovacao.com.br</a:t>
            </a:r>
          </a:p>
          <a:p>
            <a:pPr>
              <a:buFont typeface="Arial" panose="020B0604020202020204" pitchFamily="34" charset="0"/>
              <a:buNone/>
            </a:pPr>
            <a:endParaRPr lang="pt-BR" sz="1400" dirty="0" smtClean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</a:rPr>
              <a:t>Artigo:</a:t>
            </a:r>
          </a:p>
          <a:p>
            <a:pPr>
              <a:buNone/>
            </a:pPr>
            <a:r>
              <a:rPr lang="pt-BR" sz="1400" dirty="0"/>
              <a:t>http://help.editorainovacao.com.br/knowledgebase.php?article=26</a:t>
            </a:r>
            <a:endParaRPr lang="pt-BR" sz="1400" dirty="0" smtClean="0"/>
          </a:p>
          <a:p>
            <a:pPr>
              <a:buFont typeface="Arial" panose="020B0604020202020204" pitchFamily="34" charset="0"/>
              <a:buNone/>
            </a:pPr>
            <a:endParaRPr lang="pt-BR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9618</TotalTime>
  <Words>200</Words>
  <Application>Microsoft Office PowerPoint</Application>
  <PresentationFormat>Apresentação na tela (16:9)</PresentationFormat>
  <Paragraphs>44</Paragraphs>
  <Slides>7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Apresentação do PowerPoint</vt:lpstr>
      <vt:lpstr>Apresentação do PowerPoint</vt:lpstr>
      <vt:lpstr>Pedido de  Requisição</vt:lpstr>
      <vt:lpstr>Pedido de  Requisição</vt:lpstr>
      <vt:lpstr>Pedido de  Requisição</vt:lpstr>
      <vt:lpstr>Pedido de  Requisição</vt:lpstr>
      <vt:lpstr>Pedido de Requisição Interna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</dc:creator>
  <cp:lastModifiedBy>Rafael Turra</cp:lastModifiedBy>
  <cp:revision>787</cp:revision>
  <dcterms:created xsi:type="dcterms:W3CDTF">2016-02-03T17:57:54Z</dcterms:created>
  <dcterms:modified xsi:type="dcterms:W3CDTF">2017-05-16T17:07:10Z</dcterms:modified>
</cp:coreProperties>
</file>