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9"/>
  </p:notesMasterIdLst>
  <p:sldIdLst>
    <p:sldId id="256" r:id="rId3"/>
    <p:sldId id="257" r:id="rId4"/>
    <p:sldId id="258" r:id="rId5"/>
    <p:sldId id="259" r:id="rId6"/>
    <p:sldId id="264"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p:cViewPr varScale="1">
        <p:scale>
          <a:sx n="75" d="100"/>
          <a:sy n="75" d="100"/>
        </p:scale>
        <p:origin x="88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8/23/2013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53078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8/23/2013</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8/23/2013</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en-US" smtClean="0"/>
              <a:t>Click to edit Master title style</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en-US" smtClean="0"/>
              <a:t>Click to edit Master text styles</a:t>
            </a:r>
          </a:p>
        </p:txBody>
      </p:sp>
      <p:sp>
        <p:nvSpPr>
          <p:cNvPr id="17" name="Title 16"/>
          <p:cNvSpPr>
            <a:spLocks noGrp="1"/>
          </p:cNvSpPr>
          <p:nvPr>
            <p:ph type="title"/>
          </p:nvPr>
        </p:nvSpPr>
        <p:spPr/>
        <p:txBody>
          <a:bodyPr/>
          <a:lstStyle/>
          <a:p>
            <a:r>
              <a:rPr lang="en-US" smtClean="0"/>
              <a:t>Click to edit Master title style</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8/23/2013</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8/23/2013</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en-US" smtClean="0"/>
              <a:t>Click icon to add picture</a:t>
            </a:r>
            <a:endParaRPr kumimoji="0" lang="en-US" dirty="0"/>
          </a:p>
        </p:txBody>
      </p:sp>
      <p:sp>
        <p:nvSpPr>
          <p:cNvPr id="15" name="Date Placeholder 14"/>
          <p:cNvSpPr>
            <a:spLocks noGrp="1"/>
          </p:cNvSpPr>
          <p:nvPr>
            <p:ph type="dt" sz="half" idx="10"/>
          </p:nvPr>
        </p:nvSpPr>
        <p:spPr/>
        <p:txBody>
          <a:bodyPr/>
          <a:lstStyle/>
          <a:p>
            <a:fld id="{DA480A42-1B47-4A74-9A1D-F67E9D003F15}" type="datetimeFigureOut">
              <a:rPr lang="en-US" smtClean="0"/>
              <a:pPr/>
              <a:t>8/23/2013</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8/23/2013</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tobiodunowo.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Effective Teams</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‘Tobi Odunowo			</a:t>
            </a:r>
            <a:r>
              <a:rPr lang="en-US" dirty="0">
                <a:hlinkClick r:id="rId2"/>
              </a:rPr>
              <a:t>www.tobiodunowo.org</a:t>
            </a:r>
            <a:r>
              <a:rPr lang="en-US" dirty="0"/>
              <a:t> </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3964" y="4005063"/>
            <a:ext cx="3794809" cy="2846107"/>
          </a:xfrm>
          <a:prstGeom prst="rect">
            <a:avLst/>
          </a:prstGeom>
        </p:spPr>
      </p:pic>
      <p:sp>
        <p:nvSpPr>
          <p:cNvPr id="3" name="Content Placeholder 2"/>
          <p:cNvSpPr>
            <a:spLocks noGrp="1"/>
          </p:cNvSpPr>
          <p:nvPr>
            <p:ph sz="quarter" idx="1"/>
          </p:nvPr>
        </p:nvSpPr>
        <p:spPr>
          <a:xfrm>
            <a:off x="827584" y="1546515"/>
            <a:ext cx="8004048" cy="4183360"/>
          </a:xfrm>
        </p:spPr>
        <p:txBody>
          <a:bodyPr/>
          <a:lstStyle/>
          <a:p>
            <a:pPr marL="0" lvl="0" indent="0" algn="ctr">
              <a:buClr>
                <a:srgbClr val="61625E"/>
              </a:buClr>
              <a:buNone/>
            </a:pPr>
            <a:r>
              <a:rPr lang="en-US" sz="3200" spc="120" dirty="0">
                <a:solidFill>
                  <a:srgbClr val="48231E"/>
                </a:solidFill>
              </a:rPr>
              <a:t>‘a group in which the individuals</a:t>
            </a:r>
          </a:p>
          <a:p>
            <a:pPr marL="0" lvl="0" indent="0" algn="ctr">
              <a:buClr>
                <a:srgbClr val="61625E"/>
              </a:buClr>
              <a:buNone/>
            </a:pPr>
            <a:r>
              <a:rPr lang="en-US" sz="3200" spc="120" dirty="0">
                <a:solidFill>
                  <a:srgbClr val="48231E"/>
                </a:solidFill>
              </a:rPr>
              <a:t>have a common aim and in which the</a:t>
            </a:r>
          </a:p>
          <a:p>
            <a:pPr marL="0" lvl="0" indent="0" algn="ctr">
              <a:buClr>
                <a:srgbClr val="61625E"/>
              </a:buClr>
              <a:buNone/>
            </a:pPr>
            <a:r>
              <a:rPr lang="en-US" sz="3200" spc="120" dirty="0">
                <a:solidFill>
                  <a:srgbClr val="48231E"/>
                </a:solidFill>
              </a:rPr>
              <a:t>jobs and skills of each member fit in</a:t>
            </a:r>
          </a:p>
          <a:p>
            <a:pPr marL="0" lvl="0" indent="0" algn="ctr">
              <a:buClr>
                <a:srgbClr val="61625E"/>
              </a:buClr>
              <a:buNone/>
            </a:pPr>
            <a:r>
              <a:rPr lang="en-US" sz="3200" spc="120" dirty="0">
                <a:solidFill>
                  <a:srgbClr val="48231E"/>
                </a:solidFill>
              </a:rPr>
              <a:t>with those of others.’</a:t>
            </a:r>
          </a:p>
          <a:p>
            <a:pPr marL="0" lvl="0" indent="0" algn="ctr">
              <a:buClr>
                <a:srgbClr val="61625E"/>
              </a:buClr>
              <a:buNone/>
            </a:pPr>
            <a:r>
              <a:rPr lang="en-US" sz="800" b="1" spc="120" dirty="0">
                <a:solidFill>
                  <a:srgbClr val="48231E"/>
                </a:solidFill>
              </a:rPr>
              <a:t>BERNARD BABINGTON SMITH, TRAINING IN SMALL GROUPS</a:t>
            </a:r>
            <a:endParaRPr lang="en-US" sz="800" spc="120" dirty="0">
              <a:solidFill>
                <a:srgbClr val="48231E"/>
              </a:solidFill>
            </a:endParaRPr>
          </a:p>
        </p:txBody>
      </p:sp>
      <p:sp>
        <p:nvSpPr>
          <p:cNvPr id="2" name="Title 1"/>
          <p:cNvSpPr>
            <a:spLocks noGrp="1"/>
          </p:cNvSpPr>
          <p:nvPr>
            <p:ph type="title"/>
          </p:nvPr>
        </p:nvSpPr>
        <p:spPr/>
        <p:txBody>
          <a:bodyPr/>
          <a:lstStyle/>
          <a:p>
            <a:r>
              <a:rPr lang="en-US" dirty="0" smtClean="0"/>
              <a:t>What is a Team?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a Team</a:t>
            </a:r>
            <a:endParaRPr lang="en-US" dirty="0"/>
          </a:p>
        </p:txBody>
      </p:sp>
      <p:sp>
        <p:nvSpPr>
          <p:cNvPr id="5" name="TextBox 4"/>
          <p:cNvSpPr txBox="1"/>
          <p:nvPr/>
        </p:nvSpPr>
        <p:spPr>
          <a:xfrm>
            <a:off x="971600" y="1628800"/>
            <a:ext cx="7920880" cy="4770537"/>
          </a:xfrm>
          <a:prstGeom prst="rect">
            <a:avLst/>
          </a:prstGeom>
          <a:noFill/>
        </p:spPr>
        <p:txBody>
          <a:bodyPr wrap="square" rtlCol="0">
            <a:spAutoFit/>
          </a:bodyPr>
          <a:lstStyle/>
          <a:p>
            <a:pPr marL="804863" lvl="2" indent="-446088" algn="just">
              <a:spcBef>
                <a:spcPts val="600"/>
              </a:spcBef>
              <a:spcAft>
                <a:spcPts val="600"/>
              </a:spcAft>
              <a:buFont typeface="Wingdings" panose="05000000000000000000" pitchFamily="2" charset="2"/>
              <a:buChar char="ü"/>
            </a:pPr>
            <a:r>
              <a:rPr lang="en-US" sz="2400" dirty="0"/>
              <a:t>A team has a </a:t>
            </a:r>
            <a:r>
              <a:rPr lang="en-US" sz="2400" b="1" dirty="0"/>
              <a:t>definable membership</a:t>
            </a:r>
            <a:r>
              <a:rPr lang="en-US" sz="2400" dirty="0"/>
              <a:t> which is sometimes given a name.</a:t>
            </a:r>
          </a:p>
          <a:p>
            <a:pPr marL="804863" lvl="2" indent="-446088" algn="just">
              <a:spcBef>
                <a:spcPts val="600"/>
              </a:spcBef>
              <a:spcAft>
                <a:spcPts val="600"/>
              </a:spcAft>
              <a:buFont typeface="Wingdings" panose="05000000000000000000" pitchFamily="2" charset="2"/>
              <a:buChar char="ü"/>
            </a:pPr>
            <a:r>
              <a:rPr lang="en-US" sz="2400" dirty="0"/>
              <a:t>The members consider themselves </a:t>
            </a:r>
            <a:r>
              <a:rPr lang="en-US" sz="2400" b="1" dirty="0"/>
              <a:t>a group</a:t>
            </a:r>
            <a:r>
              <a:rPr lang="en-US" sz="2400" dirty="0"/>
              <a:t>, they have a </a:t>
            </a:r>
            <a:r>
              <a:rPr lang="en-US" sz="2400" b="1" dirty="0"/>
              <a:t>conscious identification </a:t>
            </a:r>
            <a:r>
              <a:rPr lang="en-US" sz="2400" dirty="0"/>
              <a:t>with each other.</a:t>
            </a:r>
          </a:p>
          <a:p>
            <a:pPr marL="804863" lvl="2" indent="-446088" algn="just">
              <a:spcBef>
                <a:spcPts val="600"/>
              </a:spcBef>
              <a:spcAft>
                <a:spcPts val="600"/>
              </a:spcAft>
              <a:buFont typeface="Wingdings" panose="05000000000000000000" pitchFamily="2" charset="2"/>
              <a:buChar char="ü"/>
            </a:pPr>
            <a:r>
              <a:rPr lang="en-US" sz="2400" dirty="0"/>
              <a:t>There is a shared </a:t>
            </a:r>
            <a:r>
              <a:rPr lang="en-US" sz="2400" b="1" dirty="0"/>
              <a:t>sense of purpose</a:t>
            </a:r>
            <a:r>
              <a:rPr lang="en-US" sz="2400" dirty="0"/>
              <a:t> within a team to </a:t>
            </a:r>
            <a:r>
              <a:rPr lang="en-US" sz="2400" b="1" dirty="0"/>
              <a:t>achieve</a:t>
            </a:r>
            <a:r>
              <a:rPr lang="en-US" sz="2400" dirty="0"/>
              <a:t> the </a:t>
            </a:r>
            <a:r>
              <a:rPr lang="en-US" sz="2400" b="1" dirty="0"/>
              <a:t>common task</a:t>
            </a:r>
            <a:r>
              <a:rPr lang="en-US" sz="2400" dirty="0"/>
              <a:t>.</a:t>
            </a:r>
          </a:p>
          <a:p>
            <a:pPr marL="804863" lvl="2" indent="-446088" algn="just">
              <a:spcBef>
                <a:spcPts val="600"/>
              </a:spcBef>
              <a:spcAft>
                <a:spcPts val="600"/>
              </a:spcAft>
              <a:buFont typeface="Wingdings" panose="05000000000000000000" pitchFamily="2" charset="2"/>
              <a:buChar char="ü"/>
            </a:pPr>
            <a:r>
              <a:rPr lang="en-US" sz="2400" dirty="0"/>
              <a:t>The members </a:t>
            </a:r>
            <a:r>
              <a:rPr lang="en-US" sz="2400" b="1" dirty="0"/>
              <a:t>rely on one another </a:t>
            </a:r>
            <a:r>
              <a:rPr lang="en-US" sz="2400" dirty="0"/>
              <a:t>to be able to complete the </a:t>
            </a:r>
            <a:r>
              <a:rPr lang="en-US" sz="2400" b="1" dirty="0"/>
              <a:t>common task</a:t>
            </a:r>
            <a:r>
              <a:rPr lang="en-US" sz="2400" dirty="0"/>
              <a:t>.</a:t>
            </a:r>
          </a:p>
          <a:p>
            <a:pPr marL="804863" lvl="2" indent="-446088" algn="just">
              <a:spcBef>
                <a:spcPts val="600"/>
              </a:spcBef>
              <a:spcAft>
                <a:spcPts val="600"/>
              </a:spcAft>
              <a:buFont typeface="Wingdings" panose="05000000000000000000" pitchFamily="2" charset="2"/>
              <a:buChar char="ü"/>
            </a:pPr>
            <a:r>
              <a:rPr lang="en-US" sz="2400" dirty="0"/>
              <a:t>The members </a:t>
            </a:r>
            <a:r>
              <a:rPr lang="en-US" sz="2400" b="1" dirty="0"/>
              <a:t>communicate, influence and interact </a:t>
            </a:r>
            <a:r>
              <a:rPr lang="en-US" sz="2400" dirty="0"/>
              <a:t>with one another in the process of working towards the </a:t>
            </a:r>
            <a:r>
              <a:rPr lang="en-US" sz="2400" b="1" dirty="0"/>
              <a:t>common task</a:t>
            </a:r>
            <a:r>
              <a:rPr lang="en-US"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algn="just">
              <a:lnSpc>
                <a:spcPct val="150000"/>
              </a:lnSpc>
            </a:pPr>
            <a:r>
              <a:rPr lang="en-US" b="1" dirty="0"/>
              <a:t>FORMING</a:t>
            </a:r>
            <a:r>
              <a:rPr lang="en-US" dirty="0"/>
              <a:t>: </a:t>
            </a:r>
            <a:r>
              <a:rPr lang="en-US" sz="2600" dirty="0">
                <a:solidFill>
                  <a:schemeClr val="accent4">
                    <a:lumMod val="50000"/>
                  </a:schemeClr>
                </a:solidFill>
              </a:rPr>
              <a:t>The group asks ‘What is the task?’ There is  considerable anxiety at this stage as the team works out what is expected of them</a:t>
            </a:r>
            <a:r>
              <a:rPr lang="en-US" sz="2600" dirty="0" smtClean="0">
                <a:solidFill>
                  <a:schemeClr val="accent4">
                    <a:lumMod val="50000"/>
                  </a:schemeClr>
                </a:solidFill>
              </a:rPr>
              <a:t>.</a:t>
            </a:r>
          </a:p>
          <a:p>
            <a:pPr algn="just">
              <a:lnSpc>
                <a:spcPct val="150000"/>
              </a:lnSpc>
            </a:pPr>
            <a:endParaRPr lang="en-US" sz="2600" dirty="0"/>
          </a:p>
          <a:p>
            <a:pPr algn="just">
              <a:lnSpc>
                <a:spcPct val="150000"/>
              </a:lnSpc>
            </a:pPr>
            <a:r>
              <a:rPr lang="en-US" b="1" dirty="0"/>
              <a:t>STORMING</a:t>
            </a:r>
            <a:r>
              <a:rPr lang="en-US" dirty="0"/>
              <a:t>: </a:t>
            </a:r>
            <a:r>
              <a:rPr lang="en-US" sz="2400" dirty="0">
                <a:solidFill>
                  <a:schemeClr val="accent4">
                    <a:lumMod val="50000"/>
                  </a:schemeClr>
                </a:solidFill>
              </a:rPr>
              <a:t>The group asks ‘Why are we being asked to do this?’ and ‘How are we going to do it?’ Conﬂict may arise over these questions and the leaders’ authority may be questioned as they try to regain control of the group</a:t>
            </a:r>
            <a:r>
              <a:rPr lang="en-US" sz="2400" dirty="0" smtClean="0">
                <a:solidFill>
                  <a:schemeClr val="accent4">
                    <a:lumMod val="50000"/>
                  </a:schemeClr>
                </a:solidFill>
              </a:rPr>
              <a:t>.</a:t>
            </a:r>
            <a:endParaRPr lang="en-US" sz="2400" dirty="0">
              <a:solidFill>
                <a:schemeClr val="accent4">
                  <a:lumMod val="50000"/>
                </a:schemeClr>
              </a:solidFill>
            </a:endParaRPr>
          </a:p>
        </p:txBody>
      </p:sp>
      <p:sp>
        <p:nvSpPr>
          <p:cNvPr id="2" name="Title 1"/>
          <p:cNvSpPr>
            <a:spLocks noGrp="1"/>
          </p:cNvSpPr>
          <p:nvPr>
            <p:ph type="title"/>
          </p:nvPr>
        </p:nvSpPr>
        <p:spPr/>
        <p:txBody>
          <a:bodyPr/>
          <a:lstStyle/>
          <a:p>
            <a:r>
              <a:rPr lang="en-US" dirty="0" smtClean="0"/>
              <a:t>Stages of Team Development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600200"/>
            <a:ext cx="8004048" cy="4853136"/>
          </a:xfrm>
        </p:spPr>
        <p:txBody>
          <a:bodyPr>
            <a:normAutofit fontScale="62500" lnSpcReduction="20000"/>
          </a:bodyPr>
          <a:lstStyle/>
          <a:p>
            <a:pPr algn="just">
              <a:lnSpc>
                <a:spcPct val="160000"/>
              </a:lnSpc>
            </a:pPr>
            <a:r>
              <a:rPr lang="en-US" sz="3500" b="1" dirty="0" smtClean="0"/>
              <a:t>NORMING: </a:t>
            </a:r>
            <a:r>
              <a:rPr lang="en-US" sz="3100" dirty="0">
                <a:solidFill>
                  <a:schemeClr val="accent4">
                    <a:lumMod val="50000"/>
                  </a:schemeClr>
                </a:solidFill>
              </a:rPr>
              <a:t>The group begins to co-operate with the leader and with each other as they formulate their plans and communication develops. </a:t>
            </a:r>
            <a:r>
              <a:rPr lang="en-US" sz="3100" dirty="0">
                <a:solidFill>
                  <a:schemeClr val="accent4">
                    <a:lumMod val="50000"/>
                  </a:schemeClr>
                </a:solidFill>
              </a:rPr>
              <a:t>Mutual support comes into play as group cohesion grows.</a:t>
            </a:r>
          </a:p>
          <a:p>
            <a:pPr marL="342900" indent="-342900">
              <a:buFont typeface="Wingdings" pitchFamily="2" charset="2"/>
              <a:buChar char="q"/>
            </a:pPr>
            <a:endParaRPr lang="en-US" dirty="0"/>
          </a:p>
          <a:p>
            <a:pPr algn="just">
              <a:lnSpc>
                <a:spcPct val="160000"/>
              </a:lnSpc>
            </a:pPr>
            <a:r>
              <a:rPr lang="en-US" sz="3500" b="1" dirty="0"/>
              <a:t>PERFORMING: </a:t>
            </a:r>
            <a:r>
              <a:rPr lang="en-US" sz="3000" dirty="0">
                <a:solidFill>
                  <a:schemeClr val="accent4">
                    <a:lumMod val="50000"/>
                  </a:schemeClr>
                </a:solidFill>
              </a:rPr>
              <a:t>Work begins on the task and progress is made towards achieving the end result. The group structures itself to its best advantage in relation to the particular task.</a:t>
            </a:r>
          </a:p>
          <a:p>
            <a:pPr marL="342900" indent="-342900">
              <a:buFont typeface="Wingdings" pitchFamily="2" charset="2"/>
              <a:buChar char="q"/>
            </a:pPr>
            <a:endParaRPr lang="en-US" dirty="0"/>
          </a:p>
          <a:p>
            <a:pPr algn="just">
              <a:lnSpc>
                <a:spcPct val="160000"/>
              </a:lnSpc>
            </a:pPr>
            <a:r>
              <a:rPr lang="en-US" sz="3500" b="1" dirty="0"/>
              <a:t>DORMING:  </a:t>
            </a:r>
            <a:r>
              <a:rPr lang="en-US" sz="3000" dirty="0">
                <a:solidFill>
                  <a:schemeClr val="accent4">
                    <a:lumMod val="50000"/>
                  </a:schemeClr>
                </a:solidFill>
              </a:rPr>
              <a:t>This is when the team structure becomes dominated by  routine and systems, the group spirit becomes comfortable and activity declines. </a:t>
            </a:r>
            <a:r>
              <a:rPr lang="en-US" sz="3000" dirty="0">
                <a:solidFill>
                  <a:schemeClr val="accent4">
                    <a:lumMod val="50000"/>
                  </a:schemeClr>
                </a:solidFill>
              </a:rPr>
              <a:t>It may happen because the team is </a:t>
            </a:r>
            <a:r>
              <a:rPr lang="en-US" sz="3000" dirty="0" smtClean="0">
                <a:solidFill>
                  <a:schemeClr val="accent4">
                    <a:lumMod val="50000"/>
                  </a:schemeClr>
                </a:solidFill>
              </a:rPr>
              <a:t>satisﬁed.</a:t>
            </a:r>
            <a:endParaRPr lang="en-US" sz="3000" dirty="0">
              <a:solidFill>
                <a:schemeClr val="accent4">
                  <a:lumMod val="50000"/>
                </a:schemeClr>
              </a:solidFill>
            </a:endParaRPr>
          </a:p>
        </p:txBody>
      </p:sp>
      <p:sp>
        <p:nvSpPr>
          <p:cNvPr id="2" name="Title 1"/>
          <p:cNvSpPr>
            <a:spLocks noGrp="1"/>
          </p:cNvSpPr>
          <p:nvPr>
            <p:ph type="title"/>
          </p:nvPr>
        </p:nvSpPr>
        <p:spPr/>
        <p:txBody>
          <a:bodyPr/>
          <a:lstStyle/>
          <a:p>
            <a:r>
              <a:rPr lang="en-US" dirty="0" smtClean="0"/>
              <a:t>Stages of Team Development</a:t>
            </a:r>
            <a:endParaRPr lang="en-US" dirty="0"/>
          </a:p>
        </p:txBody>
      </p:sp>
    </p:spTree>
    <p:extLst>
      <p:ext uri="{BB962C8B-B14F-4D97-AF65-F5344CB8AC3E}">
        <p14:creationId xmlns:p14="http://schemas.microsoft.com/office/powerpoint/2010/main" val="232002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Red and Blues Exercise</a:t>
            </a:r>
            <a:endParaRPr lang="en-US" dirty="0"/>
          </a:p>
        </p:txBody>
      </p:sp>
      <p:sp>
        <p:nvSpPr>
          <p:cNvPr id="2" name="Title 1"/>
          <p:cNvSpPr>
            <a:spLocks noGrp="1"/>
          </p:cNvSpPr>
          <p:nvPr>
            <p:ph type="title"/>
          </p:nvPr>
        </p:nvSpPr>
        <p:spPr/>
        <p:txBody>
          <a:bodyPr/>
          <a:lstStyle/>
          <a:p>
            <a:r>
              <a:rPr lang="en-US" dirty="0" smtClean="0"/>
              <a:t>Team Building Exercises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E31AC6-CC33-4EA4-9EEC-63573E42B1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Teamwork presentation</Template>
  <TotalTime>1297</TotalTime>
  <Words>322</Words>
  <Application>Microsoft Office PowerPoint</Application>
  <PresentationFormat>On-screen Show (4:3)</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Georgia</vt:lpstr>
      <vt:lpstr>Wingdings</vt:lpstr>
      <vt:lpstr>Wingdings 2</vt:lpstr>
      <vt:lpstr>presentation_2</vt:lpstr>
      <vt:lpstr>Building Effective Teams</vt:lpstr>
      <vt:lpstr>What is a Team?</vt:lpstr>
      <vt:lpstr>Features of a Team</vt:lpstr>
      <vt:lpstr>Stages of Team Development</vt:lpstr>
      <vt:lpstr>Stages of Team Development</vt:lpstr>
      <vt:lpstr>Team Building 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Effective Teams</dc:title>
  <dc:creator>tobi</dc:creator>
  <cp:keywords/>
  <cp:lastModifiedBy>tobi</cp:lastModifiedBy>
  <cp:revision>4</cp:revision>
  <dcterms:created xsi:type="dcterms:W3CDTF">2013-08-23T10:39:51Z</dcterms:created>
  <dcterms:modified xsi:type="dcterms:W3CDTF">2013-08-24T08:17:43Z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