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95338-248F-461D-9011-E9A4296B55CC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02CC2317-DED3-45E9-B984-391D9C30C7E2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 smtClean="0">
              <a:solidFill>
                <a:schemeClr val="tx1"/>
              </a:solidFill>
              <a:latin typeface="Arial Narrow" pitchFamily="34" charset="0"/>
            </a:rPr>
            <a:t>Culture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b="0" i="1" dirty="0" smtClean="0">
              <a:solidFill>
                <a:schemeClr val="tx1"/>
              </a:solidFill>
              <a:latin typeface="Arial Narrow" pitchFamily="34" charset="0"/>
            </a:rPr>
            <a:t>(Earth)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1200" b="1" dirty="0" smtClean="0">
            <a:solidFill>
              <a:schemeClr val="tx1"/>
            </a:solidFill>
            <a:latin typeface="Arial Narrow" pitchFamily="34" charset="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1600" b="1" dirty="0" smtClean="0">
              <a:solidFill>
                <a:schemeClr val="tx1"/>
              </a:solidFill>
              <a:latin typeface="Arial Narrow" pitchFamily="34" charset="0"/>
            </a:rPr>
            <a:t>Shared Values; </a:t>
          </a:r>
          <a:r>
            <a:rPr lang="en-US" sz="1600" dirty="0" smtClean="0">
              <a:solidFill>
                <a:schemeClr val="tx1"/>
              </a:solidFill>
              <a:latin typeface="Arial Narrow" pitchFamily="34" charset="0"/>
            </a:rPr>
            <a:t>Team Culture; Growth Attitude</a:t>
          </a:r>
          <a:endParaRPr lang="en-US" sz="1600" dirty="0">
            <a:solidFill>
              <a:schemeClr val="tx1"/>
            </a:solidFill>
            <a:latin typeface="Arial Narrow" pitchFamily="34" charset="0"/>
          </a:endParaRPr>
        </a:p>
      </dgm:t>
    </dgm:pt>
    <dgm:pt modelId="{7A458ACE-5A28-4752-91E0-32BAEE64C25C}" type="parTrans" cxnId="{E6FB086B-B91A-4D97-BF82-C10ABCC82EE8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A42F9EE6-7B10-4297-8CAE-19DBACBDB523}" type="sibTrans" cxnId="{E6FB086B-B91A-4D97-BF82-C10ABCC82EE8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C2016F3E-5364-43FC-98F0-A2DDFE92EFE2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2500" b="1" dirty="0" smtClean="0">
            <a:solidFill>
              <a:schemeClr val="tx1"/>
            </a:solidFill>
            <a:latin typeface="Arial Narrow" pitchFamily="34" charset="0"/>
          </a:endParaRPr>
        </a:p>
        <a:p>
          <a:pPr>
            <a:spcAft>
              <a:spcPts val="0"/>
            </a:spcAft>
          </a:pPr>
          <a:r>
            <a:rPr lang="en-US" sz="2500" b="1" dirty="0" smtClean="0">
              <a:solidFill>
                <a:schemeClr val="tx1"/>
              </a:solidFill>
              <a:latin typeface="Arial Narrow" pitchFamily="34" charset="0"/>
            </a:rPr>
            <a:t>Leadership</a:t>
          </a:r>
        </a:p>
        <a:p>
          <a:pPr>
            <a:spcAft>
              <a:spcPts val="0"/>
            </a:spcAft>
          </a:pPr>
          <a:r>
            <a:rPr lang="en-US" sz="1200" i="1" dirty="0" smtClean="0">
              <a:solidFill>
                <a:schemeClr val="tx1"/>
              </a:solidFill>
              <a:latin typeface="Arial Narrow" pitchFamily="34" charset="0"/>
            </a:rPr>
            <a:t>(Fire)</a:t>
          </a:r>
        </a:p>
        <a:p>
          <a:pPr>
            <a:spcAft>
              <a:spcPts val="0"/>
            </a:spcAft>
          </a:pPr>
          <a:endParaRPr lang="en-US" sz="1400" i="1" dirty="0" smtClean="0">
            <a:solidFill>
              <a:schemeClr val="tx1"/>
            </a:solidFill>
            <a:latin typeface="Arial Narrow" pitchFamily="34" charset="0"/>
          </a:endParaRPr>
        </a:p>
        <a:p>
          <a:pPr>
            <a:spcAft>
              <a:spcPts val="0"/>
            </a:spcAft>
          </a:pPr>
          <a:r>
            <a:rPr lang="en-US" sz="1500" dirty="0" smtClean="0">
              <a:solidFill>
                <a:schemeClr val="tx1"/>
              </a:solidFill>
              <a:latin typeface="Arial Narrow" pitchFamily="34" charset="0"/>
            </a:rPr>
            <a:t>Inspiring Vision; Energized Leaders;  Clear Communication</a:t>
          </a:r>
          <a:endParaRPr lang="en-US" sz="1500" dirty="0">
            <a:solidFill>
              <a:schemeClr val="tx1"/>
            </a:solidFill>
            <a:latin typeface="Arial Narrow" pitchFamily="34" charset="0"/>
          </a:endParaRPr>
        </a:p>
      </dgm:t>
    </dgm:pt>
    <dgm:pt modelId="{52F4531F-D68E-4D75-B0C9-D309A8D9B866}" type="parTrans" cxnId="{880B15C2-BC56-4183-B330-88651B17AE9D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6D4057E9-EA77-4355-8259-63DA75D7D2DC}" type="sibTrans" cxnId="{880B15C2-BC56-4183-B330-88651B17AE9D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922A6D00-95D6-46E9-98E2-F83085296E8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500" b="1" dirty="0" smtClean="0">
              <a:solidFill>
                <a:schemeClr val="tx1"/>
              </a:solidFill>
              <a:latin typeface="Arial Narrow" pitchFamily="34" charset="0"/>
            </a:rPr>
            <a:t>Employees</a:t>
          </a:r>
        </a:p>
        <a:p>
          <a:pPr>
            <a:spcAft>
              <a:spcPts val="0"/>
            </a:spcAft>
          </a:pPr>
          <a:r>
            <a:rPr lang="en-US" sz="1200" i="1" dirty="0" smtClean="0">
              <a:solidFill>
                <a:schemeClr val="tx1"/>
              </a:solidFill>
              <a:latin typeface="Arial Narrow" pitchFamily="34" charset="0"/>
            </a:rPr>
            <a:t>(Metal)</a:t>
          </a:r>
        </a:p>
        <a:p>
          <a:pPr>
            <a:spcAft>
              <a:spcPts val="0"/>
            </a:spcAft>
          </a:pPr>
          <a:endParaRPr lang="en-US" sz="1200" i="1" dirty="0" smtClean="0">
            <a:solidFill>
              <a:schemeClr val="tx1"/>
            </a:solidFill>
            <a:latin typeface="Arial Narrow" pitchFamily="34" charset="0"/>
          </a:endParaRPr>
        </a:p>
        <a:p>
          <a:pPr>
            <a:spcAft>
              <a:spcPct val="35000"/>
            </a:spcAft>
          </a:pPr>
          <a:r>
            <a:rPr lang="en-US" sz="1500" dirty="0" smtClean="0">
              <a:solidFill>
                <a:schemeClr val="tx1"/>
              </a:solidFill>
              <a:latin typeface="Arial Narrow" pitchFamily="34" charset="0"/>
            </a:rPr>
            <a:t>Strategically Aligned; Empowered; Innovative</a:t>
          </a:r>
        </a:p>
        <a:p>
          <a:pPr>
            <a:spcAft>
              <a:spcPct val="35000"/>
            </a:spcAft>
          </a:pPr>
          <a:endParaRPr lang="en-US" sz="2000" dirty="0">
            <a:solidFill>
              <a:schemeClr val="tx1"/>
            </a:solidFill>
            <a:latin typeface="Arial Narrow" pitchFamily="34" charset="0"/>
          </a:endParaRPr>
        </a:p>
      </dgm:t>
    </dgm:pt>
    <dgm:pt modelId="{19E18B79-9CFA-404D-845B-649FD5718A32}" type="parTrans" cxnId="{2AD659FA-15DB-433E-9AA6-911E4162F060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F2EF9036-BE04-425F-A88F-55261827BAC3}" type="sibTrans" cxnId="{2AD659FA-15DB-433E-9AA6-911E4162F060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AF6FC44B-1472-4FE6-BEC8-2714DEC32C2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2400" b="1" dirty="0" smtClean="0">
              <a:solidFill>
                <a:schemeClr val="tx1"/>
              </a:solidFill>
              <a:latin typeface="Arial Narrow" pitchFamily="34" charset="0"/>
            </a:rPr>
            <a:t>Capabilities</a:t>
          </a:r>
        </a:p>
        <a:p>
          <a:pPr>
            <a:spcAft>
              <a:spcPts val="0"/>
            </a:spcAft>
          </a:pPr>
          <a:r>
            <a:rPr lang="en-US" sz="1200" i="1" dirty="0" smtClean="0">
              <a:solidFill>
                <a:schemeClr val="tx1"/>
              </a:solidFill>
              <a:latin typeface="Arial Narrow" pitchFamily="34" charset="0"/>
            </a:rPr>
            <a:t>(Wood)</a:t>
          </a:r>
        </a:p>
        <a:p>
          <a:pPr>
            <a:spcAft>
              <a:spcPts val="0"/>
            </a:spcAft>
          </a:pPr>
          <a:endParaRPr lang="en-US" sz="1200" i="1" dirty="0" smtClean="0">
            <a:solidFill>
              <a:schemeClr val="tx1"/>
            </a:solidFill>
            <a:latin typeface="Arial Narrow" pitchFamily="34" charset="0"/>
          </a:endParaRPr>
        </a:p>
        <a:p>
          <a:pPr>
            <a:spcAft>
              <a:spcPts val="0"/>
            </a:spcAft>
          </a:pPr>
          <a:r>
            <a:rPr lang="en-US" sz="1500" i="0" dirty="0" smtClean="0">
              <a:solidFill>
                <a:schemeClr val="tx1"/>
              </a:solidFill>
              <a:latin typeface="Arial Narrow" pitchFamily="34" charset="0"/>
            </a:rPr>
            <a:t>Creativity; Leveraged Diversity; Leadership Development</a:t>
          </a:r>
        </a:p>
        <a:p>
          <a:pPr>
            <a:spcAft>
              <a:spcPts val="0"/>
            </a:spcAft>
          </a:pPr>
          <a:endParaRPr lang="en-US" sz="1500" i="1" dirty="0" smtClean="0">
            <a:solidFill>
              <a:schemeClr val="tx1"/>
            </a:solidFill>
            <a:latin typeface="Arial Narrow" pitchFamily="34" charset="0"/>
          </a:endParaRPr>
        </a:p>
      </dgm:t>
    </dgm:pt>
    <dgm:pt modelId="{B9744F96-39EC-4A7E-A891-C617EBD534A9}" type="parTrans" cxnId="{B0780606-DF6B-43DD-B27E-40BB45166E70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024B92A1-49A7-4E87-A293-CE4881BDD6B1}" type="sibTrans" cxnId="{B0780606-DF6B-43DD-B27E-40BB45166E70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CC061F77-8233-4AEB-BAC9-48AFAC48D137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2500" b="1" dirty="0" smtClean="0">
              <a:solidFill>
                <a:schemeClr val="tx1"/>
              </a:solidFill>
              <a:latin typeface="Arial Narrow" pitchFamily="34" charset="0"/>
            </a:rPr>
            <a:t>Performance</a:t>
          </a:r>
        </a:p>
        <a:p>
          <a:pPr>
            <a:spcAft>
              <a:spcPts val="0"/>
            </a:spcAft>
          </a:pPr>
          <a:r>
            <a:rPr lang="en-US" sz="1200" i="1" dirty="0" smtClean="0">
              <a:solidFill>
                <a:schemeClr val="tx1"/>
              </a:solidFill>
              <a:latin typeface="Arial Narrow" pitchFamily="34" charset="0"/>
            </a:rPr>
            <a:t>(Water)</a:t>
          </a:r>
        </a:p>
        <a:p>
          <a:pPr>
            <a:spcAft>
              <a:spcPts val="0"/>
            </a:spcAft>
          </a:pPr>
          <a:endParaRPr lang="en-US" sz="1200" i="1" dirty="0" smtClean="0">
            <a:solidFill>
              <a:schemeClr val="tx1"/>
            </a:solidFill>
            <a:latin typeface="Arial Narrow" pitchFamily="34" charset="0"/>
          </a:endParaRPr>
        </a:p>
        <a:p>
          <a:pPr>
            <a:spcAft>
              <a:spcPts val="0"/>
            </a:spcAft>
          </a:pPr>
          <a:r>
            <a:rPr lang="en-US" sz="1500" i="0" dirty="0" smtClean="0">
              <a:solidFill>
                <a:schemeClr val="tx1"/>
              </a:solidFill>
              <a:latin typeface="Arial Narrow" pitchFamily="34" charset="0"/>
            </a:rPr>
            <a:t>Motivation, Coaching, Measurement</a:t>
          </a:r>
        </a:p>
        <a:p>
          <a:pPr>
            <a:spcAft>
              <a:spcPct val="35000"/>
            </a:spcAft>
          </a:pPr>
          <a:endParaRPr lang="en-US" sz="2400" dirty="0">
            <a:solidFill>
              <a:schemeClr val="tx1"/>
            </a:solidFill>
            <a:latin typeface="Arial Narrow" pitchFamily="34" charset="0"/>
          </a:endParaRPr>
        </a:p>
      </dgm:t>
    </dgm:pt>
    <dgm:pt modelId="{AB0EBFD8-D85A-4895-A776-04C8BCA2BC31}" type="parTrans" cxnId="{55121B44-E67E-4530-8E94-5A6D56779A32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8E457798-B6DB-46A9-90D3-F5D0701B9145}" type="sibTrans" cxnId="{55121B44-E67E-4530-8E94-5A6D56779A32}">
      <dgm:prSet/>
      <dgm:spPr/>
      <dgm:t>
        <a:bodyPr/>
        <a:lstStyle/>
        <a:p>
          <a:endParaRPr lang="en-US">
            <a:solidFill>
              <a:schemeClr val="tx1"/>
            </a:solidFill>
            <a:latin typeface="Arial Narrow" pitchFamily="34" charset="0"/>
          </a:endParaRPr>
        </a:p>
      </dgm:t>
    </dgm:pt>
    <dgm:pt modelId="{CDE55957-EA16-4AFE-A27A-D4021E15FBE8}" type="pres">
      <dgm:prSet presAssocID="{1E195338-248F-461D-9011-E9A4296B55CC}" presName="compositeShape" presStyleCnt="0">
        <dgm:presLayoutVars>
          <dgm:chMax val="7"/>
          <dgm:dir/>
          <dgm:resizeHandles val="exact"/>
        </dgm:presLayoutVars>
      </dgm:prSet>
      <dgm:spPr/>
    </dgm:pt>
    <dgm:pt modelId="{73B82055-23FE-4825-90DA-73877434E050}" type="pres">
      <dgm:prSet presAssocID="{1E195338-248F-461D-9011-E9A4296B55CC}" presName="wedge1" presStyleLbl="node1" presStyleIdx="0" presStyleCnt="5" custScaleX="117135" custScaleY="114226"/>
      <dgm:spPr/>
      <dgm:t>
        <a:bodyPr/>
        <a:lstStyle/>
        <a:p>
          <a:endParaRPr lang="en-US"/>
        </a:p>
      </dgm:t>
    </dgm:pt>
    <dgm:pt modelId="{E1C9C25E-5038-4687-9682-937FF83CA3E7}" type="pres">
      <dgm:prSet presAssocID="{1E195338-248F-461D-9011-E9A4296B55C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18C7E-0DF8-4F90-A409-DF9255870DD5}" type="pres">
      <dgm:prSet presAssocID="{1E195338-248F-461D-9011-E9A4296B55CC}" presName="wedge2" presStyleLbl="node1" presStyleIdx="1" presStyleCnt="5" custScaleX="117135" custScaleY="114226"/>
      <dgm:spPr/>
      <dgm:t>
        <a:bodyPr/>
        <a:lstStyle/>
        <a:p>
          <a:endParaRPr lang="en-US"/>
        </a:p>
      </dgm:t>
    </dgm:pt>
    <dgm:pt modelId="{5939C838-51BE-4EC8-8408-9E4AA7421554}" type="pres">
      <dgm:prSet presAssocID="{1E195338-248F-461D-9011-E9A4296B55C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6A7FF-66FD-4389-9DE2-768DCFEDD0CD}" type="pres">
      <dgm:prSet presAssocID="{1E195338-248F-461D-9011-E9A4296B55CC}" presName="wedge3" presStyleLbl="node1" presStyleIdx="2" presStyleCnt="5" custScaleX="117135" custScaleY="114226" custLinFactNeighborX="-239" custLinFactNeighborY="121"/>
      <dgm:spPr/>
      <dgm:t>
        <a:bodyPr/>
        <a:lstStyle/>
        <a:p>
          <a:endParaRPr lang="en-US"/>
        </a:p>
      </dgm:t>
    </dgm:pt>
    <dgm:pt modelId="{61AF1DF7-6B72-487D-A6E0-999B6712071B}" type="pres">
      <dgm:prSet presAssocID="{1E195338-248F-461D-9011-E9A4296B55C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3DC87-B2FE-4594-8AC6-83F86943A734}" type="pres">
      <dgm:prSet presAssocID="{1E195338-248F-461D-9011-E9A4296B55CC}" presName="wedge4" presStyleLbl="node1" presStyleIdx="3" presStyleCnt="5" custScaleX="117135" custScaleY="114226"/>
      <dgm:spPr/>
      <dgm:t>
        <a:bodyPr/>
        <a:lstStyle/>
        <a:p>
          <a:endParaRPr lang="en-US"/>
        </a:p>
      </dgm:t>
    </dgm:pt>
    <dgm:pt modelId="{2FD08B10-A1DF-4370-9B1C-489EC45D0BB7}" type="pres">
      <dgm:prSet presAssocID="{1E195338-248F-461D-9011-E9A4296B55C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3419B-0ED9-430A-8734-95B9BE27849F}" type="pres">
      <dgm:prSet presAssocID="{1E195338-248F-461D-9011-E9A4296B55CC}" presName="wedge5" presStyleLbl="node1" presStyleIdx="4" presStyleCnt="5" custScaleX="117135" custScaleY="114226"/>
      <dgm:spPr/>
      <dgm:t>
        <a:bodyPr/>
        <a:lstStyle/>
        <a:p>
          <a:endParaRPr lang="en-US"/>
        </a:p>
      </dgm:t>
    </dgm:pt>
    <dgm:pt modelId="{B91381F9-8D1B-4B7E-9432-061B487EA0AF}" type="pres">
      <dgm:prSet presAssocID="{1E195338-248F-461D-9011-E9A4296B55C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3A4E9-E614-497C-AACD-42335A6C8412}" type="presOf" srcId="{AF6FC44B-1472-4FE6-BEC8-2714DEC32C20}" destId="{4963419B-0ED9-430A-8734-95B9BE27849F}" srcOrd="0" destOrd="0" presId="urn:microsoft.com/office/officeart/2005/8/layout/chart3"/>
    <dgm:cxn modelId="{454EE6DC-0D48-4B23-8F2A-E0FD6AA30542}" type="presOf" srcId="{CC061F77-8233-4AEB-BAC9-48AFAC48D137}" destId="{2FD08B10-A1DF-4370-9B1C-489EC45D0BB7}" srcOrd="1" destOrd="0" presId="urn:microsoft.com/office/officeart/2005/8/layout/chart3"/>
    <dgm:cxn modelId="{880B15C2-BC56-4183-B330-88651B17AE9D}" srcId="{1E195338-248F-461D-9011-E9A4296B55CC}" destId="{C2016F3E-5364-43FC-98F0-A2DDFE92EFE2}" srcOrd="1" destOrd="0" parTransId="{52F4531F-D68E-4D75-B0C9-D309A8D9B866}" sibTransId="{6D4057E9-EA77-4355-8259-63DA75D7D2DC}"/>
    <dgm:cxn modelId="{C7252745-C104-4C92-8712-32E8C3184058}" type="presOf" srcId="{922A6D00-95D6-46E9-98E2-F83085296E8B}" destId="{0636A7FF-66FD-4389-9DE2-768DCFEDD0CD}" srcOrd="0" destOrd="0" presId="urn:microsoft.com/office/officeart/2005/8/layout/chart3"/>
    <dgm:cxn modelId="{55121B44-E67E-4530-8E94-5A6D56779A32}" srcId="{1E195338-248F-461D-9011-E9A4296B55CC}" destId="{CC061F77-8233-4AEB-BAC9-48AFAC48D137}" srcOrd="3" destOrd="0" parTransId="{AB0EBFD8-D85A-4895-A776-04C8BCA2BC31}" sibTransId="{8E457798-B6DB-46A9-90D3-F5D0701B9145}"/>
    <dgm:cxn modelId="{D63A02BC-2497-48AD-AC0D-3FE19D3713C0}" type="presOf" srcId="{02CC2317-DED3-45E9-B984-391D9C30C7E2}" destId="{E1C9C25E-5038-4687-9682-937FF83CA3E7}" srcOrd="1" destOrd="0" presId="urn:microsoft.com/office/officeart/2005/8/layout/chart3"/>
    <dgm:cxn modelId="{FBA8FAD8-AEB1-4145-B9AB-7F2E9B51E421}" type="presOf" srcId="{922A6D00-95D6-46E9-98E2-F83085296E8B}" destId="{61AF1DF7-6B72-487D-A6E0-999B6712071B}" srcOrd="1" destOrd="0" presId="urn:microsoft.com/office/officeart/2005/8/layout/chart3"/>
    <dgm:cxn modelId="{2AD659FA-15DB-433E-9AA6-911E4162F060}" srcId="{1E195338-248F-461D-9011-E9A4296B55CC}" destId="{922A6D00-95D6-46E9-98E2-F83085296E8B}" srcOrd="2" destOrd="0" parTransId="{19E18B79-9CFA-404D-845B-649FD5718A32}" sibTransId="{F2EF9036-BE04-425F-A88F-55261827BAC3}"/>
    <dgm:cxn modelId="{B0780606-DF6B-43DD-B27E-40BB45166E70}" srcId="{1E195338-248F-461D-9011-E9A4296B55CC}" destId="{AF6FC44B-1472-4FE6-BEC8-2714DEC32C20}" srcOrd="4" destOrd="0" parTransId="{B9744F96-39EC-4A7E-A891-C617EBD534A9}" sibTransId="{024B92A1-49A7-4E87-A293-CE4881BDD6B1}"/>
    <dgm:cxn modelId="{3C556023-C726-4567-A53C-219DB315BB8A}" type="presOf" srcId="{C2016F3E-5364-43FC-98F0-A2DDFE92EFE2}" destId="{5939C838-51BE-4EC8-8408-9E4AA7421554}" srcOrd="1" destOrd="0" presId="urn:microsoft.com/office/officeart/2005/8/layout/chart3"/>
    <dgm:cxn modelId="{C8198A8F-EEB3-4BF2-8762-77F774538B6B}" type="presOf" srcId="{AF6FC44B-1472-4FE6-BEC8-2714DEC32C20}" destId="{B91381F9-8D1B-4B7E-9432-061B487EA0AF}" srcOrd="1" destOrd="0" presId="urn:microsoft.com/office/officeart/2005/8/layout/chart3"/>
    <dgm:cxn modelId="{27B0E82D-DF22-48FC-9821-AD6BAD166704}" type="presOf" srcId="{CC061F77-8233-4AEB-BAC9-48AFAC48D137}" destId="{E5F3DC87-B2FE-4594-8AC6-83F86943A734}" srcOrd="0" destOrd="0" presId="urn:microsoft.com/office/officeart/2005/8/layout/chart3"/>
    <dgm:cxn modelId="{4A88EC00-2EEB-4EC2-84BD-A419EE23AB02}" type="presOf" srcId="{1E195338-248F-461D-9011-E9A4296B55CC}" destId="{CDE55957-EA16-4AFE-A27A-D4021E15FBE8}" srcOrd="0" destOrd="0" presId="urn:microsoft.com/office/officeart/2005/8/layout/chart3"/>
    <dgm:cxn modelId="{E530F82D-51D1-443F-A61F-F169C00EDD78}" type="presOf" srcId="{C2016F3E-5364-43FC-98F0-A2DDFE92EFE2}" destId="{EA618C7E-0DF8-4F90-A409-DF9255870DD5}" srcOrd="0" destOrd="0" presId="urn:microsoft.com/office/officeart/2005/8/layout/chart3"/>
    <dgm:cxn modelId="{B97C39E1-B245-4C64-A548-EAF723C4E99E}" type="presOf" srcId="{02CC2317-DED3-45E9-B984-391D9C30C7E2}" destId="{73B82055-23FE-4825-90DA-73877434E050}" srcOrd="0" destOrd="0" presId="urn:microsoft.com/office/officeart/2005/8/layout/chart3"/>
    <dgm:cxn modelId="{E6FB086B-B91A-4D97-BF82-C10ABCC82EE8}" srcId="{1E195338-248F-461D-9011-E9A4296B55CC}" destId="{02CC2317-DED3-45E9-B984-391D9C30C7E2}" srcOrd="0" destOrd="0" parTransId="{7A458ACE-5A28-4752-91E0-32BAEE64C25C}" sibTransId="{A42F9EE6-7B10-4297-8CAE-19DBACBDB523}"/>
    <dgm:cxn modelId="{6376539E-12B7-4809-9CEC-D61BFE0DABDD}" type="presParOf" srcId="{CDE55957-EA16-4AFE-A27A-D4021E15FBE8}" destId="{73B82055-23FE-4825-90DA-73877434E050}" srcOrd="0" destOrd="0" presId="urn:microsoft.com/office/officeart/2005/8/layout/chart3"/>
    <dgm:cxn modelId="{ADFEB55B-E9B5-4127-A780-327D2F753BE3}" type="presParOf" srcId="{CDE55957-EA16-4AFE-A27A-D4021E15FBE8}" destId="{E1C9C25E-5038-4687-9682-937FF83CA3E7}" srcOrd="1" destOrd="0" presId="urn:microsoft.com/office/officeart/2005/8/layout/chart3"/>
    <dgm:cxn modelId="{AF85039A-931E-4E5D-AFD6-094634616F84}" type="presParOf" srcId="{CDE55957-EA16-4AFE-A27A-D4021E15FBE8}" destId="{EA618C7E-0DF8-4F90-A409-DF9255870DD5}" srcOrd="2" destOrd="0" presId="urn:microsoft.com/office/officeart/2005/8/layout/chart3"/>
    <dgm:cxn modelId="{D101159C-6D0E-4DF8-99CB-DE36A66139C4}" type="presParOf" srcId="{CDE55957-EA16-4AFE-A27A-D4021E15FBE8}" destId="{5939C838-51BE-4EC8-8408-9E4AA7421554}" srcOrd="3" destOrd="0" presId="urn:microsoft.com/office/officeart/2005/8/layout/chart3"/>
    <dgm:cxn modelId="{38C786D6-B9F2-4196-9AC8-5958B282F83E}" type="presParOf" srcId="{CDE55957-EA16-4AFE-A27A-D4021E15FBE8}" destId="{0636A7FF-66FD-4389-9DE2-768DCFEDD0CD}" srcOrd="4" destOrd="0" presId="urn:microsoft.com/office/officeart/2005/8/layout/chart3"/>
    <dgm:cxn modelId="{53C4E936-3F29-4DDE-AB85-2293CFA19D13}" type="presParOf" srcId="{CDE55957-EA16-4AFE-A27A-D4021E15FBE8}" destId="{61AF1DF7-6B72-487D-A6E0-999B6712071B}" srcOrd="5" destOrd="0" presId="urn:microsoft.com/office/officeart/2005/8/layout/chart3"/>
    <dgm:cxn modelId="{CC8B0ACE-5831-4E8F-8F64-310F80B39C51}" type="presParOf" srcId="{CDE55957-EA16-4AFE-A27A-D4021E15FBE8}" destId="{E5F3DC87-B2FE-4594-8AC6-83F86943A734}" srcOrd="6" destOrd="0" presId="urn:microsoft.com/office/officeart/2005/8/layout/chart3"/>
    <dgm:cxn modelId="{9AFF7879-CFEE-417A-A5E3-350751408C97}" type="presParOf" srcId="{CDE55957-EA16-4AFE-A27A-D4021E15FBE8}" destId="{2FD08B10-A1DF-4370-9B1C-489EC45D0BB7}" srcOrd="7" destOrd="0" presId="urn:microsoft.com/office/officeart/2005/8/layout/chart3"/>
    <dgm:cxn modelId="{CDD4972C-DAB0-4795-92FB-2D32B103DC69}" type="presParOf" srcId="{CDE55957-EA16-4AFE-A27A-D4021E15FBE8}" destId="{4963419B-0ED9-430A-8734-95B9BE27849F}" srcOrd="8" destOrd="0" presId="urn:microsoft.com/office/officeart/2005/8/layout/chart3"/>
    <dgm:cxn modelId="{6799615F-9AC4-4607-AC64-04F010AF7B73}" type="presParOf" srcId="{CDE55957-EA16-4AFE-A27A-D4021E15FBE8}" destId="{B91381F9-8D1B-4B7E-9432-061B487EA0AF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2055-23FE-4825-90DA-73877434E050}">
      <dsp:nvSpPr>
        <dsp:cNvPr id="0" name=""/>
        <dsp:cNvSpPr/>
      </dsp:nvSpPr>
      <dsp:spPr>
        <a:xfrm>
          <a:off x="1844419" y="4"/>
          <a:ext cx="5623182" cy="5483533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>
              <a:solidFill>
                <a:schemeClr val="tx1"/>
              </a:solidFill>
              <a:latin typeface="Arial Narrow" pitchFamily="34" charset="0"/>
            </a:rPr>
            <a:t>Culture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b="0" i="1" kern="1200" dirty="0" smtClean="0">
              <a:solidFill>
                <a:schemeClr val="tx1"/>
              </a:solidFill>
              <a:latin typeface="Arial Narrow" pitchFamily="34" charset="0"/>
            </a:rPr>
            <a:t>(Earth)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1200" b="1" kern="1200" dirty="0" smtClean="0">
            <a:solidFill>
              <a:schemeClr val="tx1"/>
            </a:solidFill>
            <a:latin typeface="Arial Narrow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 Narrow" pitchFamily="34" charset="0"/>
            </a:rPr>
            <a:t>Shared Values; </a:t>
          </a:r>
          <a:r>
            <a:rPr lang="en-US" sz="1600" kern="1200" dirty="0" smtClean="0">
              <a:solidFill>
                <a:schemeClr val="tx1"/>
              </a:solidFill>
              <a:latin typeface="Arial Narrow" pitchFamily="34" charset="0"/>
            </a:rPr>
            <a:t>Team Culture; Growth Attitude</a:t>
          </a:r>
          <a:endParaRPr lang="en-US" sz="1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4726969" y="819270"/>
        <a:ext cx="1907865" cy="1272963"/>
      </dsp:txXfrm>
    </dsp:sp>
    <dsp:sp modelId="{EA618C7E-0DF8-4F90-A409-DF9255870DD5}">
      <dsp:nvSpPr>
        <dsp:cNvPr id="0" name=""/>
        <dsp:cNvSpPr/>
      </dsp:nvSpPr>
      <dsp:spPr>
        <a:xfrm>
          <a:off x="1676398" y="231462"/>
          <a:ext cx="5623182" cy="5483533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2500" b="1" kern="1200" dirty="0" smtClean="0">
            <a:solidFill>
              <a:schemeClr val="tx1"/>
            </a:solidFill>
            <a:latin typeface="Arial Narrow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500" b="1" kern="1200" dirty="0" smtClean="0">
              <a:solidFill>
                <a:schemeClr val="tx1"/>
              </a:solidFill>
              <a:latin typeface="Arial Narrow" pitchFamily="34" charset="0"/>
            </a:rPr>
            <a:t>Leadership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i="1" kern="1200" dirty="0" smtClean="0">
              <a:solidFill>
                <a:schemeClr val="tx1"/>
              </a:solidFill>
              <a:latin typeface="Arial Narrow" pitchFamily="34" charset="0"/>
            </a:rPr>
            <a:t>(Fire)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400" i="1" kern="1200" dirty="0" smtClean="0">
            <a:solidFill>
              <a:schemeClr val="tx1"/>
            </a:solidFill>
            <a:latin typeface="Arial Narrow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smtClean="0">
              <a:solidFill>
                <a:schemeClr val="tx1"/>
              </a:solidFill>
              <a:latin typeface="Arial Narrow" pitchFamily="34" charset="0"/>
            </a:rPr>
            <a:t>Inspiring Vision; Energized Leaders;  Clear Communication</a:t>
          </a:r>
          <a:endParaRPr lang="en-US" sz="15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5351549" y="2712108"/>
        <a:ext cx="1673566" cy="1377411"/>
      </dsp:txXfrm>
    </dsp:sp>
    <dsp:sp modelId="{0636A7FF-66FD-4389-9DE2-768DCFEDD0CD}">
      <dsp:nvSpPr>
        <dsp:cNvPr id="0" name=""/>
        <dsp:cNvSpPr/>
      </dsp:nvSpPr>
      <dsp:spPr>
        <a:xfrm>
          <a:off x="1664924" y="237270"/>
          <a:ext cx="5623182" cy="5483533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500" b="1" kern="1200" dirty="0" smtClean="0">
              <a:solidFill>
                <a:schemeClr val="tx1"/>
              </a:solidFill>
              <a:latin typeface="Arial Narrow" pitchFamily="34" charset="0"/>
            </a:rPr>
            <a:t>Employees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i="1" kern="1200" dirty="0" smtClean="0">
              <a:solidFill>
                <a:schemeClr val="tx1"/>
              </a:solidFill>
              <a:latin typeface="Arial Narrow" pitchFamily="34" charset="0"/>
            </a:rPr>
            <a:t>(Metal)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200" i="1" kern="1200" dirty="0" smtClean="0">
            <a:solidFill>
              <a:schemeClr val="tx1"/>
            </a:solidFill>
            <a:latin typeface="Arial Narrow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Arial Narrow" pitchFamily="34" charset="0"/>
            </a:rPr>
            <a:t>Strategically Aligned; Empowered; Innovative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3472376" y="4349920"/>
        <a:ext cx="2008279" cy="1175042"/>
      </dsp:txXfrm>
    </dsp:sp>
    <dsp:sp modelId="{E5F3DC87-B2FE-4594-8AC6-83F86943A734}">
      <dsp:nvSpPr>
        <dsp:cNvPr id="0" name=""/>
        <dsp:cNvSpPr/>
      </dsp:nvSpPr>
      <dsp:spPr>
        <a:xfrm>
          <a:off x="1676398" y="231462"/>
          <a:ext cx="5623182" cy="5483533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500" b="1" kern="1200" dirty="0" smtClean="0">
              <a:solidFill>
                <a:schemeClr val="tx1"/>
              </a:solidFill>
              <a:latin typeface="Arial Narrow" pitchFamily="34" charset="0"/>
            </a:rPr>
            <a:t>Performance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i="1" kern="1200" dirty="0" smtClean="0">
              <a:solidFill>
                <a:schemeClr val="tx1"/>
              </a:solidFill>
              <a:latin typeface="Arial Narrow" pitchFamily="34" charset="0"/>
            </a:rPr>
            <a:t>(Water)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200" i="1" kern="1200" dirty="0" smtClean="0">
            <a:solidFill>
              <a:schemeClr val="tx1"/>
            </a:solidFill>
            <a:latin typeface="Arial Narrow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500" i="0" kern="1200" dirty="0" smtClean="0">
              <a:solidFill>
                <a:schemeClr val="tx1"/>
              </a:solidFill>
              <a:latin typeface="Arial Narrow" pitchFamily="34" charset="0"/>
            </a:rPr>
            <a:t>Motivation, Coaching, Measurement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944168" y="2712108"/>
        <a:ext cx="1673566" cy="1377411"/>
      </dsp:txXfrm>
    </dsp:sp>
    <dsp:sp modelId="{4963419B-0ED9-430A-8734-95B9BE27849F}">
      <dsp:nvSpPr>
        <dsp:cNvPr id="0" name=""/>
        <dsp:cNvSpPr/>
      </dsp:nvSpPr>
      <dsp:spPr>
        <a:xfrm>
          <a:off x="1676398" y="231462"/>
          <a:ext cx="5623182" cy="5483533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>
              <a:solidFill>
                <a:schemeClr val="tx1"/>
              </a:solidFill>
              <a:latin typeface="Arial Narrow" pitchFamily="34" charset="0"/>
            </a:rPr>
            <a:t>Capabilities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i="1" kern="1200" dirty="0" smtClean="0">
              <a:solidFill>
                <a:schemeClr val="tx1"/>
              </a:solidFill>
              <a:latin typeface="Arial Narrow" pitchFamily="34" charset="0"/>
            </a:rPr>
            <a:t>(Wood)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200" i="1" kern="1200" dirty="0" smtClean="0">
            <a:solidFill>
              <a:schemeClr val="tx1"/>
            </a:solidFill>
            <a:latin typeface="Arial Narrow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500" i="0" kern="1200" dirty="0" smtClean="0">
              <a:solidFill>
                <a:schemeClr val="tx1"/>
              </a:solidFill>
              <a:latin typeface="Arial Narrow" pitchFamily="34" charset="0"/>
            </a:rPr>
            <a:t>Creativity; Leveraged Diversity; Leadership Development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500" i="1" kern="1200" dirty="0" smtClean="0">
            <a:solidFill>
              <a:schemeClr val="tx1"/>
            </a:solidFill>
            <a:latin typeface="Arial Narrow" pitchFamily="34" charset="0"/>
          </a:endParaRPr>
        </a:p>
      </dsp:txBody>
      <dsp:txXfrm>
        <a:off x="2496445" y="1067048"/>
        <a:ext cx="1907865" cy="1272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6A46-3DA1-488E-BCBF-995BE19424D3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06C4-9FA6-4E7C-BB5C-28CF2A841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Narrow" pitchFamily="34" charset="0"/>
              </a:rPr>
              <a:t>ORGANIZATIONAL VALUES</a:t>
            </a:r>
            <a:br>
              <a:rPr lang="en-US" b="1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-A </a:t>
            </a:r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rief Exploration-</a:t>
            </a:r>
            <a:br>
              <a:rPr lang="en-US" dirty="0" smtClean="0">
                <a:latin typeface="Arial Narrow" pitchFamily="34" charset="0"/>
              </a:rPr>
            </a:br>
            <a:endParaRPr lang="en-US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4876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‘ </a:t>
            </a:r>
            <a:r>
              <a:rPr lang="en-US" sz="2000" b="1" dirty="0" err="1" smtClean="0">
                <a:latin typeface="Arial Narrow" pitchFamily="34" charset="0"/>
              </a:rPr>
              <a:t>Tobi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Odunowo</a:t>
            </a:r>
            <a:endParaRPr lang="en-US" sz="2000" b="1" dirty="0" smtClean="0">
              <a:latin typeface="Arial Narrow" pitchFamily="34" charset="0"/>
            </a:endParaRPr>
          </a:p>
          <a:p>
            <a:endParaRPr lang="en-US" sz="2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logs.curtin.edu.au/cv/files/2009/05/aiesec-79710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4572000"/>
            <a:ext cx="2030730" cy="990600"/>
          </a:xfrm>
          <a:prstGeom prst="rect">
            <a:avLst/>
          </a:prstGeom>
          <a:noFill/>
        </p:spPr>
      </p:pic>
      <p:pic>
        <p:nvPicPr>
          <p:cNvPr id="7" name="Content Placeholder 3" descr="DSC0193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705600" cy="5181600"/>
          </a:xfrm>
        </p:spPr>
      </p:pic>
      <p:pic>
        <p:nvPicPr>
          <p:cNvPr id="1033" name="Picture 9" descr="http://www.takcerehk.com/en/resource/image/deloit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590800"/>
            <a:ext cx="1447800" cy="1090108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3505200"/>
            <a:ext cx="1358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2286000"/>
            <a:ext cx="1828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 descr="http://www.mtbshorts.co.za/wp-content/uploads/2009/01/mtn-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3800" y="1295400"/>
            <a:ext cx="838200" cy="838200"/>
          </a:xfrm>
          <a:prstGeom prst="rect">
            <a:avLst/>
          </a:prstGeom>
          <a:noFill/>
        </p:spPr>
      </p:pic>
      <p:pic>
        <p:nvPicPr>
          <p:cNvPr id="1038" name="Picture 14" descr="http://api.ning.com/files/qSF7nhERsVDYg3DZYSkk1hn9rvmAfxwJHeMKnv2MPVriobzkP0u33uJVdYXlB7DfDIgNGLfbiBdS9ELjVWVSDIoZQ17wQdGX/EcowasLogo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15200" y="0"/>
            <a:ext cx="1262983" cy="1143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28600" y="5334000"/>
            <a:ext cx="640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‘</a:t>
            </a:r>
            <a:r>
              <a:rPr lang="en-US" b="1" dirty="0" err="1" smtClean="0">
                <a:latin typeface="Arial Narrow" pitchFamily="34" charset="0"/>
              </a:rPr>
              <a:t>Tobi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Odunowo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sz="1400" i="1" dirty="0" smtClean="0">
                <a:latin typeface="Arial Narrow" pitchFamily="34" charset="0"/>
              </a:rPr>
              <a:t>B. Agric (2002), MA Management Learning &amp; Leadership (2011)</a:t>
            </a:r>
          </a:p>
          <a:p>
            <a:endParaRPr lang="en-US" sz="1400" i="1" dirty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 9+ years experience in Organization and People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Work experience spans 3 countries </a:t>
            </a:r>
            <a:r>
              <a:rPr lang="en-US" i="1" dirty="0" smtClean="0">
                <a:latin typeface="Arial Narrow" pitchFamily="34" charset="0"/>
              </a:rPr>
              <a:t>– Nigeria, Ghana, India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Visited or lived in about 19 countries in Africa, Asia and Europe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914400"/>
          <a:ext cx="9144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304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Balanced Organization- 5 Basic Elements</a:t>
            </a:r>
            <a:endParaRPr lang="en-US" sz="32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Defining “Shared Values”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indent="-339725">
              <a:buFont typeface="Arial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Shared values are what </a:t>
            </a:r>
            <a:r>
              <a:rPr lang="en-US" sz="2800" dirty="0" smtClean="0">
                <a:latin typeface="Arial Narrow" pitchFamily="34" charset="0"/>
              </a:rPr>
              <a:t>“engender” </a:t>
            </a:r>
            <a:r>
              <a:rPr lang="en-US" sz="2800" dirty="0">
                <a:latin typeface="Arial Narrow" pitchFamily="34" charset="0"/>
              </a:rPr>
              <a:t>trust and link an organization together. </a:t>
            </a:r>
            <a:endParaRPr lang="en-US" sz="2800" dirty="0" smtClean="0">
              <a:latin typeface="Arial Narrow" pitchFamily="34" charset="0"/>
            </a:endParaRPr>
          </a:p>
          <a:p>
            <a:pPr marL="627063" indent="-339725">
              <a:buFont typeface="Arial" pitchFamily="34" charset="0"/>
              <a:buChar char="•"/>
            </a:pPr>
            <a:endParaRPr lang="en-US" sz="2800" dirty="0">
              <a:latin typeface="Arial Narrow" pitchFamily="34" charset="0"/>
            </a:endParaRPr>
          </a:p>
          <a:p>
            <a:pPr marL="627063" indent="-339725"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Shared </a:t>
            </a:r>
            <a:r>
              <a:rPr lang="en-US" sz="2800" dirty="0">
                <a:latin typeface="Arial Narrow" pitchFamily="34" charset="0"/>
              </a:rPr>
              <a:t>values are also the identity by which an organization is known throughout its business areas. </a:t>
            </a:r>
            <a:endParaRPr lang="en-US" sz="2800" dirty="0" smtClean="0">
              <a:latin typeface="Arial Narrow" pitchFamily="34" charset="0"/>
            </a:endParaRPr>
          </a:p>
          <a:p>
            <a:pPr marL="627063" indent="-339725">
              <a:buFont typeface="Arial" pitchFamily="34" charset="0"/>
              <a:buChar char="•"/>
            </a:pPr>
            <a:endParaRPr lang="en-US" sz="2800" dirty="0">
              <a:latin typeface="Arial Narrow" pitchFamily="34" charset="0"/>
            </a:endParaRPr>
          </a:p>
          <a:p>
            <a:pPr marL="627063" indent="-339725"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These </a:t>
            </a:r>
            <a:r>
              <a:rPr lang="en-US" sz="2800" dirty="0">
                <a:latin typeface="Arial Narrow" pitchFamily="34" charset="0"/>
              </a:rPr>
              <a:t>values </a:t>
            </a:r>
            <a:r>
              <a:rPr lang="en-US" sz="2800" dirty="0" smtClean="0">
                <a:latin typeface="Arial Narrow" pitchFamily="34" charset="0"/>
              </a:rPr>
              <a:t>are </a:t>
            </a:r>
            <a:r>
              <a:rPr lang="en-US" sz="2800" dirty="0">
                <a:latin typeface="Arial Narrow" pitchFamily="34" charset="0"/>
              </a:rPr>
              <a:t>stated as both corporate objectives and </a:t>
            </a:r>
            <a:r>
              <a:rPr lang="en-US" sz="2800" b="1" u="sng" dirty="0">
                <a:latin typeface="Arial Narrow" pitchFamily="34" charset="0"/>
              </a:rPr>
              <a:t>individual values</a:t>
            </a:r>
            <a:r>
              <a:rPr lang="en-US" sz="2800" dirty="0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Exploring “Individual Values”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indent="-339725"/>
            <a:r>
              <a:rPr lang="en-US" sz="2800" dirty="0" smtClean="0">
                <a:latin typeface="Arial Narrow" pitchFamily="34" charset="0"/>
              </a:rPr>
              <a:t>Exploring Life Realities. </a:t>
            </a:r>
          </a:p>
          <a:p>
            <a:pPr marL="627063" indent="-339725">
              <a:buFont typeface="Arial" pitchFamily="34" charset="0"/>
              <a:buChar char="•"/>
            </a:pPr>
            <a:endParaRPr lang="en-US" sz="2800" dirty="0">
              <a:latin typeface="Arial Narrow" pitchFamily="34" charset="0"/>
            </a:endParaRPr>
          </a:p>
          <a:p>
            <a:pPr marL="1084263" lvl="1" indent="-339725"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The very familiar </a:t>
            </a:r>
            <a:r>
              <a:rPr lang="en-US" sz="2800" i="1" u="sng" dirty="0">
                <a:latin typeface="Arial Narrow" pitchFamily="34" charset="0"/>
              </a:rPr>
              <a:t>y</a:t>
            </a:r>
            <a:r>
              <a:rPr lang="en-US" sz="2800" i="1" u="sng" dirty="0" smtClean="0">
                <a:latin typeface="Arial Narrow" pitchFamily="34" charset="0"/>
              </a:rPr>
              <a:t>ou and him/you and her</a:t>
            </a:r>
            <a:r>
              <a:rPr lang="en-US" sz="2800" i="1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story of love</a:t>
            </a:r>
          </a:p>
          <a:p>
            <a:pPr marL="627063" indent="-339725">
              <a:buFont typeface="Arial" pitchFamily="34" charset="0"/>
              <a:buChar char="•"/>
            </a:pPr>
            <a:endParaRPr lang="en-US" sz="2800" dirty="0" smtClean="0">
              <a:latin typeface="Arial Narrow" pitchFamily="34" charset="0"/>
            </a:endParaRPr>
          </a:p>
          <a:p>
            <a:pPr marL="627063" indent="-339725">
              <a:buFont typeface="Arial" pitchFamily="34" charset="0"/>
              <a:buChar char="•"/>
            </a:pPr>
            <a:endParaRPr lang="en-US" sz="2800" dirty="0">
              <a:latin typeface="Arial Narrow" pitchFamily="34" charset="0"/>
            </a:endParaRPr>
          </a:p>
          <a:p>
            <a:pPr marL="627063" indent="-339725"/>
            <a:r>
              <a:rPr lang="en-US" sz="2800" dirty="0" smtClean="0">
                <a:latin typeface="Arial Narrow" pitchFamily="34" charset="0"/>
              </a:rPr>
              <a:t>FOUR CORNERS GAME…</a:t>
            </a:r>
          </a:p>
          <a:p>
            <a:pPr marL="627063" indent="-339725"/>
            <a:endParaRPr lang="en-US" sz="2800" dirty="0">
              <a:latin typeface="Arial Narrow" pitchFamily="34" charset="0"/>
            </a:endParaRPr>
          </a:p>
          <a:p>
            <a:pPr marL="1084263" lvl="1" indent="-339725"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Exploring life realities through a simulation</a:t>
            </a:r>
            <a:endParaRPr lang="en-US" sz="2800" dirty="0">
              <a:latin typeface="Arial Narrow" pitchFamily="34" charset="0"/>
            </a:endParaRPr>
          </a:p>
          <a:p>
            <a:pPr marL="627063" indent="-339725"/>
            <a:endParaRPr lang="en-US" sz="28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Defining “Organizational Values”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8001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indent="-339725" algn="just">
              <a:buFont typeface="Arial" pitchFamily="34" charset="0"/>
              <a:buChar char="•"/>
            </a:pPr>
            <a:r>
              <a:rPr lang="en-US" sz="2800" u="sng" dirty="0" smtClean="0">
                <a:latin typeface="Arial Narrow" pitchFamily="34" charset="0"/>
              </a:rPr>
              <a:t>Beliefs and ideas </a:t>
            </a:r>
            <a:r>
              <a:rPr lang="en-US" sz="2800" dirty="0" smtClean="0">
                <a:latin typeface="Arial Narrow" pitchFamily="34" charset="0"/>
              </a:rPr>
              <a:t>about what kinds of goals members of an organization should pursue and ideas about the appropriate kinds or standards of behavior organizational members should use to achieve these goals</a:t>
            </a:r>
          </a:p>
          <a:p>
            <a:pPr marL="627063" indent="-339725" algn="just"/>
            <a:endParaRPr lang="en-US" sz="2800" dirty="0" smtClean="0">
              <a:latin typeface="Arial Narrow" pitchFamily="34" charset="0"/>
            </a:endParaRPr>
          </a:p>
          <a:p>
            <a:pPr marL="627063" indent="-339725" algn="just"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Organizational </a:t>
            </a:r>
            <a:r>
              <a:rPr lang="en-US" sz="2800" dirty="0">
                <a:latin typeface="Arial Narrow" pitchFamily="34" charset="0"/>
              </a:rPr>
              <a:t>values define the acceptable standards which govern the </a:t>
            </a:r>
            <a:r>
              <a:rPr lang="en-US" sz="2800" u="sng" dirty="0">
                <a:latin typeface="Arial Narrow" pitchFamily="34" charset="0"/>
              </a:rPr>
              <a:t>behaviour of individuals</a:t>
            </a:r>
            <a:r>
              <a:rPr lang="en-US" sz="2800" dirty="0">
                <a:latin typeface="Arial Narrow" pitchFamily="34" charset="0"/>
              </a:rPr>
              <a:t> within the organization. </a:t>
            </a:r>
            <a:r>
              <a:rPr lang="en-US" sz="2800" b="1" dirty="0">
                <a:latin typeface="Arial Narrow" pitchFamily="34" charset="0"/>
              </a:rPr>
              <a:t>Without such values, individuals will pursue behaviours that are in line with their own individual value systems, which may lead to behaviours that the organization doesn't wish to </a:t>
            </a:r>
            <a:r>
              <a:rPr lang="en-US" sz="2800" b="1" dirty="0" smtClean="0">
                <a:latin typeface="Arial Narrow" pitchFamily="34" charset="0"/>
              </a:rPr>
              <a:t>encourage</a:t>
            </a:r>
            <a:endParaRPr lang="en-US" sz="28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rowditout.com/wp-content/themes/marikit-green/images/stand-out-in-a-crow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4495800" cy="29401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253425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Organizational Values= Shared Individual Values?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048000" y="1219200"/>
            <a:ext cx="2743200" cy="236220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I am different and so we all must be different!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53425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Establishing Shared Values-</a:t>
            </a:r>
            <a:r>
              <a:rPr lang="en-US" sz="3200" dirty="0" smtClean="0">
                <a:latin typeface="Arial Narrow" pitchFamily="34" charset="0"/>
              </a:rPr>
              <a:t> Some</a:t>
            </a:r>
            <a:r>
              <a:rPr lang="en-US" sz="3200" b="1" dirty="0" smtClean="0">
                <a:latin typeface="Arial Narrow" pitchFamily="34" charset="0"/>
              </a:rPr>
              <a:t> </a:t>
            </a:r>
            <a:r>
              <a:rPr lang="en-US" sz="3200" dirty="0" smtClean="0">
                <a:latin typeface="Arial Narrow" pitchFamily="34" charset="0"/>
              </a:rPr>
              <a:t>6 Steps</a:t>
            </a:r>
            <a:endParaRPr lang="en-US" sz="3200" b="1" dirty="0" smtClean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066801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indent="-457200" algn="just">
              <a:buFont typeface="+mj-lt"/>
              <a:buAutoNum type="arabicPeriod"/>
            </a:pPr>
            <a:r>
              <a:rPr lang="en-US" sz="2400" dirty="0">
                <a:latin typeface="Arial Narrow" pitchFamily="34" charset="0"/>
              </a:rPr>
              <a:t>Engage </a:t>
            </a:r>
            <a:r>
              <a:rPr lang="en-US" sz="2400" dirty="0" smtClean="0">
                <a:latin typeface="Arial Narrow" pitchFamily="34" charset="0"/>
              </a:rPr>
              <a:t>members </a:t>
            </a:r>
            <a:r>
              <a:rPr lang="en-US" sz="2400" dirty="0">
                <a:latin typeface="Arial Narrow" pitchFamily="34" charset="0"/>
              </a:rPr>
              <a:t>in creating a list of shared values that define what </a:t>
            </a:r>
            <a:r>
              <a:rPr lang="en-US" sz="2400" dirty="0" smtClean="0">
                <a:latin typeface="Arial Narrow" pitchFamily="34" charset="0"/>
              </a:rPr>
              <a:t>your </a:t>
            </a:r>
            <a:r>
              <a:rPr lang="en-US" sz="2400" dirty="0" err="1" smtClean="0">
                <a:latin typeface="Arial Narrow" pitchFamily="34" charset="0"/>
              </a:rPr>
              <a:t>organisation</a:t>
            </a:r>
            <a:r>
              <a:rPr lang="en-US" sz="2400" dirty="0" smtClean="0">
                <a:latin typeface="Arial Narrow" pitchFamily="34" charset="0"/>
              </a:rPr>
              <a:t> stands </a:t>
            </a:r>
            <a:r>
              <a:rPr lang="en-US" sz="2400" dirty="0">
                <a:latin typeface="Arial Narrow" pitchFamily="34" charset="0"/>
              </a:rPr>
              <a:t>for </a:t>
            </a:r>
            <a:endParaRPr lang="en-US" sz="2400" dirty="0" smtClean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 smtClean="0">
                <a:latin typeface="Arial Narrow" pitchFamily="34" charset="0"/>
              </a:rPr>
              <a:t>Define </a:t>
            </a:r>
            <a:r>
              <a:rPr lang="en-US" sz="2400" dirty="0">
                <a:latin typeface="Arial Narrow" pitchFamily="34" charset="0"/>
              </a:rPr>
              <a:t>and reinforce </a:t>
            </a:r>
            <a:r>
              <a:rPr lang="en-US" sz="2400" dirty="0" smtClean="0">
                <a:latin typeface="Arial Narrow" pitchFamily="34" charset="0"/>
              </a:rPr>
              <a:t>the mission of your organization through available </a:t>
            </a:r>
            <a:r>
              <a:rPr lang="en-US" sz="2400" dirty="0">
                <a:latin typeface="Arial Narrow" pitchFamily="34" charset="0"/>
              </a:rPr>
              <a:t>formal </a:t>
            </a:r>
            <a:r>
              <a:rPr lang="en-US" sz="2400" dirty="0" smtClean="0">
                <a:latin typeface="Arial Narrow" pitchFamily="34" charset="0"/>
              </a:rPr>
              <a:t>documentations</a:t>
            </a: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 smtClean="0">
                <a:latin typeface="Arial Narrow" pitchFamily="34" charset="0"/>
              </a:rPr>
              <a:t>Organise </a:t>
            </a:r>
            <a:r>
              <a:rPr lang="en-US" sz="2400" dirty="0">
                <a:latin typeface="Arial Narrow" pitchFamily="34" charset="0"/>
              </a:rPr>
              <a:t>training programmes that </a:t>
            </a:r>
            <a:r>
              <a:rPr lang="en-US" sz="2400" dirty="0" smtClean="0">
                <a:latin typeface="Arial Narrow" pitchFamily="34" charset="0"/>
              </a:rPr>
              <a:t>emphasize </a:t>
            </a:r>
            <a:r>
              <a:rPr lang="en-US" sz="2400" dirty="0" err="1" smtClean="0">
                <a:latin typeface="Arial Narrow" pitchFamily="34" charset="0"/>
              </a:rPr>
              <a:t>organisational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values </a:t>
            </a:r>
            <a:endParaRPr lang="en-US" sz="2400" dirty="0" smtClean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endParaRPr lang="en-US" sz="2400" dirty="0" smtClean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 smtClean="0">
                <a:latin typeface="Arial Narrow" pitchFamily="34" charset="0"/>
              </a:rPr>
              <a:t>Socialise with other members </a:t>
            </a:r>
            <a:r>
              <a:rPr lang="en-US" sz="2400" dirty="0">
                <a:latin typeface="Arial Narrow" pitchFamily="34" charset="0"/>
              </a:rPr>
              <a:t>and </a:t>
            </a:r>
            <a:r>
              <a:rPr lang="en-US" sz="2400" dirty="0" smtClean="0">
                <a:latin typeface="Arial Narrow" pitchFamily="34" charset="0"/>
              </a:rPr>
              <a:t>stakeholders</a:t>
            </a: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 smtClean="0">
                <a:latin typeface="Arial Narrow" pitchFamily="34" charset="0"/>
              </a:rPr>
              <a:t>Document </a:t>
            </a:r>
            <a:r>
              <a:rPr lang="en-US" sz="2400" dirty="0" err="1" smtClean="0">
                <a:latin typeface="Arial Narrow" pitchFamily="34" charset="0"/>
              </a:rPr>
              <a:t>organisations</a:t>
            </a:r>
            <a:r>
              <a:rPr lang="en-US" sz="2400" dirty="0" smtClean="0">
                <a:latin typeface="Arial Narrow" pitchFamily="34" charset="0"/>
              </a:rPr>
              <a:t> histories/success stories </a:t>
            </a:r>
            <a:r>
              <a:rPr lang="en-US" sz="2400" dirty="0">
                <a:latin typeface="Arial Narrow" pitchFamily="34" charset="0"/>
              </a:rPr>
              <a:t>that dramatise guiding values and organise "storytelling </a:t>
            </a:r>
            <a:r>
              <a:rPr lang="en-US" sz="2400" dirty="0" smtClean="0">
                <a:latin typeface="Arial Narrow" pitchFamily="34" charset="0"/>
              </a:rPr>
              <a:t>events“</a:t>
            </a: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Arial Narrow" pitchFamily="34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 smtClean="0">
                <a:latin typeface="Arial Narrow" pitchFamily="34" charset="0"/>
              </a:rPr>
              <a:t>Work out unique</a:t>
            </a:r>
            <a:r>
              <a:rPr lang="en-US" sz="2400" dirty="0">
                <a:latin typeface="Arial Narrow" pitchFamily="34" charset="0"/>
              </a:rPr>
              <a:t>, shared corporate </a:t>
            </a:r>
            <a:r>
              <a:rPr lang="en-US" sz="2400" dirty="0" smtClean="0">
                <a:latin typeface="Arial Narrow" pitchFamily="34" charset="0"/>
              </a:rPr>
              <a:t>language </a:t>
            </a:r>
            <a:r>
              <a:rPr lang="en-US" sz="2400" dirty="0">
                <a:latin typeface="Arial Narrow" pitchFamily="34" charset="0"/>
              </a:rPr>
              <a:t>that reflects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-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00250"/>
            <a:ext cx="3933825" cy="4857750"/>
          </a:xfrm>
          <a:prstGeom prst="rect">
            <a:avLst/>
          </a:prstGeom>
        </p:spPr>
      </p:pic>
      <p:pic>
        <p:nvPicPr>
          <p:cNvPr id="19458" name="Picture 2" descr="thank-you-02.gif image by edge0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73491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368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ORGANIZATIONAL VALUES -A Brief Exploration-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CULTURE -A Brief Exploration-</dc:title>
  <dc:creator>user</dc:creator>
  <cp:lastModifiedBy>GM</cp:lastModifiedBy>
  <cp:revision>16</cp:revision>
  <dcterms:created xsi:type="dcterms:W3CDTF">2009-10-22T16:10:03Z</dcterms:created>
  <dcterms:modified xsi:type="dcterms:W3CDTF">2013-08-24T11:14:19Z</dcterms:modified>
</cp:coreProperties>
</file>