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61" r:id="rId6"/>
    <p:sldId id="265" r:id="rId7"/>
    <p:sldId id="262" r:id="rId8"/>
    <p:sldId id="266" r:id="rId9"/>
    <p:sldId id="263" r:id="rId10"/>
    <p:sldId id="267" r:id="rId11"/>
    <p:sldId id="259" r:id="rId12"/>
    <p:sldId id="260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07E1183-13C1-4BC7-A299-C0DB5A50EEED}">
          <p14:sldIdLst>
            <p14:sldId id="256"/>
            <p14:sldId id="257"/>
          </p14:sldIdLst>
        </p14:section>
        <p14:section name="Azure Portal - Create a VM" id="{06E2D2AE-1746-4417-B3D7-C31080C1F8A3}">
          <p14:sldIdLst>
            <p14:sldId id="258"/>
            <p14:sldId id="264"/>
          </p14:sldIdLst>
        </p14:section>
        <p14:section name="PoSh - Create a VM" id="{ADAC3CF8-EA96-4E58-94CF-611C0E8E060D}">
          <p14:sldIdLst>
            <p14:sldId id="261"/>
            <p14:sldId id="265"/>
          </p14:sldIdLst>
        </p14:section>
        <p14:section name="SMA - Create a VM" id="{D491F6F4-F50A-4916-9F53-A5DA16424872}">
          <p14:sldIdLst>
            <p14:sldId id="262"/>
            <p14:sldId id="266"/>
          </p14:sldIdLst>
        </p14:section>
        <p14:section name="SCSM - Create a VM" id="{7D2F5216-0137-407A-A035-105C3987B2B0}">
          <p14:sldIdLst>
            <p14:sldId id="263"/>
            <p14:sldId id="267"/>
            <p14:sldId id="259"/>
          </p14:sldIdLst>
        </p14:section>
        <p14:section name="Closure" id="{2EF9BAA2-4EE2-4672-854D-9F826474DB2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2210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orient="horz" pos="758">
          <p15:clr>
            <a:srgbClr val="A4A3A4"/>
          </p15:clr>
        </p15:guide>
        <p15:guide id="6" pos="2880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612">
          <p15:clr>
            <a:srgbClr val="A4A3A4"/>
          </p15:clr>
        </p15:guide>
        <p15:guide id="10">
          <p15:clr>
            <a:srgbClr val="A4A3A4"/>
          </p15:clr>
        </p15:guide>
        <p15:guide id="11" pos="4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1F1F1F"/>
    <a:srgbClr val="0D0D0D"/>
    <a:srgbClr val="9E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60320" autoAdjust="0"/>
  </p:normalViewPr>
  <p:slideViewPr>
    <p:cSldViewPr showGuides="1">
      <p:cViewPr varScale="1">
        <p:scale>
          <a:sx n="102" d="100"/>
          <a:sy n="102" d="100"/>
        </p:scale>
        <p:origin x="490" y="72"/>
      </p:cViewPr>
      <p:guideLst>
        <p:guide orient="horz" pos="1620"/>
        <p:guide orient="horz" pos="169"/>
        <p:guide orient="horz" pos="2210"/>
        <p:guide orient="horz" pos="2981"/>
        <p:guide orient="horz" pos="758"/>
        <p:guide pos="2880"/>
        <p:guide pos="158"/>
        <p:guide pos="5602"/>
        <p:guide pos="612"/>
        <p:guide/>
        <p:guide pos="4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A84D-A50C-462A-A76F-EF429BD955C2}" type="datetimeFigureOut">
              <a:rPr lang="de-CH" smtClean="0"/>
              <a:t>12.09.2014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4702F-5E2A-4E23-A276-899C753A715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200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C08-4B83-4007-AD8C-3327B426147E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6870B-36E6-45AA-AB02-E2A09D4A3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Iaas</a:t>
            </a:r>
            <a:r>
              <a:rPr lang="en-US" dirty="0" smtClean="0"/>
              <a:t> targets a certain audience, it is not the typical Business unit consuming the service</a:t>
            </a:r>
          </a:p>
          <a:p>
            <a:r>
              <a:rPr lang="en-US" dirty="0" smtClean="0"/>
              <a:t>It is the IT department</a:t>
            </a:r>
            <a:r>
              <a:rPr lang="en-US" baseline="0" dirty="0" smtClean="0"/>
              <a:t> (or at least power users) that is the Business unit targeted when talking Azure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think this is one of the reasons, if not the main reason adoption is hard, at least harder than private cloud adoption.</a:t>
            </a:r>
          </a:p>
          <a:p>
            <a:r>
              <a:rPr lang="en-US" baseline="0" dirty="0" smtClean="0"/>
              <a:t>As capabilities of that service still need to be transferred some way to the actual consumers of that service. So for that matter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 is not so much of a service anymore.</a:t>
            </a:r>
          </a:p>
          <a:p>
            <a:r>
              <a:rPr lang="en-US" baseline="0" dirty="0" smtClean="0"/>
              <a:t>Or is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a ‘Service’?</a:t>
            </a:r>
          </a:p>
          <a:p>
            <a:r>
              <a:rPr lang="en-US" baseline="0" dirty="0" smtClean="0"/>
              <a:t>A service is an offering where most of the pain points are taken care of so the focus shifts from maintenance, hardware and tools to consuming ‘something’.</a:t>
            </a:r>
          </a:p>
          <a:p>
            <a:r>
              <a:rPr lang="en-US" baseline="0" dirty="0" smtClean="0"/>
              <a:t>But what is really needed to offer such a ‘Service’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Could be a </a:t>
            </a:r>
            <a:r>
              <a:rPr lang="en-US" baseline="0" dirty="0" err="1" smtClean="0"/>
              <a:t>Gui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Could be a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Maybe a bunch of scripts to provide some ‘tooling’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we’ll (try) to do today is that, with knowledge already available, it is quite easy to consume the service but also extend that service to the units / departments /  users who really benefit from such a service (the people working to pay your pay slip ;-) 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So let’s put Infrastructure as a Service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2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4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7"/>
          <p:cNvSpPr/>
          <p:nvPr userDrawn="1"/>
        </p:nvSpPr>
        <p:spPr>
          <a:xfrm>
            <a:off x="-76200" y="2664857"/>
            <a:ext cx="5187142" cy="129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39" y="4500431"/>
            <a:ext cx="955965" cy="560284"/>
          </a:xfrm>
          <a:prstGeom prst="rect">
            <a:avLst/>
          </a:prstGeom>
        </p:spPr>
      </p:pic>
      <p:sp>
        <p:nvSpPr>
          <p:cNvPr id="7" name="Rechteck 7"/>
          <p:cNvSpPr/>
          <p:nvPr userDrawn="1"/>
        </p:nvSpPr>
        <p:spPr>
          <a:xfrm>
            <a:off x="-76200" y="1276350"/>
            <a:ext cx="92964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33399" y="1365250"/>
            <a:ext cx="8077201" cy="1121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de-DE" dirty="0" smtClean="0"/>
              <a:t>Title 1</a:t>
            </a:r>
            <a:br>
              <a:rPr lang="de-DE" dirty="0" smtClean="0"/>
            </a:br>
            <a:r>
              <a:rPr lang="de-DE" dirty="0" smtClean="0"/>
              <a:t>Title 2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2743200"/>
            <a:ext cx="4343401" cy="1143000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CH" dirty="0" smtClean="0"/>
              <a:t>Speaker Details</a:t>
            </a:r>
          </a:p>
        </p:txBody>
      </p:sp>
    </p:spTree>
    <p:extLst>
      <p:ext uri="{BB962C8B-B14F-4D97-AF65-F5344CB8AC3E}">
        <p14:creationId xmlns:p14="http://schemas.microsoft.com/office/powerpoint/2010/main" val="29142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8642350" cy="8572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00150"/>
            <a:ext cx="8642350" cy="38198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39" y="4500431"/>
            <a:ext cx="955965" cy="5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39" y="4500431"/>
            <a:ext cx="955965" cy="56028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-76200" y="1276350"/>
            <a:ext cx="92964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533399" y="1365250"/>
            <a:ext cx="8077201" cy="1121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de-DE" dirty="0" smtClean="0"/>
              <a:t>Title 1</a:t>
            </a:r>
            <a:br>
              <a:rPr lang="de-DE" dirty="0" smtClean="0"/>
            </a:br>
            <a:r>
              <a:rPr lang="de-DE" dirty="0" smtClean="0"/>
              <a:t>Title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76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CCM image grnd.psd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0"/>
            <a:ext cx="9143998" cy="514349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0825" y="161442"/>
            <a:ext cx="864235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825" y="1200150"/>
            <a:ext cx="8642350" cy="3819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11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>
              <a:lumMod val="85000"/>
            </a:schemeClr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355600" indent="-355600" algn="l" defTabSz="914400" rtl="0" eaLnBrk="1" latinLnBrk="0" hangingPunct="1">
        <a:spcBef>
          <a:spcPct val="20000"/>
        </a:spcBef>
        <a:buFont typeface="Symbol" pitchFamily="18" charset="2"/>
        <a:buChar char="-"/>
        <a:defRPr sz="2600" kern="1200">
          <a:solidFill>
            <a:schemeClr val="bg1">
              <a:lumMod val="85000"/>
            </a:schemeClr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  <a:lvl2pPr marL="719138" indent="-363538" algn="l" defTabSz="914400" rtl="0" eaLnBrk="1" latinLnBrk="0" hangingPunct="1">
        <a:spcBef>
          <a:spcPct val="20000"/>
        </a:spcBef>
        <a:buFont typeface="Symbol" pitchFamily="18" charset="2"/>
        <a:buChar char="-"/>
        <a:defRPr sz="2400" kern="1200">
          <a:solidFill>
            <a:schemeClr val="bg1">
              <a:lumMod val="85000"/>
            </a:schemeClr>
          </a:solidFill>
          <a:latin typeface="Segoe UI Light" pitchFamily="34" charset="0"/>
          <a:ea typeface="Segoe UI" pitchFamily="34" charset="0"/>
          <a:cs typeface="Segoe UI" pitchFamily="34" charset="0"/>
        </a:defRPr>
      </a:lvl2pPr>
      <a:lvl3pPr marL="1074738" indent="-35560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bg1">
              <a:lumMod val="85000"/>
            </a:schemeClr>
          </a:solidFill>
          <a:latin typeface="Segoe UI Light" pitchFamily="34" charset="0"/>
          <a:ea typeface="Segoe UI" pitchFamily="34" charset="0"/>
          <a:cs typeface="Segoe UI" pitchFamily="34" charset="0"/>
        </a:defRPr>
      </a:lvl3pPr>
      <a:lvl4pPr marL="1436688" indent="-36195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bg1">
              <a:lumMod val="85000"/>
            </a:schemeClr>
          </a:solidFill>
          <a:latin typeface="Segoe UI Light" pitchFamily="34" charset="0"/>
          <a:ea typeface="Segoe UI" pitchFamily="34" charset="0"/>
          <a:cs typeface="Segoe UI" pitchFamily="34" charset="0"/>
        </a:defRPr>
      </a:lvl4pPr>
      <a:lvl5pPr marL="1793875" indent="-357188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bg1">
              <a:lumMod val="85000"/>
            </a:schemeClr>
          </a:solidFill>
          <a:latin typeface="Segoe UI Light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</a:t>
            </a:r>
            <a:r>
              <a:rPr lang="en-US" dirty="0"/>
              <a:t>your Azure through Service Manager and SMA 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Kurt Van </a:t>
            </a:r>
            <a:r>
              <a:rPr lang="de-CH" dirty="0"/>
              <a:t>Hoecke </a:t>
            </a:r>
            <a:r>
              <a:rPr lang="de-CH" dirty="0" smtClean="0"/>
              <a:t>(      @</a:t>
            </a:r>
            <a:r>
              <a:rPr lang="de-CH" dirty="0"/>
              <a:t>BunkCo)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Stijn Callebaut (      @StijnCa)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43200"/>
            <a:ext cx="262808" cy="253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14700"/>
            <a:ext cx="262808" cy="253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52" y="3392461"/>
            <a:ext cx="216597" cy="175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82080"/>
            <a:ext cx="216597" cy="1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1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Center Orchestrator - Runbook Design 101  - </a:t>
            </a:r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G.Svendsen</a:t>
            </a:r>
            <a:endParaRPr lang="en-US" dirty="0"/>
          </a:p>
          <a:p>
            <a:r>
              <a:rPr lang="en-US" dirty="0"/>
              <a:t>Building a real self service platform with SCSM, SMA and PowerShell Workflows  - Travis Wright</a:t>
            </a:r>
          </a:p>
          <a:p>
            <a:r>
              <a:rPr lang="en-US" dirty="0"/>
              <a:t>PowerShell's Desired State </a:t>
            </a:r>
            <a:r>
              <a:rPr lang="en-US" dirty="0" smtClean="0"/>
              <a:t>Configuration </a:t>
            </a:r>
            <a:r>
              <a:rPr lang="en-US" dirty="0"/>
              <a:t>- Resource authoring - Jeff Wouters</a:t>
            </a:r>
          </a:p>
          <a:p>
            <a:r>
              <a:rPr lang="en-US" dirty="0"/>
              <a:t>Service Management </a:t>
            </a:r>
            <a:r>
              <a:rPr lang="en-US" dirty="0" smtClean="0"/>
              <a:t>Automation deep </a:t>
            </a:r>
            <a:r>
              <a:rPr lang="en-US" dirty="0"/>
              <a:t>dive - Michael Rüefli / Markus </a:t>
            </a:r>
            <a:r>
              <a:rPr lang="en-US" dirty="0" smtClean="0"/>
              <a:t>Klein</a:t>
            </a:r>
          </a:p>
          <a:p>
            <a:r>
              <a:rPr lang="en-US" dirty="0" smtClean="0"/>
              <a:t>And many more…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6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bIns="1097280" anchor="ctr"/>
          <a:lstStyle/>
          <a:p>
            <a:pPr marL="0" indent="0">
              <a:buNone/>
            </a:pPr>
            <a:r>
              <a:rPr lang="de-CH" sz="4800" dirty="0"/>
              <a:t>Azure Infrastructure as a </a:t>
            </a:r>
            <a:r>
              <a:rPr lang="de-CH" sz="4800" u="sng" dirty="0"/>
              <a:t>Service</a:t>
            </a:r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24883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Deploy a VM in Azure</a:t>
            </a:r>
            <a:br>
              <a:rPr lang="de-CH" dirty="0" smtClean="0"/>
            </a:br>
            <a:r>
              <a:rPr lang="de-CH" dirty="0" smtClean="0"/>
              <a:t>GUI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75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5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Deploy a VM in Azure</a:t>
            </a:r>
            <a:br>
              <a:rPr lang="de-CH" dirty="0" smtClean="0"/>
            </a:br>
            <a:r>
              <a:rPr lang="de-CH" dirty="0" smtClean="0"/>
              <a:t>The PowerShell way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3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Deploy a VM in Azure</a:t>
            </a:r>
            <a:br>
              <a:rPr lang="de-CH" dirty="0" smtClean="0"/>
            </a:br>
            <a:r>
              <a:rPr lang="de-CH" dirty="0" smtClean="0"/>
              <a:t>Scaling the automation (SMA)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995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Deploy a VM in Azure</a:t>
            </a:r>
            <a:br>
              <a:rPr lang="de-CH" dirty="0" smtClean="0"/>
            </a:br>
            <a:r>
              <a:rPr lang="de-CH" dirty="0" smtClean="0"/>
              <a:t>Bridging the process gap with SCSM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087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1B737D-E2EE-4142-BD7E-3EA3DFF4A498}" vid="{50A0775B-8657-4F18-A500-6C1CF171A8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2013 DACH PPT Template V1</Template>
  <TotalTime>447</TotalTime>
  <Words>343</Words>
  <Application>Microsoft Office PowerPoint</Application>
  <PresentationFormat>On-screen Show (16:9)</PresentationFormat>
  <Paragraphs>40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Symbol</vt:lpstr>
      <vt:lpstr>Larissa</vt:lpstr>
      <vt:lpstr>Manage your Azure through Service Manager and SMA </vt:lpstr>
      <vt:lpstr>PowerPoint Presentation</vt:lpstr>
      <vt:lpstr>Deploy a VM in Azure GUI Style</vt:lpstr>
      <vt:lpstr>Recap</vt:lpstr>
      <vt:lpstr>Deploy a VM in Azure The PowerShell way</vt:lpstr>
      <vt:lpstr>Recap</vt:lpstr>
      <vt:lpstr>Deploy a VM in Azure Scaling the automation (SMA)</vt:lpstr>
      <vt:lpstr>Recap</vt:lpstr>
      <vt:lpstr>Deploy a VM in Azure Bridging the process gap with SCSM</vt:lpstr>
      <vt:lpstr>Recap</vt:lpstr>
      <vt:lpstr>PowerPoint Presentation</vt:lpstr>
      <vt:lpstr>Related sessions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&amp; Me – BFFs!</dc:title>
  <dc:creator>Travis Wright</dc:creator>
  <cp:lastModifiedBy>Stijn Callebaut</cp:lastModifiedBy>
  <cp:revision>177</cp:revision>
  <dcterms:created xsi:type="dcterms:W3CDTF">2013-09-08T16:32:42Z</dcterms:created>
  <dcterms:modified xsi:type="dcterms:W3CDTF">2014-09-12T15:08:04Z</dcterms:modified>
</cp:coreProperties>
</file>