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Lst>
  <p:notesMasterIdLst>
    <p:notesMasterId r:id="rId31"/>
  </p:notesMasterIdLst>
  <p:sldIdLst>
    <p:sldId id="256" r:id="rId6"/>
    <p:sldId id="257" r:id="rId7"/>
    <p:sldId id="258" r:id="rId8"/>
    <p:sldId id="259" r:id="rId9"/>
    <p:sldId id="263" r:id="rId10"/>
    <p:sldId id="264" r:id="rId11"/>
    <p:sldId id="260"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1" r:id="rId25"/>
    <p:sldId id="279" r:id="rId26"/>
    <p:sldId id="277" r:id="rId27"/>
    <p:sldId id="278" r:id="rId28"/>
    <p:sldId id="280" r:id="rId29"/>
    <p:sldId id="261" r:id="rId3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6" autoAdjust="0"/>
  </p:normalViewPr>
  <p:slideViewPr>
    <p:cSldViewPr>
      <p:cViewPr varScale="1">
        <p:scale>
          <a:sx n="64" d="100"/>
          <a:sy n="64" d="100"/>
        </p:scale>
        <p:origin x="215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08AB5-F6E6-4EFA-93C3-7BB95D96593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229C79B-3A1C-4F1C-9B3F-2E7A940BE463}">
      <dgm:prSet phldrT="[Text]"/>
      <dgm:spPr/>
      <dgm:t>
        <a:bodyPr/>
        <a:lstStyle/>
        <a:p>
          <a:r>
            <a:rPr lang="en-US" dirty="0" smtClean="0"/>
            <a:t>Centralized store </a:t>
          </a:r>
          <a:endParaRPr lang="en-US" dirty="0"/>
        </a:p>
      </dgm:t>
    </dgm:pt>
    <dgm:pt modelId="{E3E5678F-F6BC-4D5E-A9BB-CE93732F77E4}" type="parTrans" cxnId="{0D33666D-88AB-4DC1-B3F2-1529E79F1C8F}">
      <dgm:prSet/>
      <dgm:spPr/>
      <dgm:t>
        <a:bodyPr/>
        <a:lstStyle/>
        <a:p>
          <a:endParaRPr lang="en-US"/>
        </a:p>
      </dgm:t>
    </dgm:pt>
    <dgm:pt modelId="{6A5A050D-D082-458B-B03C-0FF13EA7154F}" type="sibTrans" cxnId="{0D33666D-88AB-4DC1-B3F2-1529E79F1C8F}">
      <dgm:prSet/>
      <dgm:spPr/>
      <dgm:t>
        <a:bodyPr/>
        <a:lstStyle/>
        <a:p>
          <a:endParaRPr lang="en-US"/>
        </a:p>
      </dgm:t>
    </dgm:pt>
    <dgm:pt modelId="{747A00C2-1B3C-4290-9085-DBDA447174D4}">
      <dgm:prSet/>
      <dgm:spPr/>
      <dgm:t>
        <a:bodyPr/>
        <a:lstStyle/>
        <a:p>
          <a:r>
            <a:rPr lang="en-US" smtClean="0"/>
            <a:t>Highly Available</a:t>
          </a:r>
          <a:endParaRPr lang="en-US" dirty="0" smtClean="0"/>
        </a:p>
      </dgm:t>
    </dgm:pt>
    <dgm:pt modelId="{6F6B766C-7F2E-43B0-9DFF-DF4842CCF197}" type="parTrans" cxnId="{3B9D93ED-F78B-4F3F-8B95-FCAD55DE8392}">
      <dgm:prSet/>
      <dgm:spPr/>
      <dgm:t>
        <a:bodyPr/>
        <a:lstStyle/>
        <a:p>
          <a:endParaRPr lang="en-US"/>
        </a:p>
      </dgm:t>
    </dgm:pt>
    <dgm:pt modelId="{6CBD0E70-B6DA-46CC-87B4-0FBDBB4241E2}" type="sibTrans" cxnId="{3B9D93ED-F78B-4F3F-8B95-FCAD55DE8392}">
      <dgm:prSet/>
      <dgm:spPr/>
      <dgm:t>
        <a:bodyPr/>
        <a:lstStyle/>
        <a:p>
          <a:endParaRPr lang="en-US"/>
        </a:p>
      </dgm:t>
    </dgm:pt>
    <dgm:pt modelId="{D7A453DE-2AF8-4EFE-B7E8-B1E49C3947A5}">
      <dgm:prSet/>
      <dgm:spPr/>
      <dgm:t>
        <a:bodyPr/>
        <a:lstStyle/>
        <a:p>
          <a:r>
            <a:rPr lang="en-US" dirty="0" smtClean="0"/>
            <a:t>PowerShell Workflow</a:t>
          </a:r>
          <a:endParaRPr lang="en-US" dirty="0"/>
        </a:p>
      </dgm:t>
    </dgm:pt>
    <dgm:pt modelId="{1FE24E08-5FEF-4EF6-B020-DE4BA63FCD0E}" type="parTrans" cxnId="{458477BA-CF4A-423F-9237-2D3121F86338}">
      <dgm:prSet/>
      <dgm:spPr/>
      <dgm:t>
        <a:bodyPr/>
        <a:lstStyle/>
        <a:p>
          <a:endParaRPr lang="en-US"/>
        </a:p>
      </dgm:t>
    </dgm:pt>
    <dgm:pt modelId="{B62D12F4-17E9-4618-8FEC-F51D49AA0837}" type="sibTrans" cxnId="{458477BA-CF4A-423F-9237-2D3121F86338}">
      <dgm:prSet/>
      <dgm:spPr/>
      <dgm:t>
        <a:bodyPr/>
        <a:lstStyle/>
        <a:p>
          <a:endParaRPr lang="en-US"/>
        </a:p>
      </dgm:t>
    </dgm:pt>
    <dgm:pt modelId="{5F83653F-1D74-43D2-A4A4-AE3EF489577D}">
      <dgm:prSet/>
      <dgm:spPr>
        <a:solidFill>
          <a:srgbClr val="5D98E2"/>
        </a:solidFill>
        <a:ln>
          <a:solidFill>
            <a:srgbClr val="5D98E2"/>
          </a:solidFill>
        </a:ln>
      </dgm:spPr>
      <dgm:t>
        <a:bodyPr/>
        <a:lstStyle/>
        <a:p>
          <a:r>
            <a:rPr lang="en-US" dirty="0" smtClean="0"/>
            <a:t>Use Windows PowerShell syntax</a:t>
          </a:r>
        </a:p>
      </dgm:t>
    </dgm:pt>
    <dgm:pt modelId="{1C281DDE-555E-4A94-B235-C7DF5D3E0509}" type="parTrans" cxnId="{FD9A6E19-6575-4C9F-89ED-1713E536B5C6}">
      <dgm:prSet/>
      <dgm:spPr/>
      <dgm:t>
        <a:bodyPr/>
        <a:lstStyle/>
        <a:p>
          <a:endParaRPr lang="en-US"/>
        </a:p>
      </dgm:t>
    </dgm:pt>
    <dgm:pt modelId="{D4F113BB-BD5C-4F58-8DD7-11075AD18423}" type="sibTrans" cxnId="{FD9A6E19-6575-4C9F-89ED-1713E536B5C6}">
      <dgm:prSet/>
      <dgm:spPr/>
      <dgm:t>
        <a:bodyPr/>
        <a:lstStyle/>
        <a:p>
          <a:endParaRPr lang="en-US"/>
        </a:p>
      </dgm:t>
    </dgm:pt>
    <dgm:pt modelId="{A859A698-39A6-4080-82C0-7FB3E3A9E54F}">
      <dgm:prSet/>
      <dgm:spPr>
        <a:solidFill>
          <a:srgbClr val="5D98E2"/>
        </a:solidFill>
        <a:ln>
          <a:solidFill>
            <a:srgbClr val="5D98E2"/>
          </a:solidFill>
        </a:ln>
      </dgm:spPr>
      <dgm:t>
        <a:bodyPr/>
        <a:lstStyle/>
        <a:p>
          <a:r>
            <a:rPr lang="en-US" dirty="0" smtClean="0"/>
            <a:t>Running a single task to manage complex, end-to-end processes </a:t>
          </a:r>
        </a:p>
      </dgm:t>
    </dgm:pt>
    <dgm:pt modelId="{3A9C8A5A-90C0-4D16-91FF-F8DB7670CFF2}" type="parTrans" cxnId="{1B5FC233-0D47-47B8-8B23-D02223F4C383}">
      <dgm:prSet/>
      <dgm:spPr/>
      <dgm:t>
        <a:bodyPr/>
        <a:lstStyle/>
        <a:p>
          <a:endParaRPr lang="en-US"/>
        </a:p>
      </dgm:t>
    </dgm:pt>
    <dgm:pt modelId="{D15CA03E-3CD7-4B91-AB46-86F42D149BDB}" type="sibTrans" cxnId="{1B5FC233-0D47-47B8-8B23-D02223F4C383}">
      <dgm:prSet/>
      <dgm:spPr/>
      <dgm:t>
        <a:bodyPr/>
        <a:lstStyle/>
        <a:p>
          <a:endParaRPr lang="en-US"/>
        </a:p>
      </dgm:t>
    </dgm:pt>
    <dgm:pt modelId="{400D8C22-42AB-4A09-8ADA-F3A118A010D9}">
      <dgm:prSet/>
      <dgm:spPr>
        <a:solidFill>
          <a:srgbClr val="5D98E2"/>
        </a:solidFill>
        <a:ln>
          <a:solidFill>
            <a:srgbClr val="5D98E2"/>
          </a:solidFill>
        </a:ln>
      </dgm:spPr>
      <dgm:t>
        <a:bodyPr/>
        <a:lstStyle/>
        <a:p>
          <a:r>
            <a:rPr lang="en-US" dirty="0" smtClean="0"/>
            <a:t>Automated failure recovery </a:t>
          </a:r>
        </a:p>
      </dgm:t>
    </dgm:pt>
    <dgm:pt modelId="{6909F7E6-AEC4-4E65-B929-ECEAA844E8BF}" type="parTrans" cxnId="{1F36DA4F-800B-454D-A4F7-91233CCDBAD7}">
      <dgm:prSet/>
      <dgm:spPr/>
      <dgm:t>
        <a:bodyPr/>
        <a:lstStyle/>
        <a:p>
          <a:endParaRPr lang="en-US"/>
        </a:p>
      </dgm:t>
    </dgm:pt>
    <dgm:pt modelId="{1916E8B1-D432-44E0-93DB-B337C08A805E}" type="sibTrans" cxnId="{1F36DA4F-800B-454D-A4F7-91233CCDBAD7}">
      <dgm:prSet/>
      <dgm:spPr/>
      <dgm:t>
        <a:bodyPr/>
        <a:lstStyle/>
        <a:p>
          <a:endParaRPr lang="en-US"/>
        </a:p>
      </dgm:t>
    </dgm:pt>
    <dgm:pt modelId="{564EF22F-CAD5-405E-B687-88D32AA58B96}">
      <dgm:prSet/>
      <dgm:spPr>
        <a:solidFill>
          <a:srgbClr val="5D98E2"/>
        </a:solidFill>
        <a:ln>
          <a:solidFill>
            <a:srgbClr val="5D98E2"/>
          </a:solidFill>
        </a:ln>
      </dgm:spPr>
      <dgm:t>
        <a:bodyPr/>
        <a:lstStyle/>
        <a:p>
          <a:r>
            <a:rPr lang="en-US" dirty="0" smtClean="0"/>
            <a:t>Connection and activity retries </a:t>
          </a:r>
          <a:endParaRPr lang="en-US" dirty="0"/>
        </a:p>
      </dgm:t>
    </dgm:pt>
    <dgm:pt modelId="{16D00D8A-D538-4A2F-B10E-4642D497E70C}" type="parTrans" cxnId="{83EED705-A974-45B6-9D8A-66936B7500FB}">
      <dgm:prSet/>
      <dgm:spPr/>
      <dgm:t>
        <a:bodyPr/>
        <a:lstStyle/>
        <a:p>
          <a:endParaRPr lang="en-US"/>
        </a:p>
      </dgm:t>
    </dgm:pt>
    <dgm:pt modelId="{CE69AA1F-C112-4B4B-8E35-1C4C7946B59D}" type="sibTrans" cxnId="{83EED705-A974-45B6-9D8A-66936B7500FB}">
      <dgm:prSet/>
      <dgm:spPr/>
      <dgm:t>
        <a:bodyPr/>
        <a:lstStyle/>
        <a:p>
          <a:endParaRPr lang="en-US"/>
        </a:p>
      </dgm:t>
    </dgm:pt>
    <dgm:pt modelId="{16DF9ACB-D388-4353-95C6-175611A8E120}">
      <dgm:prSet/>
      <dgm:spPr>
        <a:solidFill>
          <a:srgbClr val="5D98E2"/>
        </a:solidFill>
        <a:ln>
          <a:solidFill>
            <a:srgbClr val="5D98E2"/>
          </a:solidFill>
        </a:ln>
      </dgm:spPr>
      <dgm:t>
        <a:bodyPr/>
        <a:lstStyle/>
        <a:p>
          <a:r>
            <a:rPr lang="en-US" dirty="0" smtClean="0"/>
            <a:t>Multi-device management </a:t>
          </a:r>
        </a:p>
      </dgm:t>
    </dgm:pt>
    <dgm:pt modelId="{5477862A-6C6E-49F9-93CF-DDCDD938658C}" type="parTrans" cxnId="{9A43238A-5280-4D11-806E-829AF31D10CC}">
      <dgm:prSet/>
      <dgm:spPr/>
      <dgm:t>
        <a:bodyPr/>
        <a:lstStyle/>
        <a:p>
          <a:endParaRPr lang="en-US"/>
        </a:p>
      </dgm:t>
    </dgm:pt>
    <dgm:pt modelId="{222E6733-2190-49C9-B5CB-9EDCAA53C2F0}" type="sibTrans" cxnId="{9A43238A-5280-4D11-806E-829AF31D10CC}">
      <dgm:prSet/>
      <dgm:spPr/>
      <dgm:t>
        <a:bodyPr/>
        <a:lstStyle/>
        <a:p>
          <a:endParaRPr lang="en-US"/>
        </a:p>
      </dgm:t>
    </dgm:pt>
    <dgm:pt modelId="{D5DCA207-8E10-49C8-9E50-2695AA9805DC}">
      <dgm:prSet/>
      <dgm:spPr/>
      <dgm:t>
        <a:bodyPr/>
        <a:lstStyle/>
        <a:p>
          <a:r>
            <a:rPr lang="en-US" smtClean="0"/>
            <a:t>Historical Analysis</a:t>
          </a:r>
          <a:endParaRPr lang="en-US" dirty="0" smtClean="0"/>
        </a:p>
      </dgm:t>
    </dgm:pt>
    <dgm:pt modelId="{630FC450-BCC4-4BB4-BC49-184E4941B8E7}" type="sibTrans" cxnId="{26DBBFAD-7278-4DBC-9C9B-D4CEAEF4B62D}">
      <dgm:prSet/>
      <dgm:spPr/>
      <dgm:t>
        <a:bodyPr/>
        <a:lstStyle/>
        <a:p>
          <a:endParaRPr lang="en-US"/>
        </a:p>
      </dgm:t>
    </dgm:pt>
    <dgm:pt modelId="{7082AB3B-26F9-4A7F-80FC-634EB6A6B98B}" type="parTrans" cxnId="{26DBBFAD-7278-4DBC-9C9B-D4CEAEF4B62D}">
      <dgm:prSet/>
      <dgm:spPr/>
      <dgm:t>
        <a:bodyPr/>
        <a:lstStyle/>
        <a:p>
          <a:endParaRPr lang="en-US"/>
        </a:p>
      </dgm:t>
    </dgm:pt>
    <dgm:pt modelId="{28DA9657-129A-4AB6-AE40-72A130088124}">
      <dgm:prSet/>
      <dgm:spPr>
        <a:solidFill>
          <a:srgbClr val="5D98E2"/>
        </a:solidFill>
      </dgm:spPr>
      <dgm:t>
        <a:bodyPr/>
        <a:lstStyle/>
        <a:p>
          <a:r>
            <a:rPr lang="en-US" smtClean="0"/>
            <a:t>View runbook used for all jobs</a:t>
          </a:r>
          <a:endParaRPr lang="en-US" dirty="0" smtClean="0"/>
        </a:p>
      </dgm:t>
    </dgm:pt>
    <dgm:pt modelId="{61E8B446-597E-40E6-9472-76865910E31D}" type="sibTrans" cxnId="{8E579F5A-1F63-4656-B31A-A0CD788881B0}">
      <dgm:prSet/>
      <dgm:spPr/>
      <dgm:t>
        <a:bodyPr/>
        <a:lstStyle/>
        <a:p>
          <a:endParaRPr lang="en-US"/>
        </a:p>
      </dgm:t>
    </dgm:pt>
    <dgm:pt modelId="{C33F738F-CDE7-48FD-9FBB-FA9900C41D6A}" type="parTrans" cxnId="{8E579F5A-1F63-4656-B31A-A0CD788881B0}">
      <dgm:prSet/>
      <dgm:spPr/>
      <dgm:t>
        <a:bodyPr/>
        <a:lstStyle/>
        <a:p>
          <a:endParaRPr lang="en-US"/>
        </a:p>
      </dgm:t>
    </dgm:pt>
    <dgm:pt modelId="{D087E80F-8873-42AA-9214-FF3853250FF6}">
      <dgm:prSet/>
      <dgm:spPr>
        <a:solidFill>
          <a:srgbClr val="5D98E2"/>
        </a:solidFill>
      </dgm:spPr>
      <dgm:t>
        <a:bodyPr/>
        <a:lstStyle/>
        <a:p>
          <a:r>
            <a:rPr lang="en-US" smtClean="0"/>
            <a:t>Reporting through Excel PowerPivot for ROI</a:t>
          </a:r>
          <a:endParaRPr lang="en-US" dirty="0"/>
        </a:p>
      </dgm:t>
    </dgm:pt>
    <dgm:pt modelId="{95F3BC70-CC9B-4D51-8E77-9CC852BB70A3}" type="sibTrans" cxnId="{E759AE47-1229-4036-B823-41D6387DDA12}">
      <dgm:prSet/>
      <dgm:spPr/>
      <dgm:t>
        <a:bodyPr/>
        <a:lstStyle/>
        <a:p>
          <a:endParaRPr lang="en-US"/>
        </a:p>
      </dgm:t>
    </dgm:pt>
    <dgm:pt modelId="{DE3F19CE-01D0-4C10-A72D-B2FE4ECB7785}" type="parTrans" cxnId="{E759AE47-1229-4036-B823-41D6387DDA12}">
      <dgm:prSet/>
      <dgm:spPr/>
      <dgm:t>
        <a:bodyPr/>
        <a:lstStyle/>
        <a:p>
          <a:endParaRPr lang="en-US"/>
        </a:p>
      </dgm:t>
    </dgm:pt>
    <dgm:pt modelId="{6E4AD472-B509-474D-A3D3-EA15FC93EFC3}">
      <dgm:prSet/>
      <dgm:spPr>
        <a:solidFill>
          <a:srgbClr val="5D98E2"/>
        </a:solidFill>
      </dgm:spPr>
      <dgm:t>
        <a:bodyPr/>
        <a:lstStyle/>
        <a:p>
          <a:r>
            <a:rPr lang="en-US" dirty="0" smtClean="0"/>
            <a:t>Historical view of runbook jobs</a:t>
          </a:r>
        </a:p>
      </dgm:t>
    </dgm:pt>
    <dgm:pt modelId="{9CCA1FA0-5D32-4AC3-A5E3-B55CB90E49D4}" type="sibTrans" cxnId="{D260FA37-2724-4F5C-AD9D-D29DDFB21E59}">
      <dgm:prSet/>
      <dgm:spPr/>
      <dgm:t>
        <a:bodyPr/>
        <a:lstStyle/>
        <a:p>
          <a:endParaRPr lang="en-US"/>
        </a:p>
      </dgm:t>
    </dgm:pt>
    <dgm:pt modelId="{FA21199B-2788-44B5-B8F3-06154C5C479C}" type="parTrans" cxnId="{D260FA37-2724-4F5C-AD9D-D29DDFB21E59}">
      <dgm:prSet/>
      <dgm:spPr/>
      <dgm:t>
        <a:bodyPr/>
        <a:lstStyle/>
        <a:p>
          <a:endParaRPr lang="en-US"/>
        </a:p>
      </dgm:t>
    </dgm:pt>
    <dgm:pt modelId="{D84CE399-AA13-4D45-ACA2-54E4A25162DE}">
      <dgm:prSet/>
      <dgm:spPr>
        <a:solidFill>
          <a:srgbClr val="5D98E2"/>
        </a:solidFill>
      </dgm:spPr>
      <dgm:t>
        <a:bodyPr/>
        <a:lstStyle/>
        <a:p>
          <a:r>
            <a:rPr lang="en-US" dirty="0" smtClean="0"/>
            <a:t>SQL Server clustering / always on</a:t>
          </a:r>
        </a:p>
      </dgm:t>
    </dgm:pt>
    <dgm:pt modelId="{8F7243B3-385C-4167-B2E3-E5D3BD44F489}" type="sibTrans" cxnId="{CC52041B-CF6F-4B30-B901-7BD7A07888A6}">
      <dgm:prSet/>
      <dgm:spPr/>
      <dgm:t>
        <a:bodyPr/>
        <a:lstStyle/>
        <a:p>
          <a:endParaRPr lang="en-US"/>
        </a:p>
      </dgm:t>
    </dgm:pt>
    <dgm:pt modelId="{1375A7C9-B108-4472-993E-3A79374F03A2}" type="parTrans" cxnId="{CC52041B-CF6F-4B30-B901-7BD7A07888A6}">
      <dgm:prSet/>
      <dgm:spPr/>
      <dgm:t>
        <a:bodyPr/>
        <a:lstStyle/>
        <a:p>
          <a:endParaRPr lang="en-US"/>
        </a:p>
      </dgm:t>
    </dgm:pt>
    <dgm:pt modelId="{BD3E42F2-AA31-4032-8D27-55F4C2B02A72}">
      <dgm:prSet/>
      <dgm:spPr>
        <a:solidFill>
          <a:srgbClr val="5D98E2"/>
        </a:solidFill>
      </dgm:spPr>
      <dgm:t>
        <a:bodyPr/>
        <a:lstStyle/>
        <a:p>
          <a:r>
            <a:rPr lang="en-US" dirty="0" err="1" smtClean="0"/>
            <a:t>Odata</a:t>
          </a:r>
          <a:r>
            <a:rPr lang="en-US" dirty="0" smtClean="0"/>
            <a:t> Web service to submit / retrieve status</a:t>
          </a:r>
        </a:p>
      </dgm:t>
    </dgm:pt>
    <dgm:pt modelId="{DEBA9F43-B5D7-4AFD-A361-251A765010B8}" type="sibTrans" cxnId="{6EC49439-A79B-40B0-B353-456CB8032027}">
      <dgm:prSet/>
      <dgm:spPr/>
      <dgm:t>
        <a:bodyPr/>
        <a:lstStyle/>
        <a:p>
          <a:endParaRPr lang="en-US"/>
        </a:p>
      </dgm:t>
    </dgm:pt>
    <dgm:pt modelId="{7379508A-00BB-41A4-84D8-A24FE8ED63D1}" type="parTrans" cxnId="{6EC49439-A79B-40B0-B353-456CB8032027}">
      <dgm:prSet/>
      <dgm:spPr/>
      <dgm:t>
        <a:bodyPr/>
        <a:lstStyle/>
        <a:p>
          <a:endParaRPr lang="en-US"/>
        </a:p>
      </dgm:t>
    </dgm:pt>
    <dgm:pt modelId="{D0C63EAD-069D-44FC-B318-5B696F1A00BB}">
      <dgm:prSet/>
      <dgm:spPr>
        <a:solidFill>
          <a:srgbClr val="5D98E2"/>
        </a:solidFill>
      </dgm:spPr>
      <dgm:t>
        <a:bodyPr/>
        <a:lstStyle/>
        <a:p>
          <a:r>
            <a:rPr lang="en-US" dirty="0" smtClean="0"/>
            <a:t>Runbook servers to process jobs</a:t>
          </a:r>
        </a:p>
      </dgm:t>
    </dgm:pt>
    <dgm:pt modelId="{11795C78-1B2A-48AB-9F5F-1A35D349D0F4}" type="sibTrans" cxnId="{A31F32AE-74B2-48BB-8569-21E52E2D48B4}">
      <dgm:prSet/>
      <dgm:spPr/>
      <dgm:t>
        <a:bodyPr/>
        <a:lstStyle/>
        <a:p>
          <a:endParaRPr lang="en-US"/>
        </a:p>
      </dgm:t>
    </dgm:pt>
    <dgm:pt modelId="{9B98AE07-47D2-4AA3-8F42-017FC0DF5F16}" type="parTrans" cxnId="{A31F32AE-74B2-48BB-8569-21E52E2D48B4}">
      <dgm:prSet/>
      <dgm:spPr/>
      <dgm:t>
        <a:bodyPr/>
        <a:lstStyle/>
        <a:p>
          <a:endParaRPr lang="en-US"/>
        </a:p>
      </dgm:t>
    </dgm:pt>
    <dgm:pt modelId="{31F3AA93-0CD0-4680-8284-FFE08FC59BCD}">
      <dgm:prSet/>
      <dgm:spPr>
        <a:solidFill>
          <a:srgbClr val="5D98E2"/>
        </a:solidFill>
      </dgm:spPr>
      <dgm:t>
        <a:bodyPr/>
        <a:lstStyle/>
        <a:p>
          <a:r>
            <a:rPr lang="en-US" smtClean="0"/>
            <a:t>Scheduling</a:t>
          </a:r>
          <a:endParaRPr lang="en-US" dirty="0" smtClean="0"/>
        </a:p>
      </dgm:t>
    </dgm:pt>
    <dgm:pt modelId="{BB30678A-3847-4BEA-9A52-550CEBE659EE}" type="sibTrans" cxnId="{4F68EB9B-4299-4AA3-8859-F2DB0BB0FF40}">
      <dgm:prSet/>
      <dgm:spPr/>
      <dgm:t>
        <a:bodyPr/>
        <a:lstStyle/>
        <a:p>
          <a:endParaRPr lang="en-US"/>
        </a:p>
      </dgm:t>
    </dgm:pt>
    <dgm:pt modelId="{EBEA2116-B196-490A-BA3C-6641882DDC27}" type="parTrans" cxnId="{4F68EB9B-4299-4AA3-8859-F2DB0BB0FF40}">
      <dgm:prSet/>
      <dgm:spPr/>
      <dgm:t>
        <a:bodyPr/>
        <a:lstStyle/>
        <a:p>
          <a:endParaRPr lang="en-US"/>
        </a:p>
      </dgm:t>
    </dgm:pt>
    <dgm:pt modelId="{FE0BC528-F2DF-433C-93AC-61EA175AE182}">
      <dgm:prSet/>
      <dgm:spPr>
        <a:solidFill>
          <a:srgbClr val="5D98E2"/>
        </a:solidFill>
      </dgm:spPr>
      <dgm:t>
        <a:bodyPr/>
        <a:lstStyle/>
        <a:p>
          <a:r>
            <a:rPr lang="en-US" dirty="0" smtClean="0"/>
            <a:t>Runbooks (draft / published versioning)</a:t>
          </a:r>
        </a:p>
      </dgm:t>
    </dgm:pt>
    <dgm:pt modelId="{93230466-3BFF-4DE1-A917-4C5F9FF1A72F}" type="sibTrans" cxnId="{6F6D8007-994F-416F-A6D5-3AA79897F215}">
      <dgm:prSet/>
      <dgm:spPr/>
      <dgm:t>
        <a:bodyPr/>
        <a:lstStyle/>
        <a:p>
          <a:endParaRPr lang="en-US"/>
        </a:p>
      </dgm:t>
    </dgm:pt>
    <dgm:pt modelId="{27E25CE3-27B3-40A9-99C9-1C05EC0110ED}" type="parTrans" cxnId="{6F6D8007-994F-416F-A6D5-3AA79897F215}">
      <dgm:prSet/>
      <dgm:spPr/>
      <dgm:t>
        <a:bodyPr/>
        <a:lstStyle/>
        <a:p>
          <a:endParaRPr lang="en-US"/>
        </a:p>
      </dgm:t>
    </dgm:pt>
    <dgm:pt modelId="{767975A5-C042-43DD-A709-FF82298110A0}">
      <dgm:prSet/>
      <dgm:spPr>
        <a:solidFill>
          <a:srgbClr val="5D98E2"/>
        </a:solidFill>
      </dgm:spPr>
      <dgm:t>
        <a:bodyPr/>
        <a:lstStyle/>
        <a:p>
          <a:r>
            <a:rPr lang="en-US" dirty="0" smtClean="0"/>
            <a:t>Modules</a:t>
          </a:r>
        </a:p>
      </dgm:t>
    </dgm:pt>
    <dgm:pt modelId="{A6C54583-3A2A-4D5B-9ECF-0F09657B9893}" type="sibTrans" cxnId="{A090B3FC-5C87-457B-BCD2-CBA1422DE29A}">
      <dgm:prSet/>
      <dgm:spPr/>
      <dgm:t>
        <a:bodyPr/>
        <a:lstStyle/>
        <a:p>
          <a:endParaRPr lang="en-US"/>
        </a:p>
      </dgm:t>
    </dgm:pt>
    <dgm:pt modelId="{909A6327-26F8-4212-98D1-FE8763EB91DA}" type="parTrans" cxnId="{A090B3FC-5C87-457B-BCD2-CBA1422DE29A}">
      <dgm:prSet/>
      <dgm:spPr/>
      <dgm:t>
        <a:bodyPr/>
        <a:lstStyle/>
        <a:p>
          <a:endParaRPr lang="en-US"/>
        </a:p>
      </dgm:t>
    </dgm:pt>
    <dgm:pt modelId="{7E9026AA-FC2C-4A12-8EBE-30598A25FC79}">
      <dgm:prSet/>
      <dgm:spPr>
        <a:solidFill>
          <a:srgbClr val="5D98E2"/>
        </a:solidFill>
      </dgm:spPr>
      <dgm:t>
        <a:bodyPr/>
        <a:lstStyle/>
        <a:p>
          <a:r>
            <a:rPr lang="en-US" dirty="0" smtClean="0"/>
            <a:t>Global connection for runbooks</a:t>
          </a:r>
        </a:p>
      </dgm:t>
    </dgm:pt>
    <dgm:pt modelId="{1D0AD35A-5883-4EFF-9A95-6444A1EFAC24}" type="sibTrans" cxnId="{0B88E6D2-4294-40AA-BA3A-3B94BC90E1E7}">
      <dgm:prSet/>
      <dgm:spPr/>
      <dgm:t>
        <a:bodyPr/>
        <a:lstStyle/>
        <a:p>
          <a:endParaRPr lang="en-US"/>
        </a:p>
      </dgm:t>
    </dgm:pt>
    <dgm:pt modelId="{D171F7F5-5018-4A02-8AE2-01E00D7C905B}" type="parTrans" cxnId="{0B88E6D2-4294-40AA-BA3A-3B94BC90E1E7}">
      <dgm:prSet/>
      <dgm:spPr/>
      <dgm:t>
        <a:bodyPr/>
        <a:lstStyle/>
        <a:p>
          <a:endParaRPr lang="en-US"/>
        </a:p>
      </dgm:t>
    </dgm:pt>
    <dgm:pt modelId="{6AF7FF56-1648-4A86-A0F5-D72020BDA939}">
      <dgm:prSet/>
      <dgm:spPr>
        <a:solidFill>
          <a:srgbClr val="5D98E2"/>
        </a:solidFill>
      </dgm:spPr>
      <dgm:t>
        <a:bodyPr/>
        <a:lstStyle/>
        <a:p>
          <a:r>
            <a:rPr lang="en-US" dirty="0" smtClean="0"/>
            <a:t>Global variable </a:t>
          </a:r>
        </a:p>
      </dgm:t>
    </dgm:pt>
    <dgm:pt modelId="{97532758-FEAA-499C-9982-6182891E0006}" type="sibTrans" cxnId="{19789849-DDF2-4575-9243-2358435C1A99}">
      <dgm:prSet/>
      <dgm:spPr/>
      <dgm:t>
        <a:bodyPr/>
        <a:lstStyle/>
        <a:p>
          <a:endParaRPr lang="en-US"/>
        </a:p>
      </dgm:t>
    </dgm:pt>
    <dgm:pt modelId="{45A787CA-5458-44CC-AD76-DE86AC5EA0D3}" type="parTrans" cxnId="{19789849-DDF2-4575-9243-2358435C1A99}">
      <dgm:prSet/>
      <dgm:spPr/>
      <dgm:t>
        <a:bodyPr/>
        <a:lstStyle/>
        <a:p>
          <a:endParaRPr lang="en-US"/>
        </a:p>
      </dgm:t>
    </dgm:pt>
    <dgm:pt modelId="{4D8431F3-C41C-4B3D-B113-4AFB6FE347D3}">
      <dgm:prSet/>
      <dgm:spPr>
        <a:solidFill>
          <a:srgbClr val="5D98E2"/>
        </a:solidFill>
      </dgm:spPr>
      <dgm:t>
        <a:bodyPr/>
        <a:lstStyle/>
        <a:p>
          <a:r>
            <a:rPr lang="en-US" smtClean="0"/>
            <a:t>Credentials / certificates</a:t>
          </a:r>
          <a:endParaRPr lang="en-US" dirty="0"/>
        </a:p>
      </dgm:t>
    </dgm:pt>
    <dgm:pt modelId="{360C7058-260F-4E39-A93C-3ADEEBB8F16B}" type="sibTrans" cxnId="{A6B32C74-5E24-4001-B429-360ACABD4E00}">
      <dgm:prSet/>
      <dgm:spPr/>
      <dgm:t>
        <a:bodyPr/>
        <a:lstStyle/>
        <a:p>
          <a:endParaRPr lang="en-US"/>
        </a:p>
      </dgm:t>
    </dgm:pt>
    <dgm:pt modelId="{CD746BAE-C579-40FA-A815-74910853E9B7}" type="parTrans" cxnId="{A6B32C74-5E24-4001-B429-360ACABD4E00}">
      <dgm:prSet/>
      <dgm:spPr/>
      <dgm:t>
        <a:bodyPr/>
        <a:lstStyle/>
        <a:p>
          <a:endParaRPr lang="en-US"/>
        </a:p>
      </dgm:t>
    </dgm:pt>
    <dgm:pt modelId="{42CBE007-005E-4496-BAB0-87FEEED0E776}" type="pres">
      <dgm:prSet presAssocID="{EA008AB5-F6E6-4EFA-93C3-7BB95D965938}" presName="Name0" presStyleCnt="0">
        <dgm:presLayoutVars>
          <dgm:dir/>
          <dgm:animLvl val="lvl"/>
          <dgm:resizeHandles val="exact"/>
        </dgm:presLayoutVars>
      </dgm:prSet>
      <dgm:spPr/>
      <dgm:t>
        <a:bodyPr/>
        <a:lstStyle/>
        <a:p>
          <a:endParaRPr lang="en-US"/>
        </a:p>
      </dgm:t>
    </dgm:pt>
    <dgm:pt modelId="{7A501009-E615-4D8C-973A-2E776C2FB87B}" type="pres">
      <dgm:prSet presAssocID="{D7A453DE-2AF8-4EFE-B7E8-B1E49C3947A5}" presName="linNode" presStyleCnt="0"/>
      <dgm:spPr/>
    </dgm:pt>
    <dgm:pt modelId="{37CA3CBB-D43E-4363-BCDF-8F6005F95D5C}" type="pres">
      <dgm:prSet presAssocID="{D7A453DE-2AF8-4EFE-B7E8-B1E49C3947A5}" presName="parTx" presStyleLbl="revTx" presStyleIdx="0" presStyleCnt="4">
        <dgm:presLayoutVars>
          <dgm:chMax val="1"/>
          <dgm:bulletEnabled val="1"/>
        </dgm:presLayoutVars>
      </dgm:prSet>
      <dgm:spPr/>
      <dgm:t>
        <a:bodyPr/>
        <a:lstStyle/>
        <a:p>
          <a:endParaRPr lang="en-US"/>
        </a:p>
      </dgm:t>
    </dgm:pt>
    <dgm:pt modelId="{10BEB3C2-A5A1-4F84-AA95-ADE0E4AFEE4B}" type="pres">
      <dgm:prSet presAssocID="{D7A453DE-2AF8-4EFE-B7E8-B1E49C3947A5}" presName="bracket" presStyleLbl="parChTrans1D1" presStyleIdx="0" presStyleCnt="4"/>
      <dgm:spPr/>
    </dgm:pt>
    <dgm:pt modelId="{92BEE00C-A978-49E8-88CC-C42AC6BA7459}" type="pres">
      <dgm:prSet presAssocID="{D7A453DE-2AF8-4EFE-B7E8-B1E49C3947A5}" presName="spH" presStyleCnt="0"/>
      <dgm:spPr/>
    </dgm:pt>
    <dgm:pt modelId="{01438793-A174-4C08-8B81-F5E6C3F97444}" type="pres">
      <dgm:prSet presAssocID="{D7A453DE-2AF8-4EFE-B7E8-B1E49C3947A5}" presName="desTx" presStyleLbl="node1" presStyleIdx="0" presStyleCnt="4">
        <dgm:presLayoutVars>
          <dgm:bulletEnabled val="1"/>
        </dgm:presLayoutVars>
      </dgm:prSet>
      <dgm:spPr/>
      <dgm:t>
        <a:bodyPr/>
        <a:lstStyle/>
        <a:p>
          <a:endParaRPr lang="en-US"/>
        </a:p>
      </dgm:t>
    </dgm:pt>
    <dgm:pt modelId="{04B8F529-3CD6-4A9A-AA6B-615CC1FB406A}" type="pres">
      <dgm:prSet presAssocID="{B62D12F4-17E9-4618-8FEC-F51D49AA0837}" presName="spV" presStyleCnt="0"/>
      <dgm:spPr/>
    </dgm:pt>
    <dgm:pt modelId="{8E8A7B8E-3737-41CF-ACDB-C34F06923894}" type="pres">
      <dgm:prSet presAssocID="{8229C79B-3A1C-4F1C-9B3F-2E7A940BE463}" presName="linNode" presStyleCnt="0"/>
      <dgm:spPr/>
    </dgm:pt>
    <dgm:pt modelId="{32322DC2-DAD6-494C-BD81-CC399BC657C4}" type="pres">
      <dgm:prSet presAssocID="{8229C79B-3A1C-4F1C-9B3F-2E7A940BE463}" presName="parTx" presStyleLbl="revTx" presStyleIdx="1" presStyleCnt="4">
        <dgm:presLayoutVars>
          <dgm:chMax val="1"/>
          <dgm:bulletEnabled val="1"/>
        </dgm:presLayoutVars>
      </dgm:prSet>
      <dgm:spPr/>
      <dgm:t>
        <a:bodyPr/>
        <a:lstStyle/>
        <a:p>
          <a:endParaRPr lang="en-US"/>
        </a:p>
      </dgm:t>
    </dgm:pt>
    <dgm:pt modelId="{669D122D-E7FB-4355-9A18-3E3A68089DF8}" type="pres">
      <dgm:prSet presAssocID="{8229C79B-3A1C-4F1C-9B3F-2E7A940BE463}" presName="bracket" presStyleLbl="parChTrans1D1" presStyleIdx="1" presStyleCnt="4"/>
      <dgm:spPr/>
    </dgm:pt>
    <dgm:pt modelId="{A93B7339-B699-4F19-84D8-7CC5646B87CA}" type="pres">
      <dgm:prSet presAssocID="{8229C79B-3A1C-4F1C-9B3F-2E7A940BE463}" presName="spH" presStyleCnt="0"/>
      <dgm:spPr/>
    </dgm:pt>
    <dgm:pt modelId="{C9580AB7-FF5B-4C0D-935B-EAA6FB9ADA77}" type="pres">
      <dgm:prSet presAssocID="{8229C79B-3A1C-4F1C-9B3F-2E7A940BE463}" presName="desTx" presStyleLbl="node1" presStyleIdx="1" presStyleCnt="4">
        <dgm:presLayoutVars>
          <dgm:bulletEnabled val="1"/>
        </dgm:presLayoutVars>
      </dgm:prSet>
      <dgm:spPr/>
      <dgm:t>
        <a:bodyPr/>
        <a:lstStyle/>
        <a:p>
          <a:endParaRPr lang="en-US"/>
        </a:p>
      </dgm:t>
    </dgm:pt>
    <dgm:pt modelId="{AB538E72-CD12-4503-8ECB-C44B3D3571FD}" type="pres">
      <dgm:prSet presAssocID="{6A5A050D-D082-458B-B03C-0FF13EA7154F}" presName="spV" presStyleCnt="0"/>
      <dgm:spPr/>
    </dgm:pt>
    <dgm:pt modelId="{382E401B-9F5F-4B22-9578-727A599F3EE7}" type="pres">
      <dgm:prSet presAssocID="{747A00C2-1B3C-4290-9085-DBDA447174D4}" presName="linNode" presStyleCnt="0"/>
      <dgm:spPr/>
    </dgm:pt>
    <dgm:pt modelId="{41B30F15-1EFB-4335-80A2-0AA6ABF48054}" type="pres">
      <dgm:prSet presAssocID="{747A00C2-1B3C-4290-9085-DBDA447174D4}" presName="parTx" presStyleLbl="revTx" presStyleIdx="2" presStyleCnt="4">
        <dgm:presLayoutVars>
          <dgm:chMax val="1"/>
          <dgm:bulletEnabled val="1"/>
        </dgm:presLayoutVars>
      </dgm:prSet>
      <dgm:spPr/>
      <dgm:t>
        <a:bodyPr/>
        <a:lstStyle/>
        <a:p>
          <a:endParaRPr lang="en-US"/>
        </a:p>
      </dgm:t>
    </dgm:pt>
    <dgm:pt modelId="{7AAEDEA6-EB67-4D01-81C0-1A71D29670CC}" type="pres">
      <dgm:prSet presAssocID="{747A00C2-1B3C-4290-9085-DBDA447174D4}" presName="bracket" presStyleLbl="parChTrans1D1" presStyleIdx="2" presStyleCnt="4"/>
      <dgm:spPr/>
    </dgm:pt>
    <dgm:pt modelId="{F2B20310-BA00-46C2-B035-2D95F7693DF2}" type="pres">
      <dgm:prSet presAssocID="{747A00C2-1B3C-4290-9085-DBDA447174D4}" presName="spH" presStyleCnt="0"/>
      <dgm:spPr/>
    </dgm:pt>
    <dgm:pt modelId="{F7263776-7EF9-4A27-A64E-4F4FD08AE408}" type="pres">
      <dgm:prSet presAssocID="{747A00C2-1B3C-4290-9085-DBDA447174D4}" presName="desTx" presStyleLbl="node1" presStyleIdx="2" presStyleCnt="4">
        <dgm:presLayoutVars>
          <dgm:bulletEnabled val="1"/>
        </dgm:presLayoutVars>
      </dgm:prSet>
      <dgm:spPr/>
      <dgm:t>
        <a:bodyPr/>
        <a:lstStyle/>
        <a:p>
          <a:endParaRPr lang="en-US"/>
        </a:p>
      </dgm:t>
    </dgm:pt>
    <dgm:pt modelId="{64BCFB79-DD94-496D-8446-1F57619DD608}" type="pres">
      <dgm:prSet presAssocID="{6CBD0E70-B6DA-46CC-87B4-0FBDBB4241E2}" presName="spV" presStyleCnt="0"/>
      <dgm:spPr/>
    </dgm:pt>
    <dgm:pt modelId="{6A94AE40-D023-4C12-B821-FE5024439E3C}" type="pres">
      <dgm:prSet presAssocID="{D5DCA207-8E10-49C8-9E50-2695AA9805DC}" presName="linNode" presStyleCnt="0"/>
      <dgm:spPr/>
    </dgm:pt>
    <dgm:pt modelId="{A233DA96-2D8A-4DE1-9C7B-D68F56523CE0}" type="pres">
      <dgm:prSet presAssocID="{D5DCA207-8E10-49C8-9E50-2695AA9805DC}" presName="parTx" presStyleLbl="revTx" presStyleIdx="3" presStyleCnt="4">
        <dgm:presLayoutVars>
          <dgm:chMax val="1"/>
          <dgm:bulletEnabled val="1"/>
        </dgm:presLayoutVars>
      </dgm:prSet>
      <dgm:spPr/>
      <dgm:t>
        <a:bodyPr/>
        <a:lstStyle/>
        <a:p>
          <a:endParaRPr lang="en-US"/>
        </a:p>
      </dgm:t>
    </dgm:pt>
    <dgm:pt modelId="{29AA4DA8-6369-4012-AD36-64EB3D1FB1F2}" type="pres">
      <dgm:prSet presAssocID="{D5DCA207-8E10-49C8-9E50-2695AA9805DC}" presName="bracket" presStyleLbl="parChTrans1D1" presStyleIdx="3" presStyleCnt="4"/>
      <dgm:spPr/>
    </dgm:pt>
    <dgm:pt modelId="{E1D80B3F-7154-4C61-8D75-5C75F280BD5B}" type="pres">
      <dgm:prSet presAssocID="{D5DCA207-8E10-49C8-9E50-2695AA9805DC}" presName="spH" presStyleCnt="0"/>
      <dgm:spPr/>
    </dgm:pt>
    <dgm:pt modelId="{020901DD-A25F-4947-AA9D-B55ADFF27BA7}" type="pres">
      <dgm:prSet presAssocID="{D5DCA207-8E10-49C8-9E50-2695AA9805DC}" presName="desTx" presStyleLbl="node1" presStyleIdx="3" presStyleCnt="4">
        <dgm:presLayoutVars>
          <dgm:bulletEnabled val="1"/>
        </dgm:presLayoutVars>
      </dgm:prSet>
      <dgm:spPr/>
      <dgm:t>
        <a:bodyPr/>
        <a:lstStyle/>
        <a:p>
          <a:endParaRPr lang="en-US"/>
        </a:p>
      </dgm:t>
    </dgm:pt>
  </dgm:ptLst>
  <dgm:cxnLst>
    <dgm:cxn modelId="{90D59ADC-1726-477B-B07B-B906DB40959C}" type="presOf" srcId="{D0C63EAD-069D-44FC-B318-5B696F1A00BB}" destId="{F7263776-7EF9-4A27-A64E-4F4FD08AE408}" srcOrd="0" destOrd="0" presId="urn:diagrams.loki3.com/BracketList"/>
    <dgm:cxn modelId="{612A52EF-FE6A-4B82-B56C-2FE307D00BD5}" type="presOf" srcId="{7E9026AA-FC2C-4A12-8EBE-30598A25FC79}" destId="{C9580AB7-FF5B-4C0D-935B-EAA6FB9ADA77}" srcOrd="0" destOrd="2" presId="urn:diagrams.loki3.com/BracketList"/>
    <dgm:cxn modelId="{5425ABA4-19E2-4816-A64C-ADDF571B41BC}" type="presOf" srcId="{400D8C22-42AB-4A09-8ADA-F3A118A010D9}" destId="{01438793-A174-4C08-8B81-F5E6C3F97444}" srcOrd="0" destOrd="3" presId="urn:diagrams.loki3.com/BracketList"/>
    <dgm:cxn modelId="{0D33666D-88AB-4DC1-B3F2-1529E79F1C8F}" srcId="{EA008AB5-F6E6-4EFA-93C3-7BB95D965938}" destId="{8229C79B-3A1C-4F1C-9B3F-2E7A940BE463}" srcOrd="1" destOrd="0" parTransId="{E3E5678F-F6BC-4D5E-A9BB-CE93732F77E4}" sibTransId="{6A5A050D-D082-458B-B03C-0FF13EA7154F}"/>
    <dgm:cxn modelId="{CBE17F3B-8CBF-40D9-905B-A2B9B8498A4B}" type="presOf" srcId="{747A00C2-1B3C-4290-9085-DBDA447174D4}" destId="{41B30F15-1EFB-4335-80A2-0AA6ABF48054}" srcOrd="0" destOrd="0" presId="urn:diagrams.loki3.com/BracketList"/>
    <dgm:cxn modelId="{3ADEB2B6-E50F-45DD-B61A-5FB2B8012356}" type="presOf" srcId="{BD3E42F2-AA31-4032-8D27-55F4C2B02A72}" destId="{F7263776-7EF9-4A27-A64E-4F4FD08AE408}" srcOrd="0" destOrd="1" presId="urn:diagrams.loki3.com/BracketList"/>
    <dgm:cxn modelId="{7F42D457-E647-47AC-99C3-B58B25A4CA3C}" type="presOf" srcId="{6AF7FF56-1648-4A86-A0F5-D72020BDA939}" destId="{C9580AB7-FF5B-4C0D-935B-EAA6FB9ADA77}" srcOrd="0" destOrd="1" presId="urn:diagrams.loki3.com/BracketList"/>
    <dgm:cxn modelId="{FD9A6E19-6575-4C9F-89ED-1713E536B5C6}" srcId="{D7A453DE-2AF8-4EFE-B7E8-B1E49C3947A5}" destId="{5F83653F-1D74-43D2-A4A4-AE3EF489577D}" srcOrd="0" destOrd="0" parTransId="{1C281DDE-555E-4A94-B235-C7DF5D3E0509}" sibTransId="{D4F113BB-BD5C-4F58-8DD7-11075AD18423}"/>
    <dgm:cxn modelId="{A31F32AE-74B2-48BB-8569-21E52E2D48B4}" srcId="{747A00C2-1B3C-4290-9085-DBDA447174D4}" destId="{D0C63EAD-069D-44FC-B318-5B696F1A00BB}" srcOrd="0" destOrd="0" parTransId="{9B98AE07-47D2-4AA3-8F42-017FC0DF5F16}" sibTransId="{11795C78-1B2A-48AB-9F5F-1A35D349D0F4}"/>
    <dgm:cxn modelId="{3B9D93ED-F78B-4F3F-8B95-FCAD55DE8392}" srcId="{EA008AB5-F6E6-4EFA-93C3-7BB95D965938}" destId="{747A00C2-1B3C-4290-9085-DBDA447174D4}" srcOrd="2" destOrd="0" parTransId="{6F6B766C-7F2E-43B0-9DFF-DF4842CCF197}" sibTransId="{6CBD0E70-B6DA-46CC-87B4-0FBDBB4241E2}"/>
    <dgm:cxn modelId="{35C791BF-84E6-41EE-914E-80B837347AEE}" type="presOf" srcId="{6E4AD472-B509-474D-A3D3-EA15FC93EFC3}" destId="{020901DD-A25F-4947-AA9D-B55ADFF27BA7}" srcOrd="0" destOrd="0" presId="urn:diagrams.loki3.com/BracketList"/>
    <dgm:cxn modelId="{8E579F5A-1F63-4656-B31A-A0CD788881B0}" srcId="{D5DCA207-8E10-49C8-9E50-2695AA9805DC}" destId="{28DA9657-129A-4AB6-AE40-72A130088124}" srcOrd="2" destOrd="0" parTransId="{C33F738F-CDE7-48FD-9FBB-FA9900C41D6A}" sibTransId="{61E8B446-597E-40E6-9472-76865910E31D}"/>
    <dgm:cxn modelId="{1B5FC233-0D47-47B8-8B23-D02223F4C383}" srcId="{D7A453DE-2AF8-4EFE-B7E8-B1E49C3947A5}" destId="{A859A698-39A6-4080-82C0-7FB3E3A9E54F}" srcOrd="2" destOrd="0" parTransId="{3A9C8A5A-90C0-4D16-91FF-F8DB7670CFF2}" sibTransId="{D15CA03E-3CD7-4B91-AB46-86F42D149BDB}"/>
    <dgm:cxn modelId="{CB4378D3-4386-41AF-A341-1D7E25B1DBEC}" type="presOf" srcId="{4D8431F3-C41C-4B3D-B113-4AFB6FE347D3}" destId="{C9580AB7-FF5B-4C0D-935B-EAA6FB9ADA77}" srcOrd="0" destOrd="0" presId="urn:diagrams.loki3.com/BracketList"/>
    <dgm:cxn modelId="{CF5FC65C-71C9-4768-BEB0-64FAC942A4D8}" type="presOf" srcId="{31F3AA93-0CD0-4680-8284-FFE08FC59BCD}" destId="{C9580AB7-FF5B-4C0D-935B-EAA6FB9ADA77}" srcOrd="0" destOrd="5" presId="urn:diagrams.loki3.com/BracketList"/>
    <dgm:cxn modelId="{83EED705-A974-45B6-9D8A-66936B7500FB}" srcId="{D7A453DE-2AF8-4EFE-B7E8-B1E49C3947A5}" destId="{564EF22F-CAD5-405E-B687-88D32AA58B96}" srcOrd="4" destOrd="0" parTransId="{16D00D8A-D538-4A2F-B10E-4642D497E70C}" sibTransId="{CE69AA1F-C112-4B4B-8E35-1C4C7946B59D}"/>
    <dgm:cxn modelId="{081E53EB-B05D-45E8-A7E9-362469B9CBBA}" type="presOf" srcId="{FE0BC528-F2DF-433C-93AC-61EA175AE182}" destId="{C9580AB7-FF5B-4C0D-935B-EAA6FB9ADA77}" srcOrd="0" destOrd="4" presId="urn:diagrams.loki3.com/BracketList"/>
    <dgm:cxn modelId="{26DBBFAD-7278-4DBC-9C9B-D4CEAEF4B62D}" srcId="{EA008AB5-F6E6-4EFA-93C3-7BB95D965938}" destId="{D5DCA207-8E10-49C8-9E50-2695AA9805DC}" srcOrd="3" destOrd="0" parTransId="{7082AB3B-26F9-4A7F-80FC-634EB6A6B98B}" sibTransId="{630FC450-BCC4-4BB4-BC49-184E4941B8E7}"/>
    <dgm:cxn modelId="{4F68EB9B-4299-4AA3-8859-F2DB0BB0FF40}" srcId="{8229C79B-3A1C-4F1C-9B3F-2E7A940BE463}" destId="{31F3AA93-0CD0-4680-8284-FFE08FC59BCD}" srcOrd="5" destOrd="0" parTransId="{EBEA2116-B196-490A-BA3C-6641882DDC27}" sibTransId="{BB30678A-3847-4BEA-9A52-550CEBE659EE}"/>
    <dgm:cxn modelId="{A6B32C74-5E24-4001-B429-360ACABD4E00}" srcId="{8229C79B-3A1C-4F1C-9B3F-2E7A940BE463}" destId="{4D8431F3-C41C-4B3D-B113-4AFB6FE347D3}" srcOrd="0" destOrd="0" parTransId="{CD746BAE-C579-40FA-A815-74910853E9B7}" sibTransId="{360C7058-260F-4E39-A93C-3ADEEBB8F16B}"/>
    <dgm:cxn modelId="{8A454C7F-53B3-4863-A351-46E81DCDE1BA}" type="presOf" srcId="{D84CE399-AA13-4D45-ACA2-54E4A25162DE}" destId="{F7263776-7EF9-4A27-A64E-4F4FD08AE408}" srcOrd="0" destOrd="2" presId="urn:diagrams.loki3.com/BracketList"/>
    <dgm:cxn modelId="{02051A3F-6FE1-4E16-A6F4-E9B4CDBC2698}" type="presOf" srcId="{D087E80F-8873-42AA-9214-FF3853250FF6}" destId="{020901DD-A25F-4947-AA9D-B55ADFF27BA7}" srcOrd="0" destOrd="1" presId="urn:diagrams.loki3.com/BracketList"/>
    <dgm:cxn modelId="{F0ECDAAE-E47A-4430-A108-4605529DABEC}" type="presOf" srcId="{28DA9657-129A-4AB6-AE40-72A130088124}" destId="{020901DD-A25F-4947-AA9D-B55ADFF27BA7}" srcOrd="0" destOrd="2" presId="urn:diagrams.loki3.com/BracketList"/>
    <dgm:cxn modelId="{899E5332-A79D-4F9D-A441-96F648A0482F}" type="presOf" srcId="{5F83653F-1D74-43D2-A4A4-AE3EF489577D}" destId="{01438793-A174-4C08-8B81-F5E6C3F97444}" srcOrd="0" destOrd="0" presId="urn:diagrams.loki3.com/BracketList"/>
    <dgm:cxn modelId="{19789849-DDF2-4575-9243-2358435C1A99}" srcId="{8229C79B-3A1C-4F1C-9B3F-2E7A940BE463}" destId="{6AF7FF56-1648-4A86-A0F5-D72020BDA939}" srcOrd="1" destOrd="0" parTransId="{45A787CA-5458-44CC-AD76-DE86AC5EA0D3}" sibTransId="{97532758-FEAA-499C-9982-6182891E0006}"/>
    <dgm:cxn modelId="{6EC49439-A79B-40B0-B353-456CB8032027}" srcId="{747A00C2-1B3C-4290-9085-DBDA447174D4}" destId="{BD3E42F2-AA31-4032-8D27-55F4C2B02A72}" srcOrd="1" destOrd="0" parTransId="{7379508A-00BB-41A4-84D8-A24FE8ED63D1}" sibTransId="{DEBA9F43-B5D7-4AFD-A361-251A765010B8}"/>
    <dgm:cxn modelId="{559F2A47-38D6-42F8-BC2D-1AD27C44E728}" type="presOf" srcId="{A859A698-39A6-4080-82C0-7FB3E3A9E54F}" destId="{01438793-A174-4C08-8B81-F5E6C3F97444}" srcOrd="0" destOrd="2" presId="urn:diagrams.loki3.com/BracketList"/>
    <dgm:cxn modelId="{757C6F70-151C-45FD-8427-6BDF53F2F27F}" type="presOf" srcId="{D7A453DE-2AF8-4EFE-B7E8-B1E49C3947A5}" destId="{37CA3CBB-D43E-4363-BCDF-8F6005F95D5C}" srcOrd="0" destOrd="0" presId="urn:diagrams.loki3.com/BracketList"/>
    <dgm:cxn modelId="{731D26F4-06AD-4D42-BA64-7EC8B298B1BE}" type="presOf" srcId="{16DF9ACB-D388-4353-95C6-175611A8E120}" destId="{01438793-A174-4C08-8B81-F5E6C3F97444}" srcOrd="0" destOrd="1" presId="urn:diagrams.loki3.com/BracketList"/>
    <dgm:cxn modelId="{458477BA-CF4A-423F-9237-2D3121F86338}" srcId="{EA008AB5-F6E6-4EFA-93C3-7BB95D965938}" destId="{D7A453DE-2AF8-4EFE-B7E8-B1E49C3947A5}" srcOrd="0" destOrd="0" parTransId="{1FE24E08-5FEF-4EF6-B020-DE4BA63FCD0E}" sibTransId="{B62D12F4-17E9-4618-8FEC-F51D49AA0837}"/>
    <dgm:cxn modelId="{A090B3FC-5C87-457B-BCD2-CBA1422DE29A}" srcId="{8229C79B-3A1C-4F1C-9B3F-2E7A940BE463}" destId="{767975A5-C042-43DD-A709-FF82298110A0}" srcOrd="3" destOrd="0" parTransId="{909A6327-26F8-4212-98D1-FE8763EB91DA}" sibTransId="{A6C54583-3A2A-4D5B-9ECF-0F09657B9893}"/>
    <dgm:cxn modelId="{1F36DA4F-800B-454D-A4F7-91233CCDBAD7}" srcId="{D7A453DE-2AF8-4EFE-B7E8-B1E49C3947A5}" destId="{400D8C22-42AB-4A09-8ADA-F3A118A010D9}" srcOrd="3" destOrd="0" parTransId="{6909F7E6-AEC4-4E65-B929-ECEAA844E8BF}" sibTransId="{1916E8B1-D432-44E0-93DB-B337C08A805E}"/>
    <dgm:cxn modelId="{9A43238A-5280-4D11-806E-829AF31D10CC}" srcId="{D7A453DE-2AF8-4EFE-B7E8-B1E49C3947A5}" destId="{16DF9ACB-D388-4353-95C6-175611A8E120}" srcOrd="1" destOrd="0" parTransId="{5477862A-6C6E-49F9-93CF-DDCDD938658C}" sibTransId="{222E6733-2190-49C9-B5CB-9EDCAA53C2F0}"/>
    <dgm:cxn modelId="{D260FA37-2724-4F5C-AD9D-D29DDFB21E59}" srcId="{D5DCA207-8E10-49C8-9E50-2695AA9805DC}" destId="{6E4AD472-B509-474D-A3D3-EA15FC93EFC3}" srcOrd="0" destOrd="0" parTransId="{FA21199B-2788-44B5-B8F3-06154C5C479C}" sibTransId="{9CCA1FA0-5D32-4AC3-A5E3-B55CB90E49D4}"/>
    <dgm:cxn modelId="{9ADA2E8A-CE2B-42BB-BF61-F0776833BCFB}" type="presOf" srcId="{767975A5-C042-43DD-A709-FF82298110A0}" destId="{C9580AB7-FF5B-4C0D-935B-EAA6FB9ADA77}" srcOrd="0" destOrd="3" presId="urn:diagrams.loki3.com/BracketList"/>
    <dgm:cxn modelId="{105F8F51-1D46-4E25-A030-08A3BA3D9586}" type="presOf" srcId="{8229C79B-3A1C-4F1C-9B3F-2E7A940BE463}" destId="{32322DC2-DAD6-494C-BD81-CC399BC657C4}" srcOrd="0" destOrd="0" presId="urn:diagrams.loki3.com/BracketList"/>
    <dgm:cxn modelId="{E759AE47-1229-4036-B823-41D6387DDA12}" srcId="{D5DCA207-8E10-49C8-9E50-2695AA9805DC}" destId="{D087E80F-8873-42AA-9214-FF3853250FF6}" srcOrd="1" destOrd="0" parTransId="{DE3F19CE-01D0-4C10-A72D-B2FE4ECB7785}" sibTransId="{95F3BC70-CC9B-4D51-8E77-9CC852BB70A3}"/>
    <dgm:cxn modelId="{6F6D8007-994F-416F-A6D5-3AA79897F215}" srcId="{8229C79B-3A1C-4F1C-9B3F-2E7A940BE463}" destId="{FE0BC528-F2DF-433C-93AC-61EA175AE182}" srcOrd="4" destOrd="0" parTransId="{27E25CE3-27B3-40A9-99C9-1C05EC0110ED}" sibTransId="{93230466-3BFF-4DE1-A917-4C5F9FF1A72F}"/>
    <dgm:cxn modelId="{CC52041B-CF6F-4B30-B901-7BD7A07888A6}" srcId="{747A00C2-1B3C-4290-9085-DBDA447174D4}" destId="{D84CE399-AA13-4D45-ACA2-54E4A25162DE}" srcOrd="2" destOrd="0" parTransId="{1375A7C9-B108-4472-993E-3A79374F03A2}" sibTransId="{8F7243B3-385C-4167-B2E3-E5D3BD44F489}"/>
    <dgm:cxn modelId="{A2C68BD8-4A22-46C4-891E-E8F75B231646}" type="presOf" srcId="{564EF22F-CAD5-405E-B687-88D32AA58B96}" destId="{01438793-A174-4C08-8B81-F5E6C3F97444}" srcOrd="0" destOrd="4" presId="urn:diagrams.loki3.com/BracketList"/>
    <dgm:cxn modelId="{C04523D4-E067-4E5F-9EE5-F66252521C48}" type="presOf" srcId="{D5DCA207-8E10-49C8-9E50-2695AA9805DC}" destId="{A233DA96-2D8A-4DE1-9C7B-D68F56523CE0}" srcOrd="0" destOrd="0" presId="urn:diagrams.loki3.com/BracketList"/>
    <dgm:cxn modelId="{CA7FF1BA-DC26-428D-AA83-D8B877B80288}" type="presOf" srcId="{EA008AB5-F6E6-4EFA-93C3-7BB95D965938}" destId="{42CBE007-005E-4496-BAB0-87FEEED0E776}" srcOrd="0" destOrd="0" presId="urn:diagrams.loki3.com/BracketList"/>
    <dgm:cxn modelId="{0B88E6D2-4294-40AA-BA3A-3B94BC90E1E7}" srcId="{8229C79B-3A1C-4F1C-9B3F-2E7A940BE463}" destId="{7E9026AA-FC2C-4A12-8EBE-30598A25FC79}" srcOrd="2" destOrd="0" parTransId="{D171F7F5-5018-4A02-8AE2-01E00D7C905B}" sibTransId="{1D0AD35A-5883-4EFF-9A95-6444A1EFAC24}"/>
    <dgm:cxn modelId="{7CAE9AFE-DE26-4EE2-95C0-5E49FC625053}" type="presParOf" srcId="{42CBE007-005E-4496-BAB0-87FEEED0E776}" destId="{7A501009-E615-4D8C-973A-2E776C2FB87B}" srcOrd="0" destOrd="0" presId="urn:diagrams.loki3.com/BracketList"/>
    <dgm:cxn modelId="{B5521033-88BB-4F76-98CA-651EE2F0EC36}" type="presParOf" srcId="{7A501009-E615-4D8C-973A-2E776C2FB87B}" destId="{37CA3CBB-D43E-4363-BCDF-8F6005F95D5C}" srcOrd="0" destOrd="0" presId="urn:diagrams.loki3.com/BracketList"/>
    <dgm:cxn modelId="{09037375-B650-4717-AB14-1724D0B1F6D9}" type="presParOf" srcId="{7A501009-E615-4D8C-973A-2E776C2FB87B}" destId="{10BEB3C2-A5A1-4F84-AA95-ADE0E4AFEE4B}" srcOrd="1" destOrd="0" presId="urn:diagrams.loki3.com/BracketList"/>
    <dgm:cxn modelId="{F203E71A-F97A-4F75-BD6B-232AE2E3D03A}" type="presParOf" srcId="{7A501009-E615-4D8C-973A-2E776C2FB87B}" destId="{92BEE00C-A978-49E8-88CC-C42AC6BA7459}" srcOrd="2" destOrd="0" presId="urn:diagrams.loki3.com/BracketList"/>
    <dgm:cxn modelId="{E151DEA1-A542-439E-80EB-BD11E86B7C83}" type="presParOf" srcId="{7A501009-E615-4D8C-973A-2E776C2FB87B}" destId="{01438793-A174-4C08-8B81-F5E6C3F97444}" srcOrd="3" destOrd="0" presId="urn:diagrams.loki3.com/BracketList"/>
    <dgm:cxn modelId="{89386EB9-EE91-4107-ACE3-89E987523726}" type="presParOf" srcId="{42CBE007-005E-4496-BAB0-87FEEED0E776}" destId="{04B8F529-3CD6-4A9A-AA6B-615CC1FB406A}" srcOrd="1" destOrd="0" presId="urn:diagrams.loki3.com/BracketList"/>
    <dgm:cxn modelId="{55F50BEC-EA6E-4445-B4F8-B9572C9E9EB9}" type="presParOf" srcId="{42CBE007-005E-4496-BAB0-87FEEED0E776}" destId="{8E8A7B8E-3737-41CF-ACDB-C34F06923894}" srcOrd="2" destOrd="0" presId="urn:diagrams.loki3.com/BracketList"/>
    <dgm:cxn modelId="{1B63F4F0-5F52-4764-B814-8AD6421C1A7B}" type="presParOf" srcId="{8E8A7B8E-3737-41CF-ACDB-C34F06923894}" destId="{32322DC2-DAD6-494C-BD81-CC399BC657C4}" srcOrd="0" destOrd="0" presId="urn:diagrams.loki3.com/BracketList"/>
    <dgm:cxn modelId="{DD43CAB2-1054-4B8F-BCF5-8694DAF1E42A}" type="presParOf" srcId="{8E8A7B8E-3737-41CF-ACDB-C34F06923894}" destId="{669D122D-E7FB-4355-9A18-3E3A68089DF8}" srcOrd="1" destOrd="0" presId="urn:diagrams.loki3.com/BracketList"/>
    <dgm:cxn modelId="{0B86E87F-CEA4-4051-BD8B-77D12261408F}" type="presParOf" srcId="{8E8A7B8E-3737-41CF-ACDB-C34F06923894}" destId="{A93B7339-B699-4F19-84D8-7CC5646B87CA}" srcOrd="2" destOrd="0" presId="urn:diagrams.loki3.com/BracketList"/>
    <dgm:cxn modelId="{BED3972D-0ABB-403E-9D95-621C87914E4A}" type="presParOf" srcId="{8E8A7B8E-3737-41CF-ACDB-C34F06923894}" destId="{C9580AB7-FF5B-4C0D-935B-EAA6FB9ADA77}" srcOrd="3" destOrd="0" presId="urn:diagrams.loki3.com/BracketList"/>
    <dgm:cxn modelId="{F9C8DCF4-019D-4C25-A121-54A9468C07D9}" type="presParOf" srcId="{42CBE007-005E-4496-BAB0-87FEEED0E776}" destId="{AB538E72-CD12-4503-8ECB-C44B3D3571FD}" srcOrd="3" destOrd="0" presId="urn:diagrams.loki3.com/BracketList"/>
    <dgm:cxn modelId="{D0E5148B-F90F-4301-9F51-86EE1C7E5FAE}" type="presParOf" srcId="{42CBE007-005E-4496-BAB0-87FEEED0E776}" destId="{382E401B-9F5F-4B22-9578-727A599F3EE7}" srcOrd="4" destOrd="0" presId="urn:diagrams.loki3.com/BracketList"/>
    <dgm:cxn modelId="{CD608A0D-8284-4CF2-8FCC-BB1E5D8DDA5E}" type="presParOf" srcId="{382E401B-9F5F-4B22-9578-727A599F3EE7}" destId="{41B30F15-1EFB-4335-80A2-0AA6ABF48054}" srcOrd="0" destOrd="0" presId="urn:diagrams.loki3.com/BracketList"/>
    <dgm:cxn modelId="{060220F8-D9E1-4B4D-9A65-5E88C7B72845}" type="presParOf" srcId="{382E401B-9F5F-4B22-9578-727A599F3EE7}" destId="{7AAEDEA6-EB67-4D01-81C0-1A71D29670CC}" srcOrd="1" destOrd="0" presId="urn:diagrams.loki3.com/BracketList"/>
    <dgm:cxn modelId="{D510C924-ECB4-42B0-8BA9-E53EE093187F}" type="presParOf" srcId="{382E401B-9F5F-4B22-9578-727A599F3EE7}" destId="{F2B20310-BA00-46C2-B035-2D95F7693DF2}" srcOrd="2" destOrd="0" presId="urn:diagrams.loki3.com/BracketList"/>
    <dgm:cxn modelId="{5EE8C075-90D6-4552-B9AB-60F2F318A43F}" type="presParOf" srcId="{382E401B-9F5F-4B22-9578-727A599F3EE7}" destId="{F7263776-7EF9-4A27-A64E-4F4FD08AE408}" srcOrd="3" destOrd="0" presId="urn:diagrams.loki3.com/BracketList"/>
    <dgm:cxn modelId="{5171764B-E463-4F03-9AE5-D9E662F94F89}" type="presParOf" srcId="{42CBE007-005E-4496-BAB0-87FEEED0E776}" destId="{64BCFB79-DD94-496D-8446-1F57619DD608}" srcOrd="5" destOrd="0" presId="urn:diagrams.loki3.com/BracketList"/>
    <dgm:cxn modelId="{ED622BB6-3F81-42A8-A418-4973B47A55A9}" type="presParOf" srcId="{42CBE007-005E-4496-BAB0-87FEEED0E776}" destId="{6A94AE40-D023-4C12-B821-FE5024439E3C}" srcOrd="6" destOrd="0" presId="urn:diagrams.loki3.com/BracketList"/>
    <dgm:cxn modelId="{683DBB67-0313-47FF-A558-82D6ABAF5AF1}" type="presParOf" srcId="{6A94AE40-D023-4C12-B821-FE5024439E3C}" destId="{A233DA96-2D8A-4DE1-9C7B-D68F56523CE0}" srcOrd="0" destOrd="0" presId="urn:diagrams.loki3.com/BracketList"/>
    <dgm:cxn modelId="{59E3F7DD-22E0-410C-BCC8-860AE68B16C7}" type="presParOf" srcId="{6A94AE40-D023-4C12-B821-FE5024439E3C}" destId="{29AA4DA8-6369-4012-AD36-64EB3D1FB1F2}" srcOrd="1" destOrd="0" presId="urn:diagrams.loki3.com/BracketList"/>
    <dgm:cxn modelId="{E6C02DB4-D037-411A-93A7-23DF57F52929}" type="presParOf" srcId="{6A94AE40-D023-4C12-B821-FE5024439E3C}" destId="{E1D80B3F-7154-4C61-8D75-5C75F280BD5B}" srcOrd="2" destOrd="0" presId="urn:diagrams.loki3.com/BracketList"/>
    <dgm:cxn modelId="{BED333A8-91BE-4503-B845-F3D43F07849A}" type="presParOf" srcId="{6A94AE40-D023-4C12-B821-FE5024439E3C}" destId="{020901DD-A25F-4947-AA9D-B55ADFF27BA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A3CBB-D43E-4363-BCDF-8F6005F95D5C}">
      <dsp:nvSpPr>
        <dsp:cNvPr id="0" name=""/>
        <dsp:cNvSpPr/>
      </dsp:nvSpPr>
      <dsp:spPr>
        <a:xfrm>
          <a:off x="2475" y="459432"/>
          <a:ext cx="1266310"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dirty="0" smtClean="0"/>
            <a:t>PowerShell Workflow</a:t>
          </a:r>
          <a:endParaRPr lang="en-US" sz="1300" kern="1200" dirty="0"/>
        </a:p>
      </dsp:txBody>
      <dsp:txXfrm>
        <a:off x="2475" y="459432"/>
        <a:ext cx="1266310" cy="434362"/>
      </dsp:txXfrm>
    </dsp:sp>
    <dsp:sp modelId="{10BEB3C2-A5A1-4F84-AA95-ADE0E4AFEE4B}">
      <dsp:nvSpPr>
        <dsp:cNvPr id="0" name=""/>
        <dsp:cNvSpPr/>
      </dsp:nvSpPr>
      <dsp:spPr>
        <a:xfrm>
          <a:off x="1268786" y="11495"/>
          <a:ext cx="253262" cy="1330235"/>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38793-A174-4C08-8B81-F5E6C3F97444}">
      <dsp:nvSpPr>
        <dsp:cNvPr id="0" name=""/>
        <dsp:cNvSpPr/>
      </dsp:nvSpPr>
      <dsp:spPr>
        <a:xfrm>
          <a:off x="1623353" y="11495"/>
          <a:ext cx="3444365" cy="1330235"/>
        </a:xfrm>
        <a:prstGeom prst="rect">
          <a:avLst/>
        </a:prstGeom>
        <a:solidFill>
          <a:srgbClr val="5D98E2"/>
        </a:solidFill>
        <a:ln w="15875" cap="flat" cmpd="sng" algn="ctr">
          <a:solidFill>
            <a:srgbClr val="5D98E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 Windows PowerShell syntax</a:t>
          </a:r>
        </a:p>
        <a:p>
          <a:pPr marL="114300" lvl="1" indent="-114300" algn="l" defTabSz="577850">
            <a:lnSpc>
              <a:spcPct val="90000"/>
            </a:lnSpc>
            <a:spcBef>
              <a:spcPct val="0"/>
            </a:spcBef>
            <a:spcAft>
              <a:spcPct val="15000"/>
            </a:spcAft>
            <a:buChar char="••"/>
          </a:pPr>
          <a:r>
            <a:rPr lang="en-US" sz="1300" kern="1200" dirty="0" smtClean="0"/>
            <a:t>Multi-device management </a:t>
          </a:r>
        </a:p>
        <a:p>
          <a:pPr marL="114300" lvl="1" indent="-114300" algn="l" defTabSz="577850">
            <a:lnSpc>
              <a:spcPct val="90000"/>
            </a:lnSpc>
            <a:spcBef>
              <a:spcPct val="0"/>
            </a:spcBef>
            <a:spcAft>
              <a:spcPct val="15000"/>
            </a:spcAft>
            <a:buChar char="••"/>
          </a:pPr>
          <a:r>
            <a:rPr lang="en-US" sz="1300" kern="1200" dirty="0" smtClean="0"/>
            <a:t>Running a single task to manage complex, end-to-end processes </a:t>
          </a:r>
        </a:p>
        <a:p>
          <a:pPr marL="114300" lvl="1" indent="-114300" algn="l" defTabSz="577850">
            <a:lnSpc>
              <a:spcPct val="90000"/>
            </a:lnSpc>
            <a:spcBef>
              <a:spcPct val="0"/>
            </a:spcBef>
            <a:spcAft>
              <a:spcPct val="15000"/>
            </a:spcAft>
            <a:buChar char="••"/>
          </a:pPr>
          <a:r>
            <a:rPr lang="en-US" sz="1300" kern="1200" dirty="0" smtClean="0"/>
            <a:t>Automated failure recovery </a:t>
          </a:r>
        </a:p>
        <a:p>
          <a:pPr marL="114300" lvl="1" indent="-114300" algn="l" defTabSz="577850">
            <a:lnSpc>
              <a:spcPct val="90000"/>
            </a:lnSpc>
            <a:spcBef>
              <a:spcPct val="0"/>
            </a:spcBef>
            <a:spcAft>
              <a:spcPct val="15000"/>
            </a:spcAft>
            <a:buChar char="••"/>
          </a:pPr>
          <a:r>
            <a:rPr lang="en-US" sz="1300" kern="1200" dirty="0" smtClean="0"/>
            <a:t>Connection and activity retries </a:t>
          </a:r>
          <a:endParaRPr lang="en-US" sz="1300" kern="1200" dirty="0"/>
        </a:p>
      </dsp:txBody>
      <dsp:txXfrm>
        <a:off x="1623353" y="11495"/>
        <a:ext cx="3444365" cy="1330235"/>
      </dsp:txXfrm>
    </dsp:sp>
    <dsp:sp modelId="{32322DC2-DAD6-494C-BD81-CC399BC657C4}">
      <dsp:nvSpPr>
        <dsp:cNvPr id="0" name=""/>
        <dsp:cNvSpPr/>
      </dsp:nvSpPr>
      <dsp:spPr>
        <a:xfrm>
          <a:off x="2475" y="1850041"/>
          <a:ext cx="1266310"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dirty="0" smtClean="0"/>
            <a:t>Centralized store </a:t>
          </a:r>
          <a:endParaRPr lang="en-US" sz="1300" kern="1200" dirty="0"/>
        </a:p>
      </dsp:txBody>
      <dsp:txXfrm>
        <a:off x="2475" y="1850041"/>
        <a:ext cx="1266310" cy="434362"/>
      </dsp:txXfrm>
    </dsp:sp>
    <dsp:sp modelId="{669D122D-E7FB-4355-9A18-3E3A68089DF8}">
      <dsp:nvSpPr>
        <dsp:cNvPr id="0" name=""/>
        <dsp:cNvSpPr/>
      </dsp:nvSpPr>
      <dsp:spPr>
        <a:xfrm>
          <a:off x="1268786" y="1388531"/>
          <a:ext cx="253262" cy="1357382"/>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580AB7-FF5B-4C0D-935B-EAA6FB9ADA77}">
      <dsp:nvSpPr>
        <dsp:cNvPr id="0" name=""/>
        <dsp:cNvSpPr/>
      </dsp:nvSpPr>
      <dsp:spPr>
        <a:xfrm>
          <a:off x="1623353" y="1388531"/>
          <a:ext cx="3444365" cy="1357382"/>
        </a:xfrm>
        <a:prstGeom prst="rect">
          <a:avLst/>
        </a:prstGeom>
        <a:solidFill>
          <a:srgbClr val="5D98E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Credentials / certificates</a:t>
          </a:r>
          <a:endParaRPr lang="en-US" sz="1300" kern="1200" dirty="0"/>
        </a:p>
        <a:p>
          <a:pPr marL="114300" lvl="1" indent="-114300" algn="l" defTabSz="577850">
            <a:lnSpc>
              <a:spcPct val="90000"/>
            </a:lnSpc>
            <a:spcBef>
              <a:spcPct val="0"/>
            </a:spcBef>
            <a:spcAft>
              <a:spcPct val="15000"/>
            </a:spcAft>
            <a:buChar char="••"/>
          </a:pPr>
          <a:r>
            <a:rPr lang="en-US" sz="1300" kern="1200" dirty="0" smtClean="0"/>
            <a:t>Global variable </a:t>
          </a:r>
        </a:p>
        <a:p>
          <a:pPr marL="114300" lvl="1" indent="-114300" algn="l" defTabSz="577850">
            <a:lnSpc>
              <a:spcPct val="90000"/>
            </a:lnSpc>
            <a:spcBef>
              <a:spcPct val="0"/>
            </a:spcBef>
            <a:spcAft>
              <a:spcPct val="15000"/>
            </a:spcAft>
            <a:buChar char="••"/>
          </a:pPr>
          <a:r>
            <a:rPr lang="en-US" sz="1300" kern="1200" dirty="0" smtClean="0"/>
            <a:t>Global connection for runbooks</a:t>
          </a:r>
        </a:p>
        <a:p>
          <a:pPr marL="114300" lvl="1" indent="-114300" algn="l" defTabSz="577850">
            <a:lnSpc>
              <a:spcPct val="90000"/>
            </a:lnSpc>
            <a:spcBef>
              <a:spcPct val="0"/>
            </a:spcBef>
            <a:spcAft>
              <a:spcPct val="15000"/>
            </a:spcAft>
            <a:buChar char="••"/>
          </a:pPr>
          <a:r>
            <a:rPr lang="en-US" sz="1300" kern="1200" dirty="0" smtClean="0"/>
            <a:t>Modules</a:t>
          </a:r>
        </a:p>
        <a:p>
          <a:pPr marL="114300" lvl="1" indent="-114300" algn="l" defTabSz="577850">
            <a:lnSpc>
              <a:spcPct val="90000"/>
            </a:lnSpc>
            <a:spcBef>
              <a:spcPct val="0"/>
            </a:spcBef>
            <a:spcAft>
              <a:spcPct val="15000"/>
            </a:spcAft>
            <a:buChar char="••"/>
          </a:pPr>
          <a:r>
            <a:rPr lang="en-US" sz="1300" kern="1200" dirty="0" smtClean="0"/>
            <a:t>Runbooks (draft / published versioning)</a:t>
          </a:r>
        </a:p>
        <a:p>
          <a:pPr marL="114300" lvl="1" indent="-114300" algn="l" defTabSz="577850">
            <a:lnSpc>
              <a:spcPct val="90000"/>
            </a:lnSpc>
            <a:spcBef>
              <a:spcPct val="0"/>
            </a:spcBef>
            <a:spcAft>
              <a:spcPct val="15000"/>
            </a:spcAft>
            <a:buChar char="••"/>
          </a:pPr>
          <a:r>
            <a:rPr lang="en-US" sz="1300" kern="1200" smtClean="0"/>
            <a:t>Scheduling</a:t>
          </a:r>
          <a:endParaRPr lang="en-US" sz="1300" kern="1200" dirty="0" smtClean="0"/>
        </a:p>
      </dsp:txBody>
      <dsp:txXfrm>
        <a:off x="1623353" y="1388531"/>
        <a:ext cx="3444365" cy="1357382"/>
      </dsp:txXfrm>
    </dsp:sp>
    <dsp:sp modelId="{41B30F15-1EFB-4335-80A2-0AA6ABF48054}">
      <dsp:nvSpPr>
        <dsp:cNvPr id="0" name=""/>
        <dsp:cNvSpPr/>
      </dsp:nvSpPr>
      <dsp:spPr>
        <a:xfrm>
          <a:off x="2475" y="2928452"/>
          <a:ext cx="1266310"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smtClean="0"/>
            <a:t>Highly Available</a:t>
          </a:r>
          <a:endParaRPr lang="en-US" sz="1300" kern="1200" dirty="0" smtClean="0"/>
        </a:p>
      </dsp:txBody>
      <dsp:txXfrm>
        <a:off x="2475" y="2928452"/>
        <a:ext cx="1266310" cy="434362"/>
      </dsp:txXfrm>
    </dsp:sp>
    <dsp:sp modelId="{7AAEDEA6-EB67-4D01-81C0-1A71D29670CC}">
      <dsp:nvSpPr>
        <dsp:cNvPr id="0" name=""/>
        <dsp:cNvSpPr/>
      </dsp:nvSpPr>
      <dsp:spPr>
        <a:xfrm>
          <a:off x="1268786" y="2792713"/>
          <a:ext cx="253262" cy="705839"/>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63776-7EF9-4A27-A64E-4F4FD08AE408}">
      <dsp:nvSpPr>
        <dsp:cNvPr id="0" name=""/>
        <dsp:cNvSpPr/>
      </dsp:nvSpPr>
      <dsp:spPr>
        <a:xfrm>
          <a:off x="1623353" y="2792713"/>
          <a:ext cx="3444365" cy="705839"/>
        </a:xfrm>
        <a:prstGeom prst="rect">
          <a:avLst/>
        </a:prstGeom>
        <a:solidFill>
          <a:srgbClr val="5D98E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Runbook servers to process jobs</a:t>
          </a:r>
        </a:p>
        <a:p>
          <a:pPr marL="114300" lvl="1" indent="-114300" algn="l" defTabSz="577850">
            <a:lnSpc>
              <a:spcPct val="90000"/>
            </a:lnSpc>
            <a:spcBef>
              <a:spcPct val="0"/>
            </a:spcBef>
            <a:spcAft>
              <a:spcPct val="15000"/>
            </a:spcAft>
            <a:buChar char="••"/>
          </a:pPr>
          <a:r>
            <a:rPr lang="en-US" sz="1300" kern="1200" dirty="0" err="1" smtClean="0"/>
            <a:t>Odata</a:t>
          </a:r>
          <a:r>
            <a:rPr lang="en-US" sz="1300" kern="1200" dirty="0" smtClean="0"/>
            <a:t> Web service to submit / retrieve status</a:t>
          </a:r>
        </a:p>
        <a:p>
          <a:pPr marL="114300" lvl="1" indent="-114300" algn="l" defTabSz="577850">
            <a:lnSpc>
              <a:spcPct val="90000"/>
            </a:lnSpc>
            <a:spcBef>
              <a:spcPct val="0"/>
            </a:spcBef>
            <a:spcAft>
              <a:spcPct val="15000"/>
            </a:spcAft>
            <a:buChar char="••"/>
          </a:pPr>
          <a:r>
            <a:rPr lang="en-US" sz="1300" kern="1200" dirty="0" smtClean="0"/>
            <a:t>SQL Server clustering / always on</a:t>
          </a:r>
        </a:p>
      </dsp:txBody>
      <dsp:txXfrm>
        <a:off x="1623353" y="2792713"/>
        <a:ext cx="3444365" cy="705839"/>
      </dsp:txXfrm>
    </dsp:sp>
    <dsp:sp modelId="{A233DA96-2D8A-4DE1-9C7B-D68F56523CE0}">
      <dsp:nvSpPr>
        <dsp:cNvPr id="0" name=""/>
        <dsp:cNvSpPr/>
      </dsp:nvSpPr>
      <dsp:spPr>
        <a:xfrm>
          <a:off x="2475" y="3681091"/>
          <a:ext cx="1266310"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smtClean="0"/>
            <a:t>Historical Analysis</a:t>
          </a:r>
          <a:endParaRPr lang="en-US" sz="1300" kern="1200" dirty="0" smtClean="0"/>
        </a:p>
      </dsp:txBody>
      <dsp:txXfrm>
        <a:off x="2475" y="3681091"/>
        <a:ext cx="1266310" cy="434362"/>
      </dsp:txXfrm>
    </dsp:sp>
    <dsp:sp modelId="{29AA4DA8-6369-4012-AD36-64EB3D1FB1F2}">
      <dsp:nvSpPr>
        <dsp:cNvPr id="0" name=""/>
        <dsp:cNvSpPr/>
      </dsp:nvSpPr>
      <dsp:spPr>
        <a:xfrm>
          <a:off x="1268786" y="3545352"/>
          <a:ext cx="253262" cy="705839"/>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901DD-A25F-4947-AA9D-B55ADFF27BA7}">
      <dsp:nvSpPr>
        <dsp:cNvPr id="0" name=""/>
        <dsp:cNvSpPr/>
      </dsp:nvSpPr>
      <dsp:spPr>
        <a:xfrm>
          <a:off x="1623353" y="3545352"/>
          <a:ext cx="3444365" cy="705839"/>
        </a:xfrm>
        <a:prstGeom prst="rect">
          <a:avLst/>
        </a:prstGeom>
        <a:solidFill>
          <a:srgbClr val="5D98E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Historical view of runbook jobs</a:t>
          </a:r>
        </a:p>
        <a:p>
          <a:pPr marL="114300" lvl="1" indent="-114300" algn="l" defTabSz="577850">
            <a:lnSpc>
              <a:spcPct val="90000"/>
            </a:lnSpc>
            <a:spcBef>
              <a:spcPct val="0"/>
            </a:spcBef>
            <a:spcAft>
              <a:spcPct val="15000"/>
            </a:spcAft>
            <a:buChar char="••"/>
          </a:pPr>
          <a:r>
            <a:rPr lang="en-US" sz="1300" kern="1200" smtClean="0"/>
            <a:t>Reporting through Excel PowerPivot for ROI</a:t>
          </a:r>
          <a:endParaRPr lang="en-US" sz="1300" kern="1200" dirty="0"/>
        </a:p>
        <a:p>
          <a:pPr marL="114300" lvl="1" indent="-114300" algn="l" defTabSz="577850">
            <a:lnSpc>
              <a:spcPct val="90000"/>
            </a:lnSpc>
            <a:spcBef>
              <a:spcPct val="0"/>
            </a:spcBef>
            <a:spcAft>
              <a:spcPct val="15000"/>
            </a:spcAft>
            <a:buChar char="••"/>
          </a:pPr>
          <a:r>
            <a:rPr lang="en-US" sz="1300" kern="1200" smtClean="0"/>
            <a:t>View runbook used for all jobs</a:t>
          </a:r>
          <a:endParaRPr lang="en-US" sz="1300" kern="1200" dirty="0" smtClean="0"/>
        </a:p>
      </dsp:txBody>
      <dsp:txXfrm>
        <a:off x="1623353" y="3545352"/>
        <a:ext cx="3444365" cy="705839"/>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3CEA-0DA3-4F99-8C4F-14C02AC447E2}" type="datetimeFigureOut">
              <a:rPr lang="nl-NL" smtClean="0"/>
              <a:t>25-6-2014</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AA28D-EA31-41EF-B7B1-31A7C2423654}" type="slidenum">
              <a:rPr lang="nl-NL" smtClean="0"/>
              <a:t>‹#›</a:t>
            </a:fld>
            <a:endParaRPr lang="nl-NL"/>
          </a:p>
        </p:txBody>
      </p:sp>
    </p:spTree>
    <p:extLst>
      <p:ext uri="{BB962C8B-B14F-4D97-AF65-F5344CB8AC3E}">
        <p14:creationId xmlns:p14="http://schemas.microsoft.com/office/powerpoint/2010/main" val="25634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1FAA28D-EA31-41EF-B7B1-31A7C2423654}" type="slidenum">
              <a:rPr lang="nl-NL" smtClean="0"/>
              <a:t>1</a:t>
            </a:fld>
            <a:endParaRPr lang="nl-NL"/>
          </a:p>
        </p:txBody>
      </p:sp>
    </p:spTree>
    <p:extLst>
      <p:ext uri="{BB962C8B-B14F-4D97-AF65-F5344CB8AC3E}">
        <p14:creationId xmlns:p14="http://schemas.microsoft.com/office/powerpoint/2010/main" val="12417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p>
          <a:p>
            <a:endParaRPr lang="en-US" dirty="0" smtClean="0"/>
          </a:p>
          <a:p>
            <a:r>
              <a:rPr lang="en-US" dirty="0" smtClean="0"/>
              <a:t>What is SMA?</a:t>
            </a:r>
          </a:p>
          <a:p>
            <a:pPr lvl="1"/>
            <a:r>
              <a:rPr lang="en-US" sz="3066" dirty="0" smtClean="0"/>
              <a:t>Process automation tool</a:t>
            </a:r>
          </a:p>
          <a:p>
            <a:pPr lvl="1"/>
            <a:r>
              <a:rPr lang="en-US" sz="3066" dirty="0" smtClean="0"/>
              <a:t>Built on foundation of PowerShell Workflows</a:t>
            </a:r>
          </a:p>
          <a:p>
            <a:pPr lvl="1"/>
            <a:r>
              <a:rPr lang="en-US" sz="3066" dirty="0" smtClean="0"/>
              <a:t>Native Integration with Windows Azure Pack</a:t>
            </a:r>
            <a:endParaRPr lang="en-US" dirty="0" smtClean="0"/>
          </a:p>
          <a:p>
            <a:endParaRPr lang="en-US" dirty="0" smtClean="0"/>
          </a:p>
          <a:p>
            <a:endParaRPr lang="en-US" dirty="0" smtClean="0"/>
          </a:p>
          <a:p>
            <a:r>
              <a:rPr lang="en-US" dirty="0" smtClean="0"/>
              <a:t>First a quick view (WAP or Azure) where</a:t>
            </a:r>
            <a:r>
              <a:rPr lang="en-US" baseline="0" dirty="0" smtClean="0"/>
              <a:t> you can find the SMA interface. Short GUI overview where this automation is managed</a:t>
            </a:r>
          </a:p>
          <a:p>
            <a:r>
              <a:rPr lang="en-US" b="1" baseline="0" dirty="0" smtClean="0"/>
              <a:t>Quick overview of the interface</a:t>
            </a:r>
          </a:p>
          <a:p>
            <a:r>
              <a:rPr lang="en-US" baseline="0" dirty="0" smtClean="0"/>
              <a:t>WAP</a:t>
            </a:r>
          </a:p>
          <a:p>
            <a:r>
              <a:rPr lang="en-US" baseline="0" dirty="0" err="1" smtClean="0"/>
              <a:t>GridPRO</a:t>
            </a:r>
            <a:endParaRPr lang="en-US" baseline="0" dirty="0" smtClean="0"/>
          </a:p>
          <a:p>
            <a:r>
              <a:rPr lang="en-US" baseline="0" dirty="0" smtClean="0"/>
              <a:t>SCSM</a:t>
            </a:r>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10</a:t>
            </a:fld>
            <a:endParaRPr lang="nl-NL"/>
          </a:p>
        </p:txBody>
      </p:sp>
    </p:spTree>
    <p:extLst>
      <p:ext uri="{BB962C8B-B14F-4D97-AF65-F5344CB8AC3E}">
        <p14:creationId xmlns:p14="http://schemas.microsoft.com/office/powerpoint/2010/main" val="18424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p>
          <a:p>
            <a:endParaRPr lang="en-US" dirty="0" smtClean="0"/>
          </a:p>
          <a:p>
            <a:r>
              <a:rPr lang="en-US" dirty="0" smtClean="0"/>
              <a:t>First a quick view (WAP or Azure)</a:t>
            </a:r>
          </a:p>
          <a:p>
            <a:endParaRPr lang="en-US" dirty="0" smtClean="0"/>
          </a:p>
          <a:p>
            <a:r>
              <a:rPr lang="en-US" dirty="0" smtClean="0"/>
              <a:t>Windows PowerShell workflows are designed for scenarios where these attributes are required </a:t>
            </a:r>
          </a:p>
          <a:p>
            <a:r>
              <a:rPr lang="en-US" dirty="0" smtClean="0"/>
              <a:t> Long-running activities. </a:t>
            </a:r>
          </a:p>
          <a:p>
            <a:r>
              <a:rPr lang="en-US" dirty="0" smtClean="0"/>
              <a:t> Repeatable activities. </a:t>
            </a:r>
          </a:p>
          <a:p>
            <a:r>
              <a:rPr lang="en-US" dirty="0" smtClean="0"/>
              <a:t> Frequently executed activities. </a:t>
            </a:r>
          </a:p>
          <a:p>
            <a:r>
              <a:rPr lang="en-US" dirty="0" smtClean="0"/>
              <a:t> Running activities in parallel across one or more machines. </a:t>
            </a:r>
          </a:p>
          <a:p>
            <a:r>
              <a:rPr lang="en-US" dirty="0" smtClean="0"/>
              <a:t> Interruptible activities that can be stopped and re-started, which includes surviving a reboot of the system against which the workflow is executing  where</a:t>
            </a:r>
            <a:r>
              <a:rPr lang="en-US" baseline="0" dirty="0" smtClean="0"/>
              <a:t> you can find the SMA interface. Short GUI overview where this automation is managed</a:t>
            </a:r>
          </a:p>
          <a:p>
            <a:endParaRPr lang="en-US" baseline="0" dirty="0" smtClean="0"/>
          </a:p>
          <a:p>
            <a:r>
              <a:rPr lang="en-US" dirty="0" smtClean="0"/>
              <a:t>What is PowerShell Workflow?</a:t>
            </a:r>
          </a:p>
          <a:p>
            <a:pPr lvl="1"/>
            <a:r>
              <a:rPr lang="en-US" sz="3000" dirty="0" smtClean="0"/>
              <a:t>Introduced with PowerShell 3.0</a:t>
            </a:r>
          </a:p>
          <a:p>
            <a:pPr lvl="1"/>
            <a:r>
              <a:rPr lang="en-US" sz="3000" dirty="0" smtClean="0"/>
              <a:t>Common PowerShell syntax</a:t>
            </a:r>
          </a:p>
          <a:p>
            <a:pPr lvl="1"/>
            <a:r>
              <a:rPr lang="en-US" sz="3000" dirty="0" smtClean="0"/>
              <a:t>Utilizes Windows Workflow Foundation (WF)</a:t>
            </a:r>
          </a:p>
          <a:p>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11</a:t>
            </a:fld>
            <a:endParaRPr lang="nl-NL"/>
          </a:p>
        </p:txBody>
      </p:sp>
    </p:spTree>
    <p:extLst>
      <p:ext uri="{BB962C8B-B14F-4D97-AF65-F5344CB8AC3E}">
        <p14:creationId xmlns:p14="http://schemas.microsoft.com/office/powerpoint/2010/main" val="65842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12</a:t>
            </a:fld>
            <a:endParaRPr lang="nl-NL"/>
          </a:p>
        </p:txBody>
      </p:sp>
    </p:spTree>
    <p:extLst>
      <p:ext uri="{BB962C8B-B14F-4D97-AF65-F5344CB8AC3E}">
        <p14:creationId xmlns:p14="http://schemas.microsoft.com/office/powerpoint/2010/main" val="2059926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13</a:t>
            </a:fld>
            <a:endParaRPr lang="nl-NL"/>
          </a:p>
        </p:txBody>
      </p:sp>
    </p:spTree>
    <p:extLst>
      <p:ext uri="{BB962C8B-B14F-4D97-AF65-F5344CB8AC3E}">
        <p14:creationId xmlns:p14="http://schemas.microsoft.com/office/powerpoint/2010/main" val="80827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Kurt-Stijn</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14</a:t>
            </a:fld>
            <a:endParaRPr lang="nl-NL"/>
          </a:p>
        </p:txBody>
      </p:sp>
    </p:spTree>
    <p:extLst>
      <p:ext uri="{BB962C8B-B14F-4D97-AF65-F5344CB8AC3E}">
        <p14:creationId xmlns:p14="http://schemas.microsoft.com/office/powerpoint/2010/main" val="33433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p>
          <a:p>
            <a:r>
              <a:rPr lang="en-US" baseline="0" dirty="0" smtClean="0"/>
              <a:t> SIMILAR TO ORCHESTRATOR</a:t>
            </a:r>
            <a:endParaRPr lang="en-US" dirty="0" smtClean="0"/>
          </a:p>
          <a:p>
            <a:r>
              <a:rPr lang="en-US" dirty="0" smtClean="0"/>
              <a:t>	</a:t>
            </a:r>
          </a:p>
          <a:p>
            <a:pPr lvl="1"/>
            <a:r>
              <a:rPr lang="en-US" sz="1200" dirty="0" smtClean="0"/>
              <a:t>Connections: connection information for external systems</a:t>
            </a:r>
          </a:p>
          <a:p>
            <a:pPr lvl="1"/>
            <a:r>
              <a:rPr lang="en-US" sz="1200" dirty="0" smtClean="0"/>
              <a:t>Credentials: </a:t>
            </a:r>
            <a:r>
              <a:rPr lang="en-US" sz="1200" dirty="0" err="1" smtClean="0"/>
              <a:t>PSCredential</a:t>
            </a:r>
            <a:r>
              <a:rPr lang="en-US" sz="1200" dirty="0" smtClean="0"/>
              <a:t> or Certificate</a:t>
            </a:r>
          </a:p>
          <a:p>
            <a:pPr lvl="1"/>
            <a:r>
              <a:rPr lang="en-US" sz="1200" dirty="0" smtClean="0"/>
              <a:t>Schedules: Runbook execution schedule</a:t>
            </a:r>
          </a:p>
          <a:p>
            <a:pPr lvl="1"/>
            <a:r>
              <a:rPr lang="en-US" sz="1200" dirty="0" smtClean="0"/>
              <a:t>Variables: Available to all Runbooks</a:t>
            </a:r>
          </a:p>
          <a:p>
            <a:pPr lvl="1"/>
            <a:endParaRPr lang="en-US" sz="1200" dirty="0" smtClean="0"/>
          </a:p>
          <a:p>
            <a:pPr lvl="1"/>
            <a:r>
              <a:rPr lang="en-US" sz="1200" dirty="0" smtClean="0"/>
              <a:t>This is quite similar to the</a:t>
            </a:r>
            <a:r>
              <a:rPr lang="en-US" sz="1200" baseline="0" dirty="0" smtClean="0"/>
              <a:t> items in Orchestrator.</a:t>
            </a:r>
          </a:p>
          <a:p>
            <a:pPr lvl="1"/>
            <a:r>
              <a:rPr lang="en-US" sz="1200" baseline="0" dirty="0" smtClean="0"/>
              <a:t>Remember menu &gt; options for the connections</a:t>
            </a:r>
          </a:p>
          <a:p>
            <a:pPr lvl="1"/>
            <a:r>
              <a:rPr lang="en-US" sz="1200" baseline="0" dirty="0" smtClean="0"/>
              <a:t>Variables, schedules,....</a:t>
            </a:r>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15</a:t>
            </a:fld>
            <a:endParaRPr lang="nl-NL"/>
          </a:p>
        </p:txBody>
      </p:sp>
    </p:spTree>
    <p:extLst>
      <p:ext uri="{BB962C8B-B14F-4D97-AF65-F5344CB8AC3E}">
        <p14:creationId xmlns:p14="http://schemas.microsoft.com/office/powerpoint/2010/main" val="423518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STIJN</a:t>
            </a:r>
          </a:p>
          <a:p>
            <a:endParaRPr lang="en-US" b="1" dirty="0" smtClean="0"/>
          </a:p>
          <a:p>
            <a:r>
              <a:rPr lang="en-US" b="1" dirty="0" smtClean="0"/>
              <a:t>BENEFIT OVER USING</a:t>
            </a:r>
            <a:r>
              <a:rPr lang="en-US" b="1" baseline="0" dirty="0" smtClean="0"/>
              <a:t> ORCHESTRATOR!!!!</a:t>
            </a:r>
            <a:endParaRPr lang="en-US" b="1" dirty="0" smtClean="0"/>
          </a:p>
          <a:p>
            <a:endParaRPr lang="en-US" b="1" dirty="0" smtClean="0"/>
          </a:p>
          <a:p>
            <a:r>
              <a:rPr lang="en-US" b="1" dirty="0" err="1" smtClean="0"/>
              <a:t>Inlinescript</a:t>
            </a:r>
            <a:r>
              <a:rPr lang="en-US" dirty="0" smtClean="0"/>
              <a:t>:</a:t>
            </a:r>
          </a:p>
          <a:p>
            <a:r>
              <a:rPr lang="en-US" dirty="0" smtClean="0"/>
              <a:t>Execute PowerShell </a:t>
            </a:r>
            <a:r>
              <a:rPr lang="en-US" dirty="0" err="1" smtClean="0"/>
              <a:t>cmdlets</a:t>
            </a:r>
            <a:r>
              <a:rPr lang="en-US" baseline="0" dirty="0" smtClean="0"/>
              <a:t> within a workflow</a:t>
            </a:r>
          </a:p>
          <a:p>
            <a:r>
              <a:rPr lang="en-US" baseline="0" dirty="0" smtClean="0"/>
              <a:t>Creates a PowerShell session in the background, </a:t>
            </a:r>
            <a:r>
              <a:rPr lang="en-US" baseline="0" dirty="0" err="1" smtClean="0"/>
              <a:t>cf</a:t>
            </a:r>
            <a:r>
              <a:rPr lang="en-US" baseline="0" dirty="0" smtClean="0"/>
              <a:t> PowerShell </a:t>
            </a:r>
            <a:r>
              <a:rPr lang="en-US" baseline="0" dirty="0" err="1" smtClean="0"/>
              <a:t>remoting</a:t>
            </a:r>
            <a:endParaRPr lang="en-US" baseline="0" dirty="0" smtClean="0"/>
          </a:p>
          <a:p>
            <a:r>
              <a:rPr lang="en-US" baseline="0" dirty="0" smtClean="0"/>
              <a:t>Workflow variables are not visible. ($using or </a:t>
            </a:r>
            <a:r>
              <a:rPr lang="en-US" baseline="0" dirty="0" err="1" smtClean="0"/>
              <a:t>argumentlist</a:t>
            </a:r>
            <a:r>
              <a:rPr lang="en-US" baseline="0" dirty="0" smtClean="0"/>
              <a:t> )</a:t>
            </a:r>
          </a:p>
          <a:p>
            <a:r>
              <a:rPr lang="en-US" b="1" baseline="0" dirty="0" smtClean="0"/>
              <a:t>Parallel:</a:t>
            </a:r>
          </a:p>
          <a:p>
            <a:r>
              <a:rPr lang="en-US" b="0" baseline="0" dirty="0" smtClean="0"/>
              <a:t>PowerShell has the capability to execute actions in parallel.</a:t>
            </a:r>
          </a:p>
          <a:p>
            <a:r>
              <a:rPr lang="en-US" b="0" baseline="0" dirty="0" err="1" smtClean="0"/>
              <a:t>Foreach</a:t>
            </a:r>
            <a:r>
              <a:rPr lang="en-US" b="0" baseline="0" dirty="0" smtClean="0"/>
              <a:t> –parallel {}</a:t>
            </a:r>
          </a:p>
          <a:p>
            <a:r>
              <a:rPr lang="en-US" b="0" baseline="0" dirty="0" smtClean="0"/>
              <a:t>Parallel {}</a:t>
            </a:r>
            <a:endParaRPr lang="en-US" b="0" dirty="0" smtClean="0"/>
          </a:p>
          <a:p>
            <a:r>
              <a:rPr lang="en-US" b="1" dirty="0" smtClean="0"/>
              <a:t>Nesting:</a:t>
            </a:r>
          </a:p>
          <a:p>
            <a:r>
              <a:rPr lang="en-US" b="0" dirty="0" smtClean="0"/>
              <a:t>Invoke</a:t>
            </a:r>
            <a:r>
              <a:rPr lang="en-US" b="0" baseline="0" dirty="0" smtClean="0"/>
              <a:t> inline start runbook by name = All runbooks are compiled into 1 job </a:t>
            </a:r>
            <a:r>
              <a:rPr lang="en-US" b="0" baseline="0" dirty="0" smtClean="0">
                <a:sym typeface="Wingdings" panose="05000000000000000000" pitchFamily="2" charset="2"/>
              </a:rPr>
              <a:t> </a:t>
            </a:r>
            <a:r>
              <a:rPr lang="en-US" b="0" baseline="0" dirty="0" smtClean="0"/>
              <a:t>Synchronous execution</a:t>
            </a:r>
          </a:p>
          <a:p>
            <a:r>
              <a:rPr lang="en-US" b="0" baseline="0" dirty="0" smtClean="0"/>
              <a:t>Start-</a:t>
            </a:r>
            <a:r>
              <a:rPr lang="en-US" b="0" baseline="0" dirty="0" err="1" smtClean="0"/>
              <a:t>SmaRunbook</a:t>
            </a:r>
            <a:r>
              <a:rPr lang="en-US" b="0" baseline="0" dirty="0" smtClean="0"/>
              <a:t> = start using </a:t>
            </a:r>
            <a:r>
              <a:rPr lang="en-US" b="0" baseline="0" dirty="0" err="1" smtClean="0"/>
              <a:t>cmdlet</a:t>
            </a:r>
            <a:r>
              <a:rPr lang="en-US" b="0" baseline="0" dirty="0" smtClean="0"/>
              <a:t>, starts a 2</a:t>
            </a:r>
            <a:r>
              <a:rPr lang="en-US" b="0" baseline="30000" dirty="0" smtClean="0"/>
              <a:t>nd</a:t>
            </a:r>
            <a:r>
              <a:rPr lang="en-US" b="0" baseline="0" dirty="0" smtClean="0"/>
              <a:t> job </a:t>
            </a:r>
            <a:r>
              <a:rPr lang="en-US" b="0" baseline="0" dirty="0" smtClean="0">
                <a:sym typeface="Wingdings" panose="05000000000000000000" pitchFamily="2" charset="2"/>
              </a:rPr>
              <a:t> asynchronous execution</a:t>
            </a:r>
            <a:endParaRPr lang="en-US" b="0" dirty="0" smtClean="0"/>
          </a:p>
          <a:p>
            <a:r>
              <a:rPr lang="en-US" b="1" dirty="0" smtClean="0"/>
              <a:t>Snapshot:</a:t>
            </a:r>
          </a:p>
          <a:p>
            <a:r>
              <a:rPr lang="en-US" dirty="0" smtClean="0"/>
              <a:t>Checkpoint-workflow</a:t>
            </a:r>
          </a:p>
          <a:p>
            <a:r>
              <a:rPr lang="en-US" dirty="0" smtClean="0"/>
              <a:t>-</a:t>
            </a:r>
            <a:r>
              <a:rPr lang="en-US" dirty="0" err="1" smtClean="0"/>
              <a:t>PSPersist</a:t>
            </a:r>
            <a:r>
              <a:rPr lang="en-US" baseline="0" dirty="0" smtClean="0"/>
              <a:t> $true parameter of activity</a:t>
            </a:r>
          </a:p>
          <a:p>
            <a:r>
              <a:rPr lang="en-US" baseline="0" dirty="0" smtClean="0"/>
              <a:t>$</a:t>
            </a:r>
            <a:r>
              <a:rPr lang="en-US" baseline="0" dirty="0" err="1" smtClean="0"/>
              <a:t>PSPersistPreference</a:t>
            </a:r>
            <a:r>
              <a:rPr lang="en-US" baseline="0" dirty="0" smtClean="0"/>
              <a:t> = $true variable</a:t>
            </a:r>
          </a:p>
          <a:p>
            <a:r>
              <a:rPr lang="en-US" baseline="0" dirty="0" smtClean="0"/>
              <a:t>Suspend-workflow</a:t>
            </a:r>
            <a:endParaRPr lang="en-US" dirty="0" smtClean="0"/>
          </a:p>
          <a:p>
            <a:r>
              <a:rPr lang="en-US" b="1" dirty="0" err="1" smtClean="0"/>
              <a:t>Pauze</a:t>
            </a:r>
            <a:r>
              <a:rPr lang="en-US" b="1" dirty="0" smtClean="0"/>
              <a:t>/resume:</a:t>
            </a:r>
          </a:p>
          <a:p>
            <a:r>
              <a:rPr lang="en-US" dirty="0" smtClean="0"/>
              <a:t>Suspend-workflow = checkpoint and suspend</a:t>
            </a:r>
          </a:p>
          <a:p>
            <a:r>
              <a:rPr lang="en-US" dirty="0" smtClean="0"/>
              <a:t>Suspend-</a:t>
            </a:r>
            <a:r>
              <a:rPr lang="en-US" dirty="0" err="1" smtClean="0"/>
              <a:t>smaJob</a:t>
            </a:r>
            <a:r>
              <a:rPr lang="en-US" dirty="0" smtClean="0"/>
              <a:t> = suspend</a:t>
            </a:r>
            <a:r>
              <a:rPr lang="en-US" baseline="0" dirty="0" smtClean="0"/>
              <a:t> at next checkpoint</a:t>
            </a:r>
          </a:p>
          <a:p>
            <a:r>
              <a:rPr lang="en-US" baseline="0" dirty="0" err="1" smtClean="0"/>
              <a:t>WAPGui</a:t>
            </a:r>
            <a:r>
              <a:rPr lang="en-US" baseline="0" dirty="0" smtClean="0"/>
              <a:t> = suspend at next checkpoint</a:t>
            </a:r>
          </a:p>
          <a:p>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16</a:t>
            </a:fld>
            <a:endParaRPr lang="nl-NL"/>
          </a:p>
        </p:txBody>
      </p:sp>
    </p:spTree>
    <p:extLst>
      <p:ext uri="{BB962C8B-B14F-4D97-AF65-F5344CB8AC3E}">
        <p14:creationId xmlns:p14="http://schemas.microsoft.com/office/powerpoint/2010/main" val="126061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 - </a:t>
            </a:r>
          </a:p>
          <a:p>
            <a:r>
              <a:rPr lang="en-US" dirty="0" smtClean="0"/>
              <a:t>1. Go to WAP admin site</a:t>
            </a:r>
          </a:p>
          <a:p>
            <a:r>
              <a:rPr lang="en-US" dirty="0" smtClean="0"/>
              <a:t>2. Click Automation</a:t>
            </a:r>
          </a:p>
          <a:p>
            <a:r>
              <a:rPr lang="en-US" dirty="0" smtClean="0"/>
              <a:t>3. Click Runbooks</a:t>
            </a:r>
          </a:p>
          <a:p>
            <a:r>
              <a:rPr lang="en-US" dirty="0" smtClean="0"/>
              <a:t>4. Click </a:t>
            </a:r>
            <a:r>
              <a:rPr lang="en-US" dirty="0" err="1" smtClean="0"/>
              <a:t>CreateUser</a:t>
            </a:r>
            <a:r>
              <a:rPr lang="en-US" dirty="0" smtClean="0"/>
              <a:t> RB</a:t>
            </a:r>
          </a:p>
          <a:p>
            <a:r>
              <a:rPr lang="en-US" dirty="0" smtClean="0"/>
              <a:t>5. Explain the</a:t>
            </a:r>
            <a:r>
              <a:rPr lang="en-US" baseline="0" dirty="0" smtClean="0"/>
              <a:t> runbook</a:t>
            </a:r>
          </a:p>
          <a:p>
            <a:r>
              <a:rPr lang="en-US" baseline="0" dirty="0" smtClean="0"/>
              <a:t>6. Search for send-O365Message</a:t>
            </a:r>
          </a:p>
          <a:p>
            <a:r>
              <a:rPr lang="en-US" baseline="0" dirty="0" smtClean="0"/>
              <a:t>7. Explain runbook</a:t>
            </a:r>
          </a:p>
          <a:p>
            <a:endParaRPr lang="en-US" baseline="0" dirty="0" smtClean="0"/>
          </a:p>
          <a:p>
            <a:r>
              <a:rPr lang="en-US" baseline="0" dirty="0" smtClean="0"/>
              <a:t>8.Execute</a:t>
            </a:r>
          </a:p>
          <a:p>
            <a:r>
              <a:rPr lang="en-US" dirty="0" smtClean="0"/>
              <a:t>Show email in outlook</a:t>
            </a:r>
          </a:p>
          <a:p>
            <a:r>
              <a:rPr lang="en-US" dirty="0" smtClean="0"/>
              <a:t>Show data</a:t>
            </a:r>
            <a:r>
              <a:rPr lang="en-US" baseline="0" dirty="0" smtClean="0"/>
              <a:t> SQL HR database</a:t>
            </a:r>
          </a:p>
          <a:p>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17</a:t>
            </a:fld>
            <a:endParaRPr lang="nl-NL"/>
          </a:p>
        </p:txBody>
      </p:sp>
    </p:spTree>
    <p:extLst>
      <p:ext uri="{BB962C8B-B14F-4D97-AF65-F5344CB8AC3E}">
        <p14:creationId xmlns:p14="http://schemas.microsoft.com/office/powerpoint/2010/main" val="290452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Go to WAP admin site</a:t>
            </a:r>
          </a:p>
          <a:p>
            <a:r>
              <a:rPr lang="en-US" dirty="0" smtClean="0"/>
              <a:t>2. Click Automation</a:t>
            </a:r>
          </a:p>
          <a:p>
            <a:r>
              <a:rPr lang="en-US" dirty="0" smtClean="0"/>
              <a:t>3. Click Runbooks</a:t>
            </a:r>
          </a:p>
          <a:p>
            <a:r>
              <a:rPr lang="en-US" dirty="0" smtClean="0"/>
              <a:t>4.</a:t>
            </a:r>
            <a:r>
              <a:rPr lang="en-US" baseline="0" dirty="0" smtClean="0"/>
              <a:t> Ask for a </a:t>
            </a:r>
            <a:r>
              <a:rPr lang="en-US" baseline="0" dirty="0" err="1" smtClean="0"/>
              <a:t>phonenumber</a:t>
            </a:r>
            <a:endParaRPr lang="en-US" baseline="0" dirty="0" smtClean="0"/>
          </a:p>
          <a:p>
            <a:r>
              <a:rPr lang="en-US" baseline="0" dirty="0" smtClean="0"/>
              <a:t>5. Fill in password </a:t>
            </a:r>
            <a:r>
              <a:rPr lang="en-US" baseline="0" dirty="0" err="1" smtClean="0"/>
              <a:t>ITProceed</a:t>
            </a:r>
            <a:r>
              <a:rPr lang="en-US" baseline="0" dirty="0" smtClean="0"/>
              <a:t>*</a:t>
            </a:r>
          </a:p>
          <a:p>
            <a:r>
              <a:rPr lang="en-US" baseline="0" dirty="0" smtClean="0"/>
              <a:t>6. Start the runbook</a:t>
            </a:r>
          </a:p>
          <a:p>
            <a:r>
              <a:rPr lang="en-US" baseline="0" dirty="0" smtClean="0"/>
              <a:t>7. In the mean time, explain the runbook</a:t>
            </a:r>
          </a:p>
          <a:p>
            <a:r>
              <a:rPr lang="en-US" baseline="0" dirty="0" smtClean="0"/>
              <a:t>8. Calls another runbook</a:t>
            </a:r>
          </a:p>
          <a:p>
            <a:r>
              <a:rPr lang="en-US" baseline="0" dirty="0" smtClean="0"/>
              <a:t>9. Go to Jobs</a:t>
            </a:r>
          </a:p>
          <a:p>
            <a:r>
              <a:rPr lang="en-US" baseline="0" dirty="0" smtClean="0"/>
              <a:t>10. Job provides some output</a:t>
            </a:r>
          </a:p>
          <a:p>
            <a:r>
              <a:rPr lang="en-US" baseline="0" dirty="0" smtClean="0"/>
              <a:t>11. User receives an SMS</a:t>
            </a:r>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18</a:t>
            </a:fld>
            <a:endParaRPr lang="nl-NL"/>
          </a:p>
        </p:txBody>
      </p:sp>
    </p:spTree>
    <p:extLst>
      <p:ext uri="{BB962C8B-B14F-4D97-AF65-F5344CB8AC3E}">
        <p14:creationId xmlns:p14="http://schemas.microsoft.com/office/powerpoint/2010/main" val="109074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STIJN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Potential Runbook states (Draft, Published, In-Edit)</a:t>
            </a:r>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19</a:t>
            </a:fld>
            <a:endParaRPr lang="nl-NL"/>
          </a:p>
        </p:txBody>
      </p:sp>
    </p:spTree>
    <p:extLst>
      <p:ext uri="{BB962C8B-B14F-4D97-AF65-F5344CB8AC3E}">
        <p14:creationId xmlns:p14="http://schemas.microsoft.com/office/powerpoint/2010/main" val="224470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2</a:t>
            </a:fld>
            <a:endParaRPr lang="nl-NL"/>
          </a:p>
        </p:txBody>
      </p:sp>
    </p:spTree>
    <p:extLst>
      <p:ext uri="{BB962C8B-B14F-4D97-AF65-F5344CB8AC3E}">
        <p14:creationId xmlns:p14="http://schemas.microsoft.com/office/powerpoint/2010/main" val="44899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Go to WAP admin site</a:t>
            </a:r>
          </a:p>
          <a:p>
            <a:r>
              <a:rPr lang="en-US" dirty="0" smtClean="0"/>
              <a:t>2. Click Automation</a:t>
            </a:r>
          </a:p>
          <a:p>
            <a:r>
              <a:rPr lang="en-US" dirty="0" smtClean="0"/>
              <a:t>3. Click Runbooks</a:t>
            </a:r>
          </a:p>
          <a:p>
            <a:r>
              <a:rPr lang="en-US" dirty="0" smtClean="0"/>
              <a:t>4.</a:t>
            </a:r>
            <a:r>
              <a:rPr lang="en-US" baseline="0" dirty="0" smtClean="0"/>
              <a:t> Ask for a </a:t>
            </a:r>
            <a:r>
              <a:rPr lang="en-US" baseline="0" dirty="0" err="1" smtClean="0"/>
              <a:t>phonenumber</a:t>
            </a:r>
            <a:endParaRPr lang="en-US" baseline="0" dirty="0" smtClean="0"/>
          </a:p>
          <a:p>
            <a:r>
              <a:rPr lang="en-US" baseline="0" dirty="0" smtClean="0"/>
              <a:t>5. Fill in password </a:t>
            </a:r>
            <a:r>
              <a:rPr lang="en-US" baseline="0" dirty="0" err="1" smtClean="0"/>
              <a:t>ITProceed</a:t>
            </a:r>
            <a:r>
              <a:rPr lang="en-US" baseline="0" dirty="0" smtClean="0"/>
              <a:t>*</a:t>
            </a:r>
          </a:p>
          <a:p>
            <a:r>
              <a:rPr lang="en-US" baseline="0" dirty="0" smtClean="0"/>
              <a:t>6. Start the runbook</a:t>
            </a:r>
          </a:p>
          <a:p>
            <a:r>
              <a:rPr lang="en-US" baseline="0" dirty="0" smtClean="0"/>
              <a:t>7. In the mean time, explain the runbook</a:t>
            </a:r>
          </a:p>
          <a:p>
            <a:r>
              <a:rPr lang="en-US" baseline="0" dirty="0" smtClean="0"/>
              <a:t>8. Calls another runbook</a:t>
            </a:r>
          </a:p>
          <a:p>
            <a:r>
              <a:rPr lang="en-US" baseline="0" dirty="0" smtClean="0"/>
              <a:t>9. Go to Jobs</a:t>
            </a:r>
          </a:p>
          <a:p>
            <a:r>
              <a:rPr lang="en-US" baseline="0" dirty="0" smtClean="0"/>
              <a:t>10. Job provides some output</a:t>
            </a:r>
          </a:p>
          <a:p>
            <a:r>
              <a:rPr lang="en-US" baseline="0" dirty="0" smtClean="0"/>
              <a:t>11. User receives an SMS</a:t>
            </a:r>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20</a:t>
            </a:fld>
            <a:endParaRPr lang="nl-NL"/>
          </a:p>
        </p:txBody>
      </p:sp>
    </p:spTree>
    <p:extLst>
      <p:ext uri="{BB962C8B-B14F-4D97-AF65-F5344CB8AC3E}">
        <p14:creationId xmlns:p14="http://schemas.microsoft.com/office/powerpoint/2010/main" val="2511011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p>
          <a:p>
            <a:r>
              <a:rPr lang="en-US" dirty="0" smtClean="0"/>
              <a:t>Kurt</a:t>
            </a:r>
          </a:p>
          <a:p>
            <a:r>
              <a:rPr lang="en-US" dirty="0" smtClean="0"/>
              <a:t>Stijn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Kurt </a:t>
            </a:r>
            <a:r>
              <a:rPr lang="en-US" dirty="0" smtClean="0">
                <a:sym typeface="Wingdings" panose="05000000000000000000" pitchFamily="2" charset="2"/>
              </a:rPr>
              <a:t> </a:t>
            </a:r>
            <a:r>
              <a:rPr lang="en-US" dirty="0" smtClean="0"/>
              <a:t>De 3 </a:t>
            </a:r>
            <a:r>
              <a:rPr lang="en-US" dirty="0" err="1" smtClean="0"/>
              <a:t>musketiers</a:t>
            </a:r>
            <a:r>
              <a:rPr lang="en-US" dirty="0" smtClean="0"/>
              <a:t> </a:t>
            </a:r>
            <a:r>
              <a:rPr lang="en-US" dirty="0" err="1" smtClean="0"/>
              <a:t>waren</a:t>
            </a:r>
            <a:r>
              <a:rPr lang="en-US" dirty="0" smtClean="0"/>
              <a:t> </a:t>
            </a:r>
            <a:r>
              <a:rPr lang="en-US" dirty="0" err="1" smtClean="0"/>
              <a:t>eigenlijk</a:t>
            </a:r>
            <a:r>
              <a:rPr lang="en-US" dirty="0" smtClean="0"/>
              <a:t> met 4 ;-)</a:t>
            </a:r>
          </a:p>
          <a:p>
            <a:r>
              <a:rPr lang="en-US" smtClean="0"/>
              <a:t>(per topic)</a:t>
            </a:r>
          </a:p>
          <a:p>
            <a:endParaRPr lang="nl-BE"/>
          </a:p>
        </p:txBody>
      </p:sp>
      <p:sp>
        <p:nvSpPr>
          <p:cNvPr id="4" name="Slide Number Placeholder 3"/>
          <p:cNvSpPr>
            <a:spLocks noGrp="1"/>
          </p:cNvSpPr>
          <p:nvPr>
            <p:ph type="sldNum" sz="quarter" idx="10"/>
          </p:nvPr>
        </p:nvSpPr>
        <p:spPr/>
        <p:txBody>
          <a:bodyPr/>
          <a:lstStyle/>
          <a:p>
            <a:fld id="{A1FAA28D-EA31-41EF-B7B1-31A7C2423654}" type="slidenum">
              <a:rPr lang="nl-NL" smtClean="0"/>
              <a:t>21</a:t>
            </a:fld>
            <a:endParaRPr lang="nl-NL"/>
          </a:p>
        </p:txBody>
      </p:sp>
    </p:spTree>
    <p:extLst>
      <p:ext uri="{BB962C8B-B14F-4D97-AF65-F5344CB8AC3E}">
        <p14:creationId xmlns:p14="http://schemas.microsoft.com/office/powerpoint/2010/main" val="145025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22</a:t>
            </a:fld>
            <a:endParaRPr lang="nl-NL"/>
          </a:p>
        </p:txBody>
      </p:sp>
    </p:spTree>
    <p:extLst>
      <p:ext uri="{BB962C8B-B14F-4D97-AF65-F5344CB8AC3E}">
        <p14:creationId xmlns:p14="http://schemas.microsoft.com/office/powerpoint/2010/main" val="427436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KURT</a:t>
            </a:r>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3</a:t>
            </a:fld>
            <a:endParaRPr lang="nl-NL"/>
          </a:p>
        </p:txBody>
      </p:sp>
    </p:spTree>
    <p:extLst>
      <p:ext uri="{BB962C8B-B14F-4D97-AF65-F5344CB8AC3E}">
        <p14:creationId xmlns:p14="http://schemas.microsoft.com/office/powerpoint/2010/main" val="269525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p>
          <a:p>
            <a:endParaRPr lang="en-US" dirty="0" smtClean="0"/>
          </a:p>
          <a:p>
            <a:r>
              <a:rPr lang="en-US" dirty="0" smtClean="0"/>
              <a:t>What is this now all about, we script now already….</a:t>
            </a:r>
          </a:p>
          <a:p>
            <a:endParaRPr lang="en-US" dirty="0" smtClean="0"/>
          </a:p>
          <a:p>
            <a:r>
              <a:rPr lang="en-US" dirty="0" err="1" smtClean="0"/>
              <a:t>Scriptguru’s</a:t>
            </a:r>
            <a:r>
              <a:rPr lang="en-US" dirty="0" smtClean="0"/>
              <a:t>,</a:t>
            </a:r>
            <a:r>
              <a:rPr lang="en-US" baseline="0" dirty="0" smtClean="0"/>
              <a:t> isolated knowledge, different tools to manage the same….</a:t>
            </a:r>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4</a:t>
            </a:fld>
            <a:endParaRPr lang="nl-NL"/>
          </a:p>
        </p:txBody>
      </p:sp>
    </p:spTree>
    <p:extLst>
      <p:ext uri="{BB962C8B-B14F-4D97-AF65-F5344CB8AC3E}">
        <p14:creationId xmlns:p14="http://schemas.microsoft.com/office/powerpoint/2010/main" val="122284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biggest challenge with IT process automation isn’t the technology­—it’s the interface with the business and business processes. That challenge is also fundamental to other business and IT initiatives. There’s no doubt that automating tasks is one of the key elements to realizing the benefits of both private and public clouds. This is the primary challenge facing IT professionals in the shift to cloud computing.</a:t>
            </a:r>
            <a:endParaRPr lang="nl-BE"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5</a:t>
            </a:fld>
            <a:endParaRPr lang="nl-NL"/>
          </a:p>
        </p:txBody>
      </p:sp>
    </p:spTree>
    <p:extLst>
      <p:ext uri="{BB962C8B-B14F-4D97-AF65-F5344CB8AC3E}">
        <p14:creationId xmlns:p14="http://schemas.microsoft.com/office/powerpoint/2010/main" val="269059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KURT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Centralize</a:t>
            </a:r>
            <a:r>
              <a:rPr lang="en-US" baseline="0" dirty="0" smtClean="0"/>
              <a:t> knowledge, approach, processes, single pane of glass, …</a:t>
            </a:r>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6</a:t>
            </a:fld>
            <a:endParaRPr lang="nl-NL"/>
          </a:p>
        </p:txBody>
      </p:sp>
    </p:spTree>
    <p:extLst>
      <p:ext uri="{BB962C8B-B14F-4D97-AF65-F5344CB8AC3E}">
        <p14:creationId xmlns:p14="http://schemas.microsoft.com/office/powerpoint/2010/main" val="183631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 - AUDIENCE</a:t>
            </a:r>
          </a:p>
          <a:p>
            <a:r>
              <a:rPr lang="en-US" dirty="0" smtClean="0"/>
              <a:t>What</a:t>
            </a:r>
            <a:r>
              <a:rPr lang="en-US" baseline="0" dirty="0" smtClean="0"/>
              <a:t> comes to mind when we talk datacenter lifecycle?</a:t>
            </a:r>
          </a:p>
          <a:p>
            <a:endParaRPr lang="en-US" baseline="0" dirty="0" smtClean="0"/>
          </a:p>
          <a:p>
            <a:r>
              <a:rPr lang="en-US" baseline="0" dirty="0" smtClean="0"/>
              <a:t>Monitoring</a:t>
            </a:r>
          </a:p>
          <a:p>
            <a:r>
              <a:rPr lang="en-US" baseline="0" dirty="0" smtClean="0"/>
              <a:t>Storage management</a:t>
            </a:r>
          </a:p>
          <a:p>
            <a:r>
              <a:rPr lang="en-US" baseline="0" dirty="0" smtClean="0"/>
              <a:t>Patch Tuesday</a:t>
            </a:r>
          </a:p>
          <a:p>
            <a:r>
              <a:rPr lang="en-US" baseline="0" dirty="0" smtClean="0"/>
              <a:t>Server provisioning</a:t>
            </a:r>
          </a:p>
          <a:p>
            <a:r>
              <a:rPr lang="en-US" baseline="0" dirty="0" err="1" smtClean="0"/>
              <a:t>Deprovisioning</a:t>
            </a:r>
            <a:endParaRPr lang="en-US" baseline="0" dirty="0" smtClean="0"/>
          </a:p>
          <a:p>
            <a:endParaRPr lang="en-US" baseline="0"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7</a:t>
            </a:fld>
            <a:endParaRPr lang="nl-NL"/>
          </a:p>
        </p:txBody>
      </p:sp>
    </p:spTree>
    <p:extLst>
      <p:ext uri="{BB962C8B-B14F-4D97-AF65-F5344CB8AC3E}">
        <p14:creationId xmlns:p14="http://schemas.microsoft.com/office/powerpoint/2010/main" val="80331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p>
          <a:p>
            <a:endParaRPr lang="en-US" dirty="0" smtClean="0"/>
          </a:p>
          <a:p>
            <a:r>
              <a:rPr lang="en-US" dirty="0" smtClean="0"/>
              <a:t>Different</a:t>
            </a:r>
            <a:r>
              <a:rPr lang="en-US" baseline="0" dirty="0" smtClean="0"/>
              <a:t> </a:t>
            </a:r>
            <a:r>
              <a:rPr lang="en-US" baseline="0" dirty="0" err="1" smtClean="0"/>
              <a:t>area’sin</a:t>
            </a:r>
            <a:r>
              <a:rPr lang="en-US" baseline="0" dirty="0" smtClean="0"/>
              <a:t> the lifecycle of the datacenter</a:t>
            </a:r>
          </a:p>
          <a:p>
            <a:r>
              <a:rPr lang="en-US" baseline="0" dirty="0" smtClean="0"/>
              <a:t>Focus on that one point where we provide demo’s around</a:t>
            </a:r>
            <a:endParaRPr lang="nl-BE" baseline="0" dirty="0" smtClean="0"/>
          </a:p>
          <a:p>
            <a:endParaRPr lang="en-US" baseline="0" dirty="0" smtClean="0"/>
          </a:p>
          <a:p>
            <a:r>
              <a:rPr lang="en-US" dirty="0" smtClean="0"/>
              <a:t>Possible automation targets</a:t>
            </a:r>
            <a:endParaRPr lang="en-US" baseline="0" dirty="0" smtClean="0"/>
          </a:p>
          <a:p>
            <a:pPr marL="0" indent="0">
              <a:buNone/>
            </a:pPr>
            <a:r>
              <a:rPr lang="en-US" sz="1200" dirty="0" smtClean="0"/>
              <a:t>Switches and routers</a:t>
            </a:r>
          </a:p>
          <a:p>
            <a:pPr marL="0" indent="0">
              <a:buNone/>
            </a:pPr>
            <a:r>
              <a:rPr lang="en-US" sz="1200" dirty="0" smtClean="0"/>
              <a:t>Storage</a:t>
            </a:r>
          </a:p>
          <a:p>
            <a:pPr marL="0" indent="0">
              <a:buNone/>
            </a:pPr>
            <a:r>
              <a:rPr lang="en-US" sz="1200" dirty="0" smtClean="0"/>
              <a:t>Servers</a:t>
            </a:r>
          </a:p>
          <a:p>
            <a:pPr marL="0" indent="0">
              <a:buNone/>
            </a:pPr>
            <a:r>
              <a:rPr lang="en-US" sz="1200" dirty="0" smtClean="0"/>
              <a:t>Active directory</a:t>
            </a:r>
          </a:p>
          <a:p>
            <a:pPr marL="0" indent="0">
              <a:buNone/>
            </a:pPr>
            <a:r>
              <a:rPr lang="en-US" sz="1200" dirty="0" smtClean="0"/>
              <a:t>Office 365</a:t>
            </a:r>
          </a:p>
          <a:p>
            <a:pPr marL="0" indent="0">
              <a:buNone/>
            </a:pPr>
            <a:r>
              <a:rPr lang="en-US" sz="1200" dirty="0" smtClean="0"/>
              <a:t>Google Apps</a:t>
            </a:r>
          </a:p>
          <a:p>
            <a:pPr marL="0" indent="0">
              <a:buNone/>
            </a:pPr>
            <a:r>
              <a:rPr lang="en-US" sz="1200" dirty="0" smtClean="0"/>
              <a:t>Amazon web services</a:t>
            </a:r>
          </a:p>
          <a:p>
            <a:pPr marL="0" indent="0">
              <a:buNone/>
            </a:pPr>
            <a:r>
              <a:rPr lang="en-US" sz="1200" dirty="0" smtClean="0"/>
              <a:t>Salesforce.com</a:t>
            </a:r>
          </a:p>
          <a:p>
            <a:pPr marL="0" indent="0">
              <a:buNone/>
            </a:pPr>
            <a:r>
              <a:rPr lang="en-US" sz="1200" dirty="0" smtClean="0"/>
              <a:t>…</a:t>
            </a:r>
          </a:p>
          <a:p>
            <a:pPr marL="0" indent="0">
              <a:buNone/>
            </a:pPr>
            <a:r>
              <a:rPr lang="en-US" sz="1200" dirty="0" smtClean="0"/>
              <a:t>Any (Cloud) service that provides a PS Module or API!!</a:t>
            </a:r>
          </a:p>
          <a:p>
            <a:pPr marL="0" indent="0">
              <a:buNone/>
            </a:pPr>
            <a:endParaRPr lang="en-US" sz="1200" dirty="0" smtClean="0"/>
          </a:p>
          <a:p>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8</a:t>
            </a:fld>
            <a:endParaRPr lang="nl-NL"/>
          </a:p>
        </p:txBody>
      </p:sp>
    </p:spTree>
    <p:extLst>
      <p:ext uri="{BB962C8B-B14F-4D97-AF65-F5344CB8AC3E}">
        <p14:creationId xmlns:p14="http://schemas.microsoft.com/office/powerpoint/2010/main" val="214642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A1FAA28D-EA31-41EF-B7B1-31A7C2423654}" type="slidenum">
              <a:rPr lang="nl-NL" smtClean="0"/>
              <a:t>9</a:t>
            </a:fld>
            <a:endParaRPr lang="nl-NL"/>
          </a:p>
        </p:txBody>
      </p:sp>
    </p:spTree>
    <p:extLst>
      <p:ext uri="{BB962C8B-B14F-4D97-AF65-F5344CB8AC3E}">
        <p14:creationId xmlns:p14="http://schemas.microsoft.com/office/powerpoint/2010/main" val="760804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jpe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useBgFill="1">
          <p:nvSpPr>
            <p:cNvPr id="15" name="Freeform 10"/>
            <p:cNvSpPr>
              <a:spLocks/>
            </p:cNvSpPr>
            <p:nvPr userDrawn="1"/>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000">
                <a:solidFill>
                  <a:srgbClr val="FFFFFF"/>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800">
                <a:solidFill>
                  <a:schemeClr val="accent1">
                    <a:lumMod val="20000"/>
                    <a:lumOff val="80000"/>
                  </a:schemeClr>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3326" y="6286973"/>
            <a:ext cx="468028" cy="468028"/>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7" y="6310120"/>
            <a:ext cx="903442" cy="421735"/>
          </a:xfrm>
          <a:prstGeom prst="rect">
            <a:avLst/>
          </a:prstGeom>
        </p:spPr>
      </p:pic>
      <p:pic>
        <p:nvPicPr>
          <p:cNvPr id="26" name="Picture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51729" y="6302022"/>
            <a:ext cx="916353" cy="527820"/>
          </a:xfrm>
          <a:prstGeom prst="rect">
            <a:avLst/>
          </a:prstGeom>
        </p:spPr>
      </p:pic>
      <p:pic>
        <p:nvPicPr>
          <p:cNvPr id="27" name="Picture 2" descr="http://ww1.prweb.com/prfiles/2011/05/15/8434770/gI_74568_Savision%20RGB.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40106" y="6425285"/>
            <a:ext cx="1421209" cy="278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rotWithShape="1">
          <a:blip r:embed="rId6" cstate="print">
            <a:extLst>
              <a:ext uri="{28A0092B-C50C-407E-A947-70E740481C1C}">
                <a14:useLocalDpi xmlns:a14="http://schemas.microsoft.com/office/drawing/2010/main" val="0"/>
              </a:ext>
            </a:extLst>
          </a:blip>
          <a:srcRect l="9149" t="11053" b="14353"/>
          <a:stretch/>
        </p:blipFill>
        <p:spPr>
          <a:xfrm>
            <a:off x="232256" y="5694699"/>
            <a:ext cx="1982361" cy="1150171"/>
          </a:xfrm>
          <a:prstGeom prst="rect">
            <a:avLst/>
          </a:prstGeom>
        </p:spPr>
      </p:pic>
      <p:pic>
        <p:nvPicPr>
          <p:cNvPr id="6" name="Picture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72780" y="6320582"/>
            <a:ext cx="770840" cy="487963"/>
          </a:xfrm>
          <a:prstGeom prst="rect">
            <a:avLst/>
          </a:prstGeom>
        </p:spPr>
      </p:pic>
      <p:pic>
        <p:nvPicPr>
          <p:cNvPr id="24" name="Picture 2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222224" y="6433763"/>
            <a:ext cx="1055812" cy="21026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435280" cy="406531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924944"/>
            <a:ext cx="7886700" cy="1325563"/>
          </a:xfrm>
          <a:prstGeom prst="rect">
            <a:avLst/>
          </a:prstGeom>
        </p:spPr>
        <p:txBody>
          <a:bodyPr/>
          <a:lstStyle>
            <a:lvl1pPr>
              <a:defRPr b="1">
                <a:solidFill>
                  <a:schemeClr val="bg1"/>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nl-NL" dirty="0"/>
          </a:p>
        </p:txBody>
      </p:sp>
    </p:spTree>
    <p:extLst>
      <p:ext uri="{BB962C8B-B14F-4D97-AF65-F5344CB8AC3E}">
        <p14:creationId xmlns:p14="http://schemas.microsoft.com/office/powerpoint/2010/main" val="117433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heme" Target="../theme/theme1.xml"/><Relationship Id="rId7"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16832"/>
            <a:ext cx="8229599" cy="420933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82353" y="6293614"/>
            <a:ext cx="468028" cy="468028"/>
          </a:xfrm>
          <a:prstGeom prst="rect">
            <a:avLst/>
          </a:prstGeom>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42382" y="6415290"/>
            <a:ext cx="1254892" cy="249911"/>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06731" y="6258954"/>
            <a:ext cx="987596" cy="461019"/>
          </a:xfrm>
          <a:prstGeom prst="rect">
            <a:avLst/>
          </a:prstGeom>
        </p:spPr>
      </p:pic>
      <p:pic>
        <p:nvPicPr>
          <p:cNvPr id="24" name="Picture 2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46742" y="6320948"/>
            <a:ext cx="937052" cy="539742"/>
          </a:xfrm>
          <a:prstGeom prst="rect">
            <a:avLst/>
          </a:prstGeom>
        </p:spPr>
      </p:pic>
      <p:pic>
        <p:nvPicPr>
          <p:cNvPr id="25" name="Picture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2200978" y="11804754"/>
            <a:ext cx="632906" cy="165953"/>
          </a:xfrm>
          <a:prstGeom prst="rect">
            <a:avLst/>
          </a:prstGeom>
        </p:spPr>
      </p:pic>
      <p:pic>
        <p:nvPicPr>
          <p:cNvPr id="1026" name="Picture 2" descr="http://ww1.prweb.com/prfiles/2011/05/15/8434770/gI_74568_Savision%20RGB.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552884" y="6423052"/>
            <a:ext cx="1421209" cy="2785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userDrawn="1"/>
        </p:nvPicPr>
        <p:blipFill rotWithShape="1">
          <a:blip r:embed="rId10" cstate="print">
            <a:extLst>
              <a:ext uri="{28A0092B-C50C-407E-A947-70E740481C1C}">
                <a14:useLocalDpi xmlns:a14="http://schemas.microsoft.com/office/drawing/2010/main" val="0"/>
              </a:ext>
            </a:extLst>
          </a:blip>
          <a:srcRect l="9149" t="11053" b="14353"/>
          <a:stretch/>
        </p:blipFill>
        <p:spPr>
          <a:xfrm>
            <a:off x="186914" y="5672667"/>
            <a:ext cx="2021958" cy="1173145"/>
          </a:xfrm>
          <a:prstGeom prst="rect">
            <a:avLst/>
          </a:prstGeom>
        </p:spPr>
      </p:pic>
      <p:pic>
        <p:nvPicPr>
          <p:cNvPr id="27" name="Picture 2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157430" y="6318350"/>
            <a:ext cx="770840" cy="48796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Segoe UI Light" panose="020B0502040204020203" pitchFamily="34" charset="0"/>
          <a:ea typeface="+mj-ea"/>
          <a:cs typeface="Segoe UI Light"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Segoe UI Light" panose="020B0502040204020203" pitchFamily="34" charset="0"/>
          <a:ea typeface="+mn-ea"/>
          <a:cs typeface="Segoe UI Light" panose="020B0502040204020203"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Segoe UI Light" panose="020B0502040204020203" pitchFamily="34" charset="0"/>
          <a:ea typeface="+mn-ea"/>
          <a:cs typeface="Segoe UI Light" panose="020B0502040204020203"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Segoe UI Light" panose="020B0502040204020203" pitchFamily="34" charset="0"/>
          <a:ea typeface="+mn-ea"/>
          <a:cs typeface="Segoe UI Light" panose="020B0502040204020203"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Segoe UI Light" panose="020B0502040204020203" pitchFamily="34" charset="0"/>
          <a:ea typeface="+mn-ea"/>
          <a:cs typeface="Segoe UI Light" panose="020B0502040204020203"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Segoe UI Light" panose="020B0502040204020203" pitchFamily="34" charset="0"/>
          <a:ea typeface="+mn-ea"/>
          <a:cs typeface="Segoe UI Light" panose="020B0502040204020203"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67400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3" Type="http://schemas.openxmlformats.org/officeDocument/2006/relationships/image" Target="../media/image13.wmf"/><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4.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28.emf"/><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2.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28.emf"/><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7.emf"/><Relationship Id="rId7" Type="http://schemas.openxmlformats.org/officeDocument/2006/relationships/image" Target="../media/image30.e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image" Target="../media/image35.emf"/></Relationships>
</file>

<file path=ppt/slides/_rels/slide2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836712"/>
            <a:ext cx="8712968" cy="1780108"/>
          </a:xfrm>
        </p:spPr>
        <p:txBody>
          <a:bodyPr/>
          <a:lstStyle/>
          <a:p>
            <a:r>
              <a:rPr lang="en-US" dirty="0"/>
              <a:t>Become a </a:t>
            </a:r>
            <a:r>
              <a:rPr lang="en-US" dirty="0" err="1"/>
              <a:t>Masterchef</a:t>
            </a:r>
            <a:r>
              <a:rPr lang="en-US" dirty="0"/>
              <a:t> on Microsoft Azure Automation</a:t>
            </a:r>
            <a:endParaRPr lang="nl-NL" dirty="0"/>
          </a:p>
        </p:txBody>
      </p:sp>
      <p:sp>
        <p:nvSpPr>
          <p:cNvPr id="3" name="Subtitle 2"/>
          <p:cNvSpPr>
            <a:spLocks noGrp="1"/>
          </p:cNvSpPr>
          <p:nvPr>
            <p:ph type="subTitle" idx="1"/>
          </p:nvPr>
        </p:nvSpPr>
        <p:spPr>
          <a:xfrm>
            <a:off x="1263588" y="2924944"/>
            <a:ext cx="6400800" cy="2304256"/>
          </a:xfrm>
        </p:spPr>
        <p:txBody>
          <a:bodyPr>
            <a:normAutofit/>
          </a:bodyPr>
          <a:lstStyle/>
          <a:p>
            <a:r>
              <a:rPr lang="nl-NL" dirty="0" smtClean="0"/>
              <a:t>Kurt Van Hoecke</a:t>
            </a:r>
          </a:p>
          <a:p>
            <a:r>
              <a:rPr lang="nl-NL" dirty="0" smtClean="0"/>
              <a:t>Stijn Callebaut</a:t>
            </a:r>
          </a:p>
          <a:p>
            <a:endParaRPr lang="nl-NL" dirty="0" smtClean="0"/>
          </a:p>
          <a:p>
            <a:endParaRPr lang="nl-NL" dirty="0"/>
          </a:p>
        </p:txBody>
      </p:sp>
    </p:spTree>
    <p:extLst>
      <p:ext uri="{BB962C8B-B14F-4D97-AF65-F5344CB8AC3E}">
        <p14:creationId xmlns:p14="http://schemas.microsoft.com/office/powerpoint/2010/main" val="3946755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Automation</a:t>
            </a:r>
            <a:endParaRPr lang="nl-BE" dirty="0"/>
          </a:p>
        </p:txBody>
      </p:sp>
      <p:sp>
        <p:nvSpPr>
          <p:cNvPr id="4" name="Oval 3"/>
          <p:cNvSpPr/>
          <p:nvPr/>
        </p:nvSpPr>
        <p:spPr bwMode="auto">
          <a:xfrm>
            <a:off x="2317078" y="1767372"/>
            <a:ext cx="3867138" cy="3669448"/>
          </a:xfrm>
          <a:prstGeom prst="ellipse">
            <a:avLst/>
          </a:prstGeom>
          <a:noFill/>
          <a:ln>
            <a:solidFill>
              <a:schemeClr val="accent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3249" tIns="46625" rIns="93249" bIns="46625" numCol="1" rtlCol="0" anchor="ctr" anchorCtr="0" compatLnSpc="1">
            <a:prstTxWarp prst="textNoShape">
              <a:avLst/>
            </a:prstTxWarp>
          </a:bodyPr>
          <a:lstStyle/>
          <a:p>
            <a:pPr algn="ctr" defTabSz="932193"/>
            <a:endParaRPr lang="en-US" sz="900" dirty="0">
              <a:solidFill>
                <a:srgbClr val="FFFFFF">
                  <a:alpha val="98824"/>
                </a:srgbClr>
              </a:solidFill>
              <a:ea typeface="Segoe UI" pitchFamily="34" charset="0"/>
              <a:cs typeface="Segoe UI" pitchFamily="34" charset="0"/>
            </a:endParaRPr>
          </a:p>
        </p:txBody>
      </p:sp>
      <p:sp>
        <p:nvSpPr>
          <p:cNvPr id="5" name="Rectangle 4"/>
          <p:cNvSpPr/>
          <p:nvPr/>
        </p:nvSpPr>
        <p:spPr>
          <a:xfrm>
            <a:off x="7442369" y="1767372"/>
            <a:ext cx="1376112" cy="7832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6" name="TextBox 5"/>
          <p:cNvSpPr txBox="1"/>
          <p:nvPr/>
        </p:nvSpPr>
        <p:spPr>
          <a:xfrm>
            <a:off x="7811417" y="2093023"/>
            <a:ext cx="490672" cy="219733"/>
          </a:xfrm>
          <a:prstGeom prst="rect">
            <a:avLst/>
          </a:prstGeom>
          <a:noFill/>
        </p:spPr>
        <p:txBody>
          <a:bodyPr wrap="none" lIns="0" tIns="0" rIns="0" bIns="0" rtlCol="0">
            <a:spAutoFit/>
          </a:bodyPr>
          <a:lstStyle/>
          <a:p>
            <a:pPr defTabSz="930030"/>
            <a:r>
              <a:rPr lang="en-US" sz="1400" b="1" dirty="0">
                <a:solidFill>
                  <a:prstClr val="white"/>
                </a:solidFill>
                <a:latin typeface="Segoe UI Light" pitchFamily="34" charset="0"/>
              </a:rPr>
              <a:t>CMDB</a:t>
            </a:r>
          </a:p>
        </p:txBody>
      </p:sp>
      <p:sp>
        <p:nvSpPr>
          <p:cNvPr id="7" name="Rectangle 6"/>
          <p:cNvSpPr/>
          <p:nvPr/>
        </p:nvSpPr>
        <p:spPr>
          <a:xfrm>
            <a:off x="7442369" y="2862166"/>
            <a:ext cx="1376112" cy="7832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8" name="TextBox 7"/>
          <p:cNvSpPr txBox="1"/>
          <p:nvPr/>
        </p:nvSpPr>
        <p:spPr>
          <a:xfrm>
            <a:off x="7715789" y="3212687"/>
            <a:ext cx="680398" cy="219733"/>
          </a:xfrm>
          <a:prstGeom prst="rect">
            <a:avLst/>
          </a:prstGeom>
          <a:noFill/>
        </p:spPr>
        <p:txBody>
          <a:bodyPr wrap="none" lIns="0" tIns="0" rIns="0" bIns="0" rtlCol="0">
            <a:spAutoFit/>
          </a:bodyPr>
          <a:lstStyle/>
          <a:p>
            <a:pPr defTabSz="930030"/>
            <a:r>
              <a:rPr lang="en-US" sz="1400" b="1" dirty="0">
                <a:solidFill>
                  <a:prstClr val="white"/>
                </a:solidFill>
                <a:latin typeface="Segoe UI Light" pitchFamily="34" charset="0"/>
              </a:rPr>
              <a:t>Ticketing</a:t>
            </a:r>
          </a:p>
        </p:txBody>
      </p:sp>
      <p:sp>
        <p:nvSpPr>
          <p:cNvPr id="9" name="Rectangle 8"/>
          <p:cNvSpPr/>
          <p:nvPr/>
        </p:nvSpPr>
        <p:spPr>
          <a:xfrm>
            <a:off x="7442369" y="3977513"/>
            <a:ext cx="1376112" cy="78324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0" name="TextBox 9"/>
          <p:cNvSpPr txBox="1"/>
          <p:nvPr/>
        </p:nvSpPr>
        <p:spPr>
          <a:xfrm>
            <a:off x="7830217" y="4290728"/>
            <a:ext cx="451418" cy="219733"/>
          </a:xfrm>
          <a:prstGeom prst="rect">
            <a:avLst/>
          </a:prstGeom>
          <a:noFill/>
        </p:spPr>
        <p:txBody>
          <a:bodyPr wrap="none" lIns="0" tIns="0" rIns="0" bIns="0" rtlCol="0">
            <a:spAutoFit/>
          </a:bodyPr>
          <a:lstStyle/>
          <a:p>
            <a:pPr defTabSz="930030"/>
            <a:r>
              <a:rPr lang="en-US" sz="1400" b="1" dirty="0">
                <a:solidFill>
                  <a:prstClr val="white"/>
                </a:solidFill>
                <a:latin typeface="Segoe UI Light" pitchFamily="34" charset="0"/>
              </a:rPr>
              <a:t>Billing</a:t>
            </a:r>
          </a:p>
        </p:txBody>
      </p:sp>
      <p:sp>
        <p:nvSpPr>
          <p:cNvPr id="11" name="Rectangle 10"/>
          <p:cNvSpPr/>
          <p:nvPr/>
        </p:nvSpPr>
        <p:spPr>
          <a:xfrm>
            <a:off x="7454804" y="4892358"/>
            <a:ext cx="1376112" cy="7832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2" name="TextBox 11"/>
          <p:cNvSpPr txBox="1"/>
          <p:nvPr/>
        </p:nvSpPr>
        <p:spPr>
          <a:xfrm>
            <a:off x="7656135" y="5112473"/>
            <a:ext cx="1072936" cy="439465"/>
          </a:xfrm>
          <a:prstGeom prst="rect">
            <a:avLst/>
          </a:prstGeom>
          <a:noFill/>
        </p:spPr>
        <p:txBody>
          <a:bodyPr wrap="none" lIns="0" tIns="0" rIns="0" bIns="0" rtlCol="0">
            <a:spAutoFit/>
          </a:bodyPr>
          <a:lstStyle/>
          <a:p>
            <a:pPr algn="ctr" defTabSz="930030"/>
            <a:r>
              <a:rPr lang="en-US" sz="1400" b="1" dirty="0">
                <a:solidFill>
                  <a:prstClr val="white"/>
                </a:solidFill>
                <a:latin typeface="Segoe UI Light" pitchFamily="34" charset="0"/>
              </a:rPr>
              <a:t>Management </a:t>
            </a:r>
          </a:p>
          <a:p>
            <a:pPr algn="ctr" defTabSz="930030"/>
            <a:r>
              <a:rPr lang="en-US" sz="1400" b="1" dirty="0">
                <a:solidFill>
                  <a:prstClr val="white"/>
                </a:solidFill>
                <a:latin typeface="Segoe UI Light" pitchFamily="34" charset="0"/>
              </a:rPr>
              <a:t>Systems</a:t>
            </a:r>
          </a:p>
        </p:txBody>
      </p:sp>
      <p:sp>
        <p:nvSpPr>
          <p:cNvPr id="13" name="TextBox 12"/>
          <p:cNvSpPr txBox="1"/>
          <p:nvPr/>
        </p:nvSpPr>
        <p:spPr>
          <a:xfrm>
            <a:off x="3429508" y="2412283"/>
            <a:ext cx="3073274" cy="627677"/>
          </a:xfrm>
          <a:prstGeom prst="rect">
            <a:avLst/>
          </a:prstGeom>
          <a:noFill/>
        </p:spPr>
        <p:txBody>
          <a:bodyPr wrap="square" lIns="0" tIns="0" rIns="0" bIns="0" rtlCol="0">
            <a:spAutoFit/>
          </a:bodyPr>
          <a:lstStyle/>
          <a:p>
            <a:pPr defTabSz="930030"/>
            <a:r>
              <a:rPr lang="en-US" sz="4100" dirty="0">
                <a:solidFill>
                  <a:srgbClr val="3AA0CC"/>
                </a:solidFill>
                <a:latin typeface="Segoe UI Light" pitchFamily="34" charset="0"/>
              </a:rPr>
              <a:t>Automation</a:t>
            </a:r>
          </a:p>
        </p:txBody>
      </p:sp>
      <p:pic>
        <p:nvPicPr>
          <p:cNvPr id="14"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830690" y="1872487"/>
            <a:ext cx="998416" cy="7005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596206" y="4233770"/>
            <a:ext cx="1623866" cy="113944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359592" y="3161883"/>
            <a:ext cx="3419331" cy="1041730"/>
            <a:chOff x="2620859" y="3264587"/>
            <a:chExt cx="3509284" cy="1069287"/>
          </a:xfrm>
          <a:solidFill>
            <a:srgbClr val="3AA0CC"/>
          </a:solidFill>
        </p:grpSpPr>
        <p:sp>
          <p:nvSpPr>
            <p:cNvPr id="17" name="Oval 16"/>
            <p:cNvSpPr/>
            <p:nvPr/>
          </p:nvSpPr>
          <p:spPr bwMode="auto">
            <a:xfrm>
              <a:off x="262085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900" dirty="0" smtClean="0">
                  <a:solidFill>
                    <a:srgbClr val="FFFFFF">
                      <a:alpha val="98824"/>
                    </a:srgbClr>
                  </a:solidFill>
                  <a:ea typeface="Segoe UI" pitchFamily="34" charset="0"/>
                  <a:cs typeface="Segoe UI" pitchFamily="34" charset="0"/>
                </a:rPr>
                <a:t>VM provisioning</a:t>
              </a:r>
              <a:endParaRPr lang="en-US" sz="900" dirty="0">
                <a:solidFill>
                  <a:srgbClr val="FFFFFF">
                    <a:alpha val="98824"/>
                  </a:srgbClr>
                </a:solidFill>
                <a:ea typeface="Segoe UI" pitchFamily="34" charset="0"/>
                <a:cs typeface="Segoe UI" pitchFamily="34" charset="0"/>
              </a:endParaRPr>
            </a:p>
          </p:txBody>
        </p:sp>
        <p:sp>
          <p:nvSpPr>
            <p:cNvPr id="18" name="Oval 17"/>
            <p:cNvSpPr/>
            <p:nvPr/>
          </p:nvSpPr>
          <p:spPr bwMode="auto">
            <a:xfrm>
              <a:off x="503168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900" dirty="0">
                  <a:solidFill>
                    <a:srgbClr val="FFFFFF">
                      <a:alpha val="98824"/>
                    </a:srgbClr>
                  </a:solidFill>
                  <a:ea typeface="Segoe UI" pitchFamily="34" charset="0"/>
                  <a:cs typeface="Segoe UI" pitchFamily="34" charset="0"/>
                </a:rPr>
                <a:t>Add additional </a:t>
              </a:r>
              <a:r>
                <a:rPr lang="en-US" sz="900" dirty="0" smtClean="0">
                  <a:solidFill>
                    <a:srgbClr val="FFFFFF">
                      <a:alpha val="98824"/>
                    </a:srgbClr>
                  </a:solidFill>
                  <a:ea typeface="Segoe UI" pitchFamily="34" charset="0"/>
                  <a:cs typeface="Segoe UI" pitchFamily="34" charset="0"/>
                </a:rPr>
                <a:t>service capacity</a:t>
              </a:r>
              <a:endParaRPr lang="en-US" sz="900" dirty="0">
                <a:solidFill>
                  <a:srgbClr val="FFFFFF">
                    <a:alpha val="98824"/>
                  </a:srgbClr>
                </a:solidFill>
                <a:ea typeface="Segoe UI" pitchFamily="34" charset="0"/>
                <a:cs typeface="Segoe UI" pitchFamily="34" charset="0"/>
              </a:endParaRPr>
            </a:p>
          </p:txBody>
        </p:sp>
        <p:sp>
          <p:nvSpPr>
            <p:cNvPr id="20" name="Oval 19"/>
            <p:cNvSpPr/>
            <p:nvPr/>
          </p:nvSpPr>
          <p:spPr bwMode="auto">
            <a:xfrm>
              <a:off x="3815736"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900" dirty="0" smtClean="0">
                  <a:solidFill>
                    <a:srgbClr val="FFFFFF">
                      <a:alpha val="98824"/>
                    </a:srgbClr>
                  </a:solidFill>
                  <a:ea typeface="Segoe UI" pitchFamily="34" charset="0"/>
                  <a:cs typeface="Segoe UI" pitchFamily="34" charset="0"/>
                </a:rPr>
                <a:t>User Creation</a:t>
              </a:r>
              <a:endParaRPr lang="en-US" sz="900" dirty="0">
                <a:solidFill>
                  <a:srgbClr val="FFFFFF">
                    <a:alpha val="98824"/>
                  </a:srgbClr>
                </a:solidFill>
                <a:ea typeface="Segoe UI" pitchFamily="34" charset="0"/>
                <a:cs typeface="Segoe UI" pitchFamily="34" charset="0"/>
              </a:endParaRPr>
            </a:p>
          </p:txBody>
        </p:sp>
      </p:grpSp>
      <p:grpSp>
        <p:nvGrpSpPr>
          <p:cNvPr id="21" name="Group 20"/>
          <p:cNvGrpSpPr/>
          <p:nvPr/>
        </p:nvGrpSpPr>
        <p:grpSpPr>
          <a:xfrm>
            <a:off x="216819" y="1552657"/>
            <a:ext cx="1702706" cy="4180599"/>
            <a:chOff x="261925" y="2519807"/>
            <a:chExt cx="1669669" cy="4100067"/>
          </a:xfrm>
        </p:grpSpPr>
        <p:sp>
          <p:nvSpPr>
            <p:cNvPr id="22" name="Rectangle 21"/>
            <p:cNvSpPr/>
            <p:nvPr/>
          </p:nvSpPr>
          <p:spPr>
            <a:xfrm>
              <a:off x="261925" y="2519807"/>
              <a:ext cx="1523645" cy="4100067"/>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0030"/>
              <a:endParaRPr lang="en-US" dirty="0">
                <a:solidFill>
                  <a:prstClr val="white"/>
                </a:solidFill>
              </a:endParaRPr>
            </a:p>
          </p:txBody>
        </p:sp>
        <p:pic>
          <p:nvPicPr>
            <p:cNvPr id="23" name="Picture 22"/>
            <p:cNvPicPr>
              <a:picLocks noChangeAspect="1"/>
            </p:cNvPicPr>
            <p:nvPr/>
          </p:nvPicPr>
          <p:blipFill>
            <a:blip r:embed="rId4"/>
            <a:stretch>
              <a:fillRect/>
            </a:stretch>
          </p:blipFill>
          <p:spPr>
            <a:xfrm>
              <a:off x="346156" y="4602992"/>
              <a:ext cx="0" cy="0"/>
            </a:xfrm>
            <a:prstGeom prst="rect">
              <a:avLst/>
            </a:prstGeom>
          </p:spPr>
        </p:pic>
        <p:sp>
          <p:nvSpPr>
            <p:cNvPr id="24" name="Rectangle 23"/>
            <p:cNvSpPr/>
            <p:nvPr/>
          </p:nvSpPr>
          <p:spPr>
            <a:xfrm>
              <a:off x="715322" y="3428616"/>
              <a:ext cx="1216272" cy="46948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r>
                <a:rPr lang="en-US" sz="700" b="1" cap="all" dirty="0">
                  <a:solidFill>
                    <a:prstClr val="white"/>
                  </a:solidFill>
                  <a:ea typeface="Segoe UI" pitchFamily="34" charset="0"/>
                  <a:cs typeface="Segoe UI" pitchFamily="34" charset="0"/>
                </a:rPr>
                <a:t>VIRTUAL MACHINE CLOUDS</a:t>
              </a:r>
            </a:p>
            <a:p>
              <a:pPr defTabSz="930030">
                <a:lnSpc>
                  <a:spcPct val="150000"/>
                </a:lnSpc>
              </a:pPr>
              <a:r>
                <a:rPr lang="en-US" sz="700" cap="all" dirty="0">
                  <a:solidFill>
                    <a:prstClr val="white"/>
                  </a:solidFill>
                  <a:latin typeface="Segoe Light" panose="020B0302040504020203" pitchFamily="34" charset="0"/>
                  <a:ea typeface="Segoe UI" pitchFamily="34" charset="0"/>
                  <a:cs typeface="Segoe UI Light" panose="020B0502040204020203" pitchFamily="34" charset="0"/>
                </a:rPr>
                <a:t>12</a:t>
              </a:r>
              <a:endParaRPr lang="en-US" sz="700" cap="all" dirty="0">
                <a:solidFill>
                  <a:prstClr val="white"/>
                </a:solidFill>
                <a:ea typeface="Segoe UI" pitchFamily="34" charset="0"/>
                <a:cs typeface="Segoe UI" pitchFamily="34" charset="0"/>
              </a:endParaRPr>
            </a:p>
          </p:txBody>
        </p:sp>
        <p:sp>
          <p:nvSpPr>
            <p:cNvPr id="25" name="Rectangle 24"/>
            <p:cNvSpPr/>
            <p:nvPr/>
          </p:nvSpPr>
          <p:spPr>
            <a:xfrm>
              <a:off x="715322" y="3874056"/>
              <a:ext cx="906112" cy="4154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lnSpc>
                  <a:spcPct val="150000"/>
                </a:lnSpc>
              </a:pPr>
              <a:r>
                <a:rPr lang="en-US" sz="700" b="1" cap="all" dirty="0">
                  <a:solidFill>
                    <a:prstClr val="white"/>
                  </a:solidFill>
                  <a:ea typeface="Segoe UI" pitchFamily="34" charset="0"/>
                  <a:cs typeface="Segoe UI" pitchFamily="34" charset="0"/>
                </a:rPr>
                <a:t>SQL SERVER</a:t>
              </a:r>
            </a:p>
            <a:p>
              <a:pPr defTabSz="930030">
                <a:lnSpc>
                  <a:spcPct val="150000"/>
                </a:lnSpc>
              </a:pPr>
              <a:r>
                <a:rPr lang="en-US" sz="700" cap="all" dirty="0">
                  <a:solidFill>
                    <a:prstClr val="white"/>
                  </a:solidFill>
                  <a:ea typeface="Segoe UI" pitchFamily="34" charset="0"/>
                  <a:cs typeface="Segoe UI" pitchFamily="34" charset="0"/>
                </a:rPr>
                <a:t>9</a:t>
              </a:r>
            </a:p>
          </p:txBody>
        </p:sp>
        <p:sp>
          <p:nvSpPr>
            <p:cNvPr id="26" name="Rectangle 25"/>
            <p:cNvSpPr/>
            <p:nvPr/>
          </p:nvSpPr>
          <p:spPr>
            <a:xfrm>
              <a:off x="717625" y="5175276"/>
              <a:ext cx="906112" cy="4154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lnSpc>
                  <a:spcPct val="150000"/>
                </a:lnSpc>
              </a:pPr>
              <a:r>
                <a:rPr lang="en-US" sz="700" b="1" cap="all" dirty="0">
                  <a:solidFill>
                    <a:prstClr val="white"/>
                  </a:solidFill>
                  <a:ea typeface="Segoe UI" pitchFamily="34" charset="0"/>
                  <a:cs typeface="Segoe UI" pitchFamily="34" charset="0"/>
                </a:rPr>
                <a:t>PLANS</a:t>
              </a:r>
            </a:p>
            <a:p>
              <a:pPr defTabSz="930030">
                <a:lnSpc>
                  <a:spcPct val="150000"/>
                </a:lnSpc>
              </a:pPr>
              <a:r>
                <a:rPr lang="en-US" sz="700" cap="all" dirty="0">
                  <a:solidFill>
                    <a:prstClr val="white"/>
                  </a:solidFill>
                  <a:latin typeface="Segoe Light" panose="020B0302040504020203" pitchFamily="34" charset="0"/>
                  <a:ea typeface="Segoe UI" pitchFamily="34" charset="0"/>
                  <a:cs typeface="Segoe UI Light" panose="020B0502040204020203" pitchFamily="34" charset="0"/>
                </a:rPr>
                <a:t>12</a:t>
              </a:r>
              <a:endParaRPr lang="en-US" sz="700" cap="all" dirty="0">
                <a:solidFill>
                  <a:prstClr val="white"/>
                </a:solidFill>
                <a:ea typeface="Segoe UI" pitchFamily="34" charset="0"/>
                <a:cs typeface="Segoe UI" pitchFamily="34" charset="0"/>
              </a:endParaRPr>
            </a:p>
          </p:txBody>
        </p:sp>
        <p:sp>
          <p:nvSpPr>
            <p:cNvPr id="27" name="Rectangle 26"/>
            <p:cNvSpPr/>
            <p:nvPr/>
          </p:nvSpPr>
          <p:spPr>
            <a:xfrm>
              <a:off x="717401" y="3059246"/>
              <a:ext cx="906112" cy="3617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r>
                <a:rPr lang="en-US" sz="700" b="1" cap="all" dirty="0">
                  <a:solidFill>
                    <a:prstClr val="white"/>
                  </a:solidFill>
                  <a:ea typeface="Segoe UI" pitchFamily="34" charset="0"/>
                  <a:cs typeface="Segoe UI" pitchFamily="34" charset="0"/>
                </a:rPr>
                <a:t>WEBSITE CLOUD</a:t>
              </a:r>
            </a:p>
            <a:p>
              <a:pPr defTabSz="930030">
                <a:lnSpc>
                  <a:spcPct val="150000"/>
                </a:lnSpc>
              </a:pPr>
              <a:r>
                <a:rPr lang="en-US" sz="700" cap="all" dirty="0">
                  <a:solidFill>
                    <a:prstClr val="white"/>
                  </a:solidFill>
                  <a:latin typeface="Segoe Light" panose="020B0302040504020203" pitchFamily="34" charset="0"/>
                  <a:ea typeface="Segoe UI" pitchFamily="34" charset="0"/>
                  <a:cs typeface="Segoe UI Light" panose="020B0502040204020203" pitchFamily="34" charset="0"/>
                </a:rPr>
                <a:t>12</a:t>
              </a:r>
              <a:endParaRPr lang="en-US" sz="700" cap="all" dirty="0">
                <a:solidFill>
                  <a:prstClr val="white"/>
                </a:solidFill>
                <a:ea typeface="Segoe UI" pitchFamily="34" charset="0"/>
                <a:cs typeface="Segoe UI" pitchFamily="34" charset="0"/>
              </a:endParaRPr>
            </a:p>
          </p:txBody>
        </p:sp>
        <p:sp>
          <p:nvSpPr>
            <p:cNvPr id="28" name="Rectangle 27"/>
            <p:cNvSpPr/>
            <p:nvPr/>
          </p:nvSpPr>
          <p:spPr>
            <a:xfrm>
              <a:off x="715322" y="4324411"/>
              <a:ext cx="906112" cy="3617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r>
                <a:rPr lang="en-US" sz="700" b="1" cap="all" dirty="0">
                  <a:solidFill>
                    <a:prstClr val="white"/>
                  </a:solidFill>
                  <a:ea typeface="Segoe UI" pitchFamily="34" charset="0"/>
                  <a:cs typeface="Segoe UI" pitchFamily="34" charset="0"/>
                </a:rPr>
                <a:t>MYSQL SERVERS</a:t>
              </a:r>
            </a:p>
            <a:p>
              <a:pPr defTabSz="930030">
                <a:lnSpc>
                  <a:spcPct val="150000"/>
                </a:lnSpc>
              </a:pPr>
              <a:r>
                <a:rPr lang="en-US" sz="700" cap="all" dirty="0">
                  <a:solidFill>
                    <a:prstClr val="white"/>
                  </a:solidFill>
                  <a:latin typeface="Segoe Light" panose="020B0302040504020203" pitchFamily="34" charset="0"/>
                  <a:ea typeface="Segoe UI" pitchFamily="34" charset="0"/>
                  <a:cs typeface="Segoe UI Light" panose="020B0502040204020203" pitchFamily="34" charset="0"/>
                </a:rPr>
                <a:t>0</a:t>
              </a:r>
              <a:endParaRPr lang="en-US" sz="700" cap="all" dirty="0">
                <a:solidFill>
                  <a:prstClr val="white"/>
                </a:solidFill>
                <a:ea typeface="Segoe UI" pitchFamily="34" charset="0"/>
                <a:cs typeface="Segoe UI" pitchFamily="34" charset="0"/>
              </a:endParaRPr>
            </a:p>
          </p:txBody>
        </p:sp>
        <p:sp>
          <p:nvSpPr>
            <p:cNvPr id="29" name="Rectangle 28"/>
            <p:cNvSpPr/>
            <p:nvPr/>
          </p:nvSpPr>
          <p:spPr>
            <a:xfrm>
              <a:off x="719901" y="4788328"/>
              <a:ext cx="906112" cy="3617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r>
                <a:rPr lang="en-US" sz="700" b="1" cap="all" dirty="0">
                  <a:solidFill>
                    <a:prstClr val="white"/>
                  </a:solidFill>
                  <a:ea typeface="Segoe UI" pitchFamily="34" charset="0"/>
                  <a:cs typeface="Segoe UI" pitchFamily="34" charset="0"/>
                </a:rPr>
                <a:t>Notifications</a:t>
              </a:r>
            </a:p>
            <a:p>
              <a:pPr defTabSz="930030">
                <a:lnSpc>
                  <a:spcPct val="150000"/>
                </a:lnSpc>
              </a:pPr>
              <a:r>
                <a:rPr lang="en-US" sz="700" cap="all" dirty="0">
                  <a:solidFill>
                    <a:prstClr val="white"/>
                  </a:solidFill>
                  <a:latin typeface="Segoe Light" panose="020B0302040504020203" pitchFamily="34" charset="0"/>
                  <a:ea typeface="Segoe UI" pitchFamily="34" charset="0"/>
                  <a:cs typeface="Segoe UI Light" panose="020B0502040204020203" pitchFamily="34" charset="0"/>
                </a:rPr>
                <a:t>0</a:t>
              </a:r>
              <a:endParaRPr lang="en-US" sz="700" cap="all" dirty="0">
                <a:solidFill>
                  <a:prstClr val="white"/>
                </a:solidFill>
                <a:ea typeface="Segoe UI" pitchFamily="34" charset="0"/>
                <a:cs typeface="Segoe UI" pitchFamily="34" charset="0"/>
              </a:endParaRPr>
            </a:p>
          </p:txBody>
        </p:sp>
        <p:sp>
          <p:nvSpPr>
            <p:cNvPr id="30" name="Rectangle 29"/>
            <p:cNvSpPr/>
            <p:nvPr/>
          </p:nvSpPr>
          <p:spPr>
            <a:xfrm>
              <a:off x="719304" y="5599393"/>
              <a:ext cx="1153711" cy="5233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lnSpc>
                  <a:spcPct val="150000"/>
                </a:lnSpc>
              </a:pPr>
              <a:r>
                <a:rPr lang="en-US" sz="700" b="1" cap="all" dirty="0">
                  <a:solidFill>
                    <a:prstClr val="white"/>
                  </a:solidFill>
                  <a:ea typeface="Segoe UI" pitchFamily="34" charset="0"/>
                  <a:cs typeface="Segoe UI" pitchFamily="34" charset="0"/>
                </a:rPr>
                <a:t>USER ACCOUNTS</a:t>
              </a:r>
            </a:p>
            <a:p>
              <a:pPr defTabSz="930030">
                <a:lnSpc>
                  <a:spcPct val="150000"/>
                </a:lnSpc>
              </a:pPr>
              <a:r>
                <a:rPr lang="en-US" sz="700" b="1" cap="all" dirty="0">
                  <a:solidFill>
                    <a:prstClr val="white"/>
                  </a:solidFill>
                  <a:ea typeface="Segoe UI" pitchFamily="34" charset="0"/>
                  <a:cs typeface="Segoe UI" pitchFamily="34" charset="0"/>
                </a:rPr>
                <a:t>4</a:t>
              </a:r>
            </a:p>
            <a:p>
              <a:pPr defTabSz="930030"/>
              <a:endParaRPr lang="en-US" sz="700" b="1" cap="all" dirty="0">
                <a:solidFill>
                  <a:prstClr val="white"/>
                </a:solidFill>
                <a:ea typeface="Segoe UI" pitchFamily="34" charset="0"/>
                <a:cs typeface="Segoe UI" pitchFamily="34" charset="0"/>
              </a:endParaRPr>
            </a:p>
          </p:txBody>
        </p:sp>
        <p:pic>
          <p:nvPicPr>
            <p:cNvPr id="31" name="Picture 4" descr="Ordered list 512x512a.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766" y="5209947"/>
              <a:ext cx="324294" cy="324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29" descr="Stop alt 512x512.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439" y="3063840"/>
              <a:ext cx="313937" cy="31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 name="Picture 32"/>
            <p:cNvPicPr>
              <a:picLocks noChangeAspect="1"/>
            </p:cNvPicPr>
            <p:nvPr/>
          </p:nvPicPr>
          <p:blipFill>
            <a:blip r:embed="rId7">
              <a:duotone>
                <a:prstClr val="black"/>
                <a:srgbClr val="3AA0CC">
                  <a:tint val="45000"/>
                  <a:satMod val="400000"/>
                </a:srgbClr>
              </a:duotone>
            </a:blip>
            <a:stretch>
              <a:fillRect/>
            </a:stretch>
          </p:blipFill>
          <p:spPr>
            <a:xfrm>
              <a:off x="440562" y="3137963"/>
              <a:ext cx="165691" cy="165691"/>
            </a:xfrm>
            <a:prstGeom prst="rect">
              <a:avLst/>
            </a:prstGeom>
            <a:noFill/>
            <a:ln>
              <a:noFill/>
            </a:ln>
          </p:spPr>
        </p:pic>
        <p:pic>
          <p:nvPicPr>
            <p:cNvPr id="34" name="Picture 29" descr="Stop alt 512x512.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439" y="3491835"/>
              <a:ext cx="313937" cy="31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Picture 29" descr="Display 512x512.png"/>
            <p:cNvPicPr>
              <a:picLocks noChangeAspect="1"/>
            </p:cNvPicPr>
            <p:nvPr/>
          </p:nvPicPr>
          <p:blipFill>
            <a:blip r:embed="rId8" cstate="print">
              <a:duotone>
                <a:prstClr val="black"/>
                <a:srgbClr val="3AA0CC">
                  <a:tint val="45000"/>
                  <a:satMod val="400000"/>
                </a:srgbClr>
              </a:duotone>
              <a:extLst>
                <a:ext uri="{28A0092B-C50C-407E-A947-70E740481C1C}">
                  <a14:useLocalDpi xmlns:a14="http://schemas.microsoft.com/office/drawing/2010/main" val="0"/>
                </a:ext>
              </a:extLst>
            </a:blip>
            <a:srcRect/>
            <a:stretch>
              <a:fillRect/>
            </a:stretch>
          </p:blipFill>
          <p:spPr bwMode="auto">
            <a:xfrm>
              <a:off x="440888" y="3566284"/>
              <a:ext cx="179669" cy="17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35"/>
            <p:cNvPicPr>
              <a:picLocks noChangeAspect="1"/>
            </p:cNvPicPr>
            <p:nvPr/>
          </p:nvPicPr>
          <p:blipFill>
            <a:blip r:embed="rId9"/>
            <a:stretch>
              <a:fillRect/>
            </a:stretch>
          </p:blipFill>
          <p:spPr>
            <a:xfrm>
              <a:off x="430845" y="3955414"/>
              <a:ext cx="181178" cy="236926"/>
            </a:xfrm>
            <a:prstGeom prst="rect">
              <a:avLst/>
            </a:prstGeom>
          </p:spPr>
        </p:pic>
        <p:pic>
          <p:nvPicPr>
            <p:cNvPr id="37" name="Picture 36"/>
            <p:cNvPicPr>
              <a:picLocks noChangeAspect="1"/>
            </p:cNvPicPr>
            <p:nvPr/>
          </p:nvPicPr>
          <p:blipFill>
            <a:blip r:embed="rId9"/>
            <a:stretch>
              <a:fillRect/>
            </a:stretch>
          </p:blipFill>
          <p:spPr>
            <a:xfrm>
              <a:off x="430845" y="4390263"/>
              <a:ext cx="181178" cy="236926"/>
            </a:xfrm>
            <a:prstGeom prst="rect">
              <a:avLst/>
            </a:prstGeom>
          </p:spPr>
        </p:pic>
        <p:pic>
          <p:nvPicPr>
            <p:cNvPr id="38" name="Picture 37"/>
            <p:cNvPicPr>
              <a:picLocks noChangeAspect="1"/>
            </p:cNvPicPr>
            <p:nvPr/>
          </p:nvPicPr>
          <p:blipFill>
            <a:blip r:embed="rId10"/>
            <a:stretch>
              <a:fillRect/>
            </a:stretch>
          </p:blipFill>
          <p:spPr>
            <a:xfrm>
              <a:off x="262188" y="6025724"/>
              <a:ext cx="1522467" cy="384505"/>
            </a:xfrm>
            <a:prstGeom prst="rect">
              <a:avLst/>
            </a:prstGeom>
            <a:solidFill>
              <a:srgbClr val="3AA0CC"/>
            </a:solidFill>
          </p:spPr>
        </p:pic>
        <p:pic>
          <p:nvPicPr>
            <p:cNvPr id="39" name="Picture 36"/>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388569" y="6096745"/>
              <a:ext cx="265812" cy="26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le 39"/>
            <p:cNvSpPr/>
            <p:nvPr/>
          </p:nvSpPr>
          <p:spPr>
            <a:xfrm>
              <a:off x="719304" y="6010805"/>
              <a:ext cx="1153711" cy="5232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lnSpc>
                  <a:spcPct val="150000"/>
                </a:lnSpc>
              </a:pPr>
              <a:r>
                <a:rPr lang="en-US" sz="700" b="1" cap="all" dirty="0">
                  <a:solidFill>
                    <a:prstClr val="white"/>
                  </a:solidFill>
                  <a:ea typeface="Segoe UI" pitchFamily="34" charset="0"/>
                  <a:cs typeface="Segoe UI" pitchFamily="34" charset="0"/>
                </a:rPr>
                <a:t>AUTOMATION</a:t>
              </a:r>
            </a:p>
            <a:p>
              <a:pPr defTabSz="930030">
                <a:lnSpc>
                  <a:spcPct val="150000"/>
                </a:lnSpc>
              </a:pPr>
              <a:r>
                <a:rPr lang="en-US" sz="700" b="1" cap="all" dirty="0">
                  <a:solidFill>
                    <a:prstClr val="white"/>
                  </a:solidFill>
                  <a:ea typeface="Segoe UI" pitchFamily="34" charset="0"/>
                  <a:cs typeface="Segoe UI" pitchFamily="34" charset="0"/>
                </a:rPr>
                <a:t>8</a:t>
              </a:r>
            </a:p>
            <a:p>
              <a:pPr defTabSz="930030"/>
              <a:endParaRPr lang="en-US" sz="700" b="1" cap="all" dirty="0">
                <a:solidFill>
                  <a:prstClr val="white"/>
                </a:solidFill>
                <a:ea typeface="Segoe UI" pitchFamily="34" charset="0"/>
                <a:cs typeface="Segoe UI" pitchFamily="34" charset="0"/>
              </a:endParaRPr>
            </a:p>
          </p:txBody>
        </p:sp>
        <p:pic>
          <p:nvPicPr>
            <p:cNvPr id="41" name="Picture 35"/>
            <p:cNvPicPr>
              <a:picLocks noChangeAspect="1" noChangeArrowheads="1"/>
            </p:cNvPicPr>
            <p:nvPr/>
          </p:nvPicPr>
          <p:blipFill>
            <a:blip r:embed="rId12" cstate="print">
              <a:lum bright="70000" contrast="-70000"/>
              <a:extLst>
                <a:ext uri="{BEBA8EAE-BF5A-486C-A8C5-ECC9F3942E4B}">
                  <a14:imgProps xmlns:a14="http://schemas.microsoft.com/office/drawing/2010/main">
                    <a14:imgLayer r:embed="rId1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2191" y="5662193"/>
              <a:ext cx="147010" cy="30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descr="Chat 512x512.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373456" y="4782656"/>
              <a:ext cx="299922" cy="29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 name="Picture 42"/>
            <p:cNvPicPr>
              <a:picLocks noChangeAspect="1"/>
            </p:cNvPicPr>
            <p:nvPr/>
          </p:nvPicPr>
          <p:blipFill>
            <a:blip r:embed="rId15"/>
            <a:stretch>
              <a:fillRect/>
            </a:stretch>
          </p:blipFill>
          <p:spPr>
            <a:xfrm>
              <a:off x="403722" y="2730979"/>
              <a:ext cx="235425" cy="235425"/>
            </a:xfrm>
            <a:prstGeom prst="rect">
              <a:avLst/>
            </a:prstGeom>
          </p:spPr>
        </p:pic>
        <p:sp>
          <p:nvSpPr>
            <p:cNvPr id="44" name="Rectangle 43"/>
            <p:cNvSpPr/>
            <p:nvPr/>
          </p:nvSpPr>
          <p:spPr>
            <a:xfrm>
              <a:off x="715321" y="2690910"/>
              <a:ext cx="906112"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63991" rtlCol="0" anchor="ctr">
              <a:spAutoFit/>
            </a:bodyPr>
            <a:lstStyle/>
            <a:p>
              <a:pPr defTabSz="930030"/>
              <a:r>
                <a:rPr lang="en-US" sz="700" b="1" cap="all" dirty="0">
                  <a:solidFill>
                    <a:prstClr val="white"/>
                  </a:solidFill>
                  <a:ea typeface="Segoe UI" pitchFamily="34" charset="0"/>
                  <a:cs typeface="Segoe UI" pitchFamily="34" charset="0"/>
                </a:rPr>
                <a:t>All</a:t>
              </a:r>
            </a:p>
            <a:p>
              <a:pPr defTabSz="930030"/>
              <a:r>
                <a:rPr lang="en-US" sz="700" b="1" cap="all" dirty="0">
                  <a:solidFill>
                    <a:prstClr val="white"/>
                  </a:solidFill>
                  <a:ea typeface="Segoe UI" pitchFamily="34" charset="0"/>
                  <a:cs typeface="Segoe UI" pitchFamily="34" charset="0"/>
                </a:rPr>
                <a:t>ITEMS</a:t>
              </a:r>
            </a:p>
          </p:txBody>
        </p:sp>
      </p:grpSp>
      <p:sp>
        <p:nvSpPr>
          <p:cNvPr id="45" name="Bent Arrow 44"/>
          <p:cNvSpPr/>
          <p:nvPr/>
        </p:nvSpPr>
        <p:spPr bwMode="auto">
          <a:xfrm>
            <a:off x="1769683" y="3496808"/>
            <a:ext cx="589910" cy="1787165"/>
          </a:xfrm>
          <a:prstGeom prst="bentArrow">
            <a:avLst>
              <a:gd name="adj1" fmla="val 39757"/>
              <a:gd name="adj2" fmla="val 25000"/>
              <a:gd name="adj3" fmla="val 25000"/>
              <a:gd name="adj4" fmla="val 43750"/>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46" name="Bent Arrow 45"/>
          <p:cNvSpPr/>
          <p:nvPr/>
        </p:nvSpPr>
        <p:spPr bwMode="auto">
          <a:xfrm>
            <a:off x="6156179" y="1887993"/>
            <a:ext cx="1273758" cy="1559689"/>
          </a:xfrm>
          <a:prstGeom prst="bentArrow">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47" name="Bent Arrow 46"/>
          <p:cNvSpPr/>
          <p:nvPr/>
        </p:nvSpPr>
        <p:spPr bwMode="auto">
          <a:xfrm>
            <a:off x="6156178" y="3011525"/>
            <a:ext cx="1286194" cy="872320"/>
          </a:xfrm>
          <a:prstGeom prst="bentArrow">
            <a:avLst>
              <a:gd name="adj1" fmla="val 37829"/>
              <a:gd name="adj2" fmla="val 25000"/>
              <a:gd name="adj3" fmla="val 25000"/>
              <a:gd name="adj4" fmla="val 43750"/>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48" name="Bent Arrow 47"/>
          <p:cNvSpPr/>
          <p:nvPr/>
        </p:nvSpPr>
        <p:spPr bwMode="auto">
          <a:xfrm flipV="1">
            <a:off x="6156176" y="3823354"/>
            <a:ext cx="1325109" cy="760517"/>
          </a:xfrm>
          <a:prstGeom prst="bentArrow">
            <a:avLst>
              <a:gd name="adj1" fmla="val 42985"/>
              <a:gd name="adj2" fmla="val 25000"/>
              <a:gd name="adj3" fmla="val 25000"/>
              <a:gd name="adj4" fmla="val 43750"/>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
        <p:nvSpPr>
          <p:cNvPr id="49" name="Bent Arrow 48"/>
          <p:cNvSpPr/>
          <p:nvPr/>
        </p:nvSpPr>
        <p:spPr bwMode="auto">
          <a:xfrm flipV="1">
            <a:off x="6162060" y="4070052"/>
            <a:ext cx="1243004" cy="1400832"/>
          </a:xfrm>
          <a:prstGeom prst="bentArrow">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139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Built </a:t>
            </a:r>
            <a:r>
              <a:rPr lang="en-US" dirty="0"/>
              <a:t>on PowerShell workflow</a:t>
            </a:r>
            <a:endParaRPr lang="nl-BE" dirty="0"/>
          </a:p>
        </p:txBody>
      </p:sp>
      <p:graphicFrame>
        <p:nvGraphicFramePr>
          <p:cNvPr id="4" name="Diagram 3"/>
          <p:cNvGraphicFramePr/>
          <p:nvPr>
            <p:extLst>
              <p:ext uri="{D42A27DB-BD31-4B8C-83A1-F6EECF244321}">
                <p14:modId xmlns:p14="http://schemas.microsoft.com/office/powerpoint/2010/main" val="1061089455"/>
              </p:ext>
            </p:extLst>
          </p:nvPr>
        </p:nvGraphicFramePr>
        <p:xfrm>
          <a:off x="-180528" y="1484784"/>
          <a:ext cx="5070195" cy="426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6012160" y="1484784"/>
            <a:ext cx="676230" cy="681047"/>
            <a:chOff x="3005103" y="1851"/>
            <a:chExt cx="732591" cy="732591"/>
          </a:xfrm>
          <a:scene3d>
            <a:camera prst="orthographicFront"/>
            <a:lightRig rig="threePt" dir="t">
              <a:rot lat="0" lon="0" rev="7500000"/>
            </a:lightRig>
          </a:scene3d>
        </p:grpSpPr>
        <p:sp>
          <p:nvSpPr>
            <p:cNvPr id="6" name="Oval 5"/>
            <p:cNvSpPr/>
            <p:nvPr/>
          </p:nvSpPr>
          <p:spPr>
            <a:xfrm>
              <a:off x="3005103" y="1851"/>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Oval 4"/>
            <p:cNvSpPr/>
            <p:nvPr/>
          </p:nvSpPr>
          <p:spPr>
            <a:xfrm>
              <a:off x="3112388" y="109136"/>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defTabSz="311150">
                <a:lnSpc>
                  <a:spcPct val="90000"/>
                </a:lnSpc>
                <a:spcBef>
                  <a:spcPct val="0"/>
                </a:spcBef>
                <a:spcAft>
                  <a:spcPct val="35000"/>
                </a:spcAft>
              </a:pPr>
              <a:r>
                <a:rPr lang="en-US" sz="700" b="1" dirty="0" smtClean="0">
                  <a:solidFill>
                    <a:schemeClr val="tx1"/>
                  </a:solidFill>
                </a:rPr>
                <a:t>PowerShell Workflow</a:t>
              </a:r>
              <a:endParaRPr lang="en-US" sz="700" b="1" dirty="0">
                <a:solidFill>
                  <a:schemeClr val="tx1"/>
                </a:solidFill>
              </a:endParaRPr>
            </a:p>
          </p:txBody>
        </p:sp>
      </p:grpSp>
      <p:grpSp>
        <p:nvGrpSpPr>
          <p:cNvPr id="8" name="Group 7"/>
          <p:cNvGrpSpPr/>
          <p:nvPr/>
        </p:nvGrpSpPr>
        <p:grpSpPr>
          <a:xfrm>
            <a:off x="6142332" y="2255213"/>
            <a:ext cx="392214" cy="395008"/>
            <a:chOff x="3158947" y="793929"/>
            <a:chExt cx="424903" cy="424903"/>
          </a:xfrm>
          <a:scene3d>
            <a:camera prst="orthographicFront"/>
            <a:lightRig rig="threePt" dir="t">
              <a:rot lat="0" lon="0" rev="7500000"/>
            </a:lightRig>
          </a:scene3d>
        </p:grpSpPr>
        <p:sp>
          <p:nvSpPr>
            <p:cNvPr id="9" name="Plus 8"/>
            <p:cNvSpPr/>
            <p:nvPr/>
          </p:nvSpPr>
          <p:spPr>
            <a:xfrm>
              <a:off x="3158947" y="793929"/>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Plus 6"/>
            <p:cNvSpPr/>
            <p:nvPr/>
          </p:nvSpPr>
          <p:spPr>
            <a:xfrm>
              <a:off x="3215268" y="956412"/>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6700">
                <a:lnSpc>
                  <a:spcPct val="90000"/>
                </a:lnSpc>
                <a:spcBef>
                  <a:spcPct val="0"/>
                </a:spcBef>
                <a:spcAft>
                  <a:spcPct val="35000"/>
                </a:spcAft>
              </a:pPr>
              <a:endParaRPr lang="en-US" sz="600">
                <a:solidFill>
                  <a:srgbClr val="FFFFFF"/>
                </a:solidFill>
              </a:endParaRPr>
            </a:p>
          </p:txBody>
        </p:sp>
      </p:grpSp>
      <p:grpSp>
        <p:nvGrpSpPr>
          <p:cNvPr id="11" name="Group 10"/>
          <p:cNvGrpSpPr/>
          <p:nvPr/>
        </p:nvGrpSpPr>
        <p:grpSpPr>
          <a:xfrm>
            <a:off x="6012160" y="2761252"/>
            <a:ext cx="676230" cy="681047"/>
            <a:chOff x="3005103" y="1278319"/>
            <a:chExt cx="732591" cy="732591"/>
          </a:xfrm>
          <a:scene3d>
            <a:camera prst="orthographicFront"/>
            <a:lightRig rig="threePt" dir="t">
              <a:rot lat="0" lon="0" rev="7500000"/>
            </a:lightRig>
          </a:scene3d>
        </p:grpSpPr>
        <p:sp>
          <p:nvSpPr>
            <p:cNvPr id="12" name="Oval 11"/>
            <p:cNvSpPr/>
            <p:nvPr/>
          </p:nvSpPr>
          <p:spPr>
            <a:xfrm>
              <a:off x="3005103" y="1278319"/>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Oval 8"/>
            <p:cNvSpPr/>
            <p:nvPr/>
          </p:nvSpPr>
          <p:spPr>
            <a:xfrm>
              <a:off x="3112388" y="1385604"/>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defTabSz="311150">
                <a:lnSpc>
                  <a:spcPct val="90000"/>
                </a:lnSpc>
                <a:spcBef>
                  <a:spcPct val="0"/>
                </a:spcBef>
                <a:spcAft>
                  <a:spcPct val="35000"/>
                </a:spcAft>
              </a:pPr>
              <a:r>
                <a:rPr lang="en-US" sz="700" b="1" dirty="0" smtClean="0">
                  <a:solidFill>
                    <a:schemeClr val="tx1"/>
                  </a:solidFill>
                </a:rPr>
                <a:t>Centralized store</a:t>
              </a:r>
              <a:endParaRPr lang="en-US" sz="700" b="1" dirty="0">
                <a:solidFill>
                  <a:schemeClr val="tx1"/>
                </a:solidFill>
              </a:endParaRPr>
            </a:p>
          </p:txBody>
        </p:sp>
      </p:grpSp>
      <p:grpSp>
        <p:nvGrpSpPr>
          <p:cNvPr id="14" name="Group 13"/>
          <p:cNvGrpSpPr/>
          <p:nvPr/>
        </p:nvGrpSpPr>
        <p:grpSpPr>
          <a:xfrm>
            <a:off x="6142332" y="3531681"/>
            <a:ext cx="392214" cy="395008"/>
            <a:chOff x="3158947" y="2070397"/>
            <a:chExt cx="424903" cy="424903"/>
          </a:xfrm>
          <a:scene3d>
            <a:camera prst="orthographicFront"/>
            <a:lightRig rig="threePt" dir="t">
              <a:rot lat="0" lon="0" rev="7500000"/>
            </a:lightRig>
          </a:scene3d>
        </p:grpSpPr>
        <p:sp>
          <p:nvSpPr>
            <p:cNvPr id="15" name="Plus 14"/>
            <p:cNvSpPr/>
            <p:nvPr/>
          </p:nvSpPr>
          <p:spPr>
            <a:xfrm>
              <a:off x="3158947" y="2070397"/>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6" name="Plus 10"/>
            <p:cNvSpPr/>
            <p:nvPr/>
          </p:nvSpPr>
          <p:spPr>
            <a:xfrm>
              <a:off x="3215268" y="2232880"/>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6700">
                <a:lnSpc>
                  <a:spcPct val="90000"/>
                </a:lnSpc>
                <a:spcBef>
                  <a:spcPct val="0"/>
                </a:spcBef>
                <a:spcAft>
                  <a:spcPct val="35000"/>
                </a:spcAft>
              </a:pPr>
              <a:endParaRPr lang="en-US" sz="600">
                <a:solidFill>
                  <a:srgbClr val="FFFFFF"/>
                </a:solidFill>
              </a:endParaRPr>
            </a:p>
          </p:txBody>
        </p:sp>
      </p:grpSp>
      <p:grpSp>
        <p:nvGrpSpPr>
          <p:cNvPr id="17" name="Group 16"/>
          <p:cNvGrpSpPr/>
          <p:nvPr/>
        </p:nvGrpSpPr>
        <p:grpSpPr>
          <a:xfrm>
            <a:off x="6012160" y="4037719"/>
            <a:ext cx="676230" cy="681047"/>
            <a:chOff x="3005103" y="2554786"/>
            <a:chExt cx="732591" cy="732591"/>
          </a:xfrm>
          <a:scene3d>
            <a:camera prst="orthographicFront"/>
            <a:lightRig rig="threePt" dir="t">
              <a:rot lat="0" lon="0" rev="7500000"/>
            </a:lightRig>
          </a:scene3d>
        </p:grpSpPr>
        <p:sp>
          <p:nvSpPr>
            <p:cNvPr id="18" name="Oval 17"/>
            <p:cNvSpPr/>
            <p:nvPr/>
          </p:nvSpPr>
          <p:spPr>
            <a:xfrm>
              <a:off x="3005103" y="2554786"/>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Oval 12"/>
            <p:cNvSpPr/>
            <p:nvPr/>
          </p:nvSpPr>
          <p:spPr>
            <a:xfrm>
              <a:off x="3112388" y="2662071"/>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defTabSz="311150">
                <a:lnSpc>
                  <a:spcPct val="90000"/>
                </a:lnSpc>
                <a:spcBef>
                  <a:spcPct val="0"/>
                </a:spcBef>
                <a:spcAft>
                  <a:spcPct val="35000"/>
                </a:spcAft>
              </a:pPr>
              <a:r>
                <a:rPr lang="en-US" sz="700" b="1" dirty="0" smtClean="0">
                  <a:solidFill>
                    <a:schemeClr val="tx1"/>
                  </a:solidFill>
                </a:rPr>
                <a:t>Highly Available</a:t>
              </a:r>
              <a:endParaRPr lang="en-US" sz="700" b="1" dirty="0">
                <a:solidFill>
                  <a:schemeClr val="tx1"/>
                </a:solidFill>
              </a:endParaRPr>
            </a:p>
          </p:txBody>
        </p:sp>
      </p:grpSp>
      <p:grpSp>
        <p:nvGrpSpPr>
          <p:cNvPr id="20" name="Group 19"/>
          <p:cNvGrpSpPr/>
          <p:nvPr/>
        </p:nvGrpSpPr>
        <p:grpSpPr>
          <a:xfrm>
            <a:off x="6142332" y="4808148"/>
            <a:ext cx="392214" cy="395008"/>
            <a:chOff x="3158947" y="3346864"/>
            <a:chExt cx="424903" cy="424903"/>
          </a:xfrm>
          <a:scene3d>
            <a:camera prst="orthographicFront"/>
            <a:lightRig rig="threePt" dir="t">
              <a:rot lat="0" lon="0" rev="7500000"/>
            </a:lightRig>
          </a:scene3d>
        </p:grpSpPr>
        <p:sp>
          <p:nvSpPr>
            <p:cNvPr id="21" name="Plus 20"/>
            <p:cNvSpPr/>
            <p:nvPr/>
          </p:nvSpPr>
          <p:spPr>
            <a:xfrm>
              <a:off x="3158947" y="3346864"/>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Plus 14"/>
            <p:cNvSpPr/>
            <p:nvPr/>
          </p:nvSpPr>
          <p:spPr>
            <a:xfrm>
              <a:off x="3215268" y="3509347"/>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6700">
                <a:lnSpc>
                  <a:spcPct val="90000"/>
                </a:lnSpc>
                <a:spcBef>
                  <a:spcPct val="0"/>
                </a:spcBef>
                <a:spcAft>
                  <a:spcPct val="35000"/>
                </a:spcAft>
              </a:pPr>
              <a:endParaRPr lang="en-US" sz="600">
                <a:solidFill>
                  <a:srgbClr val="FFFFFF"/>
                </a:solidFill>
              </a:endParaRPr>
            </a:p>
          </p:txBody>
        </p:sp>
      </p:grpSp>
      <p:grpSp>
        <p:nvGrpSpPr>
          <p:cNvPr id="23" name="Group 22"/>
          <p:cNvGrpSpPr/>
          <p:nvPr/>
        </p:nvGrpSpPr>
        <p:grpSpPr>
          <a:xfrm>
            <a:off x="6012160" y="5314187"/>
            <a:ext cx="676230" cy="681047"/>
            <a:chOff x="3005103" y="3831254"/>
            <a:chExt cx="732591" cy="732591"/>
          </a:xfrm>
          <a:scene3d>
            <a:camera prst="orthographicFront"/>
            <a:lightRig rig="threePt" dir="t">
              <a:rot lat="0" lon="0" rev="7500000"/>
            </a:lightRig>
          </a:scene3d>
        </p:grpSpPr>
        <p:sp>
          <p:nvSpPr>
            <p:cNvPr id="24" name="Oval 23"/>
            <p:cNvSpPr/>
            <p:nvPr/>
          </p:nvSpPr>
          <p:spPr>
            <a:xfrm>
              <a:off x="3005103" y="3831254"/>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Oval 16"/>
            <p:cNvSpPr/>
            <p:nvPr/>
          </p:nvSpPr>
          <p:spPr>
            <a:xfrm>
              <a:off x="3112388" y="3938539"/>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defTabSz="311150">
                <a:lnSpc>
                  <a:spcPct val="90000"/>
                </a:lnSpc>
                <a:spcBef>
                  <a:spcPct val="0"/>
                </a:spcBef>
                <a:spcAft>
                  <a:spcPct val="35000"/>
                </a:spcAft>
              </a:pPr>
              <a:r>
                <a:rPr lang="en-US" sz="700" b="1" dirty="0" smtClean="0">
                  <a:solidFill>
                    <a:schemeClr val="tx1"/>
                  </a:solidFill>
                </a:rPr>
                <a:t>Historical Analysis</a:t>
              </a:r>
              <a:endParaRPr lang="en-US" sz="700" b="1" dirty="0">
                <a:solidFill>
                  <a:schemeClr val="tx1"/>
                </a:solidFill>
              </a:endParaRPr>
            </a:p>
          </p:txBody>
        </p:sp>
      </p:grpSp>
      <p:grpSp>
        <p:nvGrpSpPr>
          <p:cNvPr id="26" name="Group 25"/>
          <p:cNvGrpSpPr/>
          <p:nvPr/>
        </p:nvGrpSpPr>
        <p:grpSpPr>
          <a:xfrm>
            <a:off x="6816201" y="3597149"/>
            <a:ext cx="215041" cy="253350"/>
            <a:chOff x="3847583" y="2146586"/>
            <a:chExt cx="232964" cy="272524"/>
          </a:xfrm>
          <a:scene3d>
            <a:camera prst="orthographicFront"/>
            <a:lightRig rig="threePt" dir="t">
              <a:rot lat="0" lon="0" rev="7500000"/>
            </a:lightRig>
          </a:scene3d>
        </p:grpSpPr>
        <p:sp>
          <p:nvSpPr>
            <p:cNvPr id="27" name="Right Arrow 26"/>
            <p:cNvSpPr/>
            <p:nvPr/>
          </p:nvSpPr>
          <p:spPr>
            <a:xfrm>
              <a:off x="3847583" y="2146586"/>
              <a:ext cx="232964" cy="272524"/>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Right Arrow 18"/>
            <p:cNvSpPr/>
            <p:nvPr/>
          </p:nvSpPr>
          <p:spPr>
            <a:xfrm>
              <a:off x="3847583" y="2201091"/>
              <a:ext cx="163075" cy="163514"/>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6700">
                <a:lnSpc>
                  <a:spcPct val="90000"/>
                </a:lnSpc>
                <a:spcBef>
                  <a:spcPct val="0"/>
                </a:spcBef>
                <a:spcAft>
                  <a:spcPct val="35000"/>
                </a:spcAft>
              </a:pPr>
              <a:endParaRPr lang="en-US" sz="600">
                <a:solidFill>
                  <a:srgbClr val="FFFFFF"/>
                </a:solidFill>
              </a:endParaRPr>
            </a:p>
          </p:txBody>
        </p:sp>
      </p:grpSp>
      <p:grpSp>
        <p:nvGrpSpPr>
          <p:cNvPr id="29" name="Group 28"/>
          <p:cNvGrpSpPr/>
          <p:nvPr/>
        </p:nvGrpSpPr>
        <p:grpSpPr>
          <a:xfrm>
            <a:off x="7240667" y="3084733"/>
            <a:ext cx="1352461" cy="1362096"/>
            <a:chOff x="4177249" y="1550257"/>
            <a:chExt cx="1465183" cy="1465183"/>
          </a:xfrm>
          <a:scene3d>
            <a:camera prst="orthographicFront"/>
            <a:lightRig rig="threePt" dir="t">
              <a:rot lat="0" lon="0" rev="7500000"/>
            </a:lightRig>
          </a:scene3d>
        </p:grpSpPr>
        <p:sp>
          <p:nvSpPr>
            <p:cNvPr id="30" name="Oval 29"/>
            <p:cNvSpPr/>
            <p:nvPr/>
          </p:nvSpPr>
          <p:spPr>
            <a:xfrm>
              <a:off x="4177249" y="1550257"/>
              <a:ext cx="1465183" cy="1465183"/>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Oval 20"/>
            <p:cNvSpPr/>
            <p:nvPr/>
          </p:nvSpPr>
          <p:spPr>
            <a:xfrm>
              <a:off x="4391820" y="1764828"/>
              <a:ext cx="1036041" cy="103604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algn="ctr" defTabSz="577850">
                <a:lnSpc>
                  <a:spcPct val="90000"/>
                </a:lnSpc>
                <a:spcBef>
                  <a:spcPct val="0"/>
                </a:spcBef>
                <a:spcAft>
                  <a:spcPct val="35000"/>
                </a:spcAft>
              </a:pPr>
              <a:r>
                <a:rPr lang="en-US" sz="1300" b="1" dirty="0" smtClean="0">
                  <a:solidFill>
                    <a:schemeClr val="tx1"/>
                  </a:solidFill>
                </a:rPr>
                <a:t>Service Management  Automation</a:t>
              </a:r>
              <a:endParaRPr lang="en-US" sz="1300" b="1" dirty="0">
                <a:solidFill>
                  <a:schemeClr val="tx1"/>
                </a:solidFill>
              </a:endParaRPr>
            </a:p>
          </p:txBody>
        </p:sp>
      </p:grpSp>
    </p:spTree>
    <p:extLst>
      <p:ext uri="{BB962C8B-B14F-4D97-AF65-F5344CB8AC3E}">
        <p14:creationId xmlns:p14="http://schemas.microsoft.com/office/powerpoint/2010/main" val="27380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56993"/>
            <a:ext cx="8435280" cy="1584176"/>
          </a:xfrm>
        </p:spPr>
        <p:txBody>
          <a:bodyPr/>
          <a:lstStyle/>
          <a:p>
            <a:r>
              <a:rPr lang="en-US" b="1" dirty="0"/>
              <a:t>What</a:t>
            </a:r>
            <a:r>
              <a:rPr lang="en-US" dirty="0"/>
              <a:t>? </a:t>
            </a:r>
            <a:r>
              <a:rPr lang="en-US" dirty="0">
                <a:sym typeface="Wingdings" panose="05000000000000000000" pitchFamily="2" charset="2"/>
              </a:rPr>
              <a:t> </a:t>
            </a:r>
            <a:r>
              <a:rPr lang="en-US" dirty="0"/>
              <a:t>Overview of the interface</a:t>
            </a:r>
          </a:p>
          <a:p>
            <a:r>
              <a:rPr lang="en-US" b="1" dirty="0"/>
              <a:t>Built-in automation</a:t>
            </a:r>
            <a:r>
              <a:rPr lang="en-US" dirty="0"/>
              <a:t>? </a:t>
            </a:r>
            <a:r>
              <a:rPr lang="en-US" dirty="0">
                <a:sym typeface="Wingdings" panose="05000000000000000000" pitchFamily="2" charset="2"/>
              </a:rPr>
              <a:t> PS Modules in </a:t>
            </a:r>
            <a:r>
              <a:rPr lang="en-US" dirty="0" smtClean="0">
                <a:sym typeface="Wingdings" panose="05000000000000000000" pitchFamily="2" charset="2"/>
              </a:rPr>
              <a:t>Azure Automation</a:t>
            </a:r>
            <a:endParaRPr lang="en-US" dirty="0">
              <a:sym typeface="Wingdings" panose="05000000000000000000" pitchFamily="2" charset="2"/>
            </a:endParaRPr>
          </a:p>
          <a:p>
            <a:r>
              <a:rPr lang="en-US" b="1" dirty="0"/>
              <a:t>Integration</a:t>
            </a:r>
            <a:r>
              <a:rPr lang="en-US" dirty="0"/>
              <a:t>? </a:t>
            </a:r>
            <a:r>
              <a:rPr lang="en-US" dirty="0">
                <a:sym typeface="Wingdings" panose="05000000000000000000" pitchFamily="2" charset="2"/>
              </a:rPr>
              <a:t> </a:t>
            </a:r>
            <a:r>
              <a:rPr lang="en-US" dirty="0"/>
              <a:t>Procedure import PS module </a:t>
            </a:r>
          </a:p>
          <a:p>
            <a:endParaRPr lang="nl-BE" dirty="0"/>
          </a:p>
        </p:txBody>
      </p:sp>
      <p:sp>
        <p:nvSpPr>
          <p:cNvPr id="3" name="Title 2"/>
          <p:cNvSpPr>
            <a:spLocks noGrp="1"/>
          </p:cNvSpPr>
          <p:nvPr>
            <p:ph type="title"/>
          </p:nvPr>
        </p:nvSpPr>
        <p:spPr/>
        <p:txBody>
          <a:bodyPr/>
          <a:lstStyle/>
          <a:p>
            <a:r>
              <a:rPr lang="en-US" dirty="0"/>
              <a:t>Demo</a:t>
            </a:r>
            <a:endParaRPr lang="nl-BE" dirty="0"/>
          </a:p>
        </p:txBody>
      </p:sp>
    </p:spTree>
    <p:extLst>
      <p:ext uri="{BB962C8B-B14F-4D97-AF65-F5344CB8AC3E}">
        <p14:creationId xmlns:p14="http://schemas.microsoft.com/office/powerpoint/2010/main" val="388515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Azure Portal </a:t>
            </a:r>
            <a:r>
              <a:rPr lang="en-US" dirty="0" smtClean="0"/>
              <a:t>provides </a:t>
            </a:r>
            <a:r>
              <a:rPr lang="en-US" dirty="0"/>
              <a:t>a GUI to </a:t>
            </a:r>
            <a:r>
              <a:rPr lang="en-US" dirty="0" smtClean="0"/>
              <a:t>Azure Automation</a:t>
            </a:r>
          </a:p>
          <a:p>
            <a:r>
              <a:rPr lang="en-US" dirty="0" smtClean="0"/>
              <a:t>Azure PowerShell module support</a:t>
            </a:r>
          </a:p>
          <a:p>
            <a:r>
              <a:rPr lang="en-US" dirty="0" smtClean="0"/>
              <a:t>Tight interaction with Azure</a:t>
            </a:r>
            <a:endParaRPr lang="en-US" dirty="0"/>
          </a:p>
          <a:p>
            <a:r>
              <a:rPr lang="en-US" dirty="0" smtClean="0"/>
              <a:t>No other </a:t>
            </a:r>
            <a:r>
              <a:rPr lang="en-US" dirty="0" smtClean="0"/>
              <a:t>communication yet </a:t>
            </a:r>
            <a:r>
              <a:rPr lang="en-US" dirty="0" smtClean="0"/>
              <a:t>;-)</a:t>
            </a:r>
            <a:endParaRPr lang="nl-BE" dirty="0"/>
          </a:p>
          <a:p>
            <a:pPr marL="0" indent="0">
              <a:buNone/>
            </a:pPr>
            <a:endParaRPr lang="nl-BE" dirty="0"/>
          </a:p>
        </p:txBody>
      </p:sp>
      <p:sp>
        <p:nvSpPr>
          <p:cNvPr id="3" name="Title 2"/>
          <p:cNvSpPr>
            <a:spLocks noGrp="1"/>
          </p:cNvSpPr>
          <p:nvPr>
            <p:ph type="title"/>
          </p:nvPr>
        </p:nvSpPr>
        <p:spPr/>
        <p:txBody>
          <a:bodyPr>
            <a:normAutofit/>
          </a:bodyPr>
          <a:lstStyle/>
          <a:p>
            <a:r>
              <a:rPr lang="en-US" dirty="0" smtClean="0"/>
              <a:t>… and </a:t>
            </a:r>
            <a:r>
              <a:rPr lang="en-US" dirty="0"/>
              <a:t>the Windows </a:t>
            </a:r>
            <a:r>
              <a:rPr lang="en-US" dirty="0" smtClean="0"/>
              <a:t>Azure Portal</a:t>
            </a:r>
            <a:endParaRPr lang="nl-BE" dirty="0"/>
          </a:p>
        </p:txBody>
      </p:sp>
    </p:spTree>
    <p:extLst>
      <p:ext uri="{BB962C8B-B14F-4D97-AF65-F5344CB8AC3E}">
        <p14:creationId xmlns:p14="http://schemas.microsoft.com/office/powerpoint/2010/main" val="10156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a:t>
            </a:r>
            <a:r>
              <a:rPr lang="en-US" sz="6000" dirty="0" smtClean="0"/>
              <a:t>Azure</a:t>
            </a:r>
            <a:r>
              <a:rPr lang="en-US" sz="6000" dirty="0" smtClean="0"/>
              <a:t>) </a:t>
            </a:r>
            <a:r>
              <a:rPr lang="en-US" sz="6000" dirty="0"/>
              <a:t>runbook Automation</a:t>
            </a:r>
            <a:endParaRPr lang="nl-NL" sz="6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2352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435280" cy="3777283"/>
          </a:xfrm>
        </p:spPr>
        <p:txBody>
          <a:bodyPr/>
          <a:lstStyle/>
          <a:p>
            <a:r>
              <a:rPr lang="en-US" dirty="0"/>
              <a:t>Globally available combination of settings</a:t>
            </a:r>
          </a:p>
          <a:p>
            <a:pPr lvl="1"/>
            <a:r>
              <a:rPr lang="en-US" dirty="0"/>
              <a:t>Connections</a:t>
            </a:r>
            <a:endParaRPr lang="en-US" sz="2800" dirty="0"/>
          </a:p>
          <a:p>
            <a:pPr lvl="1"/>
            <a:r>
              <a:rPr lang="en-US" dirty="0"/>
              <a:t>Credentials</a:t>
            </a:r>
          </a:p>
          <a:p>
            <a:pPr lvl="1"/>
            <a:r>
              <a:rPr lang="en-US" dirty="0"/>
              <a:t>Schedules</a:t>
            </a:r>
            <a:endParaRPr lang="en-US" sz="2800" dirty="0"/>
          </a:p>
          <a:p>
            <a:pPr lvl="1"/>
            <a:r>
              <a:rPr lang="en-US" dirty="0"/>
              <a:t>Variables</a:t>
            </a:r>
            <a:endParaRPr lang="nl-BE" sz="2800" dirty="0"/>
          </a:p>
          <a:p>
            <a:pPr marL="0" indent="0">
              <a:buNone/>
            </a:pPr>
            <a:endParaRPr lang="nl-BE" dirty="0"/>
          </a:p>
        </p:txBody>
      </p:sp>
      <p:sp>
        <p:nvSpPr>
          <p:cNvPr id="3" name="Title 2"/>
          <p:cNvSpPr>
            <a:spLocks noGrp="1"/>
          </p:cNvSpPr>
          <p:nvPr>
            <p:ph type="title"/>
          </p:nvPr>
        </p:nvSpPr>
        <p:spPr/>
        <p:txBody>
          <a:bodyPr/>
          <a:lstStyle/>
          <a:p>
            <a:r>
              <a:rPr lang="en-US" dirty="0" smtClean="0"/>
              <a:t>Azure Automation Assets</a:t>
            </a:r>
            <a:endParaRPr lang="nl-BE" dirty="0"/>
          </a:p>
        </p:txBody>
      </p:sp>
      <p:pic>
        <p:nvPicPr>
          <p:cNvPr id="4" name="Picture 3"/>
          <p:cNvPicPr>
            <a:picLocks noChangeAspect="1"/>
          </p:cNvPicPr>
          <p:nvPr/>
        </p:nvPicPr>
        <p:blipFill>
          <a:blip r:embed="rId3"/>
          <a:stretch>
            <a:fillRect/>
          </a:stretch>
        </p:blipFill>
        <p:spPr>
          <a:xfrm>
            <a:off x="4355976" y="2996952"/>
            <a:ext cx="4104456" cy="2631061"/>
          </a:xfrm>
          <a:prstGeom prst="rect">
            <a:avLst/>
          </a:prstGeom>
          <a:scene3d>
            <a:camera prst="perspectiveContrastingLeftFacing"/>
            <a:lightRig rig="threePt" dir="t"/>
          </a:scene3d>
        </p:spPr>
      </p:pic>
    </p:spTree>
    <p:extLst>
      <p:ext uri="{BB962C8B-B14F-4D97-AF65-F5344CB8AC3E}">
        <p14:creationId xmlns:p14="http://schemas.microsoft.com/office/powerpoint/2010/main" val="279099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Inlinescript</a:t>
            </a:r>
            <a:endParaRPr lang="en-US" dirty="0"/>
          </a:p>
          <a:p>
            <a:r>
              <a:rPr lang="en-US" dirty="0"/>
              <a:t>Parallel </a:t>
            </a:r>
            <a:r>
              <a:rPr lang="en-US" dirty="0" smtClean="0"/>
              <a:t>execution (Parallel  / </a:t>
            </a:r>
            <a:r>
              <a:rPr lang="en-US" dirty="0" err="1" smtClean="0"/>
              <a:t>Foreach</a:t>
            </a:r>
            <a:r>
              <a:rPr lang="en-US" dirty="0" smtClean="0"/>
              <a:t> -Parallel)</a:t>
            </a:r>
            <a:endParaRPr lang="en-US" dirty="0"/>
          </a:p>
          <a:p>
            <a:r>
              <a:rPr lang="en-US" dirty="0"/>
              <a:t>Nesting runbooks</a:t>
            </a:r>
          </a:p>
          <a:p>
            <a:r>
              <a:rPr lang="en-US" dirty="0" smtClean="0"/>
              <a:t>Snapshots (Checkpoint-workflow / -</a:t>
            </a:r>
            <a:r>
              <a:rPr lang="en-US" dirty="0" err="1" smtClean="0"/>
              <a:t>PSPersist</a:t>
            </a:r>
            <a:r>
              <a:rPr lang="en-US" dirty="0" smtClean="0"/>
              <a:t>)</a:t>
            </a:r>
            <a:endParaRPr lang="en-US" dirty="0"/>
          </a:p>
          <a:p>
            <a:r>
              <a:rPr lang="en-US" dirty="0" err="1" smtClean="0"/>
              <a:t>Pauze</a:t>
            </a:r>
            <a:r>
              <a:rPr lang="en-US" dirty="0" smtClean="0"/>
              <a:t>/resume (suspend-workflow / resume-workflow)</a:t>
            </a:r>
            <a:endParaRPr lang="nl-BE" dirty="0"/>
          </a:p>
          <a:p>
            <a:pPr marL="0" indent="0">
              <a:buNone/>
            </a:pPr>
            <a:endParaRPr lang="nl-BE" dirty="0"/>
          </a:p>
        </p:txBody>
      </p:sp>
      <p:sp>
        <p:nvSpPr>
          <p:cNvPr id="3" name="Title 2"/>
          <p:cNvSpPr>
            <a:spLocks noGrp="1"/>
          </p:cNvSpPr>
          <p:nvPr>
            <p:ph type="title"/>
          </p:nvPr>
        </p:nvSpPr>
        <p:spPr/>
        <p:txBody>
          <a:bodyPr/>
          <a:lstStyle/>
          <a:p>
            <a:r>
              <a:rPr lang="en-US" dirty="0" smtClean="0"/>
              <a:t>Azure Automation capabilities</a:t>
            </a:r>
            <a:endParaRPr lang="nl-BE" dirty="0"/>
          </a:p>
        </p:txBody>
      </p:sp>
    </p:spTree>
    <p:extLst>
      <p:ext uri="{BB962C8B-B14F-4D97-AF65-F5344CB8AC3E}">
        <p14:creationId xmlns:p14="http://schemas.microsoft.com/office/powerpoint/2010/main" val="256637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a:t>
            </a:r>
            <a:r>
              <a:rPr lang="en-US" dirty="0" smtClean="0"/>
              <a:t>Stop/start VM’s</a:t>
            </a:r>
            <a:endParaRPr lang="nl-BE" dirty="0"/>
          </a:p>
        </p:txBody>
      </p:sp>
      <p:sp>
        <p:nvSpPr>
          <p:cNvPr id="4" name="TextBox 3"/>
          <p:cNvSpPr txBox="1"/>
          <p:nvPr/>
        </p:nvSpPr>
        <p:spPr>
          <a:xfrm>
            <a:off x="215857" y="3844205"/>
            <a:ext cx="2082301"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Azure portal</a:t>
            </a:r>
          </a:p>
          <a:p>
            <a:r>
              <a:rPr lang="en-US" dirty="0" smtClean="0">
                <a:effectLst>
                  <a:outerShdw blurRad="38100" dist="38100" dir="2700000" algn="tl">
                    <a:srgbClr val="000000">
                      <a:alpha val="43137"/>
                    </a:srgbClr>
                  </a:outerShdw>
                </a:effectLst>
                <a:latin typeface="+mj-lt"/>
              </a:rPr>
              <a:t>Automation schedule</a:t>
            </a:r>
            <a:endParaRPr lang="en-US" dirty="0" smtClean="0">
              <a:effectLst>
                <a:outerShdw blurRad="38100" dist="38100" dir="2700000" algn="tl">
                  <a:srgbClr val="000000">
                    <a:alpha val="43137"/>
                  </a:srgbClr>
                </a:outerShdw>
              </a:effectLst>
              <a:latin typeface="+mj-lt"/>
            </a:endParaRPr>
          </a:p>
        </p:txBody>
      </p:sp>
      <p:sp>
        <p:nvSpPr>
          <p:cNvPr id="5" name="Right Arrow 4"/>
          <p:cNvSpPr/>
          <p:nvPr/>
        </p:nvSpPr>
        <p:spPr bwMode="auto">
          <a:xfrm>
            <a:off x="1287788" y="3297333"/>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ight Arrow 5"/>
          <p:cNvSpPr/>
          <p:nvPr/>
        </p:nvSpPr>
        <p:spPr bwMode="auto">
          <a:xfrm>
            <a:off x="3762540" y="3319324"/>
            <a:ext cx="1187699" cy="3250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37689"/>
            <a:ext cx="666595" cy="82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0788" y="3027993"/>
            <a:ext cx="837759" cy="75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64560" y="3841391"/>
            <a:ext cx="4635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964560" y="4317889"/>
            <a:ext cx="1506823" cy="276999"/>
          </a:xfrm>
          <a:prstGeom prst="rect">
            <a:avLst/>
          </a:prstGeom>
          <a:noFill/>
        </p:spPr>
        <p:txBody>
          <a:bodyPr wrap="none" lIns="0" tIns="0" rIns="0" bIns="0" rtlCol="0">
            <a:spAutoFit/>
          </a:bodyPr>
          <a:lstStyle>
            <a:defPPr>
              <a:defRPr lang="nl-NL"/>
            </a:defPPr>
            <a:lvl1pPr>
              <a:defRPr>
                <a:effectLst>
                  <a:outerShdw blurRad="38100" dist="38100" dir="2700000" algn="tl">
                    <a:srgbClr val="000000">
                      <a:alpha val="43137"/>
                    </a:srgbClr>
                  </a:outerShdw>
                </a:effectLst>
                <a:latin typeface="+mj-lt"/>
              </a:defRPr>
            </a:lvl1pPr>
          </a:lstStyle>
          <a:p>
            <a:r>
              <a:rPr lang="en-US" dirty="0" smtClean="0"/>
              <a:t>Azure </a:t>
            </a:r>
            <a:r>
              <a:rPr lang="en-US" dirty="0"/>
              <a:t>Runbook</a:t>
            </a:r>
          </a:p>
        </p:txBody>
      </p:sp>
      <p:sp>
        <p:nvSpPr>
          <p:cNvPr id="12" name="TextBox 11"/>
          <p:cNvSpPr txBox="1"/>
          <p:nvPr/>
        </p:nvSpPr>
        <p:spPr>
          <a:xfrm>
            <a:off x="5052358" y="3889702"/>
            <a:ext cx="1291764" cy="553998"/>
          </a:xfrm>
          <a:prstGeom prst="rect">
            <a:avLst/>
          </a:prstGeom>
          <a:noFill/>
        </p:spPr>
        <p:txBody>
          <a:bodyPr wrap="none" lIns="0" tIns="0" rIns="0" bIns="0" rtlCol="0">
            <a:spAutoFit/>
          </a:bodyPr>
          <a:lstStyle/>
          <a:p>
            <a:r>
              <a:rPr lang="en-US" dirty="0" err="1" smtClean="0">
                <a:effectLst>
                  <a:outerShdw blurRad="38100" dist="38100" dir="2700000" algn="tl">
                    <a:srgbClr val="000000">
                      <a:alpha val="43137"/>
                    </a:srgbClr>
                  </a:outerShdw>
                </a:effectLst>
                <a:latin typeface="+mj-lt"/>
              </a:rPr>
              <a:t>Vms</a:t>
            </a:r>
            <a:r>
              <a:rPr lang="en-US" dirty="0" smtClean="0">
                <a:effectLst>
                  <a:outerShdw blurRad="38100" dist="38100" dir="2700000" algn="tl">
                    <a:srgbClr val="000000">
                      <a:alpha val="43137"/>
                    </a:srgbClr>
                  </a:outerShdw>
                </a:effectLst>
                <a:latin typeface="+mj-lt"/>
              </a:rPr>
              <a:t> Stopped</a:t>
            </a:r>
          </a:p>
          <a:p>
            <a:r>
              <a:rPr lang="en-US" dirty="0" smtClean="0">
                <a:effectLst>
                  <a:outerShdw blurRad="38100" dist="38100" dir="2700000" algn="tl">
                    <a:srgbClr val="000000">
                      <a:alpha val="43137"/>
                    </a:srgbClr>
                  </a:outerShdw>
                </a:effectLst>
                <a:latin typeface="+mj-lt"/>
              </a:rPr>
              <a:t>VMs Started</a:t>
            </a:r>
            <a:endParaRPr lang="en-US" dirty="0">
              <a:effectLst>
                <a:outerShdw blurRad="38100" dist="38100" dir="2700000" algn="tl">
                  <a:srgbClr val="000000">
                    <a:alpha val="43137"/>
                  </a:srgbClr>
                </a:outerShdw>
              </a:effectLst>
              <a:latin typeface="+mj-lt"/>
            </a:endParaRPr>
          </a:p>
        </p:txBody>
      </p:sp>
      <p:sp>
        <p:nvSpPr>
          <p:cNvPr id="14" name="Right Arrow 13"/>
          <p:cNvSpPr/>
          <p:nvPr/>
        </p:nvSpPr>
        <p:spPr bwMode="auto">
          <a:xfrm>
            <a:off x="6490567" y="3317569"/>
            <a:ext cx="1187699" cy="3250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78266" y="3074323"/>
            <a:ext cx="704980" cy="73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7661824" y="3886126"/>
            <a:ext cx="1149354" cy="276999"/>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Notification</a:t>
            </a:r>
            <a:endParaRPr lang="en-US" dirty="0">
              <a:effectLst>
                <a:outerShdw blurRad="38100" dist="38100" dir="2700000" algn="tl">
                  <a:srgbClr val="000000">
                    <a:alpha val="43137"/>
                  </a:srgbClr>
                </a:outerShdw>
              </a:effectLst>
              <a:latin typeface="+mj-lt"/>
            </a:endParaRPr>
          </a:p>
        </p:txBody>
      </p:sp>
      <p:pic>
        <p:nvPicPr>
          <p:cNvPr id="19"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90694" y="3280857"/>
            <a:ext cx="429518" cy="33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81158" y="2930680"/>
            <a:ext cx="730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81158" y="3393690"/>
            <a:ext cx="1122449" cy="40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remove" grpId="0" nodeType="withEffect">
                                  <p:stCondLst>
                                    <p:cond delay="0"/>
                                  </p:stCondLst>
                                  <p:iterate type="lt">
                                    <p:tmPct val="4000"/>
                                  </p:iterate>
                                  <p:childTnLst>
                                    <p:set>
                                      <p:cBhvr override="childStyle">
                                        <p:cTn id="6" dur="500" fill="hold"/>
                                        <p:tgtEl>
                                          <p:spTgt spid="4"/>
                                        </p:tgtEl>
                                        <p:attrNameLst>
                                          <p:attrName>style.color</p:attrName>
                                        </p:attrNameLst>
                                      </p:cBhvr>
                                      <p:to>
                                        <p:clrVal>
                                          <a:srgbClr val="FFC000"/>
                                        </p:clrVal>
                                      </p:to>
                                    </p:set>
                                    <p:set>
                                      <p:cBhvr>
                                        <p:cTn id="7" dur="500" fill="hold"/>
                                        <p:tgtEl>
                                          <p:spTgt spid="4"/>
                                        </p:tgtEl>
                                        <p:attrNameLst>
                                          <p:attrName>fillcolor</p:attrName>
                                        </p:attrNameLst>
                                      </p:cBhvr>
                                      <p:to>
                                        <p:clrVal>
                                          <a:srgbClr val="FFC000"/>
                                        </p:clrVal>
                                      </p:to>
                                    </p:set>
                                    <p:set>
                                      <p:cBhvr>
                                        <p:cTn id="8" dur="500" fill="hold"/>
                                        <p:tgtEl>
                                          <p:spTgt spid="4"/>
                                        </p:tgtEl>
                                        <p:attrNameLst>
                                          <p:attrName>fill.type</p:attrName>
                                        </p:attrNameLst>
                                      </p:cBhvr>
                                      <p:to>
                                        <p:strVal val="solid"/>
                                      </p:to>
                                    </p:set>
                                  </p:childTnLst>
                                </p:cTn>
                              </p:par>
                              <p:par>
                                <p:cTn id="9" presetID="16" presetClass="emph" presetSubtype="0" fill="remove" grpId="0" nodeType="withEffect">
                                  <p:stCondLst>
                                    <p:cond delay="0"/>
                                  </p:stCondLst>
                                  <p:iterate type="lt">
                                    <p:tmPct val="4000"/>
                                  </p:iterate>
                                  <p:childTnLst>
                                    <p:set>
                                      <p:cBhvr override="childStyle">
                                        <p:cTn id="10" dur="500" fill="hold"/>
                                        <p:tgtEl>
                                          <p:spTgt spid="11"/>
                                        </p:tgtEl>
                                        <p:attrNameLst>
                                          <p:attrName>style.color</p:attrName>
                                        </p:attrNameLst>
                                      </p:cBhvr>
                                      <p:to>
                                        <p:clrVal>
                                          <a:srgbClr val="FFC000"/>
                                        </p:clrVal>
                                      </p:to>
                                    </p:set>
                                    <p:set>
                                      <p:cBhvr>
                                        <p:cTn id="11" dur="500" fill="hold"/>
                                        <p:tgtEl>
                                          <p:spTgt spid="11"/>
                                        </p:tgtEl>
                                        <p:attrNameLst>
                                          <p:attrName>fillcolor</p:attrName>
                                        </p:attrNameLst>
                                      </p:cBhvr>
                                      <p:to>
                                        <p:clrVal>
                                          <a:srgbClr val="FFC000"/>
                                        </p:clrVal>
                                      </p:to>
                                    </p:set>
                                    <p:set>
                                      <p:cBhvr>
                                        <p:cTn id="12" dur="500" fill="hold"/>
                                        <p:tgtEl>
                                          <p:spTgt spid="11"/>
                                        </p:tgtEl>
                                        <p:attrNameLst>
                                          <p:attrName>fill.type</p:attrName>
                                        </p:attrNameLst>
                                      </p:cBhvr>
                                      <p:to>
                                        <p:strVal val="solid"/>
                                      </p:to>
                                    </p:set>
                                  </p:childTnLst>
                                </p:cTn>
                              </p:par>
                              <p:par>
                                <p:cTn id="13" presetID="16" presetClass="emph" presetSubtype="0" fill="remove" grpId="0" nodeType="withEffect">
                                  <p:stCondLst>
                                    <p:cond delay="0"/>
                                  </p:stCondLst>
                                  <p:iterate type="lt">
                                    <p:tmPct val="4000"/>
                                  </p:iterate>
                                  <p:childTnLst>
                                    <p:set>
                                      <p:cBhvr override="childStyle">
                                        <p:cTn id="14" dur="500" fill="hold"/>
                                        <p:tgtEl>
                                          <p:spTgt spid="12"/>
                                        </p:tgtEl>
                                        <p:attrNameLst>
                                          <p:attrName>style.color</p:attrName>
                                        </p:attrNameLst>
                                      </p:cBhvr>
                                      <p:to>
                                        <p:clrVal>
                                          <a:srgbClr val="FFC000"/>
                                        </p:clrVal>
                                      </p:to>
                                    </p:set>
                                    <p:set>
                                      <p:cBhvr>
                                        <p:cTn id="15" dur="500" fill="hold"/>
                                        <p:tgtEl>
                                          <p:spTgt spid="12"/>
                                        </p:tgtEl>
                                        <p:attrNameLst>
                                          <p:attrName>fillcolor</p:attrName>
                                        </p:attrNameLst>
                                      </p:cBhvr>
                                      <p:to>
                                        <p:clrVal>
                                          <a:srgbClr val="FFC000"/>
                                        </p:clrVal>
                                      </p:to>
                                    </p:set>
                                    <p:set>
                                      <p:cBhvr>
                                        <p:cTn id="16" dur="500" fill="hold"/>
                                        <p:tgtEl>
                                          <p:spTgt spid="12"/>
                                        </p:tgtEl>
                                        <p:attrNameLst>
                                          <p:attrName>fill.type</p:attrName>
                                        </p:attrNameLst>
                                      </p:cBhvr>
                                      <p:to>
                                        <p:strVal val="solid"/>
                                      </p:to>
                                    </p:set>
                                  </p:childTnLst>
                                </p:cTn>
                              </p:par>
                              <p:par>
                                <p:cTn id="17" presetID="16" presetClass="emph" presetSubtype="0" fill="remove" grpId="0" nodeType="withEffect">
                                  <p:stCondLst>
                                    <p:cond delay="0"/>
                                  </p:stCondLst>
                                  <p:iterate type="lt">
                                    <p:tmPct val="4000"/>
                                  </p:iterate>
                                  <p:childTnLst>
                                    <p:set>
                                      <p:cBhvr override="childStyle">
                                        <p:cTn id="18" dur="500" fill="hold"/>
                                        <p:tgtEl>
                                          <p:spTgt spid="18"/>
                                        </p:tgtEl>
                                        <p:attrNameLst>
                                          <p:attrName>style.color</p:attrName>
                                        </p:attrNameLst>
                                      </p:cBhvr>
                                      <p:to>
                                        <p:clrVal>
                                          <a:srgbClr val="FFC000"/>
                                        </p:clrVal>
                                      </p:to>
                                    </p:set>
                                    <p:set>
                                      <p:cBhvr>
                                        <p:cTn id="19" dur="500" fill="hold"/>
                                        <p:tgtEl>
                                          <p:spTgt spid="18"/>
                                        </p:tgtEl>
                                        <p:attrNameLst>
                                          <p:attrName>fillcolor</p:attrName>
                                        </p:attrNameLst>
                                      </p:cBhvr>
                                      <p:to>
                                        <p:clrVal>
                                          <a:srgbClr val="FFC000"/>
                                        </p:clrVal>
                                      </p:to>
                                    </p:set>
                                    <p:set>
                                      <p:cBhvr>
                                        <p:cTn id="20"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DEMO: </a:t>
            </a:r>
            <a:r>
              <a:rPr lang="en-US" dirty="0" smtClean="0"/>
              <a:t>Backup SQL</a:t>
            </a:r>
            <a:endParaRPr lang="nl-BE" dirty="0"/>
          </a:p>
        </p:txBody>
      </p:sp>
      <p:sp>
        <p:nvSpPr>
          <p:cNvPr id="17" name="TextBox 16"/>
          <p:cNvSpPr txBox="1"/>
          <p:nvPr/>
        </p:nvSpPr>
        <p:spPr>
          <a:xfrm>
            <a:off x="381949" y="3761164"/>
            <a:ext cx="1801775"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Automation input</a:t>
            </a:r>
          </a:p>
          <a:p>
            <a:pPr marL="285750" indent="-285750">
              <a:buFontTx/>
              <a:buChar char="-"/>
            </a:pPr>
            <a:r>
              <a:rPr lang="en-US" dirty="0" smtClean="0">
                <a:effectLst>
                  <a:outerShdw blurRad="38100" dist="38100" dir="2700000" algn="tl">
                    <a:srgbClr val="000000">
                      <a:alpha val="43137"/>
                    </a:srgbClr>
                  </a:outerShdw>
                </a:effectLst>
                <a:latin typeface="+mj-lt"/>
              </a:rPr>
              <a:t>Database name</a:t>
            </a:r>
            <a:endParaRPr lang="en-US" dirty="0" smtClean="0">
              <a:effectLst>
                <a:outerShdw blurRad="38100" dist="38100" dir="2700000" algn="tl">
                  <a:srgbClr val="000000">
                    <a:alpha val="43137"/>
                  </a:srgbClr>
                </a:outerShdw>
              </a:effectLst>
              <a:latin typeface="+mj-lt"/>
            </a:endParaRPr>
          </a:p>
        </p:txBody>
      </p:sp>
      <p:sp>
        <p:nvSpPr>
          <p:cNvPr id="18" name="Right Arrow 17"/>
          <p:cNvSpPr/>
          <p:nvPr/>
        </p:nvSpPr>
        <p:spPr bwMode="auto">
          <a:xfrm>
            <a:off x="1183157" y="3120471"/>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pic>
        <p:nvPicPr>
          <p:cNvPr id="19"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65" y="2892345"/>
            <a:ext cx="578906" cy="7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1750" y="2757547"/>
            <a:ext cx="927770" cy="83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9198" y="2716944"/>
            <a:ext cx="4635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bwMode="auto">
          <a:xfrm>
            <a:off x="3879106" y="3145740"/>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27" name="TextBox 26"/>
          <p:cNvSpPr txBox="1"/>
          <p:nvPr/>
        </p:nvSpPr>
        <p:spPr>
          <a:xfrm>
            <a:off x="2721750" y="3803931"/>
            <a:ext cx="2266646" cy="830997"/>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SMA runbook</a:t>
            </a:r>
          </a:p>
          <a:p>
            <a:pPr marL="285750" indent="-285750">
              <a:buFontTx/>
              <a:buChar char="-"/>
            </a:pPr>
            <a:r>
              <a:rPr lang="en-US" dirty="0" smtClean="0">
                <a:effectLst>
                  <a:outerShdw blurRad="38100" dist="38100" dir="2700000" algn="tl">
                    <a:srgbClr val="000000">
                      <a:alpha val="43137"/>
                    </a:srgbClr>
                  </a:outerShdw>
                </a:effectLst>
                <a:latin typeface="+mj-lt"/>
              </a:rPr>
              <a:t>PowerShell runbook</a:t>
            </a:r>
          </a:p>
          <a:p>
            <a:pPr marL="285750" indent="-285750">
              <a:buFontTx/>
              <a:buChar char="-"/>
            </a:pPr>
            <a:r>
              <a:rPr lang="en-US" dirty="0" smtClean="0">
                <a:effectLst>
                  <a:outerShdw blurRad="38100" dist="38100" dir="2700000" algn="tl">
                    <a:srgbClr val="000000">
                      <a:alpha val="43137"/>
                    </a:srgbClr>
                  </a:outerShdw>
                </a:effectLst>
                <a:latin typeface="+mj-lt"/>
              </a:rPr>
              <a:t>…</a:t>
            </a:r>
          </a:p>
        </p:txBody>
      </p:sp>
      <p:sp>
        <p:nvSpPr>
          <p:cNvPr id="28" name="TextBox 27"/>
          <p:cNvSpPr txBox="1"/>
          <p:nvPr/>
        </p:nvSpPr>
        <p:spPr>
          <a:xfrm>
            <a:off x="5393004" y="3803931"/>
            <a:ext cx="2851743"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Azure Cloud service</a:t>
            </a:r>
          </a:p>
          <a:p>
            <a:r>
              <a:rPr lang="en-US" dirty="0" smtClean="0">
                <a:effectLst>
                  <a:outerShdw blurRad="38100" dist="38100" dir="2700000" algn="tl">
                    <a:srgbClr val="000000">
                      <a:alpha val="43137"/>
                    </a:srgbClr>
                  </a:outerShdw>
                </a:effectLst>
                <a:latin typeface="+mj-lt"/>
              </a:rPr>
              <a:t>Backup SQL database to blob</a:t>
            </a:r>
            <a:endParaRPr lang="en-US" dirty="0" smtClean="0">
              <a:effectLst>
                <a:outerShdw blurRad="38100" dist="38100" dir="2700000" algn="tl">
                  <a:srgbClr val="000000">
                    <a:alpha val="43137"/>
                  </a:srgbClr>
                </a:outerShdw>
              </a:effectLst>
              <a:latin typeface="+mj-lt"/>
            </a:endParaRPr>
          </a:p>
        </p:txBody>
      </p:sp>
      <p:pic>
        <p:nvPicPr>
          <p:cNvPr id="31"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95307" y="2831654"/>
            <a:ext cx="552285" cy="71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487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remove" grpId="0" nodeType="withEffect">
                                  <p:stCondLst>
                                    <p:cond delay="0"/>
                                  </p:stCondLst>
                                  <p:iterate type="lt">
                                    <p:tmPct val="4000"/>
                                  </p:iterate>
                                  <p:childTnLst>
                                    <p:set>
                                      <p:cBhvr override="childStyle">
                                        <p:cTn id="6" dur="500" fill="hold"/>
                                        <p:tgtEl>
                                          <p:spTgt spid="17"/>
                                        </p:tgtEl>
                                        <p:attrNameLst>
                                          <p:attrName>style.color</p:attrName>
                                        </p:attrNameLst>
                                      </p:cBhvr>
                                      <p:to>
                                        <p:clrVal>
                                          <a:srgbClr val="FFC000"/>
                                        </p:clrVal>
                                      </p:to>
                                    </p:set>
                                    <p:set>
                                      <p:cBhvr>
                                        <p:cTn id="7" dur="500" fill="hold"/>
                                        <p:tgtEl>
                                          <p:spTgt spid="17"/>
                                        </p:tgtEl>
                                        <p:attrNameLst>
                                          <p:attrName>fillcolor</p:attrName>
                                        </p:attrNameLst>
                                      </p:cBhvr>
                                      <p:to>
                                        <p:clrVal>
                                          <a:srgbClr val="FFC000"/>
                                        </p:clrVal>
                                      </p:to>
                                    </p:set>
                                    <p:set>
                                      <p:cBhvr>
                                        <p:cTn id="8" dur="500" fill="hold"/>
                                        <p:tgtEl>
                                          <p:spTgt spid="17"/>
                                        </p:tgtEl>
                                        <p:attrNameLst>
                                          <p:attrName>fill.type</p:attrName>
                                        </p:attrNameLst>
                                      </p:cBhvr>
                                      <p:to>
                                        <p:strVal val="solid"/>
                                      </p:to>
                                    </p:set>
                                  </p:childTnLst>
                                </p:cTn>
                              </p:par>
                              <p:par>
                                <p:cTn id="9" presetID="16" presetClass="emph" presetSubtype="0" fill="remove" grpId="0" nodeType="withEffect">
                                  <p:stCondLst>
                                    <p:cond delay="0"/>
                                  </p:stCondLst>
                                  <p:iterate type="lt">
                                    <p:tmPct val="4000"/>
                                  </p:iterate>
                                  <p:childTnLst>
                                    <p:set>
                                      <p:cBhvr override="childStyle">
                                        <p:cTn id="10" dur="500" fill="hold"/>
                                        <p:tgtEl>
                                          <p:spTgt spid="27"/>
                                        </p:tgtEl>
                                        <p:attrNameLst>
                                          <p:attrName>style.color</p:attrName>
                                        </p:attrNameLst>
                                      </p:cBhvr>
                                      <p:to>
                                        <p:clrVal>
                                          <a:srgbClr val="FFC000"/>
                                        </p:clrVal>
                                      </p:to>
                                    </p:set>
                                    <p:set>
                                      <p:cBhvr>
                                        <p:cTn id="11" dur="500" fill="hold"/>
                                        <p:tgtEl>
                                          <p:spTgt spid="27"/>
                                        </p:tgtEl>
                                        <p:attrNameLst>
                                          <p:attrName>fillcolor</p:attrName>
                                        </p:attrNameLst>
                                      </p:cBhvr>
                                      <p:to>
                                        <p:clrVal>
                                          <a:srgbClr val="FFC000"/>
                                        </p:clrVal>
                                      </p:to>
                                    </p:set>
                                    <p:set>
                                      <p:cBhvr>
                                        <p:cTn id="12" dur="500" fill="hold"/>
                                        <p:tgtEl>
                                          <p:spTgt spid="27"/>
                                        </p:tgtEl>
                                        <p:attrNameLst>
                                          <p:attrName>fill.type</p:attrName>
                                        </p:attrNameLst>
                                      </p:cBhvr>
                                      <p:to>
                                        <p:strVal val="solid"/>
                                      </p:to>
                                    </p:set>
                                  </p:childTnLst>
                                </p:cTn>
                              </p:par>
                              <p:par>
                                <p:cTn id="13" presetID="16" presetClass="emph" presetSubtype="0" fill="remove" grpId="0" nodeType="withEffect">
                                  <p:stCondLst>
                                    <p:cond delay="0"/>
                                  </p:stCondLst>
                                  <p:iterate type="lt">
                                    <p:tmPct val="4000"/>
                                  </p:iterate>
                                  <p:childTnLst>
                                    <p:set>
                                      <p:cBhvr override="childStyle">
                                        <p:cTn id="14" dur="500" fill="hold"/>
                                        <p:tgtEl>
                                          <p:spTgt spid="28"/>
                                        </p:tgtEl>
                                        <p:attrNameLst>
                                          <p:attrName>style.color</p:attrName>
                                        </p:attrNameLst>
                                      </p:cBhvr>
                                      <p:to>
                                        <p:clrVal>
                                          <a:srgbClr val="FFC000"/>
                                        </p:clrVal>
                                      </p:to>
                                    </p:set>
                                    <p:set>
                                      <p:cBhvr>
                                        <p:cTn id="15" dur="500" fill="hold"/>
                                        <p:tgtEl>
                                          <p:spTgt spid="28"/>
                                        </p:tgtEl>
                                        <p:attrNameLst>
                                          <p:attrName>fillcolor</p:attrName>
                                        </p:attrNameLst>
                                      </p:cBhvr>
                                      <p:to>
                                        <p:clrVal>
                                          <a:srgbClr val="FFC000"/>
                                        </p:clrVal>
                                      </p:to>
                                    </p:set>
                                    <p:set>
                                      <p:cBhvr>
                                        <p:cTn id="16"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Azure Portal </a:t>
            </a:r>
            <a:r>
              <a:rPr lang="en-US" dirty="0"/>
              <a:t>or PowerShell ISE</a:t>
            </a:r>
          </a:p>
          <a:p>
            <a:r>
              <a:rPr lang="en-US" dirty="0"/>
              <a:t>Runbook Tags</a:t>
            </a:r>
          </a:p>
          <a:p>
            <a:r>
              <a:rPr lang="en-US" dirty="0"/>
              <a:t>Different states</a:t>
            </a:r>
          </a:p>
          <a:p>
            <a:r>
              <a:rPr lang="en-US" dirty="0"/>
              <a:t>Flexible execution methods</a:t>
            </a:r>
          </a:p>
          <a:p>
            <a:r>
              <a:rPr lang="en-US" dirty="0"/>
              <a:t>Job = instance of executed Runbook</a:t>
            </a:r>
          </a:p>
          <a:p>
            <a:endParaRPr lang="nl-BE" dirty="0"/>
          </a:p>
        </p:txBody>
      </p:sp>
      <p:sp>
        <p:nvSpPr>
          <p:cNvPr id="3" name="Title 2"/>
          <p:cNvSpPr>
            <a:spLocks noGrp="1"/>
          </p:cNvSpPr>
          <p:nvPr>
            <p:ph type="title"/>
          </p:nvPr>
        </p:nvSpPr>
        <p:spPr/>
        <p:txBody>
          <a:bodyPr>
            <a:normAutofit fontScale="90000"/>
          </a:bodyPr>
          <a:lstStyle/>
          <a:p>
            <a:r>
              <a:rPr lang="en-US" dirty="0"/>
              <a:t>Administration, Authoring and Execution</a:t>
            </a:r>
            <a:endParaRPr lang="nl-BE" dirty="0"/>
          </a:p>
        </p:txBody>
      </p:sp>
    </p:spTree>
    <p:extLst>
      <p:ext uri="{BB962C8B-B14F-4D97-AF65-F5344CB8AC3E}">
        <p14:creationId xmlns:p14="http://schemas.microsoft.com/office/powerpoint/2010/main" val="22477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435280" cy="4065315"/>
          </a:xfrm>
        </p:spPr>
        <p:txBody>
          <a:bodyPr/>
          <a:lstStyle/>
          <a:p>
            <a:r>
              <a:rPr lang="en-US" dirty="0"/>
              <a:t>Automation</a:t>
            </a:r>
          </a:p>
          <a:p>
            <a:r>
              <a:rPr lang="en-US" dirty="0"/>
              <a:t>Datacenter automation</a:t>
            </a:r>
          </a:p>
          <a:p>
            <a:r>
              <a:rPr lang="en-US" dirty="0" smtClean="0"/>
              <a:t>Azure Automation as </a:t>
            </a:r>
            <a:r>
              <a:rPr lang="en-US" dirty="0"/>
              <a:t>provisioning engine</a:t>
            </a:r>
          </a:p>
          <a:p>
            <a:r>
              <a:rPr lang="en-US" dirty="0" smtClean="0"/>
              <a:t>(Azure) runbook </a:t>
            </a:r>
            <a:r>
              <a:rPr lang="en-US" dirty="0"/>
              <a:t>Automation</a:t>
            </a:r>
          </a:p>
          <a:p>
            <a:r>
              <a:rPr lang="en-US" dirty="0"/>
              <a:t>People, processes and product</a:t>
            </a:r>
          </a:p>
        </p:txBody>
      </p:sp>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Agenda</a:t>
            </a:r>
            <a:endParaRPr lang="nl-N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6834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DEMO: </a:t>
            </a:r>
            <a:r>
              <a:rPr lang="en-US" dirty="0" smtClean="0"/>
              <a:t>Backup VM’s</a:t>
            </a:r>
            <a:endParaRPr lang="nl-BE" dirty="0"/>
          </a:p>
        </p:txBody>
      </p:sp>
      <p:sp>
        <p:nvSpPr>
          <p:cNvPr id="17" name="TextBox 16"/>
          <p:cNvSpPr txBox="1"/>
          <p:nvPr/>
        </p:nvSpPr>
        <p:spPr>
          <a:xfrm>
            <a:off x="381949" y="3761164"/>
            <a:ext cx="1726435"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Automation input</a:t>
            </a:r>
          </a:p>
          <a:p>
            <a:pPr marL="285750" indent="-285750">
              <a:buFontTx/>
              <a:buChar char="-"/>
            </a:pPr>
            <a:r>
              <a:rPr lang="en-US" dirty="0" smtClean="0">
                <a:effectLst>
                  <a:outerShdw blurRad="38100" dist="38100" dir="2700000" algn="tl">
                    <a:srgbClr val="000000">
                      <a:alpha val="43137"/>
                    </a:srgbClr>
                  </a:outerShdw>
                </a:effectLst>
                <a:latin typeface="+mj-lt"/>
              </a:rPr>
              <a:t>VM name</a:t>
            </a:r>
            <a:endParaRPr lang="en-US" dirty="0" smtClean="0">
              <a:effectLst>
                <a:outerShdw blurRad="38100" dist="38100" dir="2700000" algn="tl">
                  <a:srgbClr val="000000">
                    <a:alpha val="43137"/>
                  </a:srgbClr>
                </a:outerShdw>
              </a:effectLst>
              <a:latin typeface="+mj-lt"/>
            </a:endParaRPr>
          </a:p>
        </p:txBody>
      </p:sp>
      <p:sp>
        <p:nvSpPr>
          <p:cNvPr id="18" name="Right Arrow 17"/>
          <p:cNvSpPr/>
          <p:nvPr/>
        </p:nvSpPr>
        <p:spPr bwMode="auto">
          <a:xfrm>
            <a:off x="1183157" y="3120471"/>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pic>
        <p:nvPicPr>
          <p:cNvPr id="19"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65" y="2892345"/>
            <a:ext cx="578906" cy="7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1750" y="2757547"/>
            <a:ext cx="927770" cy="83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9198" y="2716944"/>
            <a:ext cx="4635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bwMode="auto">
          <a:xfrm>
            <a:off x="3879106" y="3145740"/>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27" name="TextBox 26"/>
          <p:cNvSpPr txBox="1"/>
          <p:nvPr/>
        </p:nvSpPr>
        <p:spPr>
          <a:xfrm>
            <a:off x="2721750" y="3803931"/>
            <a:ext cx="2266646" cy="830997"/>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SMA runbook</a:t>
            </a:r>
          </a:p>
          <a:p>
            <a:pPr marL="285750" indent="-285750">
              <a:buFontTx/>
              <a:buChar char="-"/>
            </a:pPr>
            <a:r>
              <a:rPr lang="en-US" dirty="0" smtClean="0">
                <a:effectLst>
                  <a:outerShdw blurRad="38100" dist="38100" dir="2700000" algn="tl">
                    <a:srgbClr val="000000">
                      <a:alpha val="43137"/>
                    </a:srgbClr>
                  </a:outerShdw>
                </a:effectLst>
                <a:latin typeface="+mj-lt"/>
              </a:rPr>
              <a:t>PowerShell runbook</a:t>
            </a:r>
          </a:p>
          <a:p>
            <a:pPr marL="285750" indent="-285750">
              <a:buFontTx/>
              <a:buChar char="-"/>
            </a:pPr>
            <a:r>
              <a:rPr lang="en-US" dirty="0" smtClean="0">
                <a:effectLst>
                  <a:outerShdw blurRad="38100" dist="38100" dir="2700000" algn="tl">
                    <a:srgbClr val="000000">
                      <a:alpha val="43137"/>
                    </a:srgbClr>
                  </a:outerShdw>
                </a:effectLst>
                <a:latin typeface="+mj-lt"/>
              </a:rPr>
              <a:t>…</a:t>
            </a:r>
          </a:p>
        </p:txBody>
      </p:sp>
      <p:sp>
        <p:nvSpPr>
          <p:cNvPr id="28" name="TextBox 27"/>
          <p:cNvSpPr txBox="1"/>
          <p:nvPr/>
        </p:nvSpPr>
        <p:spPr>
          <a:xfrm>
            <a:off x="5393004" y="3803931"/>
            <a:ext cx="2370842"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Azure Cloud service</a:t>
            </a:r>
          </a:p>
          <a:p>
            <a:r>
              <a:rPr lang="en-US" dirty="0" smtClean="0">
                <a:effectLst>
                  <a:outerShdw blurRad="38100" dist="38100" dir="2700000" algn="tl">
                    <a:srgbClr val="000000">
                      <a:alpha val="43137"/>
                    </a:srgbClr>
                  </a:outerShdw>
                </a:effectLst>
                <a:latin typeface="+mj-lt"/>
              </a:rPr>
              <a:t>Backup VM disks to blob</a:t>
            </a:r>
            <a:endParaRPr lang="en-US" dirty="0" smtClean="0">
              <a:effectLst>
                <a:outerShdw blurRad="38100" dist="38100" dir="2700000" algn="tl">
                  <a:srgbClr val="000000">
                    <a:alpha val="43137"/>
                  </a:srgbClr>
                </a:outerShdw>
              </a:effectLst>
              <a:latin typeface="+mj-lt"/>
            </a:endParaRP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94939" y="2757547"/>
            <a:ext cx="730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94939" y="3220557"/>
            <a:ext cx="1122449" cy="40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7596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remove" grpId="0" nodeType="withEffect">
                                  <p:stCondLst>
                                    <p:cond delay="0"/>
                                  </p:stCondLst>
                                  <p:iterate type="lt">
                                    <p:tmPct val="4000"/>
                                  </p:iterate>
                                  <p:childTnLst>
                                    <p:set>
                                      <p:cBhvr override="childStyle">
                                        <p:cTn id="6" dur="500" fill="hold"/>
                                        <p:tgtEl>
                                          <p:spTgt spid="17"/>
                                        </p:tgtEl>
                                        <p:attrNameLst>
                                          <p:attrName>style.color</p:attrName>
                                        </p:attrNameLst>
                                      </p:cBhvr>
                                      <p:to>
                                        <p:clrVal>
                                          <a:srgbClr val="FFC000"/>
                                        </p:clrVal>
                                      </p:to>
                                    </p:set>
                                    <p:set>
                                      <p:cBhvr>
                                        <p:cTn id="7" dur="500" fill="hold"/>
                                        <p:tgtEl>
                                          <p:spTgt spid="17"/>
                                        </p:tgtEl>
                                        <p:attrNameLst>
                                          <p:attrName>fillcolor</p:attrName>
                                        </p:attrNameLst>
                                      </p:cBhvr>
                                      <p:to>
                                        <p:clrVal>
                                          <a:srgbClr val="FFC000"/>
                                        </p:clrVal>
                                      </p:to>
                                    </p:set>
                                    <p:set>
                                      <p:cBhvr>
                                        <p:cTn id="8" dur="500" fill="hold"/>
                                        <p:tgtEl>
                                          <p:spTgt spid="17"/>
                                        </p:tgtEl>
                                        <p:attrNameLst>
                                          <p:attrName>fill.type</p:attrName>
                                        </p:attrNameLst>
                                      </p:cBhvr>
                                      <p:to>
                                        <p:strVal val="solid"/>
                                      </p:to>
                                    </p:set>
                                  </p:childTnLst>
                                </p:cTn>
                              </p:par>
                              <p:par>
                                <p:cTn id="9" presetID="16" presetClass="emph" presetSubtype="0" fill="remove" grpId="0" nodeType="withEffect">
                                  <p:stCondLst>
                                    <p:cond delay="0"/>
                                  </p:stCondLst>
                                  <p:iterate type="lt">
                                    <p:tmPct val="4000"/>
                                  </p:iterate>
                                  <p:childTnLst>
                                    <p:set>
                                      <p:cBhvr override="childStyle">
                                        <p:cTn id="10" dur="500" fill="hold"/>
                                        <p:tgtEl>
                                          <p:spTgt spid="27"/>
                                        </p:tgtEl>
                                        <p:attrNameLst>
                                          <p:attrName>style.color</p:attrName>
                                        </p:attrNameLst>
                                      </p:cBhvr>
                                      <p:to>
                                        <p:clrVal>
                                          <a:srgbClr val="FFC000"/>
                                        </p:clrVal>
                                      </p:to>
                                    </p:set>
                                    <p:set>
                                      <p:cBhvr>
                                        <p:cTn id="11" dur="500" fill="hold"/>
                                        <p:tgtEl>
                                          <p:spTgt spid="27"/>
                                        </p:tgtEl>
                                        <p:attrNameLst>
                                          <p:attrName>fillcolor</p:attrName>
                                        </p:attrNameLst>
                                      </p:cBhvr>
                                      <p:to>
                                        <p:clrVal>
                                          <a:srgbClr val="FFC000"/>
                                        </p:clrVal>
                                      </p:to>
                                    </p:set>
                                    <p:set>
                                      <p:cBhvr>
                                        <p:cTn id="12" dur="500" fill="hold"/>
                                        <p:tgtEl>
                                          <p:spTgt spid="27"/>
                                        </p:tgtEl>
                                        <p:attrNameLst>
                                          <p:attrName>fill.type</p:attrName>
                                        </p:attrNameLst>
                                      </p:cBhvr>
                                      <p:to>
                                        <p:strVal val="solid"/>
                                      </p:to>
                                    </p:set>
                                  </p:childTnLst>
                                </p:cTn>
                              </p:par>
                              <p:par>
                                <p:cTn id="13" presetID="16" presetClass="emph" presetSubtype="0" fill="remove" grpId="0" nodeType="withEffect">
                                  <p:stCondLst>
                                    <p:cond delay="0"/>
                                  </p:stCondLst>
                                  <p:iterate type="lt">
                                    <p:tmPct val="4000"/>
                                  </p:iterate>
                                  <p:childTnLst>
                                    <p:set>
                                      <p:cBhvr override="childStyle">
                                        <p:cTn id="14" dur="500" fill="hold"/>
                                        <p:tgtEl>
                                          <p:spTgt spid="28"/>
                                        </p:tgtEl>
                                        <p:attrNameLst>
                                          <p:attrName>style.color</p:attrName>
                                        </p:attrNameLst>
                                      </p:cBhvr>
                                      <p:to>
                                        <p:clrVal>
                                          <a:srgbClr val="FFC000"/>
                                        </p:clrVal>
                                      </p:to>
                                    </p:set>
                                    <p:set>
                                      <p:cBhvr>
                                        <p:cTn id="15" dur="500" fill="hold"/>
                                        <p:tgtEl>
                                          <p:spTgt spid="28"/>
                                        </p:tgtEl>
                                        <p:attrNameLst>
                                          <p:attrName>fillcolor</p:attrName>
                                        </p:attrNameLst>
                                      </p:cBhvr>
                                      <p:to>
                                        <p:clrVal>
                                          <a:srgbClr val="FFC000"/>
                                        </p:clrVal>
                                      </p:to>
                                    </p:set>
                                    <p:set>
                                      <p:cBhvr>
                                        <p:cTn id="16"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Think PowerShell </a:t>
            </a:r>
          </a:p>
          <a:p>
            <a:r>
              <a:rPr lang="en-US" dirty="0" smtClean="0"/>
              <a:t>Azure/SMA – </a:t>
            </a:r>
            <a:r>
              <a:rPr lang="en-US" dirty="0"/>
              <a:t>The hybrid automation solution</a:t>
            </a:r>
          </a:p>
          <a:p>
            <a:r>
              <a:rPr lang="en-US" dirty="0" smtClean="0"/>
              <a:t>Azure Automation/SMA </a:t>
            </a:r>
            <a:r>
              <a:rPr lang="en-US" dirty="0"/>
              <a:t>is a fast moving service in WAP and Azure</a:t>
            </a:r>
          </a:p>
          <a:p>
            <a:r>
              <a:rPr lang="en-US" dirty="0"/>
              <a:t>Think about the </a:t>
            </a:r>
            <a:r>
              <a:rPr lang="nl-BE" dirty="0" err="1"/>
              <a:t>three</a:t>
            </a:r>
            <a:r>
              <a:rPr lang="nl-BE" dirty="0"/>
              <a:t> </a:t>
            </a:r>
            <a:r>
              <a:rPr lang="nl-BE" dirty="0" err="1"/>
              <a:t>musketeers</a:t>
            </a:r>
            <a:r>
              <a:rPr lang="nl-BE" dirty="0"/>
              <a:t> - </a:t>
            </a:r>
            <a:r>
              <a:rPr lang="en-US" dirty="0"/>
              <a:t>People, processes, product (and PowerShell)!</a:t>
            </a:r>
          </a:p>
          <a:p>
            <a:endParaRPr lang="nl-BE" dirty="0"/>
          </a:p>
        </p:txBody>
      </p:sp>
      <p:sp>
        <p:nvSpPr>
          <p:cNvPr id="3" name="Title 2"/>
          <p:cNvSpPr>
            <a:spLocks noGrp="1"/>
          </p:cNvSpPr>
          <p:nvPr>
            <p:ph type="title"/>
          </p:nvPr>
        </p:nvSpPr>
        <p:spPr/>
        <p:txBody>
          <a:bodyPr/>
          <a:lstStyle/>
          <a:p>
            <a:r>
              <a:rPr lang="en-US" dirty="0"/>
              <a:t>Key </a:t>
            </a:r>
            <a:r>
              <a:rPr lang="en-US" dirty="0" err="1"/>
              <a:t>Takeways</a:t>
            </a:r>
            <a:endParaRPr lang="nl-BE" dirty="0"/>
          </a:p>
        </p:txBody>
      </p:sp>
    </p:spTree>
    <p:extLst>
      <p:ext uri="{BB962C8B-B14F-4D97-AF65-F5344CB8AC3E}">
        <p14:creationId xmlns:p14="http://schemas.microsoft.com/office/powerpoint/2010/main" val="206825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a:t>People, processes and product</a:t>
            </a:r>
            <a:endParaRPr lang="nl-NL" sz="6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6281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Processes in automation</a:t>
            </a:r>
            <a:endParaRPr lang="nl-BE" dirty="0"/>
          </a:p>
        </p:txBody>
      </p:sp>
      <p:sp>
        <p:nvSpPr>
          <p:cNvPr id="31" name="Rectangle 30"/>
          <p:cNvSpPr/>
          <p:nvPr/>
        </p:nvSpPr>
        <p:spPr bwMode="auto">
          <a:xfrm>
            <a:off x="6375151" y="3681441"/>
            <a:ext cx="2446184" cy="1101234"/>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32" name="Rectangle 31"/>
          <p:cNvSpPr/>
          <p:nvPr/>
        </p:nvSpPr>
        <p:spPr bwMode="auto">
          <a:xfrm>
            <a:off x="1849893" y="3450976"/>
            <a:ext cx="3622980" cy="1520679"/>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33" name="Rectangle 32"/>
          <p:cNvSpPr/>
          <p:nvPr/>
        </p:nvSpPr>
        <p:spPr bwMode="auto">
          <a:xfrm>
            <a:off x="4923135" y="1448365"/>
            <a:ext cx="3961778" cy="1902994"/>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34" name="Rectangle 33"/>
          <p:cNvSpPr/>
          <p:nvPr/>
        </p:nvSpPr>
        <p:spPr bwMode="auto">
          <a:xfrm>
            <a:off x="308484" y="1514553"/>
            <a:ext cx="3401960" cy="1754872"/>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35" name="Rectangle 34"/>
          <p:cNvSpPr/>
          <p:nvPr/>
        </p:nvSpPr>
        <p:spPr>
          <a:xfrm>
            <a:off x="5009711" y="1521809"/>
            <a:ext cx="1758815" cy="338554"/>
          </a:xfrm>
          <a:prstGeom prst="rect">
            <a:avLst/>
          </a:prstGeom>
        </p:spPr>
        <p:txBody>
          <a:bodyPr wrap="none">
            <a:spAutoFit/>
          </a:bodyPr>
          <a:lstStyle/>
          <a:p>
            <a:r>
              <a:rPr lang="en-US" sz="1600" b="1" dirty="0">
                <a:solidFill>
                  <a:schemeClr val="bg1"/>
                </a:solidFill>
              </a:rPr>
              <a:t>Request offerings</a:t>
            </a:r>
          </a:p>
        </p:txBody>
      </p:sp>
      <p:sp>
        <p:nvSpPr>
          <p:cNvPr id="36" name="Rectangle 35"/>
          <p:cNvSpPr/>
          <p:nvPr/>
        </p:nvSpPr>
        <p:spPr>
          <a:xfrm>
            <a:off x="5472873" y="1881666"/>
            <a:ext cx="3415580" cy="830997"/>
          </a:xfrm>
          <a:prstGeom prst="rect">
            <a:avLst/>
          </a:prstGeom>
        </p:spPr>
        <p:txBody>
          <a:bodyPr wrap="square">
            <a:spAutoFit/>
          </a:bodyPr>
          <a:lstStyle/>
          <a:p>
            <a:pPr lvl="0"/>
            <a:r>
              <a:rPr lang="en-US" sz="1600" dirty="0">
                <a:solidFill>
                  <a:schemeClr val="bg1"/>
                </a:solidFill>
              </a:rPr>
              <a:t>Offering created by IT service </a:t>
            </a:r>
            <a:br>
              <a:rPr lang="en-US" sz="1600" dirty="0">
                <a:solidFill>
                  <a:schemeClr val="bg1"/>
                </a:solidFill>
              </a:rPr>
            </a:br>
            <a:r>
              <a:rPr lang="en-US" sz="1600" dirty="0">
                <a:solidFill>
                  <a:schemeClr val="bg1"/>
                </a:solidFill>
              </a:rPr>
              <a:t>provider that consumers request </a:t>
            </a:r>
            <a:br>
              <a:rPr lang="en-US" sz="1600" dirty="0">
                <a:solidFill>
                  <a:schemeClr val="bg1"/>
                </a:solidFill>
              </a:rPr>
            </a:br>
            <a:r>
              <a:rPr lang="en-US" sz="1600" dirty="0">
                <a:solidFill>
                  <a:schemeClr val="bg1"/>
                </a:solidFill>
              </a:rPr>
              <a:t>using the service catalog</a:t>
            </a:r>
          </a:p>
        </p:txBody>
      </p:sp>
      <p:sp>
        <p:nvSpPr>
          <p:cNvPr id="37" name="Rectangle 36"/>
          <p:cNvSpPr/>
          <p:nvPr/>
        </p:nvSpPr>
        <p:spPr>
          <a:xfrm>
            <a:off x="5498068" y="2733966"/>
            <a:ext cx="1960793" cy="338554"/>
          </a:xfrm>
          <a:prstGeom prst="rect">
            <a:avLst/>
          </a:prstGeom>
        </p:spPr>
        <p:txBody>
          <a:bodyPr wrap="none">
            <a:spAutoFit/>
          </a:bodyPr>
          <a:lstStyle/>
          <a:p>
            <a:r>
              <a:rPr lang="en-US" sz="1600" dirty="0">
                <a:solidFill>
                  <a:schemeClr val="bg1"/>
                </a:solidFill>
              </a:rPr>
              <a:t>Based on a template</a:t>
            </a:r>
          </a:p>
        </p:txBody>
      </p:sp>
      <p:sp>
        <p:nvSpPr>
          <p:cNvPr id="38" name="Rectangle 37"/>
          <p:cNvSpPr/>
          <p:nvPr/>
        </p:nvSpPr>
        <p:spPr>
          <a:xfrm>
            <a:off x="439483" y="1514553"/>
            <a:ext cx="1595309" cy="338554"/>
          </a:xfrm>
          <a:prstGeom prst="rect">
            <a:avLst/>
          </a:prstGeom>
        </p:spPr>
        <p:txBody>
          <a:bodyPr wrap="none">
            <a:spAutoFit/>
          </a:bodyPr>
          <a:lstStyle/>
          <a:p>
            <a:r>
              <a:rPr lang="en-US" sz="1600" b="1" dirty="0">
                <a:solidFill>
                  <a:schemeClr val="bg1"/>
                </a:solidFill>
              </a:rPr>
              <a:t>Service offering</a:t>
            </a:r>
          </a:p>
        </p:txBody>
      </p:sp>
      <p:sp>
        <p:nvSpPr>
          <p:cNvPr id="39" name="Rectangle 38"/>
          <p:cNvSpPr/>
          <p:nvPr/>
        </p:nvSpPr>
        <p:spPr>
          <a:xfrm>
            <a:off x="914830" y="1876625"/>
            <a:ext cx="2894004" cy="584775"/>
          </a:xfrm>
          <a:prstGeom prst="rect">
            <a:avLst/>
          </a:prstGeom>
        </p:spPr>
        <p:txBody>
          <a:bodyPr wrap="square">
            <a:spAutoFit/>
          </a:bodyPr>
          <a:lstStyle/>
          <a:p>
            <a:r>
              <a:rPr lang="en-US" sz="1600" dirty="0">
                <a:solidFill>
                  <a:schemeClr val="bg1"/>
                </a:solidFill>
              </a:rPr>
              <a:t>Work item used to identify and </a:t>
            </a:r>
            <a:br>
              <a:rPr lang="en-US" sz="1600" dirty="0">
                <a:solidFill>
                  <a:schemeClr val="bg1"/>
                </a:solidFill>
              </a:rPr>
            </a:br>
            <a:r>
              <a:rPr lang="en-US" sz="1600" dirty="0">
                <a:solidFill>
                  <a:schemeClr val="bg1"/>
                </a:solidFill>
              </a:rPr>
              <a:t>classify standard IT services</a:t>
            </a:r>
          </a:p>
        </p:txBody>
      </p:sp>
      <p:sp>
        <p:nvSpPr>
          <p:cNvPr id="40" name="Rectangle 39"/>
          <p:cNvSpPr/>
          <p:nvPr/>
        </p:nvSpPr>
        <p:spPr>
          <a:xfrm>
            <a:off x="1407232" y="2503404"/>
            <a:ext cx="2519156" cy="584775"/>
          </a:xfrm>
          <a:prstGeom prst="rect">
            <a:avLst/>
          </a:prstGeom>
        </p:spPr>
        <p:txBody>
          <a:bodyPr wrap="square">
            <a:spAutoFit/>
          </a:bodyPr>
          <a:lstStyle/>
          <a:p>
            <a:r>
              <a:rPr lang="en-US" sz="1600" dirty="0">
                <a:solidFill>
                  <a:schemeClr val="bg1"/>
                </a:solidFill>
              </a:rPr>
              <a:t>Contains one or more </a:t>
            </a:r>
            <a:br>
              <a:rPr lang="en-US" sz="1600" dirty="0">
                <a:solidFill>
                  <a:schemeClr val="bg1"/>
                </a:solidFill>
              </a:rPr>
            </a:br>
            <a:r>
              <a:rPr lang="en-US" sz="1600" dirty="0">
                <a:solidFill>
                  <a:schemeClr val="bg1"/>
                </a:solidFill>
              </a:rPr>
              <a:t>request offerings</a:t>
            </a:r>
          </a:p>
        </p:txBody>
      </p:sp>
      <p:sp>
        <p:nvSpPr>
          <p:cNvPr id="41" name="Rectangle 40"/>
          <p:cNvSpPr/>
          <p:nvPr/>
        </p:nvSpPr>
        <p:spPr>
          <a:xfrm>
            <a:off x="1985720" y="3450975"/>
            <a:ext cx="1092671" cy="338554"/>
          </a:xfrm>
          <a:prstGeom prst="rect">
            <a:avLst/>
          </a:prstGeom>
        </p:spPr>
        <p:txBody>
          <a:bodyPr wrap="none">
            <a:spAutoFit/>
          </a:bodyPr>
          <a:lstStyle/>
          <a:p>
            <a:r>
              <a:rPr lang="en-US" sz="1600" b="1" dirty="0">
                <a:solidFill>
                  <a:schemeClr val="bg1"/>
                </a:solidFill>
              </a:rPr>
              <a:t>Templates</a:t>
            </a:r>
          </a:p>
        </p:txBody>
      </p:sp>
      <p:sp>
        <p:nvSpPr>
          <p:cNvPr id="42" name="Rectangle 41"/>
          <p:cNvSpPr/>
          <p:nvPr/>
        </p:nvSpPr>
        <p:spPr>
          <a:xfrm>
            <a:off x="2484304" y="3843220"/>
            <a:ext cx="2777652" cy="584775"/>
          </a:xfrm>
          <a:prstGeom prst="rect">
            <a:avLst/>
          </a:prstGeom>
        </p:spPr>
        <p:txBody>
          <a:bodyPr wrap="square">
            <a:spAutoFit/>
          </a:bodyPr>
          <a:lstStyle/>
          <a:p>
            <a:r>
              <a:rPr lang="en-US" sz="1600" dirty="0">
                <a:solidFill>
                  <a:schemeClr val="bg1"/>
                </a:solidFill>
              </a:rPr>
              <a:t>Minimize data entry by </a:t>
            </a:r>
            <a:br>
              <a:rPr lang="en-US" sz="1600" dirty="0">
                <a:solidFill>
                  <a:schemeClr val="bg1"/>
                </a:solidFill>
              </a:rPr>
            </a:br>
            <a:r>
              <a:rPr lang="en-US" sz="1600" dirty="0">
                <a:solidFill>
                  <a:schemeClr val="bg1"/>
                </a:solidFill>
              </a:rPr>
              <a:t>providing default values</a:t>
            </a:r>
          </a:p>
        </p:txBody>
      </p:sp>
      <p:sp>
        <p:nvSpPr>
          <p:cNvPr id="43" name="Rectangle 42"/>
          <p:cNvSpPr/>
          <p:nvPr/>
        </p:nvSpPr>
        <p:spPr>
          <a:xfrm>
            <a:off x="2948484" y="4476845"/>
            <a:ext cx="2125903" cy="338554"/>
          </a:xfrm>
          <a:prstGeom prst="rect">
            <a:avLst/>
          </a:prstGeom>
        </p:spPr>
        <p:txBody>
          <a:bodyPr wrap="none">
            <a:spAutoFit/>
          </a:bodyPr>
          <a:lstStyle/>
          <a:p>
            <a:pPr lvl="0"/>
            <a:r>
              <a:rPr lang="en-US" sz="1600" dirty="0">
                <a:solidFill>
                  <a:schemeClr val="bg1"/>
                </a:solidFill>
              </a:rPr>
              <a:t>Standardize processes</a:t>
            </a:r>
          </a:p>
        </p:txBody>
      </p:sp>
      <p:sp>
        <p:nvSpPr>
          <p:cNvPr id="44" name="Right Arrow 43"/>
          <p:cNvSpPr/>
          <p:nvPr/>
        </p:nvSpPr>
        <p:spPr bwMode="auto">
          <a:xfrm>
            <a:off x="3963270" y="2049150"/>
            <a:ext cx="707039" cy="633625"/>
          </a:xfrm>
          <a:prstGeom prst="rightArrow">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45" name="Rectangle 44"/>
          <p:cNvSpPr/>
          <p:nvPr/>
        </p:nvSpPr>
        <p:spPr>
          <a:xfrm>
            <a:off x="6375151" y="3958950"/>
            <a:ext cx="1869423" cy="338554"/>
          </a:xfrm>
          <a:prstGeom prst="rect">
            <a:avLst/>
          </a:prstGeom>
        </p:spPr>
        <p:txBody>
          <a:bodyPr wrap="none">
            <a:spAutoFit/>
          </a:bodyPr>
          <a:lstStyle/>
          <a:p>
            <a:r>
              <a:rPr lang="en-US" sz="1600" b="1" dirty="0">
                <a:solidFill>
                  <a:schemeClr val="bg1"/>
                </a:solidFill>
              </a:rPr>
              <a:t>The service catalog</a:t>
            </a:r>
          </a:p>
        </p:txBody>
      </p:sp>
      <p:sp>
        <p:nvSpPr>
          <p:cNvPr id="46" name="TextBox 45"/>
          <p:cNvSpPr txBox="1"/>
          <p:nvPr/>
        </p:nvSpPr>
        <p:spPr>
          <a:xfrm>
            <a:off x="2532055" y="5083525"/>
            <a:ext cx="2194053" cy="1176054"/>
          </a:xfrm>
          <a:prstGeom prst="rect">
            <a:avLst/>
          </a:prstGeom>
          <a:solidFill>
            <a:srgbClr val="5D98E2"/>
          </a:solidFill>
        </p:spPr>
        <p:txBody>
          <a:bodyPr wrap="square" lIns="179285" tIns="143428" rIns="179285" bIns="143428" rtlCol="0">
            <a:spAutoFit/>
          </a:bodyPr>
          <a:lstStyle/>
          <a:p>
            <a:pPr>
              <a:lnSpc>
                <a:spcPct val="90000"/>
              </a:lnSpc>
            </a:pPr>
            <a:r>
              <a:rPr lang="en-US" sz="1600" b="1" spc="-49" dirty="0" smtClean="0">
                <a:solidFill>
                  <a:schemeClr val="bg1"/>
                </a:solidFill>
              </a:rPr>
              <a:t>SCSM:</a:t>
            </a:r>
          </a:p>
          <a:p>
            <a:pPr>
              <a:lnSpc>
                <a:spcPct val="90000"/>
              </a:lnSpc>
            </a:pPr>
            <a:r>
              <a:rPr lang="en-US" sz="1600" spc="-49" dirty="0" smtClean="0">
                <a:solidFill>
                  <a:schemeClr val="bg1"/>
                </a:solidFill>
              </a:rPr>
              <a:t>Create Service/Request Offering </a:t>
            </a:r>
            <a:endParaRPr lang="en-US" sz="1600" spc="-49" dirty="0">
              <a:solidFill>
                <a:schemeClr val="bg1"/>
              </a:solidFill>
            </a:endParaRPr>
          </a:p>
        </p:txBody>
      </p:sp>
      <p:sp>
        <p:nvSpPr>
          <p:cNvPr id="48" name="TextBox 47"/>
          <p:cNvSpPr txBox="1"/>
          <p:nvPr/>
        </p:nvSpPr>
        <p:spPr>
          <a:xfrm>
            <a:off x="126615" y="5071272"/>
            <a:ext cx="2330656" cy="954455"/>
          </a:xfrm>
          <a:prstGeom prst="rect">
            <a:avLst/>
          </a:prstGeom>
          <a:solidFill>
            <a:srgbClr val="5D98E2"/>
          </a:solidFill>
        </p:spPr>
        <p:txBody>
          <a:bodyPr wrap="square" lIns="179285" tIns="143428" rIns="179285" bIns="143428" rtlCol="0">
            <a:spAutoFit/>
          </a:bodyPr>
          <a:lstStyle/>
          <a:p>
            <a:pPr>
              <a:lnSpc>
                <a:spcPct val="90000"/>
              </a:lnSpc>
            </a:pPr>
            <a:r>
              <a:rPr lang="en-US" sz="1600" b="1" spc="-49" dirty="0" smtClean="0">
                <a:solidFill>
                  <a:schemeClr val="bg1"/>
                </a:solidFill>
              </a:rPr>
              <a:t>GRIDPRO:</a:t>
            </a:r>
          </a:p>
          <a:p>
            <a:pPr>
              <a:lnSpc>
                <a:spcPct val="90000"/>
              </a:lnSpc>
            </a:pPr>
            <a:r>
              <a:rPr lang="en-US" sz="1600" spc="-49" dirty="0" smtClean="0">
                <a:solidFill>
                  <a:schemeClr val="bg1"/>
                </a:solidFill>
              </a:rPr>
              <a:t>WAP – Requests</a:t>
            </a:r>
          </a:p>
          <a:p>
            <a:pPr>
              <a:lnSpc>
                <a:spcPct val="90000"/>
              </a:lnSpc>
            </a:pPr>
            <a:r>
              <a:rPr lang="en-US" sz="1600" spc="-49" dirty="0" smtClean="0">
                <a:solidFill>
                  <a:schemeClr val="bg1"/>
                </a:solidFill>
              </a:rPr>
              <a:t>SMA Runbooks - SCSM</a:t>
            </a:r>
            <a:endParaRPr lang="en-US" sz="1600" spc="-49" dirty="0">
              <a:solidFill>
                <a:schemeClr val="bg1"/>
              </a:solidFill>
            </a:endParaRPr>
          </a:p>
        </p:txBody>
      </p:sp>
      <p:sp>
        <p:nvSpPr>
          <p:cNvPr id="49" name="TextBox 48"/>
          <p:cNvSpPr txBox="1"/>
          <p:nvPr/>
        </p:nvSpPr>
        <p:spPr>
          <a:xfrm>
            <a:off x="6593209" y="5086748"/>
            <a:ext cx="2010068" cy="1028321"/>
          </a:xfrm>
          <a:prstGeom prst="rect">
            <a:avLst/>
          </a:prstGeom>
          <a:solidFill>
            <a:srgbClr val="5D98E2"/>
          </a:solidFill>
        </p:spPr>
        <p:txBody>
          <a:bodyPr wrap="square" lIns="179285" tIns="143428" rIns="179285" bIns="143428" rtlCol="0">
            <a:spAutoFit/>
          </a:bodyPr>
          <a:lstStyle/>
          <a:p>
            <a:r>
              <a:rPr lang="en-US" sz="1600" b="1" dirty="0" smtClean="0">
                <a:solidFill>
                  <a:schemeClr val="bg1"/>
                </a:solidFill>
              </a:rPr>
              <a:t>SCSM Process </a:t>
            </a:r>
            <a:r>
              <a:rPr lang="en-US" sz="1600" dirty="0" smtClean="0">
                <a:solidFill>
                  <a:schemeClr val="bg1"/>
                </a:solidFill>
              </a:rPr>
              <a:t>flow</a:t>
            </a:r>
          </a:p>
          <a:p>
            <a:r>
              <a:rPr lang="en-US" sz="1600" b="1" dirty="0" smtClean="0">
                <a:solidFill>
                  <a:schemeClr val="bg1"/>
                </a:solidFill>
              </a:rPr>
              <a:t>SMA provisioning </a:t>
            </a:r>
            <a:r>
              <a:rPr lang="en-US" sz="1600" dirty="0" smtClean="0">
                <a:solidFill>
                  <a:schemeClr val="bg1"/>
                </a:solidFill>
              </a:rPr>
              <a:t>of the request</a:t>
            </a:r>
            <a:endParaRPr lang="en-US" sz="1600" dirty="0">
              <a:solidFill>
                <a:schemeClr val="bg1"/>
              </a:solidFill>
            </a:endParaRPr>
          </a:p>
        </p:txBody>
      </p:sp>
      <p:sp>
        <p:nvSpPr>
          <p:cNvPr id="50" name="Right Arrow 49"/>
          <p:cNvSpPr/>
          <p:nvPr/>
        </p:nvSpPr>
        <p:spPr bwMode="auto">
          <a:xfrm>
            <a:off x="5562450" y="3843220"/>
            <a:ext cx="707039" cy="633625"/>
          </a:xfrm>
          <a:prstGeom prst="rightArrow">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600" spc="-49" dirty="0">
              <a:solidFill>
                <a:schemeClr val="bg1"/>
              </a:solidFill>
            </a:endParaRPr>
          </a:p>
        </p:txBody>
      </p:sp>
      <p:sp>
        <p:nvSpPr>
          <p:cNvPr id="51" name="TextBox 50"/>
          <p:cNvSpPr txBox="1"/>
          <p:nvPr/>
        </p:nvSpPr>
        <p:spPr>
          <a:xfrm>
            <a:off x="4800892" y="5071271"/>
            <a:ext cx="1708841" cy="954455"/>
          </a:xfrm>
          <a:prstGeom prst="rect">
            <a:avLst/>
          </a:prstGeom>
          <a:solidFill>
            <a:srgbClr val="5D98E2"/>
          </a:solidFill>
        </p:spPr>
        <p:txBody>
          <a:bodyPr wrap="square" lIns="179285" tIns="143428" rIns="179285" bIns="143428" rtlCol="0">
            <a:spAutoFit/>
          </a:bodyPr>
          <a:lstStyle/>
          <a:p>
            <a:pPr>
              <a:lnSpc>
                <a:spcPct val="90000"/>
              </a:lnSpc>
            </a:pPr>
            <a:r>
              <a:rPr lang="en-US" sz="1600" b="1" spc="-49" dirty="0" smtClean="0">
                <a:solidFill>
                  <a:schemeClr val="bg1"/>
                </a:solidFill>
              </a:rPr>
              <a:t>WAP:</a:t>
            </a:r>
          </a:p>
          <a:p>
            <a:pPr>
              <a:lnSpc>
                <a:spcPct val="90000"/>
              </a:lnSpc>
            </a:pPr>
            <a:r>
              <a:rPr lang="en-US" sz="1600" spc="-49" dirty="0" smtClean="0">
                <a:solidFill>
                  <a:schemeClr val="bg1"/>
                </a:solidFill>
              </a:rPr>
              <a:t>Create request in WAP portal</a:t>
            </a:r>
            <a:endParaRPr lang="en-US" sz="1600" spc="-49" dirty="0">
              <a:solidFill>
                <a:schemeClr val="bg1"/>
              </a:solidFill>
            </a:endParaRPr>
          </a:p>
        </p:txBody>
      </p:sp>
    </p:spTree>
    <p:extLst>
      <p:ext uri="{BB962C8B-B14F-4D97-AF65-F5344CB8AC3E}">
        <p14:creationId xmlns:p14="http://schemas.microsoft.com/office/powerpoint/2010/main" val="1575418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9"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443472" y="1844824"/>
            <a:ext cx="6593024" cy="33123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2"/>
          <p:cNvSpPr>
            <a:spLocks noGrp="1"/>
          </p:cNvSpPr>
          <p:nvPr>
            <p:ph type="title"/>
          </p:nvPr>
        </p:nvSpPr>
        <p:spPr/>
        <p:txBody>
          <a:bodyPr>
            <a:normAutofit/>
          </a:bodyPr>
          <a:lstStyle/>
          <a:p>
            <a:r>
              <a:rPr lang="en-US" dirty="0"/>
              <a:t>DEMO: Processes in automation</a:t>
            </a:r>
            <a:endParaRPr lang="nl-BE" dirty="0"/>
          </a:p>
        </p:txBody>
      </p:sp>
      <p:sp>
        <p:nvSpPr>
          <p:cNvPr id="17" name="TextBox 16"/>
          <p:cNvSpPr txBox="1"/>
          <p:nvPr/>
        </p:nvSpPr>
        <p:spPr>
          <a:xfrm>
            <a:off x="381949" y="4121204"/>
            <a:ext cx="1729641" cy="1661993"/>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Automation input</a:t>
            </a:r>
          </a:p>
          <a:p>
            <a:pPr marL="285750" indent="-285750">
              <a:buFontTx/>
              <a:buChar char="-"/>
            </a:pPr>
            <a:endParaRPr lang="en-US" dirty="0" smtClean="0">
              <a:effectLst>
                <a:outerShdw blurRad="38100" dist="38100" dir="2700000" algn="tl">
                  <a:srgbClr val="000000">
                    <a:alpha val="43137"/>
                  </a:srgbClr>
                </a:outerShdw>
              </a:effectLst>
              <a:latin typeface="+mj-lt"/>
            </a:endParaRPr>
          </a:p>
          <a:p>
            <a:pPr marL="285750" indent="-285750">
              <a:buFontTx/>
              <a:buChar char="-"/>
            </a:pPr>
            <a:r>
              <a:rPr lang="en-US" dirty="0" smtClean="0">
                <a:effectLst>
                  <a:outerShdw blurRad="38100" dist="38100" dir="2700000" algn="tl">
                    <a:srgbClr val="000000">
                      <a:alpha val="43137"/>
                    </a:srgbClr>
                  </a:outerShdw>
                </a:effectLst>
                <a:latin typeface="+mj-lt"/>
              </a:rPr>
              <a:t>WAP portal</a:t>
            </a:r>
          </a:p>
          <a:p>
            <a:pPr marL="285750" indent="-285750">
              <a:buFontTx/>
              <a:buChar char="-"/>
            </a:pPr>
            <a:r>
              <a:rPr lang="en-US" dirty="0" smtClean="0">
                <a:effectLst>
                  <a:outerShdw blurRad="38100" dist="38100" dir="2700000" algn="tl">
                    <a:srgbClr val="000000">
                      <a:alpha val="43137"/>
                    </a:srgbClr>
                  </a:outerShdw>
                </a:effectLst>
                <a:latin typeface="+mj-lt"/>
              </a:rPr>
              <a:t>Password</a:t>
            </a:r>
          </a:p>
          <a:p>
            <a:pPr marL="285750" indent="-285750">
              <a:buFontTx/>
              <a:buChar char="-"/>
            </a:pPr>
            <a:r>
              <a:rPr lang="en-US" dirty="0" smtClean="0">
                <a:effectLst>
                  <a:outerShdw blurRad="38100" dist="38100" dir="2700000" algn="tl">
                    <a:srgbClr val="000000">
                      <a:alpha val="43137"/>
                    </a:srgbClr>
                  </a:outerShdw>
                </a:effectLst>
                <a:latin typeface="+mj-lt"/>
              </a:rPr>
              <a:t>Phone number</a:t>
            </a:r>
          </a:p>
          <a:p>
            <a:pPr marL="285750" indent="-285750">
              <a:buFontTx/>
              <a:buChar char="-"/>
            </a:pPr>
            <a:r>
              <a:rPr lang="en-US" dirty="0" smtClean="0">
                <a:effectLst>
                  <a:outerShdw blurRad="38100" dist="38100" dir="2700000" algn="tl">
                    <a:srgbClr val="000000">
                      <a:alpha val="43137"/>
                    </a:srgbClr>
                  </a:outerShdw>
                </a:effectLst>
                <a:latin typeface="+mj-lt"/>
              </a:rPr>
              <a:t>…</a:t>
            </a:r>
          </a:p>
        </p:txBody>
      </p:sp>
      <p:sp>
        <p:nvSpPr>
          <p:cNvPr id="18" name="Right Arrow 17"/>
          <p:cNvSpPr/>
          <p:nvPr/>
        </p:nvSpPr>
        <p:spPr bwMode="auto">
          <a:xfrm>
            <a:off x="1044018" y="3531337"/>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pic>
        <p:nvPicPr>
          <p:cNvPr id="19"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665" y="3252385"/>
            <a:ext cx="578906" cy="7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3475" y="3236868"/>
            <a:ext cx="927770" cy="83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7697" y="3027722"/>
            <a:ext cx="4635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7699" y="3015054"/>
            <a:ext cx="730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17699" y="3478064"/>
            <a:ext cx="1122449" cy="40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bwMode="auto">
          <a:xfrm>
            <a:off x="3879106" y="3505780"/>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pic>
        <p:nvPicPr>
          <p:cNvPr id="25"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74423" y="3438807"/>
            <a:ext cx="292649" cy="22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ight Arrow 25"/>
          <p:cNvSpPr/>
          <p:nvPr/>
        </p:nvSpPr>
        <p:spPr bwMode="auto">
          <a:xfrm>
            <a:off x="6825945" y="3505780"/>
            <a:ext cx="1309007" cy="299262"/>
          </a:xfrm>
          <a:prstGeom prst="rightArrow">
            <a:avLst>
              <a:gd name="adj1" fmla="val 50000"/>
              <a:gd name="adj2" fmla="val 57143"/>
            </a:avLst>
          </a:prstGeom>
          <a:gradFill>
            <a:gsLst>
              <a:gs pos="0">
                <a:srgbClr val="FFC000"/>
              </a:gs>
              <a:gs pos="100000">
                <a:schemeClr val="accent6">
                  <a:lumMod val="75000"/>
                </a:schemeClr>
              </a:gs>
            </a:gsLst>
            <a:lin ang="0" scaled="0"/>
          </a:gradFill>
          <a:scene3d>
            <a:camera prst="orthographicFront">
              <a:rot lat="0" lon="0" rev="0"/>
            </a:camera>
            <a:lightRig rig="threePt" dir="t">
              <a:rot lat="0" lon="0" rev="20400000"/>
            </a:lightRig>
          </a:scene3d>
          <a:sp3d>
            <a:bevelT w="25400" h="12700" prst="angle"/>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27" name="TextBox 26"/>
          <p:cNvSpPr txBox="1"/>
          <p:nvPr/>
        </p:nvSpPr>
        <p:spPr>
          <a:xfrm>
            <a:off x="2648757" y="4163971"/>
            <a:ext cx="2266646" cy="830997"/>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SMA runbook</a:t>
            </a:r>
          </a:p>
          <a:p>
            <a:pPr marL="285750" indent="-285750">
              <a:buFontTx/>
              <a:buChar char="-"/>
            </a:pPr>
            <a:r>
              <a:rPr lang="en-US" dirty="0" smtClean="0">
                <a:effectLst>
                  <a:outerShdw blurRad="38100" dist="38100" dir="2700000" algn="tl">
                    <a:srgbClr val="000000">
                      <a:alpha val="43137"/>
                    </a:srgbClr>
                  </a:outerShdw>
                </a:effectLst>
                <a:latin typeface="+mj-lt"/>
              </a:rPr>
              <a:t>PowerShell runbook</a:t>
            </a:r>
          </a:p>
          <a:p>
            <a:pPr marL="285750" indent="-285750">
              <a:buFontTx/>
              <a:buChar char="-"/>
            </a:pPr>
            <a:r>
              <a:rPr lang="en-US" dirty="0" smtClean="0">
                <a:effectLst>
                  <a:outerShdw blurRad="38100" dist="38100" dir="2700000" algn="tl">
                    <a:srgbClr val="000000">
                      <a:alpha val="43137"/>
                    </a:srgbClr>
                  </a:outerShdw>
                </a:effectLst>
                <a:latin typeface="+mj-lt"/>
              </a:rPr>
              <a:t>…</a:t>
            </a:r>
          </a:p>
        </p:txBody>
      </p:sp>
      <p:sp>
        <p:nvSpPr>
          <p:cNvPr id="28" name="TextBox 27"/>
          <p:cNvSpPr txBox="1"/>
          <p:nvPr/>
        </p:nvSpPr>
        <p:spPr>
          <a:xfrm>
            <a:off x="5393004" y="4163971"/>
            <a:ext cx="1909177" cy="553998"/>
          </a:xfrm>
          <a:prstGeom prst="rect">
            <a:avLst/>
          </a:prstGeom>
          <a:noFill/>
        </p:spPr>
        <p:txBody>
          <a:bodyPr wrap="none" lIns="0" tIns="0" rIns="0" bIns="0" rtlCol="0">
            <a:spAutoFit/>
          </a:bodyPr>
          <a:lstStyle/>
          <a:p>
            <a:r>
              <a:rPr lang="en-US" dirty="0" smtClean="0">
                <a:effectLst>
                  <a:outerShdw blurRad="38100" dist="38100" dir="2700000" algn="tl">
                    <a:srgbClr val="000000">
                      <a:alpha val="43137"/>
                    </a:srgbClr>
                  </a:outerShdw>
                </a:effectLst>
                <a:latin typeface="+mj-lt"/>
              </a:rPr>
              <a:t>Azure Cloud service</a:t>
            </a:r>
          </a:p>
          <a:p>
            <a:r>
              <a:rPr lang="en-US" dirty="0" smtClean="0">
                <a:effectLst>
                  <a:outerShdw blurRad="38100" dist="38100" dir="2700000" algn="tl">
                    <a:srgbClr val="000000">
                      <a:alpha val="43137"/>
                    </a:srgbClr>
                  </a:outerShdw>
                </a:effectLst>
                <a:latin typeface="+mj-lt"/>
              </a:rPr>
              <a:t>- VM provisioning</a:t>
            </a:r>
          </a:p>
        </p:txBody>
      </p:sp>
      <p:sp>
        <p:nvSpPr>
          <p:cNvPr id="29" name="TextBox 28"/>
          <p:cNvSpPr txBox="1"/>
          <p:nvPr/>
        </p:nvSpPr>
        <p:spPr>
          <a:xfrm>
            <a:off x="7863905" y="4163971"/>
            <a:ext cx="1113683" cy="553998"/>
          </a:xfrm>
          <a:prstGeom prst="rect">
            <a:avLst/>
          </a:prstGeom>
          <a:noFill/>
        </p:spPr>
        <p:txBody>
          <a:bodyPr wrap="square" lIns="0" tIns="0" rIns="0" bIns="0" rtlCol="0">
            <a:spAutoFit/>
          </a:bodyPr>
          <a:lstStyle/>
          <a:p>
            <a:r>
              <a:rPr lang="en-US" dirty="0" smtClean="0">
                <a:effectLst>
                  <a:outerShdw blurRad="38100" dist="38100" dir="2700000" algn="tl">
                    <a:srgbClr val="000000">
                      <a:alpha val="43137"/>
                    </a:srgbClr>
                  </a:outerShdw>
                </a:effectLst>
                <a:latin typeface="+mj-lt"/>
              </a:rPr>
              <a:t>Send notification</a:t>
            </a:r>
          </a:p>
        </p:txBody>
      </p:sp>
      <p:pic>
        <p:nvPicPr>
          <p:cNvPr id="30"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195482" y="3217961"/>
            <a:ext cx="450533" cy="63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32527" y="1949985"/>
            <a:ext cx="493389" cy="5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3293207" y="1929278"/>
            <a:ext cx="1968488" cy="984885"/>
          </a:xfrm>
          <a:prstGeom prst="rect">
            <a:avLst/>
          </a:prstGeom>
          <a:noFill/>
        </p:spPr>
        <p:txBody>
          <a:bodyPr wrap="none" lIns="0" tIns="0" rIns="0" bIns="0" rtlCol="0">
            <a:spAutoFit/>
          </a:bodyPr>
          <a:lstStyle/>
          <a:p>
            <a:r>
              <a:rPr lang="en-US" sz="1600" dirty="0" smtClean="0">
                <a:effectLst>
                  <a:outerShdw blurRad="38100" dist="38100" dir="2700000" algn="tl">
                    <a:srgbClr val="000000">
                      <a:alpha val="43137"/>
                    </a:srgbClr>
                  </a:outerShdw>
                </a:effectLst>
                <a:latin typeface="+mj-lt"/>
              </a:rPr>
              <a:t>SCSM Process</a:t>
            </a:r>
          </a:p>
          <a:p>
            <a:pPr marL="285750" indent="-285750">
              <a:buFontTx/>
              <a:buChar char="-"/>
            </a:pPr>
            <a:r>
              <a:rPr lang="en-US" sz="1600" dirty="0" smtClean="0">
                <a:effectLst>
                  <a:outerShdw blurRad="38100" dist="38100" dir="2700000" algn="tl">
                    <a:srgbClr val="000000">
                      <a:alpha val="43137"/>
                    </a:srgbClr>
                  </a:outerShdw>
                </a:effectLst>
                <a:latin typeface="+mj-lt"/>
              </a:rPr>
              <a:t>SR work item</a:t>
            </a:r>
          </a:p>
          <a:p>
            <a:pPr marL="285750" indent="-285750">
              <a:buFontTx/>
              <a:buChar char="-"/>
            </a:pPr>
            <a:r>
              <a:rPr lang="en-US" sz="1600" dirty="0" smtClean="0">
                <a:effectLst>
                  <a:outerShdw blurRad="38100" dist="38100" dir="2700000" algn="tl">
                    <a:srgbClr val="000000">
                      <a:alpha val="43137"/>
                    </a:srgbClr>
                  </a:outerShdw>
                </a:effectLst>
                <a:latin typeface="+mj-lt"/>
              </a:rPr>
              <a:t>Approvals</a:t>
            </a:r>
          </a:p>
          <a:p>
            <a:pPr marL="285750" indent="-285750">
              <a:buFontTx/>
              <a:buChar char="-"/>
            </a:pPr>
            <a:r>
              <a:rPr lang="en-US" sz="1600" dirty="0" smtClean="0">
                <a:effectLst>
                  <a:outerShdw blurRad="38100" dist="38100" dir="2700000" algn="tl">
                    <a:srgbClr val="000000">
                      <a:alpha val="43137"/>
                    </a:srgbClr>
                  </a:outerShdw>
                </a:effectLst>
                <a:latin typeface="+mj-lt"/>
              </a:rPr>
              <a:t>Calls SMA Runbook</a:t>
            </a:r>
          </a:p>
        </p:txBody>
      </p:sp>
    </p:spTree>
    <p:extLst>
      <p:ext uri="{BB962C8B-B14F-4D97-AF65-F5344CB8AC3E}">
        <p14:creationId xmlns:p14="http://schemas.microsoft.com/office/powerpoint/2010/main" val="2686773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remove" grpId="0" nodeType="withEffect">
                                  <p:stCondLst>
                                    <p:cond delay="0"/>
                                  </p:stCondLst>
                                  <p:iterate type="lt">
                                    <p:tmPct val="4000"/>
                                  </p:iterate>
                                  <p:childTnLst>
                                    <p:set>
                                      <p:cBhvr override="childStyle">
                                        <p:cTn id="6" dur="500" fill="hold"/>
                                        <p:tgtEl>
                                          <p:spTgt spid="17"/>
                                        </p:tgtEl>
                                        <p:attrNameLst>
                                          <p:attrName>style.color</p:attrName>
                                        </p:attrNameLst>
                                      </p:cBhvr>
                                      <p:to>
                                        <p:clrVal>
                                          <a:srgbClr val="FFC000"/>
                                        </p:clrVal>
                                      </p:to>
                                    </p:set>
                                    <p:set>
                                      <p:cBhvr>
                                        <p:cTn id="7" dur="500" fill="hold"/>
                                        <p:tgtEl>
                                          <p:spTgt spid="17"/>
                                        </p:tgtEl>
                                        <p:attrNameLst>
                                          <p:attrName>fillcolor</p:attrName>
                                        </p:attrNameLst>
                                      </p:cBhvr>
                                      <p:to>
                                        <p:clrVal>
                                          <a:srgbClr val="FFC000"/>
                                        </p:clrVal>
                                      </p:to>
                                    </p:set>
                                    <p:set>
                                      <p:cBhvr>
                                        <p:cTn id="8" dur="500" fill="hold"/>
                                        <p:tgtEl>
                                          <p:spTgt spid="17"/>
                                        </p:tgtEl>
                                        <p:attrNameLst>
                                          <p:attrName>fill.type</p:attrName>
                                        </p:attrNameLst>
                                      </p:cBhvr>
                                      <p:to>
                                        <p:strVal val="solid"/>
                                      </p:to>
                                    </p:set>
                                  </p:childTnLst>
                                </p:cTn>
                              </p:par>
                              <p:par>
                                <p:cTn id="9" presetID="16" presetClass="emph" presetSubtype="0" fill="remove" grpId="0" nodeType="withEffect">
                                  <p:stCondLst>
                                    <p:cond delay="0"/>
                                  </p:stCondLst>
                                  <p:iterate type="lt">
                                    <p:tmPct val="4000"/>
                                  </p:iterate>
                                  <p:childTnLst>
                                    <p:set>
                                      <p:cBhvr override="childStyle">
                                        <p:cTn id="10" dur="500" fill="hold"/>
                                        <p:tgtEl>
                                          <p:spTgt spid="27"/>
                                        </p:tgtEl>
                                        <p:attrNameLst>
                                          <p:attrName>style.color</p:attrName>
                                        </p:attrNameLst>
                                      </p:cBhvr>
                                      <p:to>
                                        <p:clrVal>
                                          <a:srgbClr val="FFC000"/>
                                        </p:clrVal>
                                      </p:to>
                                    </p:set>
                                    <p:set>
                                      <p:cBhvr>
                                        <p:cTn id="11" dur="500" fill="hold"/>
                                        <p:tgtEl>
                                          <p:spTgt spid="27"/>
                                        </p:tgtEl>
                                        <p:attrNameLst>
                                          <p:attrName>fillcolor</p:attrName>
                                        </p:attrNameLst>
                                      </p:cBhvr>
                                      <p:to>
                                        <p:clrVal>
                                          <a:srgbClr val="FFC000"/>
                                        </p:clrVal>
                                      </p:to>
                                    </p:set>
                                    <p:set>
                                      <p:cBhvr>
                                        <p:cTn id="12" dur="500" fill="hold"/>
                                        <p:tgtEl>
                                          <p:spTgt spid="27"/>
                                        </p:tgtEl>
                                        <p:attrNameLst>
                                          <p:attrName>fill.type</p:attrName>
                                        </p:attrNameLst>
                                      </p:cBhvr>
                                      <p:to>
                                        <p:strVal val="solid"/>
                                      </p:to>
                                    </p:set>
                                  </p:childTnLst>
                                </p:cTn>
                              </p:par>
                              <p:par>
                                <p:cTn id="13" presetID="16" presetClass="emph" presetSubtype="0" fill="remove" grpId="0" nodeType="withEffect">
                                  <p:stCondLst>
                                    <p:cond delay="0"/>
                                  </p:stCondLst>
                                  <p:iterate type="lt">
                                    <p:tmPct val="4000"/>
                                  </p:iterate>
                                  <p:childTnLst>
                                    <p:set>
                                      <p:cBhvr override="childStyle">
                                        <p:cTn id="14" dur="500" fill="hold"/>
                                        <p:tgtEl>
                                          <p:spTgt spid="28"/>
                                        </p:tgtEl>
                                        <p:attrNameLst>
                                          <p:attrName>style.color</p:attrName>
                                        </p:attrNameLst>
                                      </p:cBhvr>
                                      <p:to>
                                        <p:clrVal>
                                          <a:srgbClr val="FFC000"/>
                                        </p:clrVal>
                                      </p:to>
                                    </p:set>
                                    <p:set>
                                      <p:cBhvr>
                                        <p:cTn id="15" dur="500" fill="hold"/>
                                        <p:tgtEl>
                                          <p:spTgt spid="28"/>
                                        </p:tgtEl>
                                        <p:attrNameLst>
                                          <p:attrName>fillcolor</p:attrName>
                                        </p:attrNameLst>
                                      </p:cBhvr>
                                      <p:to>
                                        <p:clrVal>
                                          <a:srgbClr val="FFC000"/>
                                        </p:clrVal>
                                      </p:to>
                                    </p:set>
                                    <p:set>
                                      <p:cBhvr>
                                        <p:cTn id="16" dur="500" fill="hold"/>
                                        <p:tgtEl>
                                          <p:spTgt spid="28"/>
                                        </p:tgtEl>
                                        <p:attrNameLst>
                                          <p:attrName>fill.type</p:attrName>
                                        </p:attrNameLst>
                                      </p:cBhvr>
                                      <p:to>
                                        <p:strVal val="solid"/>
                                      </p:to>
                                    </p:set>
                                  </p:childTnLst>
                                </p:cTn>
                              </p:par>
                              <p:par>
                                <p:cTn id="17" presetID="16" presetClass="emph" presetSubtype="0" fill="remove" grpId="0" nodeType="withEffect">
                                  <p:stCondLst>
                                    <p:cond delay="0"/>
                                  </p:stCondLst>
                                  <p:iterate type="lt">
                                    <p:tmPct val="4000"/>
                                  </p:iterate>
                                  <p:childTnLst>
                                    <p:set>
                                      <p:cBhvr override="childStyle">
                                        <p:cTn id="18" dur="500" fill="hold"/>
                                        <p:tgtEl>
                                          <p:spTgt spid="29"/>
                                        </p:tgtEl>
                                        <p:attrNameLst>
                                          <p:attrName>style.color</p:attrName>
                                        </p:attrNameLst>
                                      </p:cBhvr>
                                      <p:to>
                                        <p:clrVal>
                                          <a:srgbClr val="FFC000"/>
                                        </p:clrVal>
                                      </p:to>
                                    </p:set>
                                    <p:set>
                                      <p:cBhvr>
                                        <p:cTn id="19" dur="500" fill="hold"/>
                                        <p:tgtEl>
                                          <p:spTgt spid="29"/>
                                        </p:tgtEl>
                                        <p:attrNameLst>
                                          <p:attrName>fillcolor</p:attrName>
                                        </p:attrNameLst>
                                      </p:cBhvr>
                                      <p:to>
                                        <p:clrVal>
                                          <a:srgbClr val="FFC000"/>
                                        </p:clrVal>
                                      </p:to>
                                    </p:set>
                                    <p:set>
                                      <p:cBhvr>
                                        <p:cTn id="20" dur="500" fill="hold"/>
                                        <p:tgtEl>
                                          <p:spTgt spid="29"/>
                                        </p:tgtEl>
                                        <p:attrNameLst>
                                          <p:attrName>fill.type</p:attrName>
                                        </p:attrNameLst>
                                      </p:cBhvr>
                                      <p:to>
                                        <p:strVal val="solid"/>
                                      </p:to>
                                    </p:set>
                                  </p:childTnLst>
                                </p:cTn>
                              </p:par>
                              <p:par>
                                <p:cTn id="21" presetID="16" presetClass="emph" presetSubtype="0" fill="remove" grpId="0" nodeType="withEffect">
                                  <p:stCondLst>
                                    <p:cond delay="0"/>
                                  </p:stCondLst>
                                  <p:iterate type="lt">
                                    <p:tmPct val="4000"/>
                                  </p:iterate>
                                  <p:childTnLst>
                                    <p:set>
                                      <p:cBhvr override="childStyle">
                                        <p:cTn id="22" dur="500" fill="hold"/>
                                        <p:tgtEl>
                                          <p:spTgt spid="32"/>
                                        </p:tgtEl>
                                        <p:attrNameLst>
                                          <p:attrName>style.color</p:attrName>
                                        </p:attrNameLst>
                                      </p:cBhvr>
                                      <p:to>
                                        <p:clrVal>
                                          <a:srgbClr val="FFC000"/>
                                        </p:clrVal>
                                      </p:to>
                                    </p:set>
                                    <p:set>
                                      <p:cBhvr>
                                        <p:cTn id="23" dur="500" fill="hold"/>
                                        <p:tgtEl>
                                          <p:spTgt spid="32"/>
                                        </p:tgtEl>
                                        <p:attrNameLst>
                                          <p:attrName>fillcolor</p:attrName>
                                        </p:attrNameLst>
                                      </p:cBhvr>
                                      <p:to>
                                        <p:clrVal>
                                          <a:srgbClr val="FFC000"/>
                                        </p:clrVal>
                                      </p:to>
                                    </p:set>
                                    <p:set>
                                      <p:cBhvr>
                                        <p:cTn id="24" dur="500" fill="hold"/>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28" grpId="0"/>
      <p:bldP spid="29"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smtClean="0">
                <a:latin typeface="Segoe UI" panose="020B0502040204020203" pitchFamily="34" charset="0"/>
                <a:cs typeface="Segoe UI" panose="020B0502040204020203" pitchFamily="34" charset="0"/>
              </a:rPr>
              <a:t>Bedankt</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Vragen</a:t>
            </a:r>
            <a:r>
              <a:rPr lang="en-US" dirty="0" smtClean="0">
                <a:latin typeface="Segoe UI" panose="020B0502040204020203" pitchFamily="34" charset="0"/>
                <a:cs typeface="Segoe UI" panose="020B0502040204020203" pitchFamily="34" charset="0"/>
              </a:rPr>
              <a:t>?</a:t>
            </a:r>
            <a:endParaRPr lang="nl-NL" sz="4000" dirty="0">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1187624" y="3556001"/>
            <a:ext cx="6840760" cy="1473200"/>
          </a:xfrm>
        </p:spPr>
        <p:txBody>
          <a:bodyPr>
            <a:normAutofit/>
          </a:bodyPr>
          <a:lstStyle/>
          <a:p>
            <a:endParaRPr lang="nl-NL" sz="3600" dirty="0">
              <a:solidFill>
                <a:schemeClr val="accent1">
                  <a:lumMod val="20000"/>
                  <a:lumOff val="80000"/>
                </a:schemeClr>
              </a:solidFill>
              <a:latin typeface="Segoe UI" panose="020B0502040204020203" pitchFamily="34" charset="0"/>
              <a:cs typeface="Segoe UI" panose="020B0502040204020203" pitchFamily="34" charset="0"/>
            </a:endParaRPr>
          </a:p>
        </p:txBody>
      </p:sp>
      <p:sp>
        <p:nvSpPr>
          <p:cNvPr id="6" name="Rectangle 5"/>
          <p:cNvSpPr/>
          <p:nvPr/>
        </p:nvSpPr>
        <p:spPr>
          <a:xfrm>
            <a:off x="0" y="116632"/>
            <a:ext cx="3347864"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3347864" y="116632"/>
            <a:ext cx="5796136" cy="6120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98" y="116632"/>
            <a:ext cx="8037803" cy="5689504"/>
          </a:xfrm>
          <a:prstGeom prst="rect">
            <a:avLst/>
          </a:prstGeom>
        </p:spPr>
      </p:pic>
      <p:sp>
        <p:nvSpPr>
          <p:cNvPr id="5" name="TextBox 4"/>
          <p:cNvSpPr txBox="1"/>
          <p:nvPr/>
        </p:nvSpPr>
        <p:spPr>
          <a:xfrm>
            <a:off x="1619671" y="276761"/>
            <a:ext cx="5904656" cy="1323439"/>
          </a:xfrm>
          <a:prstGeom prst="rect">
            <a:avLst/>
          </a:prstGeom>
          <a:noFill/>
        </p:spPr>
        <p:txBody>
          <a:bodyPr wrap="square" rtlCol="0">
            <a:spAutoFit/>
          </a:bodyPr>
          <a:lstStyle/>
          <a:p>
            <a:r>
              <a:rPr lang="en-US" sz="8000" dirty="0" smtClean="0">
                <a:solidFill>
                  <a:schemeClr val="bg1"/>
                </a:solidFill>
              </a:rPr>
              <a:t>GO BELGIUM</a:t>
            </a:r>
            <a:endParaRPr lang="nl-BE" sz="8000" dirty="0">
              <a:solidFill>
                <a:schemeClr val="bg1"/>
              </a:solidFill>
            </a:endParaRPr>
          </a:p>
        </p:txBody>
      </p:sp>
    </p:spTree>
    <p:extLst>
      <p:ext uri="{BB962C8B-B14F-4D97-AF65-F5344CB8AC3E}">
        <p14:creationId xmlns:p14="http://schemas.microsoft.com/office/powerpoint/2010/main" val="64739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2924944"/>
            <a:ext cx="8676456" cy="1440160"/>
          </a:xfrm>
        </p:spPr>
        <p:txBody>
          <a:bodyPr/>
          <a:lstStyle/>
          <a:p>
            <a:r>
              <a:rPr lang="en-US" sz="6000" dirty="0"/>
              <a:t>Automation ?</a:t>
            </a:r>
            <a:endParaRPr lang="nl-NL" sz="6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056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Current Environment</a:t>
            </a:r>
            <a:endParaRPr lang="nl-NL" dirty="0">
              <a:latin typeface="Segoe UI Light" panose="020B0502040204020203" pitchFamily="34" charset="0"/>
              <a:cs typeface="Segoe UI Light" panose="020B0502040204020203" pitchFamily="34" charset="0"/>
            </a:endParaRPr>
          </a:p>
        </p:txBody>
      </p:sp>
      <p:sp>
        <p:nvSpPr>
          <p:cNvPr id="4" name="Oval 3"/>
          <p:cNvSpPr/>
          <p:nvPr/>
        </p:nvSpPr>
        <p:spPr>
          <a:xfrm>
            <a:off x="1187624" y="2886915"/>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Internal </a:t>
            </a:r>
          </a:p>
          <a:p>
            <a:pPr algn="ctr"/>
            <a:r>
              <a:rPr lang="en-US" sz="1600" b="1" dirty="0"/>
              <a:t>Manual </a:t>
            </a:r>
          </a:p>
          <a:p>
            <a:pPr algn="ctr"/>
            <a:r>
              <a:rPr lang="en-US" sz="1600" b="1" dirty="0"/>
              <a:t>Processes</a:t>
            </a:r>
          </a:p>
        </p:txBody>
      </p:sp>
      <p:sp>
        <p:nvSpPr>
          <p:cNvPr id="5" name="Oval 4"/>
          <p:cNvSpPr/>
          <p:nvPr/>
        </p:nvSpPr>
        <p:spPr>
          <a:xfrm>
            <a:off x="2716930" y="1791315"/>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Internal </a:t>
            </a:r>
          </a:p>
          <a:p>
            <a:pPr algn="ctr"/>
            <a:r>
              <a:rPr lang="en-US" sz="1600" b="1" dirty="0"/>
              <a:t>Outsourced</a:t>
            </a:r>
          </a:p>
          <a:p>
            <a:pPr algn="ctr"/>
            <a:r>
              <a:rPr lang="en-US" sz="1600" b="1" dirty="0"/>
              <a:t>Processes</a:t>
            </a:r>
          </a:p>
        </p:txBody>
      </p:sp>
      <p:sp>
        <p:nvSpPr>
          <p:cNvPr id="6" name="Oval 5"/>
          <p:cNvSpPr/>
          <p:nvPr/>
        </p:nvSpPr>
        <p:spPr>
          <a:xfrm>
            <a:off x="4767095" y="1791315"/>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Custom Scripts</a:t>
            </a:r>
          </a:p>
        </p:txBody>
      </p:sp>
      <p:sp>
        <p:nvSpPr>
          <p:cNvPr id="7" name="Oval 6"/>
          <p:cNvSpPr/>
          <p:nvPr/>
        </p:nvSpPr>
        <p:spPr>
          <a:xfrm>
            <a:off x="6247873" y="2987808"/>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Vendor-specific Tools</a:t>
            </a:r>
          </a:p>
        </p:txBody>
      </p:sp>
      <p:sp>
        <p:nvSpPr>
          <p:cNvPr id="10" name="Up Arrow 9"/>
          <p:cNvSpPr/>
          <p:nvPr/>
        </p:nvSpPr>
        <p:spPr>
          <a:xfrm rot="18279253">
            <a:off x="2765544" y="3950336"/>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sp>
        <p:nvSpPr>
          <p:cNvPr id="11" name="Up Arrow 10"/>
          <p:cNvSpPr/>
          <p:nvPr/>
        </p:nvSpPr>
        <p:spPr>
          <a:xfrm rot="20123103">
            <a:off x="3523173" y="3326070"/>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sp>
        <p:nvSpPr>
          <p:cNvPr id="12" name="Up Arrow 11"/>
          <p:cNvSpPr/>
          <p:nvPr/>
        </p:nvSpPr>
        <p:spPr>
          <a:xfrm rot="1772771">
            <a:off x="4612719" y="3365430"/>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b="1" dirty="0"/>
          </a:p>
        </p:txBody>
      </p:sp>
      <p:sp>
        <p:nvSpPr>
          <p:cNvPr id="13" name="Up Arrow 12"/>
          <p:cNvSpPr/>
          <p:nvPr/>
        </p:nvSpPr>
        <p:spPr>
          <a:xfrm rot="3443641">
            <a:off x="5351046" y="3957051"/>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pic>
        <p:nvPicPr>
          <p:cNvPr id="14" name="Picture 13" descr="C:\Users\tgerber\Documents\Images\DVD_ART36\Artwork_Imagery\Shapes\Arrows\Curved\5 part virtuous cyc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9754" y="4215392"/>
            <a:ext cx="2082832" cy="151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5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Current Environment Issues</a:t>
            </a:r>
            <a:endParaRPr lang="nl-BE" dirty="0"/>
          </a:p>
        </p:txBody>
      </p:sp>
      <p:sp>
        <p:nvSpPr>
          <p:cNvPr id="4" name="Oval 3"/>
          <p:cNvSpPr/>
          <p:nvPr/>
        </p:nvSpPr>
        <p:spPr>
          <a:xfrm>
            <a:off x="1188151" y="2911673"/>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Internal </a:t>
            </a:r>
          </a:p>
          <a:p>
            <a:pPr algn="ctr"/>
            <a:r>
              <a:rPr lang="en-US" sz="1600" b="1" dirty="0"/>
              <a:t>Manual </a:t>
            </a:r>
          </a:p>
          <a:p>
            <a:pPr algn="ctr"/>
            <a:r>
              <a:rPr lang="en-US" sz="1600" b="1" dirty="0"/>
              <a:t>Processes</a:t>
            </a:r>
          </a:p>
        </p:txBody>
      </p:sp>
      <p:sp>
        <p:nvSpPr>
          <p:cNvPr id="5" name="Oval 4"/>
          <p:cNvSpPr/>
          <p:nvPr/>
        </p:nvSpPr>
        <p:spPr>
          <a:xfrm>
            <a:off x="2717457" y="1816073"/>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Internal </a:t>
            </a:r>
          </a:p>
          <a:p>
            <a:pPr algn="ctr"/>
            <a:r>
              <a:rPr lang="en-US" sz="1600" b="1" dirty="0"/>
              <a:t>Outsourced</a:t>
            </a:r>
          </a:p>
          <a:p>
            <a:pPr algn="ctr"/>
            <a:r>
              <a:rPr lang="en-US" sz="1600" b="1" dirty="0"/>
              <a:t>Processes</a:t>
            </a:r>
          </a:p>
        </p:txBody>
      </p:sp>
      <p:sp>
        <p:nvSpPr>
          <p:cNvPr id="6" name="Oval 5"/>
          <p:cNvSpPr/>
          <p:nvPr/>
        </p:nvSpPr>
        <p:spPr>
          <a:xfrm>
            <a:off x="4767622" y="1816073"/>
            <a:ext cx="1399957" cy="1345792"/>
          </a:xfrm>
          <a:prstGeom prst="ellipse">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Custom Scripts</a:t>
            </a:r>
          </a:p>
        </p:txBody>
      </p:sp>
      <p:sp>
        <p:nvSpPr>
          <p:cNvPr id="7" name="Oval 6"/>
          <p:cNvSpPr/>
          <p:nvPr/>
        </p:nvSpPr>
        <p:spPr>
          <a:xfrm>
            <a:off x="6248400" y="3012566"/>
            <a:ext cx="1399957" cy="1345792"/>
          </a:xfrm>
          <a:prstGeom prst="ellipse">
            <a:avLst/>
          </a:prstGeom>
          <a:solidFill>
            <a:schemeClr val="tx2">
              <a:lumMod val="60000"/>
              <a:lumOff val="40000"/>
            </a:schemeClr>
          </a:solidFill>
          <a:ln>
            <a:solidFill>
              <a:srgbClr val="5D98E2"/>
            </a:solidFill>
          </a:ln>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en-US" sz="1600" b="1" dirty="0"/>
              <a:t>Vendor-specific Tools</a:t>
            </a:r>
          </a:p>
        </p:txBody>
      </p:sp>
      <p:sp>
        <p:nvSpPr>
          <p:cNvPr id="8" name="Up Arrow 7"/>
          <p:cNvSpPr/>
          <p:nvPr/>
        </p:nvSpPr>
        <p:spPr>
          <a:xfrm rot="18279253">
            <a:off x="2766071" y="3975094"/>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sp>
        <p:nvSpPr>
          <p:cNvPr id="9" name="Up Arrow 8"/>
          <p:cNvSpPr/>
          <p:nvPr/>
        </p:nvSpPr>
        <p:spPr>
          <a:xfrm rot="20123103">
            <a:off x="3523700" y="3350828"/>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sp>
        <p:nvSpPr>
          <p:cNvPr id="10" name="Up Arrow 9"/>
          <p:cNvSpPr/>
          <p:nvPr/>
        </p:nvSpPr>
        <p:spPr>
          <a:xfrm rot="1772771">
            <a:off x="4613246" y="3390188"/>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b="1" dirty="0"/>
          </a:p>
        </p:txBody>
      </p:sp>
      <p:sp>
        <p:nvSpPr>
          <p:cNvPr id="11" name="Up Arrow 10"/>
          <p:cNvSpPr/>
          <p:nvPr/>
        </p:nvSpPr>
        <p:spPr>
          <a:xfrm rot="3443641">
            <a:off x="5351573" y="3981809"/>
            <a:ext cx="457199" cy="755248"/>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dirty="0"/>
          </a:p>
        </p:txBody>
      </p:sp>
      <p:sp>
        <p:nvSpPr>
          <p:cNvPr id="12" name="TextBox 11"/>
          <p:cNvSpPr txBox="1"/>
          <p:nvPr/>
        </p:nvSpPr>
        <p:spPr>
          <a:xfrm>
            <a:off x="933271" y="4523061"/>
            <a:ext cx="1605987" cy="830997"/>
          </a:xfrm>
          <a:prstGeom prst="rect">
            <a:avLst/>
          </a:prstGeom>
          <a:noFill/>
        </p:spPr>
        <p:txBody>
          <a:bodyPr wrap="square" rtlCol="0">
            <a:spAutoFit/>
          </a:bodyPr>
          <a:lstStyle>
            <a:defPPr>
              <a:defRPr lang="en-US"/>
            </a:defPPr>
            <a:lvl1pPr algn="ctr">
              <a:defRPr sz="1350"/>
            </a:lvl1pPr>
          </a:lstStyle>
          <a:p>
            <a:r>
              <a:rPr lang="en-US" sz="1600" b="1" dirty="0"/>
              <a:t>Lack of:</a:t>
            </a:r>
          </a:p>
          <a:p>
            <a:r>
              <a:rPr lang="en-US" sz="1600" b="1" dirty="0"/>
              <a:t>Consistency</a:t>
            </a:r>
          </a:p>
          <a:p>
            <a:r>
              <a:rPr lang="en-US" sz="1600" b="1" dirty="0"/>
              <a:t>Compliance</a:t>
            </a:r>
          </a:p>
        </p:txBody>
      </p:sp>
      <p:sp>
        <p:nvSpPr>
          <p:cNvPr id="13" name="TextBox 12"/>
          <p:cNvSpPr txBox="1"/>
          <p:nvPr/>
        </p:nvSpPr>
        <p:spPr>
          <a:xfrm>
            <a:off x="815958" y="1557502"/>
            <a:ext cx="2227911" cy="1077218"/>
          </a:xfrm>
          <a:prstGeom prst="rect">
            <a:avLst/>
          </a:prstGeom>
          <a:noFill/>
        </p:spPr>
        <p:txBody>
          <a:bodyPr wrap="square" rtlCol="0">
            <a:spAutoFit/>
          </a:bodyPr>
          <a:lstStyle/>
          <a:p>
            <a:pPr algn="ctr"/>
            <a:r>
              <a:rPr lang="en-US" sz="1600" b="1" dirty="0"/>
              <a:t>Lack of:</a:t>
            </a:r>
          </a:p>
          <a:p>
            <a:pPr algn="ctr"/>
            <a:r>
              <a:rPr lang="en-US" sz="1600" b="1" dirty="0"/>
              <a:t>Consistency</a:t>
            </a:r>
          </a:p>
          <a:p>
            <a:pPr algn="ctr"/>
            <a:r>
              <a:rPr lang="en-US" sz="1600" b="1" dirty="0"/>
              <a:t>Compliance</a:t>
            </a:r>
          </a:p>
          <a:p>
            <a:pPr algn="ctr"/>
            <a:r>
              <a:rPr lang="en-US" sz="1600" b="1" dirty="0"/>
              <a:t>Know how</a:t>
            </a:r>
          </a:p>
        </p:txBody>
      </p:sp>
      <p:sp>
        <p:nvSpPr>
          <p:cNvPr id="14" name="TextBox 13"/>
          <p:cNvSpPr txBox="1"/>
          <p:nvPr/>
        </p:nvSpPr>
        <p:spPr>
          <a:xfrm>
            <a:off x="6248400" y="1588234"/>
            <a:ext cx="3218064" cy="1077218"/>
          </a:xfrm>
          <a:prstGeom prst="rect">
            <a:avLst/>
          </a:prstGeom>
          <a:noFill/>
        </p:spPr>
        <p:txBody>
          <a:bodyPr wrap="square" rtlCol="0">
            <a:spAutoFit/>
          </a:bodyPr>
          <a:lstStyle>
            <a:defPPr>
              <a:defRPr lang="en-US"/>
            </a:defPPr>
            <a:lvl1pPr algn="ctr">
              <a:defRPr sz="1350"/>
            </a:lvl1pPr>
          </a:lstStyle>
          <a:p>
            <a:pPr algn="l"/>
            <a:r>
              <a:rPr lang="en-US" sz="1600" b="1" dirty="0"/>
              <a:t>High customization costs to support</a:t>
            </a:r>
          </a:p>
          <a:p>
            <a:pPr algn="l"/>
            <a:r>
              <a:rPr lang="en-US" sz="1600" b="1" dirty="0"/>
              <a:t>Heterogeneous technological landscape</a:t>
            </a:r>
          </a:p>
        </p:txBody>
      </p:sp>
      <p:sp>
        <p:nvSpPr>
          <p:cNvPr id="15" name="TextBox 14"/>
          <p:cNvSpPr txBox="1"/>
          <p:nvPr/>
        </p:nvSpPr>
        <p:spPr>
          <a:xfrm>
            <a:off x="6390688" y="4369172"/>
            <a:ext cx="3581912" cy="1077218"/>
          </a:xfrm>
          <a:prstGeom prst="rect">
            <a:avLst/>
          </a:prstGeom>
          <a:noFill/>
        </p:spPr>
        <p:txBody>
          <a:bodyPr wrap="square" rtlCol="0">
            <a:spAutoFit/>
          </a:bodyPr>
          <a:lstStyle>
            <a:defPPr>
              <a:defRPr lang="en-US"/>
            </a:defPPr>
            <a:lvl1pPr algn="ctr">
              <a:defRPr sz="1350"/>
            </a:lvl1pPr>
          </a:lstStyle>
          <a:p>
            <a:pPr algn="l"/>
            <a:r>
              <a:rPr lang="en-US" sz="1600" b="1" dirty="0"/>
              <a:t>Lack of:</a:t>
            </a:r>
          </a:p>
          <a:p>
            <a:pPr algn="l"/>
            <a:r>
              <a:rPr lang="en-US" sz="1600" b="1" dirty="0"/>
              <a:t>Standards</a:t>
            </a:r>
          </a:p>
          <a:p>
            <a:pPr algn="l"/>
            <a:r>
              <a:rPr lang="en-US" sz="1600" b="1" dirty="0"/>
              <a:t>Unified Management</a:t>
            </a:r>
          </a:p>
          <a:p>
            <a:pPr algn="l"/>
            <a:r>
              <a:rPr lang="en-US" sz="1600" b="1" dirty="0"/>
              <a:t>Consolidated Error Handling</a:t>
            </a:r>
          </a:p>
        </p:txBody>
      </p:sp>
      <p:pic>
        <p:nvPicPr>
          <p:cNvPr id="16" name="Picture 15" descr="C:\Users\tgerber\Documents\Images\DVD_ART36\Artwork_Imagery\Shapes\Arrows\Curved\5 part virtuous cyc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0281" y="4240150"/>
            <a:ext cx="2082832" cy="151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62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Standardization of the environment</a:t>
            </a:r>
          </a:p>
          <a:p>
            <a:r>
              <a:rPr lang="en-US" dirty="0"/>
              <a:t>Common toolset</a:t>
            </a:r>
          </a:p>
          <a:p>
            <a:r>
              <a:rPr lang="en-US" dirty="0"/>
              <a:t>System and Processes automation</a:t>
            </a:r>
          </a:p>
          <a:p>
            <a:r>
              <a:rPr lang="en-US" dirty="0"/>
              <a:t>Automation Team- </a:t>
            </a:r>
            <a:r>
              <a:rPr lang="en-US" dirty="0" err="1"/>
              <a:t>DevOps</a:t>
            </a:r>
            <a:r>
              <a:rPr lang="en-US" dirty="0"/>
              <a:t>?</a:t>
            </a:r>
          </a:p>
          <a:p>
            <a:pPr marL="0" indent="0">
              <a:buNone/>
            </a:pPr>
            <a:endParaRPr lang="nl-BE" dirty="0"/>
          </a:p>
        </p:txBody>
      </p:sp>
      <p:sp>
        <p:nvSpPr>
          <p:cNvPr id="3" name="Title 2"/>
          <p:cNvSpPr>
            <a:spLocks noGrp="1"/>
          </p:cNvSpPr>
          <p:nvPr>
            <p:ph type="title"/>
          </p:nvPr>
        </p:nvSpPr>
        <p:spPr/>
        <p:txBody>
          <a:bodyPr/>
          <a:lstStyle/>
          <a:p>
            <a:r>
              <a:rPr lang="en-US" dirty="0"/>
              <a:t>IT Process Automation Elements</a:t>
            </a:r>
            <a:endParaRPr lang="nl-BE" dirty="0"/>
          </a:p>
        </p:txBody>
      </p:sp>
    </p:spTree>
    <p:extLst>
      <p:ext uri="{BB962C8B-B14F-4D97-AF65-F5344CB8AC3E}">
        <p14:creationId xmlns:p14="http://schemas.microsoft.com/office/powerpoint/2010/main" val="358608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a:t>Datacenter automation</a:t>
            </a:r>
            <a:endParaRPr lang="nl-NL" sz="6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2080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Lifecycle of the datacenter</a:t>
            </a:r>
            <a:endParaRPr lang="nl-BE" dirty="0"/>
          </a:p>
        </p:txBody>
      </p:sp>
      <p:pic>
        <p:nvPicPr>
          <p:cNvPr id="4" name="Picture 3" descr="C:\Users\tgerber\Documents\Images\DVD_ART36\Artwork_Imagery\Shapes\Arrows\Curved\5 part virtuous cyc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0771" y="2348234"/>
            <a:ext cx="3030488" cy="22084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00088" y="2140811"/>
            <a:ext cx="3257096" cy="138499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smtClean="0"/>
              <a:t>Cloud Provisioning </a:t>
            </a:r>
            <a:r>
              <a:rPr lang="en-US" sz="1400" b="1" dirty="0"/>
              <a:t>and Deprovisioning</a:t>
            </a:r>
            <a:r>
              <a:rPr lang="en-US" sz="1400" dirty="0"/>
              <a:t/>
            </a:r>
            <a:br>
              <a:rPr lang="en-US" sz="1400" dirty="0"/>
            </a:br>
            <a:endParaRPr lang="en-US" sz="1400" dirty="0"/>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Infrastructure</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Servers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Virtual machines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Applications and services</a:t>
            </a:r>
          </a:p>
        </p:txBody>
      </p:sp>
      <p:sp>
        <p:nvSpPr>
          <p:cNvPr id="6" name="Rectangle 5"/>
          <p:cNvSpPr/>
          <p:nvPr/>
        </p:nvSpPr>
        <p:spPr>
          <a:xfrm>
            <a:off x="5694715" y="4296727"/>
            <a:ext cx="2992086" cy="164352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Monitoring and Remediation</a:t>
            </a:r>
            <a:r>
              <a:rPr lang="en-US" sz="1400" dirty="0"/>
              <a:t/>
            </a:r>
            <a:br>
              <a:rPr lang="en-US" sz="1400" dirty="0"/>
            </a:br>
            <a:endParaRPr lang="en-US" sz="1400" dirty="0"/>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Infrastructure</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Servers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Virtual machines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Applications and services</a:t>
            </a:r>
          </a:p>
          <a:p>
            <a:pPr marL="257175" indent="-257175">
              <a:spcBef>
                <a:spcPct val="20000"/>
              </a:spcBef>
              <a:spcAft>
                <a:spcPts val="450"/>
              </a:spcAft>
              <a:buClr>
                <a:schemeClr val="tx2"/>
              </a:buClr>
              <a:buSzPct val="75000"/>
              <a:buBlip>
                <a:blip r:embed="rId4"/>
              </a:buBlip>
            </a:pPr>
            <a:endParaRPr lang="en-US" sz="1400" dirty="0">
              <a:gradFill>
                <a:gsLst>
                  <a:gs pos="0">
                    <a:schemeClr val="tx1">
                      <a:lumMod val="75000"/>
                      <a:lumOff val="25000"/>
                    </a:schemeClr>
                  </a:gs>
                  <a:gs pos="100000">
                    <a:schemeClr val="tx1">
                      <a:lumMod val="75000"/>
                      <a:lumOff val="25000"/>
                    </a:schemeClr>
                  </a:gs>
                </a:gsLst>
                <a:lin ang="5400000" scaled="0"/>
              </a:gradFill>
              <a:cs typeface="Segoe"/>
            </a:endParaRPr>
          </a:p>
        </p:txBody>
      </p:sp>
      <p:sp>
        <p:nvSpPr>
          <p:cNvPr id="7" name="Rectangle 6"/>
          <p:cNvSpPr/>
          <p:nvPr/>
        </p:nvSpPr>
        <p:spPr>
          <a:xfrm>
            <a:off x="2619711" y="4680438"/>
            <a:ext cx="2528353" cy="160043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Maintenance and Patching</a:t>
            </a:r>
            <a:r>
              <a:rPr lang="en-US" sz="1400" dirty="0"/>
              <a:t/>
            </a:r>
            <a:br>
              <a:rPr lang="en-US" sz="1400" dirty="0"/>
            </a:br>
            <a:endParaRPr lang="en-US" sz="1400" dirty="0"/>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Infrastructure</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Servers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Virtual machines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Applications and services</a:t>
            </a:r>
          </a:p>
          <a:p>
            <a:endParaRPr lang="en-US" sz="1400" dirty="0"/>
          </a:p>
        </p:txBody>
      </p:sp>
      <p:sp>
        <p:nvSpPr>
          <p:cNvPr id="8" name="Rectangle 7"/>
          <p:cNvSpPr/>
          <p:nvPr/>
        </p:nvSpPr>
        <p:spPr>
          <a:xfrm>
            <a:off x="179512" y="3525806"/>
            <a:ext cx="2675737" cy="160043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Security and Disaster Recovery</a:t>
            </a:r>
            <a:r>
              <a:rPr lang="en-US" sz="1400" dirty="0"/>
              <a:t/>
            </a:r>
            <a:br>
              <a:rPr lang="en-US" sz="1400" dirty="0"/>
            </a:br>
            <a:endParaRPr lang="en-US" sz="1400" dirty="0"/>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Infrastructure</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Servers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Virtual machines</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Applications and services</a:t>
            </a:r>
          </a:p>
          <a:p>
            <a:endParaRPr lang="en-US" sz="1400" dirty="0"/>
          </a:p>
        </p:txBody>
      </p:sp>
      <p:sp>
        <p:nvSpPr>
          <p:cNvPr id="9" name="Rectangle 8"/>
          <p:cNvSpPr/>
          <p:nvPr/>
        </p:nvSpPr>
        <p:spPr>
          <a:xfrm>
            <a:off x="1115616" y="1679147"/>
            <a:ext cx="3870202" cy="18158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20000"/>
              </a:spcBef>
              <a:buClr>
                <a:srgbClr val="5191CD"/>
              </a:buClr>
              <a:buSzPct val="75000"/>
            </a:pPr>
            <a:r>
              <a:rPr lang="en-US" sz="1400" b="1" dirty="0"/>
              <a:t>Service Management, Compliance, and Reporting</a:t>
            </a:r>
            <a:r>
              <a:rPr lang="en-US" sz="1400" dirty="0"/>
              <a:t/>
            </a:r>
            <a:br>
              <a:rPr lang="en-US" sz="1400" dirty="0"/>
            </a:br>
            <a:endParaRPr lang="en-US" sz="1400" dirty="0"/>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Service catalog</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Reporting</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Change management</a:t>
            </a:r>
          </a:p>
          <a:p>
            <a:pPr marL="257175" indent="-257175">
              <a:buClr>
                <a:schemeClr val="tx2"/>
              </a:buClr>
              <a:buSzPct val="75000"/>
              <a:buBlip>
                <a:blip r:embed="rId4"/>
              </a:buBlip>
            </a:pPr>
            <a:r>
              <a:rPr lang="en-US" sz="1400" dirty="0">
                <a:gradFill>
                  <a:gsLst>
                    <a:gs pos="0">
                      <a:schemeClr val="tx1">
                        <a:lumMod val="75000"/>
                        <a:lumOff val="25000"/>
                      </a:schemeClr>
                    </a:gs>
                    <a:gs pos="100000">
                      <a:schemeClr val="tx1">
                        <a:lumMod val="75000"/>
                        <a:lumOff val="25000"/>
                      </a:schemeClr>
                    </a:gs>
                  </a:gsLst>
                  <a:lin ang="5400000" scaled="0"/>
                </a:gradFill>
                <a:cs typeface="Segoe"/>
              </a:rPr>
              <a:t>Capacity management</a:t>
            </a:r>
          </a:p>
          <a:p>
            <a:endParaRPr lang="en-US" sz="1400" dirty="0"/>
          </a:p>
        </p:txBody>
      </p:sp>
      <p:sp>
        <p:nvSpPr>
          <p:cNvPr id="10" name="Rectangle 9"/>
          <p:cNvSpPr/>
          <p:nvPr/>
        </p:nvSpPr>
        <p:spPr>
          <a:xfrm>
            <a:off x="5800088" y="2060848"/>
            <a:ext cx="3257096" cy="1850371"/>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400"/>
          </a:p>
        </p:txBody>
      </p:sp>
    </p:spTree>
    <p:extLst>
      <p:ext uri="{BB962C8B-B14F-4D97-AF65-F5344CB8AC3E}">
        <p14:creationId xmlns:p14="http://schemas.microsoft.com/office/powerpoint/2010/main" val="265034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Azure Automation as </a:t>
            </a:r>
            <a:r>
              <a:rPr lang="en-US" sz="6000" dirty="0"/>
              <a:t>provisioning engine</a:t>
            </a:r>
            <a:endParaRPr lang="nl-NL" sz="6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49397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mmer Night intro">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Summer N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76547A9A4CCD41A293C41AF78EC2DF" ma:contentTypeVersion="1" ma:contentTypeDescription="Create a new document." ma:contentTypeScope="" ma:versionID="15858259b1c1d095af5363caf49c5afb">
  <xsd:schema xmlns:xsd="http://www.w3.org/2001/XMLSchema" xmlns:xs="http://www.w3.org/2001/XMLSchema" xmlns:p="http://schemas.microsoft.com/office/2006/metadata/properties" xmlns:ns2="0af47d00-615f-414f-9311-d52c7b11de31" targetNamespace="http://schemas.microsoft.com/office/2006/metadata/properties" ma:root="true" ma:fieldsID="9d5bacccb51323db5cb8dad295032bd5" ns2:_="">
    <xsd:import namespace="0af47d00-615f-414f-9311-d52c7b11de3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7d00-615f-414f-9311-d52c7b11de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3E72AA-B135-438B-9BA8-BB595E273097}">
  <ds:schemaRefs>
    <ds:schemaRef ds:uri="http://purl.org/dc/elements/1.1/"/>
    <ds:schemaRef ds:uri="http://schemas.microsoft.com/office/2006/metadata/properties"/>
    <ds:schemaRef ds:uri="0af47d00-615f-414f-9311-d52c7b11de3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9C56826-9A70-46CA-8A7A-2A1B12E2A273}">
  <ds:schemaRefs>
    <ds:schemaRef ds:uri="http://schemas.microsoft.com/sharepoint/v3/contenttype/forms"/>
  </ds:schemaRefs>
</ds:datastoreItem>
</file>

<file path=customXml/itemProps3.xml><?xml version="1.0" encoding="utf-8"?>
<ds:datastoreItem xmlns:ds="http://schemas.openxmlformats.org/officeDocument/2006/customXml" ds:itemID="{FD8FD429-4791-40E1-8E9E-73045CE63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47d00-615f-414f-9311-d52c7b11de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Waveform</Template>
  <TotalTime>128</TotalTime>
  <Words>1300</Words>
  <Application>Microsoft Office PowerPoint</Application>
  <PresentationFormat>On-screen Show (4:3)</PresentationFormat>
  <Paragraphs>392</Paragraphs>
  <Slides>25</Slides>
  <Notes>22</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Candara</vt:lpstr>
      <vt:lpstr>Segoe</vt:lpstr>
      <vt:lpstr>Segoe Light</vt:lpstr>
      <vt:lpstr>Segoe UI</vt:lpstr>
      <vt:lpstr>Segoe UI Light</vt:lpstr>
      <vt:lpstr>Symbol</vt:lpstr>
      <vt:lpstr>Wingdings</vt:lpstr>
      <vt:lpstr>Summer Night intro</vt:lpstr>
      <vt:lpstr>Summer Night</vt:lpstr>
      <vt:lpstr>Become a Masterchef on Microsoft Azure Automation</vt:lpstr>
      <vt:lpstr>Agenda</vt:lpstr>
      <vt:lpstr>Automation ?</vt:lpstr>
      <vt:lpstr>Current Environment</vt:lpstr>
      <vt:lpstr>Current Environment Issues</vt:lpstr>
      <vt:lpstr>IT Process Automation Elements</vt:lpstr>
      <vt:lpstr>Datacenter automation</vt:lpstr>
      <vt:lpstr>Lifecycle of the datacenter</vt:lpstr>
      <vt:lpstr>Azure Automation as provisioning engine</vt:lpstr>
      <vt:lpstr>Azure Automation</vt:lpstr>
      <vt:lpstr>Built on PowerShell workflow</vt:lpstr>
      <vt:lpstr>Demo</vt:lpstr>
      <vt:lpstr>… and the Windows Azure Portal</vt:lpstr>
      <vt:lpstr>(Azure) runbook Automation</vt:lpstr>
      <vt:lpstr>Azure Automation Assets</vt:lpstr>
      <vt:lpstr>Azure Automation capabilities</vt:lpstr>
      <vt:lpstr>DEMO: Stop/start VM’s</vt:lpstr>
      <vt:lpstr>DEMO: Backup SQL</vt:lpstr>
      <vt:lpstr>Administration, Authoring and Execution</vt:lpstr>
      <vt:lpstr>DEMO: Backup VM’s</vt:lpstr>
      <vt:lpstr>Key Takeways</vt:lpstr>
      <vt:lpstr>People, processes and product</vt:lpstr>
      <vt:lpstr>Processes in automation</vt:lpstr>
      <vt:lpstr>DEMO: Processes in automation</vt:lpstr>
      <vt:lpstr>Bedankt! Vragen?</vt:lpstr>
    </vt:vector>
  </TitlesOfParts>
  <Company>Inovativ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Maarten Goet</dc:creator>
  <cp:lastModifiedBy>Stijn Callebaut</cp:lastModifiedBy>
  <cp:revision>23</cp:revision>
  <dcterms:created xsi:type="dcterms:W3CDTF">2013-06-14T12:12:14Z</dcterms:created>
  <dcterms:modified xsi:type="dcterms:W3CDTF">2014-06-25T21:34:08Z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0x0101007376547A9A4CCD41A293C41AF78EC2DF</vt:lpwstr>
  </property>
</Properties>
</file>