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1"/>
  </p:notesMasterIdLst>
  <p:sldIdLst>
    <p:sldId id="258" r:id="rId5"/>
    <p:sldId id="261" r:id="rId6"/>
    <p:sldId id="260" r:id="rId7"/>
    <p:sldId id="264" r:id="rId8"/>
    <p:sldId id="265" r:id="rId9"/>
    <p:sldId id="267" r:id="rId10"/>
    <p:sldId id="286" r:id="rId11"/>
    <p:sldId id="266" r:id="rId12"/>
    <p:sldId id="268" r:id="rId13"/>
    <p:sldId id="269" r:id="rId14"/>
    <p:sldId id="283" r:id="rId15"/>
    <p:sldId id="270" r:id="rId16"/>
    <p:sldId id="271" r:id="rId17"/>
    <p:sldId id="272" r:id="rId18"/>
    <p:sldId id="284" r:id="rId19"/>
    <p:sldId id="273" r:id="rId20"/>
    <p:sldId id="282" r:id="rId21"/>
    <p:sldId id="274" r:id="rId22"/>
    <p:sldId id="275" r:id="rId23"/>
    <p:sldId id="285" r:id="rId24"/>
    <p:sldId id="276" r:id="rId25"/>
    <p:sldId id="281" r:id="rId26"/>
    <p:sldId id="278" r:id="rId27"/>
    <p:sldId id="259" r:id="rId28"/>
    <p:sldId id="279" r:id="rId29"/>
    <p:sldId id="280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DA"/>
    <a:srgbClr val="BAC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269" autoAdjust="0"/>
  </p:normalViewPr>
  <p:slideViewPr>
    <p:cSldViewPr snapToGrid="0">
      <p:cViewPr varScale="1">
        <p:scale>
          <a:sx n="105" d="100"/>
          <a:sy n="105" d="100"/>
        </p:scale>
        <p:origin x="24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EFB31-FF79-4448-B636-16D198F4FFD6}" type="datetimeFigureOut">
              <a:rPr lang="nl-BE" smtClean="0"/>
              <a:t>17/06/2015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5E930-03D0-4446-ACB3-5B97F3704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08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5801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86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815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21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206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1805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9791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576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698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22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75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5166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22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1878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219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1182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360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3437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326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145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628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99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7887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22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78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5E930-03D0-4446-ACB3-5B97F370482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53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BAC61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/>
          <a:lstStyle/>
          <a:p>
            <a:fld id="{9C6F9826-67F2-410F-B531-FA3EE3F205A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78" y="2440449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7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0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6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86EDB2B-94B6-4A2B-9786-B730098CFC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DE7AAC-0F9C-4EC5-A71A-D74594EF59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6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69" y="5911696"/>
            <a:ext cx="794064" cy="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5867" kern="1200">
          <a:solidFill>
            <a:srgbClr val="0088DA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rgbClr val="0088DA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8462" y="2700410"/>
            <a:ext cx="11093829" cy="3335216"/>
          </a:xfrm>
          <a:prstGeom prst="rect">
            <a:avLst/>
          </a:prstGeom>
          <a:solidFill>
            <a:srgbClr val="008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378" y="2918450"/>
            <a:ext cx="10538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Automate yourself – Service Management like a Boss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252166"/>
            <a:ext cx="11327907" cy="2065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399" y="5182794"/>
            <a:ext cx="929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Kurt van Hoecke        Stijn Callebaut</a:t>
            </a:r>
            <a:endParaRPr lang="en-US" sz="3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99" y="5266839"/>
            <a:ext cx="479842" cy="463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35" y="5266839"/>
            <a:ext cx="479842" cy="4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Automation with PS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459360" y="2050377"/>
            <a:ext cx="5975354" cy="810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Improve service performance and availability</a:t>
            </a:r>
          </a:p>
        </p:txBody>
      </p:sp>
      <p:sp>
        <p:nvSpPr>
          <p:cNvPr id="4" name="Pentagon 3"/>
          <p:cNvSpPr/>
          <p:nvPr/>
        </p:nvSpPr>
        <p:spPr bwMode="auto">
          <a:xfrm>
            <a:off x="813381" y="2050377"/>
            <a:ext cx="5317705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68557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Orchestrate tasks across systems and datacenters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59360" y="2851947"/>
            <a:ext cx="5975354" cy="810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Optimize resources and get consistent outcomes</a:t>
            </a:r>
          </a:p>
        </p:txBody>
      </p:sp>
      <p:sp>
        <p:nvSpPr>
          <p:cNvPr id="6" name="Pentagon 5"/>
          <p:cNvSpPr/>
          <p:nvPr/>
        </p:nvSpPr>
        <p:spPr bwMode="auto">
          <a:xfrm>
            <a:off x="813381" y="2851947"/>
            <a:ext cx="5288921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68557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Standardize deployment processes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59360" y="3655625"/>
            <a:ext cx="5975354" cy="810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Lower costs &amp; reduce manual, error prone activities</a:t>
            </a:r>
          </a:p>
        </p:txBody>
      </p:sp>
      <p:sp>
        <p:nvSpPr>
          <p:cNvPr id="8" name="Pentagon 7"/>
          <p:cNvSpPr/>
          <p:nvPr/>
        </p:nvSpPr>
        <p:spPr bwMode="auto">
          <a:xfrm>
            <a:off x="829559" y="3655625"/>
            <a:ext cx="5272743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68557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Automate large volume and highly repetitive tasks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59360" y="4459302"/>
            <a:ext cx="5975354" cy="783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Simplify data center management </a:t>
            </a:r>
          </a:p>
        </p:txBody>
      </p:sp>
      <p:sp>
        <p:nvSpPr>
          <p:cNvPr id="10" name="Pentagon 9"/>
          <p:cNvSpPr/>
          <p:nvPr/>
        </p:nvSpPr>
        <p:spPr bwMode="auto">
          <a:xfrm>
            <a:off x="829559" y="4459302"/>
            <a:ext cx="5272743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68557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Integrate System Center with 3</a:t>
            </a:r>
            <a:r>
              <a:rPr kumimoji="0" lang="en-CA" sz="15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rd</a:t>
            </a:r>
            <a:r>
              <a:rPr kumimoji="0" lang="en-CA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 party tools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02004" y="1529183"/>
            <a:ext cx="3086100" cy="572156"/>
          </a:xfrm>
          <a:prstGeom prst="rect">
            <a:avLst/>
          </a:prstGeom>
        </p:spPr>
        <p:txBody>
          <a:bodyPr vert="horz" lIns="182880" tIns="137160" rIns="91440" bIns="45720" rtlCol="0">
            <a:noAutofit/>
          </a:bodyPr>
          <a:lstStyle>
            <a:lvl1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1pPr>
            <a:lvl2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2pPr>
            <a:lvl3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3pPr>
            <a:lvl4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4pPr>
            <a:lvl5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Capability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6096000" y="1529183"/>
            <a:ext cx="3087290" cy="494194"/>
          </a:xfrm>
          <a:prstGeom prst="rect">
            <a:avLst/>
          </a:prstGeom>
        </p:spPr>
        <p:txBody>
          <a:bodyPr vert="horz" lIns="182880" tIns="137160" rIns="91440" bIns="45720" rtlCol="0">
            <a:noAutofit/>
          </a:bodyPr>
          <a:lstStyle>
            <a:lvl1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1pPr>
            <a:lvl2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2pPr>
            <a:lvl3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3pPr>
            <a:lvl4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4pPr>
            <a:lvl5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Value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528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vel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14288"/>
            <a:ext cx="12215319" cy="68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9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nl-BE" i="1" dirty="0">
                <a:solidFill>
                  <a:srgbClr val="4F81BD"/>
                </a:solidFill>
              </a:rPr>
              <a:t>On-</a:t>
            </a:r>
            <a:r>
              <a:rPr lang="nl-BE" i="1" dirty="0" err="1">
                <a:solidFill>
                  <a:srgbClr val="4F81BD"/>
                </a:solidFill>
              </a:rPr>
              <a:t>demand</a:t>
            </a:r>
            <a:r>
              <a:rPr lang="nl-BE" i="1" dirty="0">
                <a:solidFill>
                  <a:srgbClr val="4F81BD"/>
                </a:solidFill>
              </a:rPr>
              <a:t> </a:t>
            </a:r>
            <a:r>
              <a:rPr lang="nl-BE" i="1" dirty="0" err="1">
                <a:solidFill>
                  <a:srgbClr val="4F81BD"/>
                </a:solidFill>
              </a:rPr>
              <a:t>self-service</a:t>
            </a:r>
            <a:endParaRPr lang="nl-BE" i="1" dirty="0">
              <a:solidFill>
                <a:srgbClr val="4F81BD"/>
              </a:solidFill>
            </a:endParaRPr>
          </a:p>
          <a:p>
            <a:pPr marL="363538" lvl="1" indent="0">
              <a:buNone/>
            </a:pPr>
            <a:r>
              <a:rPr lang="en-US" i="1" dirty="0">
                <a:solidFill>
                  <a:srgbClr val="00BCF2"/>
                </a:solidFill>
              </a:rPr>
              <a:t>Flexible requests </a:t>
            </a:r>
          </a:p>
          <a:p>
            <a:pPr marL="355600" lvl="1" indent="0">
              <a:buNone/>
            </a:pPr>
            <a:r>
              <a:rPr lang="en-US" i="1" dirty="0">
                <a:solidFill>
                  <a:srgbClr val="00BCF2"/>
                </a:solidFill>
              </a:rPr>
              <a:t>Deployment based on input</a:t>
            </a:r>
          </a:p>
          <a:p>
            <a:pPr marL="0" indent="-7938">
              <a:buNone/>
            </a:pPr>
            <a:r>
              <a:rPr lang="en-US" i="1" dirty="0">
                <a:solidFill>
                  <a:srgbClr val="4F81BD"/>
                </a:solidFill>
              </a:rPr>
              <a:t>Standard offerings</a:t>
            </a:r>
          </a:p>
          <a:p>
            <a:pPr marL="355600" lvl="1" indent="0">
              <a:buNone/>
            </a:pPr>
            <a:r>
              <a:rPr lang="en-US" i="1" dirty="0">
                <a:solidFill>
                  <a:srgbClr val="7F7F7F"/>
                </a:solidFill>
              </a:rPr>
              <a:t>Company standards applied in automation</a:t>
            </a:r>
          </a:p>
          <a:p>
            <a:pPr marL="355600" lvl="1" indent="0">
              <a:buNone/>
            </a:pPr>
            <a:r>
              <a:rPr lang="en-US" i="1" dirty="0">
                <a:solidFill>
                  <a:srgbClr val="7F7F7F"/>
                </a:solidFill>
              </a:rPr>
              <a:t>Applications installed</a:t>
            </a:r>
            <a:r>
              <a:rPr lang="en-US" i="1" dirty="0">
                <a:solidFill>
                  <a:srgbClr val="000000"/>
                </a:solidFill>
              </a:rPr>
              <a:t> </a:t>
            </a:r>
          </a:p>
          <a:p>
            <a:pPr marL="0" indent="-7938">
              <a:buNone/>
            </a:pPr>
            <a:r>
              <a:rPr lang="en-US" i="1" dirty="0">
                <a:solidFill>
                  <a:srgbClr val="4F81BD"/>
                </a:solidFill>
              </a:rPr>
              <a:t>Processes are integrated</a:t>
            </a:r>
          </a:p>
          <a:p>
            <a:pPr marL="363538" lvl="1" indent="-7938">
              <a:buNone/>
            </a:pPr>
            <a:r>
              <a:rPr lang="en-US" i="1" dirty="0">
                <a:solidFill>
                  <a:schemeClr val="tx1"/>
                </a:solidFill>
              </a:rPr>
              <a:t>Approval / Deployment / Notifications</a:t>
            </a:r>
          </a:p>
          <a:p>
            <a:endParaRPr lang="nl-BE" dirty="0"/>
          </a:p>
        </p:txBody>
      </p:sp>
      <p:sp>
        <p:nvSpPr>
          <p:cNvPr id="4" name="Oval Callout 3"/>
          <p:cNvSpPr/>
          <p:nvPr/>
        </p:nvSpPr>
        <p:spPr>
          <a:xfrm>
            <a:off x="8126506" y="2559080"/>
            <a:ext cx="2819400" cy="841248"/>
          </a:xfrm>
          <a:prstGeom prst="wedgeEllipseCallout">
            <a:avLst>
              <a:gd name="adj1" fmla="val -104544"/>
              <a:gd name="adj2" fmla="val -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Clicks in portal are automated</a:t>
            </a:r>
            <a:endParaRPr lang="nl-B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5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Provisioning in </a:t>
            </a:r>
            <a:r>
              <a:rPr lang="de-CH" dirty="0"/>
              <a:t>Azure</a:t>
            </a:r>
            <a:br>
              <a:rPr lang="de-CH" dirty="0"/>
            </a:br>
            <a:r>
              <a:rPr lang="de-CH" dirty="0"/>
              <a:t>Scaling the automation (SMA)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in the workflow engine(s)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181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of SMA in </a:t>
            </a:r>
            <a:r>
              <a:rPr lang="en-US" dirty="0" smtClean="0"/>
              <a:t>automation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893320" y="2042344"/>
            <a:ext cx="6305723" cy="810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Improve service performance and availability</a:t>
            </a:r>
          </a:p>
        </p:txBody>
      </p:sp>
      <p:sp>
        <p:nvSpPr>
          <p:cNvPr id="4" name="Pentagon 3"/>
          <p:cNvSpPr/>
          <p:nvPr/>
        </p:nvSpPr>
        <p:spPr bwMode="auto">
          <a:xfrm>
            <a:off x="713630" y="2042344"/>
            <a:ext cx="5149842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685574"/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Orchestrate automation across systems and datacenters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09600" y="1515126"/>
            <a:ext cx="3086100" cy="290849"/>
          </a:xfrm>
          <a:prstGeom prst="rect">
            <a:avLst/>
          </a:prstGeom>
        </p:spPr>
        <p:txBody>
          <a:bodyPr vert="horz" lIns="182880" tIns="137160" rIns="91440" bIns="45720" rtlCol="0">
            <a:noAutofit/>
          </a:bodyPr>
          <a:lstStyle>
            <a:lvl1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1pPr>
            <a:lvl2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2pPr>
            <a:lvl3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3pPr>
            <a:lvl4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4pPr>
            <a:lvl5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5pPr>
          </a:lstStyle>
          <a:p>
            <a:r>
              <a:rPr lang="en-CA" sz="1800" kern="0" dirty="0" smtClean="0">
                <a:solidFill>
                  <a:schemeClr val="tx1"/>
                </a:solidFill>
                <a:latin typeface="Segoe UI"/>
              </a:rPr>
              <a:t>Capability</a:t>
            </a:r>
            <a:endParaRPr lang="en-CA" sz="1800" kern="0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93320" y="2843914"/>
            <a:ext cx="6305723" cy="810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Optimize resources and get consistent outcomes</a:t>
            </a:r>
          </a:p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Even on applications level</a:t>
            </a:r>
          </a:p>
        </p:txBody>
      </p:sp>
      <p:sp>
        <p:nvSpPr>
          <p:cNvPr id="7" name="Pentagon 6"/>
          <p:cNvSpPr/>
          <p:nvPr/>
        </p:nvSpPr>
        <p:spPr bwMode="auto">
          <a:xfrm>
            <a:off x="725864" y="2843914"/>
            <a:ext cx="5137608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685574"/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Standardize deployment processes</a:t>
            </a:r>
          </a:p>
          <a:p>
            <a:pPr marL="285750" indent="-285750" defTabSz="685574">
              <a:buFontTx/>
              <a:buChar char="-"/>
            </a:pPr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Configuration</a:t>
            </a:r>
          </a:p>
          <a:p>
            <a:pPr marL="285750" indent="-285750" defTabSz="685574">
              <a:buFontTx/>
              <a:buChar char="-"/>
            </a:pPr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Application and roles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93320" y="3647592"/>
            <a:ext cx="6305723" cy="810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Lower costs &amp; reduce manual, error prone activities</a:t>
            </a:r>
          </a:p>
        </p:txBody>
      </p:sp>
      <p:sp>
        <p:nvSpPr>
          <p:cNvPr id="9" name="Pentagon 8"/>
          <p:cNvSpPr/>
          <p:nvPr/>
        </p:nvSpPr>
        <p:spPr bwMode="auto">
          <a:xfrm>
            <a:off x="725864" y="3647592"/>
            <a:ext cx="5137608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685574"/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Automate large volume and highly repetitive tasks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893320" y="4451269"/>
            <a:ext cx="6305723" cy="783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Simplify data center management across toolset</a:t>
            </a:r>
          </a:p>
        </p:txBody>
      </p:sp>
      <p:sp>
        <p:nvSpPr>
          <p:cNvPr id="11" name="Pentagon 10"/>
          <p:cNvSpPr/>
          <p:nvPr/>
        </p:nvSpPr>
        <p:spPr bwMode="auto">
          <a:xfrm>
            <a:off x="725864" y="4451269"/>
            <a:ext cx="5137608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685574"/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3</a:t>
            </a:r>
            <a:r>
              <a:rPr lang="en-CA" sz="1500" kern="0" baseline="30000" dirty="0" smtClean="0">
                <a:solidFill>
                  <a:prstClr val="white"/>
                </a:solidFill>
                <a:latin typeface="Segoe" pitchFamily="34" charset="0"/>
              </a:rPr>
              <a:t>rd</a:t>
            </a:r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 party integration via PS modules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5734226" y="1496135"/>
            <a:ext cx="3087290" cy="290849"/>
          </a:xfrm>
          <a:prstGeom prst="rect">
            <a:avLst/>
          </a:prstGeom>
        </p:spPr>
        <p:txBody>
          <a:bodyPr vert="horz" lIns="182880" tIns="137160" rIns="91440" bIns="45720" rtlCol="0">
            <a:noAutofit/>
          </a:bodyPr>
          <a:lstStyle>
            <a:lvl1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1pPr>
            <a:lvl2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2pPr>
            <a:lvl3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3pPr>
            <a:lvl4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4pPr>
            <a:lvl5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5pPr>
          </a:lstStyle>
          <a:p>
            <a:pPr>
              <a:lnSpc>
                <a:spcPct val="140000"/>
              </a:lnSpc>
            </a:pPr>
            <a:r>
              <a:rPr lang="en-CA" sz="1800" kern="0" dirty="0" smtClean="0">
                <a:solidFill>
                  <a:schemeClr val="tx1"/>
                </a:solidFill>
                <a:latin typeface="Segoe UI"/>
              </a:rPr>
              <a:t>Value</a:t>
            </a:r>
            <a:endParaRPr lang="en-CA" sz="1800" kern="0" dirty="0">
              <a:solidFill>
                <a:schemeClr val="tx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587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vel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14288"/>
            <a:ext cx="12188469" cy="68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0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i="1" dirty="0"/>
              <a:t>On-</a:t>
            </a:r>
            <a:r>
              <a:rPr lang="nl-BE" i="1" dirty="0" err="1"/>
              <a:t>demand</a:t>
            </a:r>
            <a:r>
              <a:rPr lang="nl-BE" i="1" dirty="0"/>
              <a:t> </a:t>
            </a:r>
            <a:r>
              <a:rPr lang="nl-BE" i="1" dirty="0" err="1"/>
              <a:t>self-service</a:t>
            </a:r>
            <a:endParaRPr lang="nl-BE" i="1" dirty="0"/>
          </a:p>
          <a:p>
            <a:pPr marL="363538" lvl="1" indent="0">
              <a:buNone/>
            </a:pPr>
            <a:r>
              <a:rPr lang="en-US" i="1" dirty="0">
                <a:solidFill>
                  <a:srgbClr val="00BCF2"/>
                </a:solidFill>
              </a:rPr>
              <a:t>Flexible requests </a:t>
            </a:r>
          </a:p>
          <a:p>
            <a:pPr marL="355600" lvl="1" indent="0">
              <a:buNone/>
            </a:pPr>
            <a:r>
              <a:rPr lang="en-US" i="1" dirty="0">
                <a:solidFill>
                  <a:srgbClr val="00BCF2"/>
                </a:solidFill>
              </a:rPr>
              <a:t>Deployment based on input</a:t>
            </a:r>
          </a:p>
          <a:p>
            <a:pPr marL="0" indent="-7938">
              <a:buNone/>
            </a:pPr>
            <a:r>
              <a:rPr lang="en-US" i="1" dirty="0"/>
              <a:t>Standard offerings</a:t>
            </a:r>
          </a:p>
          <a:p>
            <a:pPr marL="355600" lvl="1" indent="0">
              <a:buNone/>
            </a:pPr>
            <a:r>
              <a:rPr lang="en-US" i="1" dirty="0">
                <a:solidFill>
                  <a:srgbClr val="00BCF2"/>
                </a:solidFill>
              </a:rPr>
              <a:t>Company standards applied in automation</a:t>
            </a:r>
          </a:p>
          <a:p>
            <a:pPr marL="355600" lvl="1" indent="0">
              <a:buNone/>
            </a:pPr>
            <a:r>
              <a:rPr lang="en-US" i="1" dirty="0">
                <a:solidFill>
                  <a:srgbClr val="00BCF2"/>
                </a:solidFill>
              </a:rPr>
              <a:t>Applications installed </a:t>
            </a:r>
          </a:p>
          <a:p>
            <a:pPr marL="0" indent="-7938">
              <a:buNone/>
            </a:pPr>
            <a:r>
              <a:rPr lang="en-US" i="1" dirty="0"/>
              <a:t>Processes are integrated</a:t>
            </a:r>
          </a:p>
          <a:p>
            <a:pPr marL="363538" lvl="1" indent="-7938">
              <a:buNone/>
            </a:pPr>
            <a:r>
              <a:rPr lang="en-US" i="1" dirty="0">
                <a:solidFill>
                  <a:schemeClr val="tx1"/>
                </a:solidFill>
              </a:rPr>
              <a:t>Approval / Deployment / Notifications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108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 Requests, Process integrated automation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Process, People and Product – 3P approach to quality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390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of Process </a:t>
            </a:r>
            <a:r>
              <a:rPr lang="en-US" dirty="0" smtClean="0"/>
              <a:t>integration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414444" y="1976566"/>
            <a:ext cx="5794025" cy="810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Company requests can be published with own standards</a:t>
            </a:r>
          </a:p>
        </p:txBody>
      </p:sp>
      <p:sp>
        <p:nvSpPr>
          <p:cNvPr id="4" name="Pentagon 3"/>
          <p:cNvSpPr/>
          <p:nvPr/>
        </p:nvSpPr>
        <p:spPr bwMode="auto">
          <a:xfrm>
            <a:off x="775736" y="1976566"/>
            <a:ext cx="5310435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685574"/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Self-service portal with published company requests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75736" y="1440405"/>
            <a:ext cx="3086100" cy="290849"/>
          </a:xfrm>
          <a:prstGeom prst="rect">
            <a:avLst/>
          </a:prstGeom>
        </p:spPr>
        <p:txBody>
          <a:bodyPr vert="horz" lIns="182880" tIns="137160" rIns="91440" bIns="45720" rtlCol="0">
            <a:noAutofit/>
          </a:bodyPr>
          <a:lstStyle>
            <a:lvl1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1pPr>
            <a:lvl2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2pPr>
            <a:lvl3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3pPr>
            <a:lvl4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4pPr>
            <a:lvl5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5pPr>
          </a:lstStyle>
          <a:p>
            <a:r>
              <a:rPr lang="en-CA" sz="1800" kern="0" dirty="0" smtClean="0">
                <a:solidFill>
                  <a:schemeClr val="tx1"/>
                </a:solidFill>
                <a:latin typeface="Segoe UI"/>
              </a:rPr>
              <a:t>Capability</a:t>
            </a:r>
            <a:endParaRPr lang="en-CA" sz="1800" kern="0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14444" y="2778136"/>
            <a:ext cx="5794025" cy="810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Automated provisioning with consistent outcomes</a:t>
            </a:r>
          </a:p>
        </p:txBody>
      </p:sp>
      <p:sp>
        <p:nvSpPr>
          <p:cNvPr id="7" name="Pentagon 6"/>
          <p:cNvSpPr/>
          <p:nvPr/>
        </p:nvSpPr>
        <p:spPr bwMode="auto">
          <a:xfrm>
            <a:off x="791852" y="2778136"/>
            <a:ext cx="5265535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685574"/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Automation integrated in the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14444" y="3581814"/>
            <a:ext cx="5794025" cy="810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Request are measures, notifications are send based on process</a:t>
            </a:r>
          </a:p>
        </p:txBody>
      </p:sp>
      <p:sp>
        <p:nvSpPr>
          <p:cNvPr id="9" name="Pentagon 8"/>
          <p:cNvSpPr/>
          <p:nvPr/>
        </p:nvSpPr>
        <p:spPr bwMode="auto">
          <a:xfrm>
            <a:off x="791852" y="3581814"/>
            <a:ext cx="5265535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Service Request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414444" y="4385491"/>
            <a:ext cx="5794025" cy="783000"/>
          </a:xfrm>
          <a:prstGeom prst="rect">
            <a:avLst/>
          </a:prstGeom>
          <a:solidFill>
            <a:srgbClr val="0088DA"/>
          </a:solidFill>
          <a:ln w="9525" cap="flat" cmpd="sng" algn="ctr">
            <a:solidFill>
              <a:srgbClr val="0A5BB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marL="675085" algn="ctr" defTabSz="685574"/>
            <a:r>
              <a:rPr lang="en-CA" sz="1500" kern="0" dirty="0">
                <a:solidFill>
                  <a:prstClr val="white"/>
                </a:solidFill>
                <a:latin typeface="Segoe" pitchFamily="34" charset="0"/>
              </a:rPr>
              <a:t>Company defines own standards</a:t>
            </a:r>
          </a:p>
        </p:txBody>
      </p:sp>
      <p:sp>
        <p:nvSpPr>
          <p:cNvPr id="11" name="Pentagon 10"/>
          <p:cNvSpPr/>
          <p:nvPr/>
        </p:nvSpPr>
        <p:spPr bwMode="auto">
          <a:xfrm>
            <a:off x="791852" y="4385491"/>
            <a:ext cx="5265535" cy="810000"/>
          </a:xfrm>
          <a:prstGeom prst="homePlate">
            <a:avLst>
              <a:gd name="adj" fmla="val 23853"/>
            </a:avLst>
          </a:prstGeom>
          <a:gradFill rotWithShape="1">
            <a:gsLst>
              <a:gs pos="0">
                <a:srgbClr val="0C6126">
                  <a:tint val="100000"/>
                  <a:shade val="100000"/>
                  <a:satMod val="130000"/>
                </a:srgbClr>
              </a:gs>
              <a:gs pos="100000">
                <a:srgbClr val="0C612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C61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685574"/>
            <a:r>
              <a:rPr lang="en-CA" sz="1500" kern="0" dirty="0" smtClean="0">
                <a:solidFill>
                  <a:prstClr val="white"/>
                </a:solidFill>
                <a:latin typeface="Segoe" pitchFamily="34" charset="0"/>
              </a:rPr>
              <a:t>End-to-end configurable solution 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6086171" y="1417637"/>
            <a:ext cx="3087290" cy="290849"/>
          </a:xfrm>
          <a:prstGeom prst="rect">
            <a:avLst/>
          </a:prstGeom>
        </p:spPr>
        <p:txBody>
          <a:bodyPr vert="horz" lIns="182880" tIns="137160" rIns="91440" bIns="45720" rtlCol="0">
            <a:noAutofit/>
          </a:bodyPr>
          <a:lstStyle>
            <a:lvl1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1pPr>
            <a:lvl2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2pPr>
            <a:lvl3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3pPr>
            <a:lvl4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4pPr>
            <a:lvl5pPr eaLnBrk="1" hangingPunct="1">
              <a:lnSpc>
                <a:spcPct val="120000"/>
              </a:lnSpc>
              <a:defRPr sz="1400">
                <a:solidFill>
                  <a:srgbClr val="FFFFFF"/>
                </a:solidFill>
                <a:latin typeface="+mn-lt"/>
                <a:cs typeface="Segoe Pro Light"/>
              </a:defRPr>
            </a:lvl5pPr>
          </a:lstStyle>
          <a:p>
            <a:pPr>
              <a:lnSpc>
                <a:spcPct val="140000"/>
              </a:lnSpc>
            </a:pPr>
            <a:r>
              <a:rPr lang="en-CA" sz="1800" kern="0" dirty="0" smtClean="0">
                <a:solidFill>
                  <a:schemeClr val="tx1"/>
                </a:solidFill>
                <a:latin typeface="Segoe UI"/>
              </a:rPr>
              <a:t>Value</a:t>
            </a:r>
            <a:endParaRPr lang="en-CA" sz="1800" kern="0" dirty="0">
              <a:solidFill>
                <a:schemeClr val="tx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020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Center Service Manager</a:t>
            </a:r>
            <a:endParaRPr lang="nl-B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626378" y="4741494"/>
            <a:ext cx="2446184" cy="7475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spc="-49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0361" y="4690013"/>
            <a:ext cx="2936013" cy="12718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spc="-49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50361" y="2251039"/>
            <a:ext cx="2936013" cy="15138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spc="-49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386151" y="2244092"/>
            <a:ext cx="3015607" cy="1515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spc="-49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1158" y="2340039"/>
            <a:ext cx="2265148" cy="39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61" b="1" dirty="0">
                <a:solidFill>
                  <a:schemeClr val="bg1"/>
                </a:solidFill>
              </a:rPr>
              <a:t>Request offerings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41158" y="2699329"/>
            <a:ext cx="2657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Offering created by IT service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provider that consumers request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using the service catalog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43174" y="3393054"/>
            <a:ext cx="1681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Based on a template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38295" y="2331915"/>
            <a:ext cx="2063053" cy="39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61" b="1" dirty="0">
                <a:solidFill>
                  <a:schemeClr val="bg1"/>
                </a:solidFill>
              </a:rPr>
              <a:t>Service offering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38295" y="2685303"/>
            <a:ext cx="2867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Work item used to identify and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classify standard IT services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38295" y="3142503"/>
            <a:ext cx="2999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Contains one or more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request offerings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91017" y="4736204"/>
            <a:ext cx="1378512" cy="39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61" b="1" dirty="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21359" y="5106284"/>
            <a:ext cx="277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Minimize data entry by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providing default values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12999" y="5573830"/>
            <a:ext cx="1795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Standardize processes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5604821" y="2631357"/>
            <a:ext cx="707039" cy="63362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spc="-49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26953" y="4910161"/>
            <a:ext cx="2446184" cy="39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61" b="1" dirty="0">
                <a:solidFill>
                  <a:schemeClr val="bg1"/>
                </a:solidFill>
              </a:rPr>
              <a:t>The service catalog</a:t>
            </a:r>
          </a:p>
        </p:txBody>
      </p:sp>
      <p:sp>
        <p:nvSpPr>
          <p:cNvPr id="25" name="Right Arrow 24"/>
          <p:cNvSpPr/>
          <p:nvPr/>
        </p:nvSpPr>
        <p:spPr bwMode="auto">
          <a:xfrm rot="16200000">
            <a:off x="3156665" y="3927819"/>
            <a:ext cx="707039" cy="63362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spc="-49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7507637" y="3929055"/>
            <a:ext cx="707039" cy="63362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spc="-4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0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 yourself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become the boss…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4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vel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0"/>
            <a:ext cx="12225707" cy="68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154" y="1761938"/>
            <a:ext cx="8642350" cy="3819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rgbClr val="0088D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i="1" dirty="0" smtClean="0"/>
              <a:t>On-</a:t>
            </a:r>
            <a:r>
              <a:rPr lang="nl-BE" i="1" dirty="0" err="1" smtClean="0"/>
              <a:t>demand</a:t>
            </a:r>
            <a:r>
              <a:rPr lang="nl-BE" i="1" dirty="0" smtClean="0"/>
              <a:t> </a:t>
            </a:r>
            <a:r>
              <a:rPr lang="nl-BE" i="1" dirty="0" err="1" smtClean="0"/>
              <a:t>self-service</a:t>
            </a:r>
            <a:endParaRPr lang="nl-BE" i="1" dirty="0" smtClean="0"/>
          </a:p>
          <a:p>
            <a:pPr marL="363538" lvl="1" indent="0">
              <a:buFont typeface="Arial" pitchFamily="34" charset="0"/>
              <a:buNone/>
            </a:pPr>
            <a:r>
              <a:rPr lang="en-US" i="1" dirty="0" smtClean="0">
                <a:solidFill>
                  <a:srgbClr val="00BCF2"/>
                </a:solidFill>
              </a:rPr>
              <a:t>Flexible requests </a:t>
            </a:r>
          </a:p>
          <a:p>
            <a:pPr marL="355600" lvl="1" indent="0">
              <a:buFont typeface="Arial" pitchFamily="34" charset="0"/>
              <a:buNone/>
            </a:pPr>
            <a:r>
              <a:rPr lang="en-US" i="1" dirty="0" smtClean="0">
                <a:solidFill>
                  <a:srgbClr val="00BCF2"/>
                </a:solidFill>
              </a:rPr>
              <a:t>Deployment based on input</a:t>
            </a:r>
          </a:p>
          <a:p>
            <a:pPr marL="0" indent="-7938">
              <a:buFont typeface="Arial" pitchFamily="34" charset="0"/>
              <a:buNone/>
            </a:pPr>
            <a:r>
              <a:rPr lang="en-US" i="1" dirty="0" smtClean="0"/>
              <a:t>Standard offerings</a:t>
            </a:r>
          </a:p>
          <a:p>
            <a:pPr marL="355600" lvl="1" indent="0">
              <a:buFont typeface="Arial" pitchFamily="34" charset="0"/>
              <a:buNone/>
            </a:pPr>
            <a:r>
              <a:rPr lang="en-US" i="1" dirty="0" smtClean="0">
                <a:solidFill>
                  <a:srgbClr val="00BCF2"/>
                </a:solidFill>
              </a:rPr>
              <a:t>Company standards applied in automation</a:t>
            </a:r>
          </a:p>
          <a:p>
            <a:pPr marL="355600" lvl="1" indent="0">
              <a:buFont typeface="Arial" pitchFamily="34" charset="0"/>
              <a:buNone/>
            </a:pPr>
            <a:r>
              <a:rPr lang="en-US" i="1" dirty="0" smtClean="0">
                <a:solidFill>
                  <a:srgbClr val="00BCF2"/>
                </a:solidFill>
              </a:rPr>
              <a:t>Applications installed </a:t>
            </a:r>
          </a:p>
          <a:p>
            <a:pPr marL="0" indent="-7938">
              <a:buFont typeface="Arial" pitchFamily="34" charset="0"/>
              <a:buNone/>
            </a:pPr>
            <a:r>
              <a:rPr lang="en-US" i="1" dirty="0" smtClean="0"/>
              <a:t>Processes are integrated</a:t>
            </a:r>
          </a:p>
          <a:p>
            <a:pPr marL="363538" lvl="1" indent="-7938">
              <a:buFont typeface="Arial" pitchFamily="34" charset="0"/>
              <a:buNone/>
            </a:pPr>
            <a:r>
              <a:rPr lang="en-US" i="1" dirty="0" smtClean="0">
                <a:solidFill>
                  <a:srgbClr val="00BCF2"/>
                </a:solidFill>
              </a:rPr>
              <a:t>Approval / Deployment / Notifications</a:t>
            </a:r>
          </a:p>
          <a:p>
            <a:pPr marL="0" indent="-7938">
              <a:buFont typeface="Arial" pitchFamily="34" charset="0"/>
              <a:buNone/>
            </a:pPr>
            <a:endParaRPr lang="en-US" i="1" dirty="0" smtClean="0"/>
          </a:p>
          <a:p>
            <a:endParaRPr lang="nl-BE" i="1" dirty="0" smtClean="0"/>
          </a:p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3" y="2752538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4" y="2295338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3" y="3633774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3" y="4103703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0" y="5038538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94" y="5413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added value</a:t>
            </a:r>
          </a:p>
          <a:p>
            <a:r>
              <a:rPr lang="en-US" dirty="0" smtClean="0"/>
              <a:t>Identify key elements for automation</a:t>
            </a:r>
            <a:endParaRPr lang="en-US" dirty="0"/>
          </a:p>
          <a:p>
            <a:r>
              <a:rPr lang="en-US" dirty="0" smtClean="0"/>
              <a:t>Demo the PowerShell role in automation</a:t>
            </a:r>
          </a:p>
          <a:p>
            <a:r>
              <a:rPr lang="en-US" dirty="0" smtClean="0"/>
              <a:t>People, processes and product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15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is…NOW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automation ( = SMA)</a:t>
            </a:r>
          </a:p>
          <a:p>
            <a:r>
              <a:rPr lang="en-US" dirty="0"/>
              <a:t>Azure Stack ( =  the on </a:t>
            </a:r>
            <a:r>
              <a:rPr lang="en-US" dirty="0" err="1"/>
              <a:t>prem</a:t>
            </a:r>
            <a:r>
              <a:rPr lang="en-US" dirty="0"/>
              <a:t> Azure portal)</a:t>
            </a:r>
          </a:p>
          <a:p>
            <a:r>
              <a:rPr lang="en-US" dirty="0"/>
              <a:t>Azure hybrid workers ( = SMA </a:t>
            </a:r>
            <a:r>
              <a:rPr lang="en-US" dirty="0" err="1"/>
              <a:t>runbook</a:t>
            </a:r>
            <a:r>
              <a:rPr lang="en-US" dirty="0"/>
              <a:t> worker)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73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878201"/>
            <a:ext cx="12192000" cy="1241430"/>
          </a:xfrm>
          <a:prstGeom prst="rect">
            <a:avLst/>
          </a:prstGeom>
          <a:solidFill>
            <a:srgbClr val="0088DA">
              <a:alpha val="89000"/>
            </a:srgbClr>
          </a:solidFill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nl-BE" sz="320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nl-BE" sz="3200" dirty="0">
                <a:solidFill>
                  <a:prstClr val="white">
                    <a:lumMod val="95000"/>
                  </a:prstClr>
                </a:solidFill>
              </a:rPr>
              <a:t>    </a:t>
            </a:r>
            <a:r>
              <a:rPr lang="nl-BE" sz="4267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Belgiums’ biggest IT PRO Conference</a:t>
            </a:r>
            <a:endParaRPr lang="en-US" sz="320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599"/>
            <a:ext cx="12255126" cy="22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364" y="1834397"/>
            <a:ext cx="11364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Follow </a:t>
            </a:r>
            <a:r>
              <a:rPr lang="en-US" sz="4800" dirty="0" err="1" smtClean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Technet</a:t>
            </a:r>
            <a:r>
              <a:rPr lang="en-US" sz="4800" dirty="0" smtClean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Belgium</a:t>
            </a:r>
          </a:p>
          <a:p>
            <a:r>
              <a:rPr lang="en-US" sz="4800" dirty="0" smtClean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@</a:t>
            </a:r>
            <a:r>
              <a:rPr lang="en-US" sz="4800" dirty="0" err="1" smtClean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technetbelux</a:t>
            </a:r>
            <a:endParaRPr lang="en-US" sz="4800" dirty="0" smtClean="0">
              <a:solidFill>
                <a:srgbClr val="0088D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>
              <a:solidFill>
                <a:srgbClr val="0088D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800" dirty="0" smtClean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Subscribe to the TechNet newsletter</a:t>
            </a:r>
          </a:p>
          <a:p>
            <a:r>
              <a:rPr lang="en-US" sz="4800" dirty="0" smtClean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aka.ms/</a:t>
            </a:r>
            <a:r>
              <a:rPr lang="en-US" sz="4800" dirty="0" err="1" smtClean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benews</a:t>
            </a:r>
            <a:endParaRPr lang="en-US" sz="4800" dirty="0" smtClean="0">
              <a:solidFill>
                <a:srgbClr val="0088D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800" dirty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4800" dirty="0" smtClean="0">
                <a:solidFill>
                  <a:srgbClr val="0088D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endParaRPr lang="en-US" sz="5400" dirty="0" smtClean="0">
              <a:solidFill>
                <a:srgbClr val="0088D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192" y="338970"/>
            <a:ext cx="1919021" cy="1194862"/>
          </a:xfrm>
          <a:prstGeom prst="rect">
            <a:avLst/>
          </a:prstGeom>
        </p:spPr>
      </p:pic>
      <p:sp>
        <p:nvSpPr>
          <p:cNvPr id="6" name="Freeform 5"/>
          <p:cNvSpPr>
            <a:spLocks noEditPoints="1"/>
          </p:cNvSpPr>
          <p:nvPr/>
        </p:nvSpPr>
        <p:spPr bwMode="black">
          <a:xfrm>
            <a:off x="511436" y="4881288"/>
            <a:ext cx="756851" cy="743272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BAC6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black">
          <a:xfrm>
            <a:off x="457364" y="2684145"/>
            <a:ext cx="756851" cy="743272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BAC6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80689" y="122278"/>
            <a:ext cx="80457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rgbClr val="0088D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the first to know</a:t>
            </a:r>
            <a:endParaRPr lang="en-US" sz="6600" b="1" dirty="0">
              <a:solidFill>
                <a:srgbClr val="0088D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" y="2771774"/>
            <a:ext cx="11120611" cy="2543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04889" y="1141453"/>
            <a:ext cx="46167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smtClean="0">
                <a:solidFill>
                  <a:srgbClr val="0088D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n-US" sz="6600" b="1" dirty="0">
              <a:solidFill>
                <a:srgbClr val="0088D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0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added value</a:t>
            </a:r>
          </a:p>
          <a:p>
            <a:r>
              <a:rPr lang="en-US" dirty="0" smtClean="0"/>
              <a:t>Identify key elements for automation</a:t>
            </a:r>
            <a:endParaRPr lang="en-US" dirty="0"/>
          </a:p>
          <a:p>
            <a:r>
              <a:rPr lang="en-US" dirty="0" smtClean="0"/>
              <a:t>Demo the PowerShell role in automation</a:t>
            </a:r>
          </a:p>
          <a:p>
            <a:r>
              <a:rPr lang="en-US" dirty="0" smtClean="0"/>
              <a:t>People, processes and product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67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Automation,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PowerShell!!</a:t>
            </a:r>
          </a:p>
          <a:p>
            <a:r>
              <a:rPr lang="en-US" dirty="0"/>
              <a:t>Automation engine</a:t>
            </a:r>
          </a:p>
          <a:p>
            <a:r>
              <a:rPr lang="en-US" dirty="0"/>
              <a:t>Provision &lt;</a:t>
            </a:r>
            <a:r>
              <a:rPr lang="en-US" sz="4000" i="1" dirty="0">
                <a:solidFill>
                  <a:srgbClr val="000000"/>
                </a:solidFill>
              </a:rPr>
              <a:t>whatever </a:t>
            </a:r>
            <a:r>
              <a:rPr lang="en-US" sz="4000" i="1" dirty="0">
                <a:solidFill>
                  <a:schemeClr val="tx1"/>
                </a:solidFill>
              </a:rPr>
              <a:t>you want</a:t>
            </a:r>
            <a:r>
              <a:rPr lang="en-US" dirty="0"/>
              <a:t>&gt;</a:t>
            </a:r>
          </a:p>
          <a:p>
            <a:r>
              <a:rPr lang="en-US" dirty="0"/>
              <a:t>Automation framework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37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“Characteristics” of the automation</a:t>
            </a:r>
            <a:endParaRPr lang="nl-B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3900" i="1" dirty="0"/>
              <a:t>On-</a:t>
            </a:r>
            <a:r>
              <a:rPr lang="nl-BE" sz="3900" i="1" dirty="0" err="1"/>
              <a:t>demand</a:t>
            </a:r>
            <a:r>
              <a:rPr lang="nl-BE" sz="3900" i="1" dirty="0"/>
              <a:t> </a:t>
            </a:r>
            <a:r>
              <a:rPr lang="nl-BE" sz="3900" i="1" dirty="0" err="1"/>
              <a:t>self-service</a:t>
            </a:r>
            <a:endParaRPr lang="nl-BE" sz="3900" i="1" dirty="0"/>
          </a:p>
          <a:p>
            <a:pPr marL="363538" lvl="1" indent="0">
              <a:buNone/>
            </a:pPr>
            <a:r>
              <a:rPr lang="en-US" sz="3500" i="1" dirty="0">
                <a:solidFill>
                  <a:schemeClr val="tx1"/>
                </a:solidFill>
              </a:rPr>
              <a:t>Flexible requests </a:t>
            </a:r>
          </a:p>
          <a:p>
            <a:pPr marL="355600" lvl="1" indent="0">
              <a:buNone/>
            </a:pPr>
            <a:r>
              <a:rPr lang="en-US" sz="3500" i="1" dirty="0">
                <a:solidFill>
                  <a:schemeClr val="tx1"/>
                </a:solidFill>
              </a:rPr>
              <a:t>Deployment based on input</a:t>
            </a:r>
          </a:p>
          <a:p>
            <a:pPr marL="0" indent="-7938">
              <a:buNone/>
            </a:pPr>
            <a:r>
              <a:rPr lang="en-US" sz="3900" i="1" dirty="0"/>
              <a:t>Standard offerings</a:t>
            </a:r>
          </a:p>
          <a:p>
            <a:pPr marL="355600" lvl="1" indent="0">
              <a:buNone/>
            </a:pPr>
            <a:r>
              <a:rPr lang="en-US" sz="3500" i="1" dirty="0">
                <a:solidFill>
                  <a:schemeClr val="tx1"/>
                </a:solidFill>
              </a:rPr>
              <a:t>Company standards applied in automation</a:t>
            </a:r>
          </a:p>
          <a:p>
            <a:pPr marL="355600" lvl="1" indent="0">
              <a:buNone/>
            </a:pPr>
            <a:r>
              <a:rPr lang="en-US" sz="3500" i="1" dirty="0">
                <a:solidFill>
                  <a:schemeClr val="tx1"/>
                </a:solidFill>
              </a:rPr>
              <a:t>Applications installed </a:t>
            </a:r>
          </a:p>
          <a:p>
            <a:pPr marL="0" indent="-7938">
              <a:buNone/>
            </a:pPr>
            <a:r>
              <a:rPr lang="en-US" sz="3900" i="1" dirty="0"/>
              <a:t>Processes are integrated</a:t>
            </a:r>
          </a:p>
          <a:p>
            <a:pPr marL="363538" lvl="1" indent="-7938">
              <a:buNone/>
            </a:pPr>
            <a:r>
              <a:rPr lang="en-US" sz="3500" i="1" dirty="0">
                <a:solidFill>
                  <a:schemeClr val="tx1"/>
                </a:solidFill>
              </a:rPr>
              <a:t>Approval / Deployment / Notifications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7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Provisioning in </a:t>
            </a:r>
            <a:r>
              <a:rPr lang="de-CH" dirty="0"/>
              <a:t>Azure</a:t>
            </a:r>
            <a:br>
              <a:rPr lang="de-CH" dirty="0"/>
            </a:br>
            <a:r>
              <a:rPr lang="de-CH" dirty="0"/>
              <a:t>GUI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Let’s look how you can do this via the GUI. Discovering the new portal.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53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ve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14288"/>
            <a:ext cx="12188469" cy="68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i="1" dirty="0"/>
              <a:t>On-</a:t>
            </a:r>
            <a:r>
              <a:rPr lang="nl-BE" i="1" dirty="0" err="1"/>
              <a:t>demand</a:t>
            </a:r>
            <a:r>
              <a:rPr lang="nl-BE" i="1" dirty="0"/>
              <a:t> </a:t>
            </a:r>
            <a:r>
              <a:rPr lang="nl-BE" i="1" dirty="0" err="1"/>
              <a:t>self-service</a:t>
            </a:r>
            <a:endParaRPr lang="nl-BE" i="1" dirty="0"/>
          </a:p>
          <a:p>
            <a:pPr marL="363538" lvl="1" indent="0">
              <a:buNone/>
            </a:pPr>
            <a:r>
              <a:rPr lang="en-US" i="1" dirty="0">
                <a:solidFill>
                  <a:srgbClr val="00BCF2"/>
                </a:solidFill>
              </a:rPr>
              <a:t>Flexible requests </a:t>
            </a:r>
          </a:p>
          <a:p>
            <a:pPr marL="355600" lvl="1" indent="0">
              <a:buNone/>
            </a:pPr>
            <a:r>
              <a:rPr lang="en-US" i="1" dirty="0">
                <a:solidFill>
                  <a:srgbClr val="00BCF2"/>
                </a:solidFill>
              </a:rPr>
              <a:t>Deployment based on input</a:t>
            </a:r>
          </a:p>
          <a:p>
            <a:pPr marL="0" indent="-7938">
              <a:buNone/>
            </a:pPr>
            <a:r>
              <a:rPr lang="en-US" i="1" dirty="0"/>
              <a:t>Standard offerings</a:t>
            </a:r>
          </a:p>
          <a:p>
            <a:pPr marL="3556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Company standards applied in automation</a:t>
            </a:r>
          </a:p>
          <a:p>
            <a:pPr marL="3556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Applications installed </a:t>
            </a:r>
          </a:p>
          <a:p>
            <a:pPr marL="0" indent="-7938">
              <a:buNone/>
            </a:pPr>
            <a:r>
              <a:rPr lang="en-US" i="1" dirty="0"/>
              <a:t>Processes are integrated</a:t>
            </a:r>
          </a:p>
          <a:p>
            <a:pPr marL="363538" lvl="1" indent="-7938">
              <a:buNone/>
            </a:pPr>
            <a:r>
              <a:rPr lang="en-US" i="1" dirty="0">
                <a:solidFill>
                  <a:schemeClr val="tx1"/>
                </a:solidFill>
              </a:rPr>
              <a:t>Approval / Deployment / Notifications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72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Provisioning in </a:t>
            </a:r>
            <a:r>
              <a:rPr lang="de-CH" dirty="0"/>
              <a:t>Azure</a:t>
            </a:r>
            <a:br>
              <a:rPr lang="de-CH" dirty="0"/>
            </a:br>
            <a:r>
              <a:rPr lang="de-CH" dirty="0"/>
              <a:t>The PowerShell way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Hey, we can do this from PowerShell ISE!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01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6547A9A4CCD41A293C41AF78EC2DF" ma:contentTypeVersion="3" ma:contentTypeDescription="Create a new document." ma:contentTypeScope="" ma:versionID="14cd64cc635c2b869f1fc1451555aea8">
  <xsd:schema xmlns:xsd="http://www.w3.org/2001/XMLSchema" xmlns:xs="http://www.w3.org/2001/XMLSchema" xmlns:p="http://schemas.microsoft.com/office/2006/metadata/properties" xmlns:ns2="0af47d00-615f-414f-9311-d52c7b11de31" targetNamespace="http://schemas.microsoft.com/office/2006/metadata/properties" ma:root="true" ma:fieldsID="276d5453c6d421faec37197e4098c757" ns2:_="">
    <xsd:import namespace="0af47d00-615f-414f-9311-d52c7b11de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7d00-615f-414f-9311-d52c7b11de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4CC98-64C5-4231-83F0-57D0636B5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47d00-615f-414f-9311-d52c7b11de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2B8C1C-16F2-4E4D-8BDA-6B3BDF232E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DDC4BF-8200-48A3-9719-2A0808558CE5}">
  <ds:schemaRefs>
    <ds:schemaRef ds:uri="http://purl.org/dc/elements/1.1/"/>
    <ds:schemaRef ds:uri="http://schemas.microsoft.com/office/2006/metadata/properties"/>
    <ds:schemaRef ds:uri="0af47d00-615f-414f-9311-d52c7b11de3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546</Words>
  <Application>Microsoft Office PowerPoint</Application>
  <PresentationFormat>Widescreen</PresentationFormat>
  <Paragraphs>162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Segoe</vt:lpstr>
      <vt:lpstr>Segoe Pro Light</vt:lpstr>
      <vt:lpstr>Segoe UI</vt:lpstr>
      <vt:lpstr>Segoe UI Light</vt:lpstr>
      <vt:lpstr>2_Office Theme</vt:lpstr>
      <vt:lpstr>PowerPoint Presentation</vt:lpstr>
      <vt:lpstr>Automate yourself</vt:lpstr>
      <vt:lpstr>Session objectives</vt:lpstr>
      <vt:lpstr>Automation, </vt:lpstr>
      <vt:lpstr>“Characteristics” of the automation</vt:lpstr>
      <vt:lpstr>Provisioning in Azure GUI Style</vt:lpstr>
      <vt:lpstr>PowerPoint Presentation</vt:lpstr>
      <vt:lpstr>Recap</vt:lpstr>
      <vt:lpstr>Provisioning in Azure The PowerShell way</vt:lpstr>
      <vt:lpstr>The Value of Automation with PS</vt:lpstr>
      <vt:lpstr>PowerPoint Presentation</vt:lpstr>
      <vt:lpstr>Recap</vt:lpstr>
      <vt:lpstr>Provisioning in Azure Scaling the automation (SMA)</vt:lpstr>
      <vt:lpstr>The Value of SMA in automation</vt:lpstr>
      <vt:lpstr>PowerPoint Presentation</vt:lpstr>
      <vt:lpstr>Recap</vt:lpstr>
      <vt:lpstr>Service Requests, Process integrated automation</vt:lpstr>
      <vt:lpstr>The Value of Process integration</vt:lpstr>
      <vt:lpstr>System Center Service Manager</vt:lpstr>
      <vt:lpstr>PowerPoint Presentation</vt:lpstr>
      <vt:lpstr>Recap</vt:lpstr>
      <vt:lpstr>Session objectives</vt:lpstr>
      <vt:lpstr>The future is…NOW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Sigrid Vandenweghe</dc:creator>
  <cp:lastModifiedBy>Stijn Callebaut</cp:lastModifiedBy>
  <cp:revision>28</cp:revision>
  <dcterms:created xsi:type="dcterms:W3CDTF">2014-03-21T09:41:23Z</dcterms:created>
  <dcterms:modified xsi:type="dcterms:W3CDTF">2015-06-17T12:11:14Z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0x0101007376547A9A4CCD41A293C41AF78EC2DF</vt:lpwstr>
  </property>
</Properties>
</file>