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9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301" r:id="rId14"/>
    <p:sldId id="269" r:id="rId15"/>
    <p:sldId id="270" r:id="rId16"/>
    <p:sldId id="302" r:id="rId17"/>
    <p:sldId id="306" r:id="rId18"/>
    <p:sldId id="303" r:id="rId19"/>
    <p:sldId id="304" r:id="rId20"/>
    <p:sldId id="271" r:id="rId21"/>
    <p:sldId id="272" r:id="rId22"/>
    <p:sldId id="273" r:id="rId23"/>
    <p:sldId id="274" r:id="rId24"/>
    <p:sldId id="275" r:id="rId25"/>
    <p:sldId id="282" r:id="rId26"/>
    <p:sldId id="283" r:id="rId27"/>
    <p:sldId id="281" r:id="rId28"/>
    <p:sldId id="277" r:id="rId29"/>
    <p:sldId id="305" r:id="rId30"/>
    <p:sldId id="278" r:id="rId31"/>
    <p:sldId id="297" r:id="rId32"/>
    <p:sldId id="279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300" r:id="rId43"/>
    <p:sldId id="293" r:id="rId44"/>
    <p:sldId id="294" r:id="rId45"/>
    <p:sldId id="299" r:id="rId46"/>
    <p:sldId id="295" r:id="rId47"/>
    <p:sldId id="296" r:id="rId48"/>
    <p:sldId id="298" r:id="rId4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934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05/11/2012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05/11/2012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05/11/2012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05/11/2012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05/11/2012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05/11/2012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05/11/2012</a:t>
            </a:fld>
            <a:endParaRPr lang="fr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05/11/2012</a:t>
            </a:fld>
            <a:endParaRPr lang="fr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05/11/2012</a:t>
            </a:fld>
            <a:endParaRPr lang="fr-B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05/11/2012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05/11/2012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05/11/2012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3573016"/>
            <a:ext cx="85831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dirty="0" smtClean="0"/>
              <a:t>Réunion de lancement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 smtClean="0"/>
              <a:t>07/11/2012</a:t>
            </a:r>
            <a:endParaRPr lang="fr-FR" sz="2400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77"/>
          <a:stretch/>
        </p:blipFill>
        <p:spPr>
          <a:xfrm>
            <a:off x="-277929" y="116632"/>
            <a:ext cx="9433048" cy="3312368"/>
          </a:xfrm>
          <a:prstGeom prst="rect">
            <a:avLst/>
          </a:prstGeom>
        </p:spPr>
      </p:pic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1560" y="5013176"/>
            <a:ext cx="8075240" cy="13681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800" b="1" dirty="0">
                <a:cs typeface="Arial" pitchFamily="34" charset="0"/>
              </a:rPr>
              <a:t>Jules </a:t>
            </a:r>
            <a:r>
              <a:rPr lang="fr-FR" sz="1800" b="1" dirty="0" smtClean="0">
                <a:cs typeface="Arial" pitchFamily="34" charset="0"/>
              </a:rPr>
              <a:t>Bourreau (chef de projet)		Michel </a:t>
            </a:r>
            <a:r>
              <a:rPr lang="fr-FR" sz="1800" b="1" dirty="0">
                <a:cs typeface="Arial" pitchFamily="34" charset="0"/>
              </a:rPr>
              <a:t>Gille</a:t>
            </a:r>
            <a:endParaRPr lang="fr-FR" sz="1800" dirty="0"/>
          </a:p>
          <a:p>
            <a:pPr marL="0" indent="0">
              <a:buNone/>
            </a:pPr>
            <a:r>
              <a:rPr lang="fr-FR" sz="1800" b="1" dirty="0">
                <a:cs typeface="Arial" pitchFamily="34" charset="0"/>
              </a:rPr>
              <a:t>Thérence </a:t>
            </a:r>
            <a:r>
              <a:rPr lang="fr-FR" sz="1800" b="1" dirty="0" smtClean="0">
                <a:cs typeface="Arial" pitchFamily="34" charset="0"/>
              </a:rPr>
              <a:t>Bego				Silvija Jung</a:t>
            </a:r>
          </a:p>
          <a:p>
            <a:pPr marL="0" indent="0">
              <a:buNone/>
            </a:pPr>
            <a:r>
              <a:rPr lang="fr-FR" sz="1800" b="1" dirty="0">
                <a:cs typeface="Arial" pitchFamily="34" charset="0"/>
              </a:rPr>
              <a:t>Franck </a:t>
            </a:r>
            <a:r>
              <a:rPr lang="fr-FR" sz="1800" b="1" dirty="0" smtClean="0">
                <a:cs typeface="Arial" pitchFamily="34" charset="0"/>
              </a:rPr>
              <a:t>Bontemps			Sabrina </a:t>
            </a:r>
            <a:r>
              <a:rPr lang="fr-FR" sz="1800" b="1" dirty="0">
                <a:cs typeface="Arial" pitchFamily="34" charset="0"/>
              </a:rPr>
              <a:t>Mustafic</a:t>
            </a:r>
            <a:endParaRPr lang="fr-FR" sz="1800" dirty="0"/>
          </a:p>
          <a:p>
            <a:pPr marL="0" indent="0">
              <a:buNone/>
            </a:pPr>
            <a:endParaRPr lang="fr-FR" sz="1800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82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Pertes potentielles en cas d’échec (1)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493096"/>
          </a:xfrm>
        </p:spPr>
        <p:txBody>
          <a:bodyPr anchor="ctr">
            <a:normAutofit/>
          </a:bodyPr>
          <a:lstStyle/>
          <a:p>
            <a:r>
              <a:rPr lang="fr-FR" sz="2800" dirty="0" smtClean="0"/>
              <a:t>Les enfants n’ont pas reçu une bonne formation pour comprendre les bases de l’informatique et passer le B2I.</a:t>
            </a:r>
          </a:p>
          <a:p>
            <a:endParaRPr lang="fr-FR" sz="2800" dirty="0" smtClean="0"/>
          </a:p>
          <a:p>
            <a:r>
              <a:rPr lang="fr-FR" sz="2800" dirty="0" smtClean="0"/>
              <a:t>Insatisfaction des enfants.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8497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Pertes potentielles en cas d’échec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680520"/>
          </a:xfrm>
        </p:spPr>
        <p:txBody>
          <a:bodyPr anchor="ctr"/>
          <a:lstStyle/>
          <a:p>
            <a:r>
              <a:rPr lang="fr-FR" sz="2800" dirty="0"/>
              <a:t>Compétences dans la formation aux enfants mal acquises.</a:t>
            </a:r>
          </a:p>
          <a:p>
            <a:endParaRPr lang="fr-FR" sz="2800" dirty="0"/>
          </a:p>
          <a:p>
            <a:r>
              <a:rPr lang="fr-FR" sz="2800" dirty="0"/>
              <a:t>Dégradation de l’image d’IN’TECH INFO.</a:t>
            </a:r>
          </a:p>
          <a:p>
            <a:endParaRPr lang="fr-FR" sz="2800" dirty="0"/>
          </a:p>
          <a:p>
            <a:r>
              <a:rPr lang="fr-FR" sz="2800" dirty="0"/>
              <a:t>Perte du partenariat entre le centre scolaire et IN’TECH INFO.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904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Etudes d’opportunité (1)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 smtClean="0"/>
              <a:t>Acquisition des compétences nécessaires pour passer le B2I.</a:t>
            </a:r>
          </a:p>
          <a:p>
            <a:r>
              <a:rPr lang="fr-FR" dirty="0" smtClean="0"/>
              <a:t>Cours gratuits et adaptés à leur âge.</a:t>
            </a:r>
          </a:p>
          <a:p>
            <a:r>
              <a:rPr lang="fr-FR" dirty="0" smtClean="0"/>
              <a:t>Ateliers pratiques et ludiques.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b="1" u="sng" dirty="0" smtClean="0"/>
              <a:t>Etude enseignement de l’informatique aux enfants :</a:t>
            </a:r>
          </a:p>
          <a:p>
            <a:r>
              <a:rPr lang="fr-FR" dirty="0" smtClean="0"/>
              <a:t>Autonomie, motivation ++</a:t>
            </a:r>
          </a:p>
          <a:p>
            <a:r>
              <a:rPr lang="fr-FR" dirty="0" smtClean="0"/>
              <a:t>Structuration de la pensée</a:t>
            </a:r>
          </a:p>
          <a:p>
            <a:r>
              <a:rPr lang="fr-FR" dirty="0" smtClean="0"/>
              <a:t>Meilleur suivi du rythme de la classe</a:t>
            </a:r>
          </a:p>
          <a:p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268016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Etudes d’opportunité </a:t>
            </a:r>
            <a:r>
              <a:rPr lang="fr-FR" dirty="0" smtClean="0"/>
              <a:t>(2) – les besoins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709120"/>
          </a:xfrm>
        </p:spPr>
        <p:txBody>
          <a:bodyPr anchor="ctr"/>
          <a:lstStyle/>
          <a:p>
            <a:r>
              <a:rPr lang="fr-FR" b="1" u="sng" dirty="0" smtClean="0"/>
              <a:t>Les enfants :</a:t>
            </a:r>
            <a:r>
              <a:rPr lang="fr-FR" dirty="0" smtClean="0"/>
              <a:t> enseignement nouveau, éveillant leur curiosité, ludique</a:t>
            </a:r>
          </a:p>
          <a:p>
            <a:endParaRPr lang="fr-FR" dirty="0" smtClean="0"/>
          </a:p>
          <a:p>
            <a:r>
              <a:rPr lang="fr-FR" b="1" u="sng" dirty="0" smtClean="0"/>
              <a:t>Le commanditaire et les enseignants :</a:t>
            </a:r>
            <a:r>
              <a:rPr lang="fr-FR" dirty="0" smtClean="0"/>
              <a:t> animations correctement réalisées et bénéfiques pour les enfants</a:t>
            </a:r>
          </a:p>
          <a:p>
            <a:endParaRPr lang="fr-FR" dirty="0" smtClean="0"/>
          </a:p>
          <a:p>
            <a:r>
              <a:rPr lang="fr-FR" b="1" u="sng" dirty="0" smtClean="0"/>
              <a:t>Les suiveurs :</a:t>
            </a:r>
            <a:r>
              <a:rPr lang="fr-FR" dirty="0" smtClean="0"/>
              <a:t> acquisition des compétences de formateur</a:t>
            </a:r>
          </a:p>
          <a:p>
            <a:endParaRPr lang="fr-FR" dirty="0" smtClean="0"/>
          </a:p>
          <a:p>
            <a:r>
              <a:rPr lang="fr-FR" b="1" u="sng" dirty="0" smtClean="0"/>
              <a:t>L’équipe de réalisation :</a:t>
            </a:r>
            <a:r>
              <a:rPr lang="fr-FR" dirty="0" smtClean="0"/>
              <a:t> acquisition d’une expérience dans l’enseignement, enrichissement personnel</a:t>
            </a:r>
          </a:p>
          <a:p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418328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Etudes de faisabilité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 smtClean="0"/>
              <a:t>Nombre suffisant d’ordinateurs et de composants informatiques personnels pouvant être apportés en cas de besoin.</a:t>
            </a:r>
          </a:p>
          <a:p>
            <a:endParaRPr lang="fr-FR" dirty="0" smtClean="0"/>
          </a:p>
          <a:p>
            <a:r>
              <a:rPr lang="fr-FR" dirty="0" smtClean="0"/>
              <a:t>Vidéoprojecteurs fournis par IN’TECH INFO.</a:t>
            </a:r>
          </a:p>
          <a:p>
            <a:endParaRPr lang="fr-FR" dirty="0" smtClean="0"/>
          </a:p>
          <a:p>
            <a:r>
              <a:rPr lang="fr-FR" dirty="0" smtClean="0"/>
              <a:t>Logiciels susceptibles d’être utilisés à notre disposition.</a:t>
            </a:r>
          </a:p>
          <a:p>
            <a:endParaRPr lang="fr-FR" dirty="0" smtClean="0"/>
          </a:p>
          <a:p>
            <a:r>
              <a:rPr lang="fr-FR" dirty="0" smtClean="0"/>
              <a:t>Hôpital situé à une distance raisonnable d’IN’TECH INFO.</a:t>
            </a:r>
          </a:p>
          <a:p>
            <a:endParaRPr lang="fr-FR" dirty="0" smtClean="0"/>
          </a:p>
          <a:p>
            <a:r>
              <a:rPr lang="fr-FR" dirty="0" smtClean="0"/>
              <a:t>Partenariat de confiance précédemment créé.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511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Risques techniques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069160"/>
          </a:xfrm>
        </p:spPr>
        <p:txBody>
          <a:bodyPr anchor="ctr"/>
          <a:lstStyle/>
          <a:p>
            <a:r>
              <a:rPr lang="fr-FR" dirty="0" smtClean="0"/>
              <a:t>Pas de matériel disponible au centre scolaire </a:t>
            </a:r>
            <a:r>
              <a:rPr lang="fr-FR" dirty="0" smtClean="0">
                <a:sym typeface="Wingdings" pitchFamily="2" charset="2"/>
              </a:rPr>
              <a:t> transport du matériel nécessaire.</a:t>
            </a:r>
          </a:p>
          <a:p>
            <a:endParaRPr lang="fr-FR" dirty="0">
              <a:sym typeface="Wingdings" pitchFamily="2" charset="2"/>
            </a:endParaRPr>
          </a:p>
          <a:p>
            <a:r>
              <a:rPr lang="fr-FR" dirty="0" smtClean="0">
                <a:sym typeface="Wingdings" pitchFamily="2" charset="2"/>
              </a:rPr>
              <a:t>Panne du matériel  matériel de rechange prévu.</a:t>
            </a:r>
          </a:p>
          <a:p>
            <a:endParaRPr lang="fr-FR" dirty="0" smtClean="0">
              <a:sym typeface="Wingdings" pitchFamily="2" charset="2"/>
            </a:endParaRPr>
          </a:p>
          <a:p>
            <a:r>
              <a:rPr lang="fr-FR" dirty="0" smtClean="0"/>
              <a:t>Ordinateurs sans logiciels utilisables </a:t>
            </a:r>
            <a:r>
              <a:rPr lang="fr-FR" dirty="0" smtClean="0">
                <a:sym typeface="Wingdings" pitchFamily="2" charset="2"/>
              </a:rPr>
              <a:t> contrôle des ordinateurs avant chaque atelier.</a:t>
            </a:r>
          </a:p>
          <a:p>
            <a:endParaRPr lang="fr-FR" dirty="0" smtClean="0">
              <a:sym typeface="Wingdings" pitchFamily="2" charset="2"/>
            </a:endParaRPr>
          </a:p>
          <a:p>
            <a:r>
              <a:rPr lang="fr-FR" dirty="0" smtClean="0">
                <a:sym typeface="Wingdings" pitchFamily="2" charset="2"/>
              </a:rPr>
              <a:t>Débordements sensibles ou techniques lors de manipulations  surveillance de chaque écran.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219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Risques organisationnels (1)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997152"/>
          </a:xfrm>
        </p:spPr>
        <p:txBody>
          <a:bodyPr anchor="ctr">
            <a:normAutofit/>
          </a:bodyPr>
          <a:lstStyle/>
          <a:p>
            <a:r>
              <a:rPr lang="fr-FR" dirty="0" smtClean="0"/>
              <a:t>Plus d’élèves que prévu </a:t>
            </a:r>
            <a:r>
              <a:rPr lang="fr-FR" dirty="0" smtClean="0">
                <a:sym typeface="Wingdings" pitchFamily="2" charset="2"/>
              </a:rPr>
              <a:t> différente façon d’enseigner, éventuellement moins d’aide personnalisée.</a:t>
            </a:r>
          </a:p>
          <a:p>
            <a:endParaRPr lang="fr-FR" dirty="0" smtClean="0">
              <a:sym typeface="Wingdings" pitchFamily="2" charset="2"/>
            </a:endParaRPr>
          </a:p>
          <a:p>
            <a:r>
              <a:rPr lang="fr-FR" dirty="0" smtClean="0">
                <a:sym typeface="Wingdings" pitchFamily="2" charset="2"/>
              </a:rPr>
              <a:t>Niveau hétérogène  aide individualisée pour les élèves en difficulté.</a:t>
            </a:r>
          </a:p>
          <a:p>
            <a:endParaRPr lang="fr-FR" dirty="0" smtClean="0">
              <a:sym typeface="Wingdings" pitchFamily="2" charset="2"/>
            </a:endParaRPr>
          </a:p>
          <a:p>
            <a:r>
              <a:rPr lang="fr-FR" dirty="0" smtClean="0">
                <a:sym typeface="Wingdings" pitchFamily="2" charset="2"/>
              </a:rPr>
              <a:t>Dyslexie des enfants  explications et supports clairs, répétitions, résumés.</a:t>
            </a:r>
          </a:p>
          <a:p>
            <a:endParaRPr lang="fr-FR" dirty="0" smtClean="0">
              <a:sym typeface="Wingdings" pitchFamily="2" charset="2"/>
            </a:endParaRPr>
          </a:p>
          <a:p>
            <a:endParaRPr lang="fr-FR" dirty="0" smtClean="0">
              <a:sym typeface="Wingdings" pitchFamily="2" charset="2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949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Risques organisationnels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>
                <a:sym typeface="Wingdings" pitchFamily="2" charset="2"/>
              </a:rPr>
              <a:t>Elèves insatisfaits du premier atelier  modification des ateliers suivants.</a:t>
            </a:r>
          </a:p>
          <a:p>
            <a:endParaRPr lang="fr-FR" dirty="0">
              <a:sym typeface="Wingdings" pitchFamily="2" charset="2"/>
            </a:endParaRPr>
          </a:p>
          <a:p>
            <a:r>
              <a:rPr lang="fr-FR" dirty="0">
                <a:sym typeface="Wingdings" pitchFamily="2" charset="2"/>
              </a:rPr>
              <a:t>Problème concordance emploi du temps centre scolaire/équipe  ateliers proposés le jeudi après-midi.</a:t>
            </a:r>
          </a:p>
          <a:p>
            <a:endParaRPr lang="fr-FR" dirty="0">
              <a:sym typeface="Wingdings" pitchFamily="2" charset="2"/>
            </a:endParaRPr>
          </a:p>
          <a:p>
            <a:r>
              <a:rPr lang="fr-FR" dirty="0">
                <a:sym typeface="Wingdings" pitchFamily="2" charset="2"/>
              </a:rPr>
              <a:t>Remise en question des conditions du service et modifications du commanditaire  Risque accepté.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6792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Risques gestion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277072"/>
          </a:xfrm>
        </p:spPr>
        <p:txBody>
          <a:bodyPr anchor="ctr"/>
          <a:lstStyle/>
          <a:p>
            <a:r>
              <a:rPr lang="fr-FR" dirty="0" smtClean="0"/>
              <a:t>Problèmes de communication au sein de l’équipe ou avec le suiveur </a:t>
            </a:r>
            <a:r>
              <a:rPr lang="fr-FR" dirty="0" smtClean="0">
                <a:sym typeface="Wingdings" pitchFamily="2" charset="2"/>
              </a:rPr>
              <a:t> réunion de l’équipe à chaque séance PRP, réunion chaque semaine avec le suiveur.</a:t>
            </a:r>
          </a:p>
          <a:p>
            <a:endParaRPr lang="fr-FR" dirty="0">
              <a:sym typeface="Wingdings" pitchFamily="2" charset="2"/>
            </a:endParaRPr>
          </a:p>
          <a:p>
            <a:r>
              <a:rPr lang="fr-FR" dirty="0" smtClean="0">
                <a:sym typeface="Wingdings" pitchFamily="2" charset="2"/>
              </a:rPr>
              <a:t>Document ou cours non validé par le suiveur / retard dans les tâches  délai supplémentaire dans le planning prévu.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30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Risques externes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 smtClean="0"/>
              <a:t>Pas de droit à l’image </a:t>
            </a:r>
            <a:r>
              <a:rPr lang="fr-FR" dirty="0" smtClean="0">
                <a:sym typeface="Wingdings" pitchFamily="2" charset="2"/>
              </a:rPr>
              <a:t> impossibilité de prendre des photos des enfants.</a:t>
            </a:r>
          </a:p>
          <a:p>
            <a:endParaRPr lang="fr-FR" dirty="0" smtClean="0">
              <a:sym typeface="Wingdings" pitchFamily="2" charset="2"/>
            </a:endParaRPr>
          </a:p>
          <a:p>
            <a:r>
              <a:rPr lang="fr-FR" dirty="0" smtClean="0">
                <a:sym typeface="Wingdings" pitchFamily="2" charset="2"/>
              </a:rPr>
              <a:t>Pas de conventions de stage avant les ateliers  impossibilité de donner des cours jusqu’à la validation par le directeur.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717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848600" cy="2462113"/>
          </a:xfrm>
        </p:spPr>
        <p:txBody>
          <a:bodyPr/>
          <a:lstStyle/>
          <a:p>
            <a:r>
              <a:rPr lang="fr-FR" sz="4400" dirty="0" smtClean="0"/>
              <a:t>Etude d’opportunité </a:t>
            </a:r>
            <a:br>
              <a:rPr lang="fr-FR" sz="4400" dirty="0" smtClean="0"/>
            </a:br>
            <a:r>
              <a:rPr lang="fr-FR" sz="4400" dirty="0" smtClean="0"/>
              <a:t>et de faisabilité </a:t>
            </a:r>
            <a:endParaRPr lang="fr-FR" sz="4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3501008"/>
            <a:ext cx="6930008" cy="1058416"/>
          </a:xfrm>
        </p:spPr>
        <p:txBody>
          <a:bodyPr/>
          <a:lstStyle/>
          <a:p>
            <a:r>
              <a:rPr lang="fr-FR" dirty="0" smtClean="0"/>
              <a:t>(Pourquoi ?)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373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848600" cy="2462113"/>
          </a:xfrm>
        </p:spPr>
        <p:txBody>
          <a:bodyPr/>
          <a:lstStyle/>
          <a:p>
            <a:r>
              <a:rPr lang="fr-FR" sz="4400" dirty="0" smtClean="0"/>
              <a:t>CHARTE DE PROJET</a:t>
            </a:r>
            <a:endParaRPr lang="fr-FR" sz="4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3645024"/>
            <a:ext cx="6930008" cy="1058416"/>
          </a:xfrm>
        </p:spPr>
        <p:txBody>
          <a:bodyPr/>
          <a:lstStyle/>
          <a:p>
            <a:r>
              <a:rPr lang="fr-FR" dirty="0" smtClean="0"/>
              <a:t>(Comment ?)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051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19672" y="188640"/>
            <a:ext cx="5904656" cy="1371600"/>
          </a:xfrm>
        </p:spPr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916832"/>
            <a:ext cx="7620000" cy="4373563"/>
          </a:xfrm>
        </p:spPr>
        <p:txBody>
          <a:bodyPr anchor="ctr"/>
          <a:lstStyle/>
          <a:p>
            <a:r>
              <a:rPr lang="fr-FR" dirty="0" smtClean="0"/>
              <a:t>Gestion du planning</a:t>
            </a:r>
          </a:p>
          <a:p>
            <a:r>
              <a:rPr lang="fr-FR" dirty="0"/>
              <a:t>R</a:t>
            </a:r>
            <a:r>
              <a:rPr lang="fr-FR" dirty="0" smtClean="0"/>
              <a:t>eporting individuel</a:t>
            </a:r>
          </a:p>
          <a:p>
            <a:r>
              <a:rPr lang="fr-FR" dirty="0"/>
              <a:t>R</a:t>
            </a:r>
            <a:r>
              <a:rPr lang="fr-FR" dirty="0" smtClean="0"/>
              <a:t>eporting collectif</a:t>
            </a:r>
          </a:p>
          <a:p>
            <a:r>
              <a:rPr lang="fr-FR" dirty="0" smtClean="0"/>
              <a:t>Documentation</a:t>
            </a:r>
          </a:p>
          <a:p>
            <a:r>
              <a:rPr lang="fr-FR" dirty="0" smtClean="0"/>
              <a:t>Relations avec les parties prenantes</a:t>
            </a:r>
          </a:p>
          <a:p>
            <a:r>
              <a:rPr lang="fr-FR" dirty="0" smtClean="0"/>
              <a:t>Livrables</a:t>
            </a:r>
          </a:p>
          <a:p>
            <a:r>
              <a:rPr lang="fr-FR" dirty="0" smtClean="0"/>
              <a:t>Plan de communication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3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Gestion du planning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fr-FR" dirty="0" smtClean="0"/>
              <a:t>Evolution du planning par le chef de projet après chaque réunion avec le suiveur, soit une fois par semaine environ.</a:t>
            </a:r>
          </a:p>
          <a:p>
            <a:endParaRPr lang="fr-FR" dirty="0" smtClean="0"/>
          </a:p>
          <a:p>
            <a:r>
              <a:rPr lang="fr-FR" dirty="0" smtClean="0"/>
              <a:t>Modifications en fonction :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- du commanditaire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- du suiveur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- de Catherine Dorignac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Versions actualisées sur HUGO avec date de mise à jour dans le nom.</a:t>
            </a:r>
          </a:p>
        </p:txBody>
      </p:sp>
    </p:spTree>
    <p:extLst>
      <p:ext uri="{BB962C8B-B14F-4D97-AF65-F5344CB8AC3E}">
        <p14:creationId xmlns:p14="http://schemas.microsoft.com/office/powerpoint/2010/main" val="192240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Reporting individuel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 smtClean="0"/>
              <a:t>Réunion entre les membres de l’équipe.</a:t>
            </a:r>
          </a:p>
          <a:p>
            <a:endParaRPr lang="fr-FR" dirty="0" smtClean="0"/>
          </a:p>
          <a:p>
            <a:r>
              <a:rPr lang="fr-FR" dirty="0"/>
              <a:t>À chaque séance </a:t>
            </a:r>
            <a:r>
              <a:rPr lang="fr-FR" dirty="0" smtClean="0"/>
              <a:t>PRP.</a:t>
            </a:r>
          </a:p>
          <a:p>
            <a:endParaRPr lang="fr-FR" dirty="0" smtClean="0"/>
          </a:p>
          <a:p>
            <a:r>
              <a:rPr lang="fr-FR" dirty="0" smtClean="0"/>
              <a:t>Reporting oral de chacun des membres à destination du chef de projet sur les tâches qui lui sont allouées.</a:t>
            </a:r>
          </a:p>
          <a:p>
            <a:endParaRPr lang="fr-FR" dirty="0" smtClean="0"/>
          </a:p>
          <a:p>
            <a:r>
              <a:rPr lang="fr-FR" dirty="0" smtClean="0"/>
              <a:t>Etat d’avancement des tâches.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574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Reporting collectif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 smtClean="0"/>
              <a:t>Réunion avec le suiveur/commanditaire.</a:t>
            </a:r>
          </a:p>
          <a:p>
            <a:endParaRPr lang="fr-FR" dirty="0" smtClean="0"/>
          </a:p>
          <a:p>
            <a:r>
              <a:rPr lang="fr-FR" dirty="0" smtClean="0"/>
              <a:t>Compte-rendu contenant points abordés, décisions prises, tâches à réaliser.</a:t>
            </a:r>
          </a:p>
          <a:p>
            <a:endParaRPr lang="fr-FR" dirty="0"/>
          </a:p>
          <a:p>
            <a:r>
              <a:rPr lang="fr-FR" dirty="0" smtClean="0"/>
              <a:t>Rédigé à tour de rôle.</a:t>
            </a:r>
          </a:p>
          <a:p>
            <a:endParaRPr lang="fr-FR" dirty="0"/>
          </a:p>
          <a:p>
            <a:r>
              <a:rPr lang="fr-FR" dirty="0" smtClean="0"/>
              <a:t>Forme textuelle (MS Word).</a:t>
            </a:r>
          </a:p>
          <a:p>
            <a:endParaRPr lang="fr-FR" dirty="0"/>
          </a:p>
          <a:p>
            <a:r>
              <a:rPr lang="fr-FR" dirty="0" smtClean="0"/>
              <a:t>Disponible sur HUGO.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909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Description de la documentation (1)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348880"/>
            <a:ext cx="3816423" cy="3168352"/>
          </a:xfrm>
        </p:spPr>
      </p:pic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9552" y="1700808"/>
            <a:ext cx="8099742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 smtClean="0"/>
              <a:t>Dossiers explicitement nommés …</a:t>
            </a:r>
            <a:endParaRPr lang="fr-FR" sz="2400" dirty="0"/>
          </a:p>
        </p:txBody>
      </p:sp>
      <p:sp>
        <p:nvSpPr>
          <p:cNvPr id="6" name="Espace réservé du contenu 3"/>
          <p:cNvSpPr txBox="1">
            <a:spLocks/>
          </p:cNvSpPr>
          <p:nvPr/>
        </p:nvSpPr>
        <p:spPr>
          <a:xfrm>
            <a:off x="611560" y="6021288"/>
            <a:ext cx="8099742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fr-FR" sz="2400" dirty="0" smtClean="0"/>
              <a:t>… divisés en sous-dossiers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9580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Description de la documentation (2)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529207" y="2060848"/>
            <a:ext cx="8229600" cy="4104456"/>
          </a:xfrm>
        </p:spPr>
        <p:txBody>
          <a:bodyPr/>
          <a:lstStyle/>
          <a:p>
            <a:r>
              <a:rPr lang="fr-FR" dirty="0" smtClean="0"/>
              <a:t>Fichiers explicitement nommés.</a:t>
            </a:r>
          </a:p>
          <a:p>
            <a:endParaRPr lang="fr-FR" dirty="0" smtClean="0"/>
          </a:p>
          <a:p>
            <a:r>
              <a:rPr lang="fr-FR" dirty="0" smtClean="0"/>
              <a:t>Exemple : comptes-rendus de réunion avec le suiveur (date au début) </a:t>
            </a:r>
          </a:p>
          <a:p>
            <a:endParaRPr lang="fr-FR" dirty="0"/>
          </a:p>
        </p:txBody>
      </p:sp>
      <p:pic>
        <p:nvPicPr>
          <p:cNvPr id="2050" name="Picture 2" descr="C:\Users\User\Desktop\cr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691" y="4260173"/>
            <a:ext cx="5616623" cy="108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65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Gestion de la documentation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93203" y="1844824"/>
            <a:ext cx="8229600" cy="4464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Dossier partagé via Dropbox pour les membres de l’équipe.</a:t>
            </a:r>
          </a:p>
          <a:p>
            <a:endParaRPr lang="fr-FR" dirty="0" smtClean="0"/>
          </a:p>
          <a:p>
            <a:r>
              <a:rPr lang="fr-FR" dirty="0" smtClean="0"/>
              <a:t>Sauvegarde et archivage intégré à Dropbox.</a:t>
            </a:r>
          </a:p>
          <a:p>
            <a:endParaRPr lang="fr-FR" dirty="0" smtClean="0"/>
          </a:p>
          <a:p>
            <a:r>
              <a:rPr lang="fr-FR" dirty="0" smtClean="0"/>
              <a:t>Dossier Dropbox copié sur HUGO par le chef de projet</a:t>
            </a:r>
          </a:p>
        </p:txBody>
      </p:sp>
    </p:spTree>
    <p:extLst>
      <p:ext uri="{BB962C8B-B14F-4D97-AF65-F5344CB8AC3E}">
        <p14:creationId xmlns:p14="http://schemas.microsoft.com/office/powerpoint/2010/main" val="66848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>Relations avec les parties prenantes (1)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b="1" u="sng" dirty="0" smtClean="0"/>
              <a:t>Equipe :</a:t>
            </a:r>
            <a:r>
              <a:rPr lang="fr-FR" b="1" dirty="0" smtClean="0"/>
              <a:t> </a:t>
            </a:r>
          </a:p>
          <a:p>
            <a:pPr lvl="1"/>
            <a:r>
              <a:rPr lang="fr-FR" dirty="0" smtClean="0"/>
              <a:t>réunion à chaque séance PRP</a:t>
            </a:r>
          </a:p>
          <a:p>
            <a:pPr lvl="1"/>
            <a:r>
              <a:rPr lang="fr-FR" dirty="0" smtClean="0"/>
              <a:t>reporting oral de chaque membre au chef de projet</a:t>
            </a:r>
          </a:p>
          <a:p>
            <a:pPr lvl="1"/>
            <a:endParaRPr lang="fr-FR" b="1" dirty="0" smtClean="0"/>
          </a:p>
          <a:p>
            <a:r>
              <a:rPr lang="fr-FR" b="1" u="sng" dirty="0" smtClean="0"/>
              <a:t>Suiveur :</a:t>
            </a:r>
            <a:r>
              <a:rPr lang="fr-FR" b="1" dirty="0" smtClean="0"/>
              <a:t> </a:t>
            </a:r>
          </a:p>
          <a:p>
            <a:pPr lvl="1"/>
            <a:r>
              <a:rPr lang="fr-FR" dirty="0" smtClean="0"/>
              <a:t>réunions de bilan après chaque atelier</a:t>
            </a:r>
          </a:p>
          <a:p>
            <a:pPr lvl="1"/>
            <a:r>
              <a:rPr lang="fr-FR" dirty="0" smtClean="0"/>
              <a:t>réunions de préparation du prochain atelier</a:t>
            </a:r>
          </a:p>
          <a:p>
            <a:pPr lvl="1"/>
            <a:r>
              <a:rPr lang="fr-FR" dirty="0" smtClean="0"/>
              <a:t>réunions de suivi du projet</a:t>
            </a:r>
          </a:p>
          <a:p>
            <a:endParaRPr lang="fr-FR" b="1" dirty="0" smtClean="0"/>
          </a:p>
          <a:p>
            <a:r>
              <a:rPr lang="fr-FR" b="1" u="sng" dirty="0" smtClean="0"/>
              <a:t>Catherine Dorignac :</a:t>
            </a:r>
            <a:r>
              <a:rPr lang="fr-FR" b="1" dirty="0" smtClean="0"/>
              <a:t> </a:t>
            </a:r>
          </a:p>
          <a:p>
            <a:pPr lvl="1"/>
            <a:r>
              <a:rPr lang="fr-FR" dirty="0" smtClean="0"/>
              <a:t>conduite du projet</a:t>
            </a:r>
          </a:p>
          <a:p>
            <a:pPr lvl="1"/>
            <a:r>
              <a:rPr lang="fr-FR" dirty="0" smtClean="0"/>
              <a:t>réunions programmées ou demandes spécifiques par mail/dans son bureau</a:t>
            </a:r>
          </a:p>
          <a:p>
            <a:pPr lvl="1"/>
            <a:endParaRPr lang="fr-FR" dirty="0" smtClean="0"/>
          </a:p>
          <a:p>
            <a:r>
              <a:rPr lang="fr-FR" b="1" u="sng" dirty="0"/>
              <a:t>Elèves :</a:t>
            </a:r>
            <a:r>
              <a:rPr lang="fr-FR" b="1" dirty="0"/>
              <a:t> </a:t>
            </a:r>
          </a:p>
          <a:p>
            <a:pPr lvl="1"/>
            <a:r>
              <a:rPr lang="fr-FR" dirty="0"/>
              <a:t>échanges lors des ateliers dispensés</a:t>
            </a:r>
          </a:p>
          <a:p>
            <a:endParaRPr lang="fr-FR" b="1" u="sng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5146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>Relations avec les parties prenantes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b="1" u="sng" dirty="0"/>
              <a:t>Directeur du centre scolaire : </a:t>
            </a:r>
          </a:p>
          <a:p>
            <a:pPr lvl="1"/>
            <a:r>
              <a:rPr lang="fr-FR" dirty="0"/>
              <a:t>commanditaire</a:t>
            </a:r>
          </a:p>
          <a:p>
            <a:pPr lvl="1"/>
            <a:r>
              <a:rPr lang="fr-FR" dirty="0"/>
              <a:t>compte-rendu oral à chaque fin </a:t>
            </a:r>
            <a:r>
              <a:rPr lang="fr-FR" dirty="0" smtClean="0"/>
              <a:t>d’atelier</a:t>
            </a:r>
          </a:p>
          <a:p>
            <a:pPr lvl="1"/>
            <a:r>
              <a:rPr lang="fr-FR" dirty="0" smtClean="0"/>
              <a:t>échanges par mail</a:t>
            </a:r>
            <a:endParaRPr lang="fr-FR" dirty="0"/>
          </a:p>
          <a:p>
            <a:endParaRPr lang="fr-FR" dirty="0"/>
          </a:p>
          <a:p>
            <a:r>
              <a:rPr lang="fr-FR" b="1" u="sng" dirty="0"/>
              <a:t>Corps </a:t>
            </a:r>
            <a:r>
              <a:rPr lang="fr-FR" b="1" u="sng" dirty="0" smtClean="0"/>
              <a:t>enseignant : </a:t>
            </a:r>
          </a:p>
          <a:p>
            <a:pPr lvl="1"/>
            <a:r>
              <a:rPr lang="fr-FR" dirty="0" smtClean="0"/>
              <a:t>présent durant le cours</a:t>
            </a:r>
          </a:p>
          <a:p>
            <a:pPr lvl="1"/>
            <a:r>
              <a:rPr lang="fr-FR" dirty="0" smtClean="0"/>
              <a:t>compte-rendu oral à chaque fin d’atelier</a:t>
            </a:r>
          </a:p>
          <a:p>
            <a:pPr lvl="1"/>
            <a:r>
              <a:rPr lang="fr-FR" dirty="0" smtClean="0"/>
              <a:t>échanges par mail</a:t>
            </a:r>
          </a:p>
          <a:p>
            <a:endParaRPr lang="fr-FR" u="sng" dirty="0"/>
          </a:p>
          <a:p>
            <a:r>
              <a:rPr lang="fr-FR" b="1" u="sng" dirty="0"/>
              <a:t>Service communication de </a:t>
            </a:r>
            <a:r>
              <a:rPr lang="fr-FR" b="1" u="sng" dirty="0" smtClean="0"/>
              <a:t>l’ESIEA : </a:t>
            </a:r>
          </a:p>
          <a:p>
            <a:pPr lvl="1"/>
            <a:r>
              <a:rPr lang="fr-FR" dirty="0" smtClean="0"/>
              <a:t>publication de l’article relatant nos actions sur le site de l’école</a:t>
            </a:r>
          </a:p>
          <a:p>
            <a:pPr lvl="1"/>
            <a:r>
              <a:rPr lang="fr-FR" dirty="0" smtClean="0"/>
              <a:t>échanges par mail</a:t>
            </a:r>
          </a:p>
          <a:p>
            <a:endParaRPr lang="fr-FR" dirty="0"/>
          </a:p>
          <a:p>
            <a:r>
              <a:rPr lang="fr-FR" b="1" u="sng" dirty="0"/>
              <a:t>Groupe </a:t>
            </a:r>
            <a:r>
              <a:rPr lang="fr-FR" b="1" u="sng" dirty="0" smtClean="0"/>
              <a:t>ESIEA : </a:t>
            </a:r>
          </a:p>
          <a:p>
            <a:pPr lvl="1"/>
            <a:r>
              <a:rPr lang="fr-FR" dirty="0" smtClean="0"/>
              <a:t>partenaire dans la communication du projet à l’école et en dehors</a:t>
            </a:r>
          </a:p>
          <a:p>
            <a:pPr lvl="1"/>
            <a:endParaRPr lang="fr-FR" dirty="0"/>
          </a:p>
          <a:p>
            <a:r>
              <a:rPr lang="fr-FR" b="1" u="sng" dirty="0"/>
              <a:t>INT’ECHOES : </a:t>
            </a:r>
          </a:p>
          <a:p>
            <a:pPr lvl="1"/>
            <a:r>
              <a:rPr lang="fr-FR" dirty="0"/>
              <a:t>visibilité de EDUC’INFO au sein d’IN’TECH INFO, remise d’une documentation présentant le </a:t>
            </a:r>
            <a:r>
              <a:rPr lang="fr-FR" dirty="0" smtClean="0"/>
              <a:t>projet</a:t>
            </a:r>
            <a:endParaRPr lang="fr-FR" dirty="0"/>
          </a:p>
          <a:p>
            <a:pPr lvl="1"/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364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19672" y="188640"/>
            <a:ext cx="5904656" cy="1371600"/>
          </a:xfrm>
        </p:spPr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916832"/>
            <a:ext cx="7620000" cy="4373563"/>
          </a:xfrm>
        </p:spPr>
        <p:txBody>
          <a:bodyPr anchor="ctr"/>
          <a:lstStyle/>
          <a:p>
            <a:r>
              <a:rPr lang="fr-FR" dirty="0"/>
              <a:t>M</a:t>
            </a:r>
            <a:r>
              <a:rPr lang="fr-FR" dirty="0" smtClean="0"/>
              <a:t>ission</a:t>
            </a:r>
          </a:p>
          <a:p>
            <a:r>
              <a:rPr lang="fr-FR" dirty="0" smtClean="0"/>
              <a:t>Objectifs</a:t>
            </a:r>
          </a:p>
          <a:p>
            <a:r>
              <a:rPr lang="fr-FR" dirty="0" smtClean="0"/>
              <a:t>Périmètre du projet</a:t>
            </a:r>
          </a:p>
          <a:p>
            <a:r>
              <a:rPr lang="fr-FR" dirty="0" smtClean="0"/>
              <a:t>Vision à long terme</a:t>
            </a:r>
          </a:p>
          <a:p>
            <a:r>
              <a:rPr lang="fr-FR" dirty="0" smtClean="0"/>
              <a:t>Avantages / Pertes potentielles du projet</a:t>
            </a:r>
          </a:p>
          <a:p>
            <a:r>
              <a:rPr lang="fr-FR" dirty="0" smtClean="0"/>
              <a:t>Etudes d’opportunité</a:t>
            </a:r>
          </a:p>
          <a:p>
            <a:r>
              <a:rPr lang="fr-FR" dirty="0" smtClean="0"/>
              <a:t>Etudes de faisabilité</a:t>
            </a:r>
          </a:p>
          <a:p>
            <a:r>
              <a:rPr lang="fr-FR" dirty="0" smtClean="0"/>
              <a:t>Risques et actions en conséquence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287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Livrables (1)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fr-FR" b="1" u="sng" dirty="0" smtClean="0"/>
              <a:t>En avant-projet : </a:t>
            </a:r>
          </a:p>
          <a:p>
            <a:r>
              <a:rPr lang="fr-FR" dirty="0" smtClean="0"/>
              <a:t>Etude d’opportunité et de faisabilité</a:t>
            </a:r>
          </a:p>
          <a:p>
            <a:r>
              <a:rPr lang="fr-FR" dirty="0" smtClean="0"/>
              <a:t>Charte de projet</a:t>
            </a:r>
          </a:p>
          <a:p>
            <a:r>
              <a:rPr lang="fr-FR" dirty="0" smtClean="0"/>
              <a:t>Spécifications</a:t>
            </a:r>
          </a:p>
          <a:p>
            <a:r>
              <a:rPr lang="fr-FR" dirty="0" smtClean="0"/>
              <a:t>Planning prévisionnel</a:t>
            </a:r>
          </a:p>
          <a:p>
            <a:r>
              <a:rPr lang="fr-FR" dirty="0" smtClean="0"/>
              <a:t>Script téléphonique de prise de contact avec le commanditaire</a:t>
            </a:r>
          </a:p>
          <a:p>
            <a:r>
              <a:rPr lang="fr-FR" dirty="0" smtClean="0"/>
              <a:t>E-mail de confirmation d’organisation des ateliers au commanditaire</a:t>
            </a:r>
          </a:p>
          <a:p>
            <a:r>
              <a:rPr lang="fr-FR" dirty="0" smtClean="0"/>
              <a:t>Droit à l’image</a:t>
            </a:r>
          </a:p>
          <a:p>
            <a:r>
              <a:rPr lang="fr-FR" dirty="0" smtClean="0"/>
              <a:t>Convention de stage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716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Livrables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1" u="sng" dirty="0" smtClean="0"/>
              <a:t>Durant le projet :</a:t>
            </a:r>
          </a:p>
          <a:p>
            <a:r>
              <a:rPr lang="fr-FR" dirty="0" smtClean="0"/>
              <a:t>Supports des ateliers</a:t>
            </a:r>
          </a:p>
          <a:p>
            <a:r>
              <a:rPr lang="fr-FR" dirty="0" smtClean="0"/>
              <a:t>Fiches récapitulatives des ateliers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1" u="sng" dirty="0" smtClean="0"/>
              <a:t>Règles de validation 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Documents d’abord validés par tous les membres de l’équipe avant d’être adressés au suiveur.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/>
              <a:t>Documents validés par le suiveur lors d’une réunion.</a:t>
            </a:r>
          </a:p>
          <a:p>
            <a:endParaRPr lang="fr-FR" dirty="0" smtClean="0"/>
          </a:p>
          <a:p>
            <a:r>
              <a:rPr lang="fr-FR" dirty="0" smtClean="0"/>
              <a:t>Publication des éléments de communication après validation de Catherine Dorignac.</a:t>
            </a:r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b="1" u="sng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8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Plan de communication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fr-FR" b="1" u="sng" dirty="0" smtClean="0"/>
              <a:t>Le livrable COM’ : </a:t>
            </a:r>
          </a:p>
          <a:p>
            <a:endParaRPr lang="fr-FR" dirty="0"/>
          </a:p>
          <a:p>
            <a:r>
              <a:rPr lang="fr-FR" dirty="0" smtClean="0"/>
              <a:t>Article relatant nos actions au centre scolaire</a:t>
            </a:r>
          </a:p>
          <a:p>
            <a:r>
              <a:rPr lang="fr-FR" dirty="0" smtClean="0"/>
              <a:t>Publication sur le site d’IN’TECH INFO</a:t>
            </a:r>
          </a:p>
          <a:p>
            <a:r>
              <a:rPr lang="fr-FR" dirty="0" smtClean="0"/>
              <a:t>Composé de textes et d’images d’ateliers</a:t>
            </a:r>
          </a:p>
          <a:p>
            <a:r>
              <a:rPr lang="fr-FR" dirty="0" smtClean="0"/>
              <a:t>Vidéo montrant le déroulement des ateliers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>
                <a:sym typeface="Wingdings" pitchFamily="2" charset="2"/>
              </a:rPr>
              <a:t> Contacter le service communication de l’ESIEA.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578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848600" cy="2462113"/>
          </a:xfrm>
        </p:spPr>
        <p:txBody>
          <a:bodyPr/>
          <a:lstStyle/>
          <a:p>
            <a:r>
              <a:rPr lang="fr-FR" sz="4400" dirty="0" smtClean="0"/>
              <a:t>spécifications</a:t>
            </a:r>
            <a:endParaRPr lang="fr-FR" sz="4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3645024"/>
            <a:ext cx="6930008" cy="1058416"/>
          </a:xfrm>
        </p:spPr>
        <p:txBody>
          <a:bodyPr/>
          <a:lstStyle/>
          <a:p>
            <a:r>
              <a:rPr lang="fr-FR" dirty="0" smtClean="0"/>
              <a:t>(Quoi ?)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636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19672" y="188640"/>
            <a:ext cx="5904656" cy="1371600"/>
          </a:xfrm>
        </p:spPr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916832"/>
            <a:ext cx="7620000" cy="4373563"/>
          </a:xfrm>
        </p:spPr>
        <p:txBody>
          <a:bodyPr anchor="ctr">
            <a:normAutofit fontScale="92500" lnSpcReduction="10000"/>
          </a:bodyPr>
          <a:lstStyle/>
          <a:p>
            <a:r>
              <a:rPr lang="fr-FR" dirty="0" smtClean="0"/>
              <a:t>Caractéristiques du produit</a:t>
            </a:r>
          </a:p>
          <a:p>
            <a:endParaRPr lang="fr-FR" dirty="0" smtClean="0"/>
          </a:p>
          <a:p>
            <a:r>
              <a:rPr lang="fr-FR" dirty="0" smtClean="0"/>
              <a:t>Actions / Réalisations par objectif</a:t>
            </a:r>
          </a:p>
          <a:p>
            <a:endParaRPr lang="fr-FR" dirty="0" smtClean="0"/>
          </a:p>
          <a:p>
            <a:r>
              <a:rPr lang="fr-FR" dirty="0" smtClean="0"/>
              <a:t>Environnement opérationnel</a:t>
            </a:r>
          </a:p>
          <a:p>
            <a:endParaRPr lang="fr-FR" dirty="0" smtClean="0"/>
          </a:p>
          <a:p>
            <a:r>
              <a:rPr lang="fr-FR" dirty="0" smtClean="0"/>
              <a:t>Contraintes d’organisation, temporelles et géographiques</a:t>
            </a:r>
          </a:p>
          <a:p>
            <a:endParaRPr lang="fr-FR" dirty="0" smtClean="0"/>
          </a:p>
          <a:p>
            <a:r>
              <a:rPr lang="fr-FR" dirty="0" smtClean="0"/>
              <a:t>Contraintes de sécurité et d’assurance</a:t>
            </a:r>
          </a:p>
          <a:p>
            <a:endParaRPr lang="fr-FR" dirty="0" smtClean="0"/>
          </a:p>
          <a:p>
            <a:r>
              <a:rPr lang="fr-FR" dirty="0" smtClean="0"/>
              <a:t>Attributs de qualité</a:t>
            </a:r>
          </a:p>
        </p:txBody>
      </p:sp>
    </p:spTree>
    <p:extLst>
      <p:ext uri="{BB962C8B-B14F-4D97-AF65-F5344CB8AC3E}">
        <p14:creationId xmlns:p14="http://schemas.microsoft.com/office/powerpoint/2010/main" val="6361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Caractéristiques du produit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2000"/>
                    </a14:imgEffect>
                    <a14:imgEffect>
                      <a14:brightnessContrast bright="2000" contrast="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12776"/>
            <a:ext cx="8568952" cy="5328592"/>
          </a:xfrm>
        </p:spPr>
      </p:pic>
    </p:spTree>
    <p:extLst>
      <p:ext uri="{BB962C8B-B14F-4D97-AF65-F5344CB8AC3E}">
        <p14:creationId xmlns:p14="http://schemas.microsoft.com/office/powerpoint/2010/main" val="208807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Actions / Réalisations objectif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 smtClean="0"/>
              <a:t>Objectif 1 : </a:t>
            </a:r>
            <a:r>
              <a:rPr lang="fr-FR" b="1" dirty="0"/>
              <a:t>Préparer 4 ateliers interactifs et plaisants avant les 17/10, 14/11, 21/11 et 28/11</a:t>
            </a:r>
            <a:r>
              <a:rPr lang="fr-FR" b="1" dirty="0" smtClean="0"/>
              <a:t>.</a:t>
            </a:r>
          </a:p>
          <a:p>
            <a:endParaRPr lang="fr-FR" dirty="0"/>
          </a:p>
          <a:p>
            <a:pPr>
              <a:buFont typeface="Wingdings"/>
              <a:buChar char="è"/>
            </a:pPr>
            <a:r>
              <a:rPr lang="fr-FR" dirty="0" smtClean="0">
                <a:sym typeface="Wingdings" pitchFamily="2" charset="2"/>
              </a:rPr>
              <a:t>Recherche d’informations sur le sujet du cours</a:t>
            </a:r>
          </a:p>
          <a:p>
            <a:pPr lvl="1">
              <a:buFont typeface="Courier New" pitchFamily="49" charset="0"/>
              <a:buChar char="o"/>
            </a:pPr>
            <a:r>
              <a:rPr lang="fr-FR" dirty="0" smtClean="0">
                <a:sym typeface="Wingdings" pitchFamily="2" charset="2"/>
              </a:rPr>
              <a:t>Brainstorming sur le contenu du cours</a:t>
            </a:r>
          </a:p>
          <a:p>
            <a:pPr lvl="1">
              <a:buFont typeface="Courier New" pitchFamily="49" charset="0"/>
              <a:buChar char="o"/>
            </a:pPr>
            <a:r>
              <a:rPr lang="fr-FR" dirty="0" smtClean="0">
                <a:sym typeface="Wingdings" pitchFamily="2" charset="2"/>
              </a:rPr>
              <a:t>Tri des idées</a:t>
            </a:r>
          </a:p>
          <a:p>
            <a:pPr lvl="1">
              <a:buFont typeface="Courier New" pitchFamily="49" charset="0"/>
              <a:buChar char="o"/>
            </a:pPr>
            <a:r>
              <a:rPr lang="fr-FR" dirty="0" smtClean="0">
                <a:sym typeface="Wingdings" pitchFamily="2" charset="2"/>
              </a:rPr>
              <a:t>Mise en place du plan du cours</a:t>
            </a:r>
          </a:p>
          <a:p>
            <a:pPr lvl="1">
              <a:buFont typeface="Courier New" pitchFamily="49" charset="0"/>
              <a:buChar char="o"/>
            </a:pPr>
            <a:endParaRPr lang="fr-FR" dirty="0"/>
          </a:p>
          <a:p>
            <a:pPr>
              <a:buFont typeface="Wingdings"/>
              <a:buChar char="è"/>
            </a:pPr>
            <a:r>
              <a:rPr lang="fr-FR" dirty="0" smtClean="0">
                <a:sym typeface="Wingdings" pitchFamily="2" charset="2"/>
              </a:rPr>
              <a:t>Préparation des supports</a:t>
            </a:r>
          </a:p>
          <a:p>
            <a:pPr lvl="1">
              <a:buFont typeface="Courier New" pitchFamily="49" charset="0"/>
              <a:buChar char="o"/>
            </a:pPr>
            <a:r>
              <a:rPr lang="fr-FR" dirty="0" smtClean="0">
                <a:sym typeface="Wingdings" pitchFamily="2" charset="2"/>
              </a:rPr>
              <a:t>Support Powerpoint : mise en place du fond et de la forme</a:t>
            </a:r>
          </a:p>
          <a:p>
            <a:pPr lvl="1">
              <a:buFont typeface="Courier New" pitchFamily="49" charset="0"/>
              <a:buChar char="o"/>
            </a:pPr>
            <a:r>
              <a:rPr lang="fr-FR" dirty="0" smtClean="0">
                <a:sym typeface="Wingdings" pitchFamily="2" charset="2"/>
              </a:rPr>
              <a:t>Mise en place des fiches récapitulatives</a:t>
            </a:r>
          </a:p>
          <a:p>
            <a:pPr marL="274320" lvl="1" indent="0">
              <a:buNone/>
            </a:pPr>
            <a:endParaRPr lang="fr-FR" dirty="0"/>
          </a:p>
          <a:p>
            <a:pPr>
              <a:buFont typeface="Wingdings"/>
              <a:buChar char="è"/>
            </a:pPr>
            <a:r>
              <a:rPr lang="fr-FR" dirty="0" smtClean="0">
                <a:sym typeface="Wingdings" pitchFamily="2" charset="2"/>
              </a:rPr>
              <a:t>Répétition et validation auprès du suiveur</a:t>
            </a:r>
            <a:endParaRPr lang="fr-FR" dirty="0">
              <a:sym typeface="Wingdings" pitchFamily="2" charset="2"/>
            </a:endParaRPr>
          </a:p>
          <a:p>
            <a:pPr lvl="1">
              <a:buFont typeface="Courier New" pitchFamily="49" charset="0"/>
              <a:buChar char="o"/>
            </a:pPr>
            <a:endParaRPr lang="fr-FR" dirty="0" smtClean="0">
              <a:sym typeface="Wingdings" pitchFamily="2" charset="2"/>
            </a:endParaRPr>
          </a:p>
          <a:p>
            <a:pPr marL="274320" lvl="1" indent="0">
              <a:buNone/>
            </a:pPr>
            <a:endParaRPr lang="fr-FR" dirty="0">
              <a:sym typeface="Wingdings" pitchFamily="2" charset="2"/>
            </a:endParaRPr>
          </a:p>
          <a:p>
            <a:pPr lvl="1">
              <a:buFont typeface="Courier New" pitchFamily="49" charset="0"/>
              <a:buChar char="o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031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Actions / Réalisations objectif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b="1" dirty="0" smtClean="0"/>
              <a:t>Objectif 2 : </a:t>
            </a:r>
            <a:r>
              <a:rPr lang="fr-FR" b="1" dirty="0"/>
              <a:t>Dispenser les ateliers aux enfants les 23/10, 20/11, 27/11 et 4/12</a:t>
            </a:r>
            <a:r>
              <a:rPr lang="fr-FR" b="1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/>
              <a:buChar char="è"/>
            </a:pPr>
            <a:r>
              <a:rPr lang="fr-FR" dirty="0" smtClean="0">
                <a:sym typeface="Wingdings" pitchFamily="2" charset="2"/>
              </a:rPr>
              <a:t>Mettre en place la logistique du cours</a:t>
            </a:r>
          </a:p>
          <a:p>
            <a:pPr lvl="1">
              <a:buFont typeface="Courier New" pitchFamily="49" charset="0"/>
              <a:buChar char="o"/>
            </a:pPr>
            <a:r>
              <a:rPr lang="fr-FR" dirty="0" smtClean="0">
                <a:sym typeface="Wingdings" pitchFamily="2" charset="2"/>
              </a:rPr>
              <a:t>Apporter le matériel nécessaire au bon déroulement du cours</a:t>
            </a:r>
          </a:p>
          <a:p>
            <a:pPr lvl="1">
              <a:buFont typeface="Courier New" pitchFamily="49" charset="0"/>
              <a:buChar char="o"/>
            </a:pPr>
            <a:r>
              <a:rPr lang="fr-FR" dirty="0" smtClean="0">
                <a:sym typeface="Wingdings" pitchFamily="2" charset="2"/>
              </a:rPr>
              <a:t>Préparer les salles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/>
              <a:buChar char="è"/>
            </a:pPr>
            <a:r>
              <a:rPr lang="fr-FR" dirty="0" smtClean="0">
                <a:sym typeface="Wingdings" pitchFamily="2" charset="2"/>
              </a:rPr>
              <a:t>Dispense du cours aux enfants</a:t>
            </a:r>
            <a:endParaRPr lang="fr-FR" dirty="0">
              <a:sym typeface="Wingdings" pitchFamily="2" charset="2"/>
            </a:endParaRPr>
          </a:p>
          <a:p>
            <a:pPr lvl="1">
              <a:buFont typeface="Courier New" pitchFamily="49" charset="0"/>
              <a:buChar char="o"/>
            </a:pPr>
            <a:r>
              <a:rPr lang="fr-FR" dirty="0" smtClean="0">
                <a:sym typeface="Wingdings" pitchFamily="2" charset="2"/>
              </a:rPr>
              <a:t>Animer le cours</a:t>
            </a:r>
          </a:p>
          <a:p>
            <a:pPr lvl="1">
              <a:buFont typeface="Courier New" pitchFamily="49" charset="0"/>
              <a:buChar char="o"/>
            </a:pPr>
            <a:r>
              <a:rPr lang="fr-FR" dirty="0" smtClean="0">
                <a:sym typeface="Wingdings" pitchFamily="2" charset="2"/>
              </a:rPr>
              <a:t>Etre à l’écoute du besoin, s’adapter</a:t>
            </a:r>
            <a:endParaRPr lang="fr-FR" dirty="0">
              <a:sym typeface="Wingdings" pitchFamily="2" charset="2"/>
            </a:endParaRPr>
          </a:p>
          <a:p>
            <a:pPr lvl="1">
              <a:buFont typeface="Courier New" pitchFamily="49" charset="0"/>
              <a:buChar char="o"/>
            </a:pPr>
            <a:endParaRPr lang="fr-FR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4793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Actions / Réalisations objectif 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b="1" dirty="0" smtClean="0"/>
              <a:t>Objectif 3 : </a:t>
            </a:r>
            <a:r>
              <a:rPr lang="fr-FR" b="1" dirty="0"/>
              <a:t>Vérifier les compétences des élèves à chaque fin d’atelier, le 23/10, 20/11, 27/11 et 4/12</a:t>
            </a:r>
            <a:r>
              <a:rPr lang="fr-FR" b="1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/>
              <a:buChar char="è"/>
            </a:pPr>
            <a:r>
              <a:rPr lang="fr-FR" dirty="0" smtClean="0">
                <a:sym typeface="Wingdings" pitchFamily="2" charset="2"/>
              </a:rPr>
              <a:t>Poser des questions aux enfants sur le contenu du cours</a:t>
            </a:r>
            <a:endParaRPr lang="fr-FR" dirty="0">
              <a:sym typeface="Wingdings" pitchFamily="2" charset="2"/>
            </a:endParaRPr>
          </a:p>
          <a:p>
            <a:endParaRPr lang="fr-FR" dirty="0"/>
          </a:p>
          <a:p>
            <a:pPr>
              <a:buFont typeface="Wingdings"/>
              <a:buChar char="è"/>
            </a:pPr>
            <a:r>
              <a:rPr lang="fr-FR" dirty="0" smtClean="0">
                <a:sym typeface="Wingdings" pitchFamily="2" charset="2"/>
              </a:rPr>
              <a:t>Les quitter en leur laissant un minimum de connaissances  distribuer la fiche récapitulative de l’atelier</a:t>
            </a:r>
            <a:endParaRPr lang="fr-FR" b="1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6553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Actions / Réalisations objectif 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Objectif 4 : </a:t>
            </a:r>
            <a:r>
              <a:rPr lang="fr-FR" b="1" dirty="0"/>
              <a:t>Obtenir la satisfaction des enfants et des représentants de l’hôpital avant le 19/12</a:t>
            </a:r>
            <a:r>
              <a:rPr lang="fr-FR" b="1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/>
              <a:buChar char="è"/>
            </a:pPr>
            <a:r>
              <a:rPr lang="fr-FR" dirty="0" smtClean="0">
                <a:sym typeface="Wingdings" pitchFamily="2" charset="2"/>
              </a:rPr>
              <a:t>Obtenir </a:t>
            </a:r>
            <a:r>
              <a:rPr lang="fr-FR" smtClean="0">
                <a:sym typeface="Wingdings" pitchFamily="2" charset="2"/>
              </a:rPr>
              <a:t>une </a:t>
            </a:r>
            <a:r>
              <a:rPr lang="fr-FR" smtClean="0">
                <a:sym typeface="Wingdings" pitchFamily="2" charset="2"/>
              </a:rPr>
              <a:t>reconnaissance </a:t>
            </a:r>
            <a:r>
              <a:rPr lang="fr-FR" dirty="0" smtClean="0">
                <a:sym typeface="Wingdings" pitchFamily="2" charset="2"/>
              </a:rPr>
              <a:t>écrite de la part des professeurs et/ou du directeur du centre scolaire</a:t>
            </a:r>
            <a:endParaRPr lang="fr-FR" dirty="0">
              <a:sym typeface="Wingdings" pitchFamily="2" charset="2"/>
            </a:endParaRPr>
          </a:p>
          <a:p>
            <a:pPr lvl="1">
              <a:buFont typeface="Courier New" pitchFamily="49" charset="0"/>
              <a:buChar char="o"/>
            </a:pPr>
            <a:r>
              <a:rPr lang="fr-FR" dirty="0" smtClean="0">
                <a:sym typeface="Wingdings" pitchFamily="2" charset="2"/>
              </a:rPr>
              <a:t>Avoir accompli avec succès nos ateliers </a:t>
            </a:r>
          </a:p>
          <a:p>
            <a:pPr lvl="1">
              <a:buFont typeface="Courier New" pitchFamily="49" charset="0"/>
              <a:buChar char="o"/>
            </a:pPr>
            <a:r>
              <a:rPr lang="fr-FR" dirty="0" smtClean="0">
                <a:sym typeface="Wingdings" pitchFamily="2" charset="2"/>
              </a:rPr>
              <a:t>Avoir réussi à apprendre beaucoup de choses aux enfants</a:t>
            </a:r>
          </a:p>
          <a:p>
            <a:pPr lvl="1">
              <a:buFont typeface="Courier New" pitchFamily="49" charset="0"/>
              <a:buChar char="o"/>
            </a:pPr>
            <a:r>
              <a:rPr lang="fr-FR" dirty="0" smtClean="0">
                <a:sym typeface="Wingdings" pitchFamily="2" charset="2"/>
              </a:rPr>
              <a:t>Avoir réussi à adapter nos ateliers aux difficultés des enfants</a:t>
            </a:r>
            <a:endParaRPr lang="fr-FR" dirty="0">
              <a:sym typeface="Wingdings" pitchFamily="2" charset="2"/>
            </a:endParaRPr>
          </a:p>
          <a:p>
            <a:pPr marL="0" indent="0">
              <a:buNone/>
            </a:pPr>
            <a:endParaRPr lang="fr-FR" dirty="0"/>
          </a:p>
          <a:p>
            <a:pPr>
              <a:buFont typeface="Wingdings"/>
              <a:buChar char="è"/>
            </a:pPr>
            <a:r>
              <a:rPr lang="fr-FR" dirty="0" smtClean="0">
                <a:sym typeface="Wingdings" pitchFamily="2" charset="2"/>
              </a:rPr>
              <a:t>Demander aux enfants ce qu’ils ont pensé de nos animations et si celles-ci les ont satisfaits</a:t>
            </a:r>
            <a:endParaRPr lang="fr-FR" b="1" dirty="0"/>
          </a:p>
          <a:p>
            <a:endParaRPr lang="fr-FR" b="1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741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628800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Mission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r>
              <a:rPr lang="fr-FR" sz="2800" dirty="0" smtClean="0"/>
              <a:t>Initier les enfants du centre scolaire de l’hôpital du Kremlin-Bicêtre aux bases de l’informatique.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0490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Environnement opérationnel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Centre scolaire situé dans un bâtiment au sein de l’hôpital du Kremlin-Bicêtre.</a:t>
            </a:r>
          </a:p>
          <a:p>
            <a:endParaRPr lang="fr-FR" dirty="0" smtClean="0"/>
          </a:p>
          <a:p>
            <a:r>
              <a:rPr lang="fr-FR" dirty="0" smtClean="0"/>
              <a:t>5 salles de </a:t>
            </a:r>
            <a:r>
              <a:rPr lang="fr-FR" dirty="0"/>
              <a:t>classe (une au rez-de-chaussée, les autres au premier </a:t>
            </a:r>
            <a:r>
              <a:rPr lang="fr-FR" dirty="0" smtClean="0"/>
              <a:t>étage), étroites, peu d’espace pour animer.</a:t>
            </a:r>
          </a:p>
          <a:p>
            <a:endParaRPr lang="fr-FR" dirty="0" smtClean="0"/>
          </a:p>
          <a:p>
            <a:r>
              <a:rPr lang="fr-FR" dirty="0" smtClean="0"/>
              <a:t>Une dizaine de tables par classe, en U ou en configuration normale.</a:t>
            </a:r>
          </a:p>
          <a:p>
            <a:endParaRPr lang="fr-FR" dirty="0" smtClean="0"/>
          </a:p>
          <a:p>
            <a:r>
              <a:rPr lang="fr-FR" dirty="0" smtClean="0"/>
              <a:t>Ordinateurs au nombre de 3 à 5 par classe, en ligne au fond de la salle ou devant.</a:t>
            </a:r>
          </a:p>
          <a:p>
            <a:endParaRPr lang="fr-FR" dirty="0" smtClean="0"/>
          </a:p>
          <a:p>
            <a:r>
              <a:rPr lang="fr-FR" dirty="0" smtClean="0"/>
              <a:t>Imprimantes disponibles, un seul vidéoprojecteur.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377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Contraintes d’organisation, temporelles et géographiques (1)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781128"/>
          </a:xfrm>
        </p:spPr>
        <p:txBody>
          <a:bodyPr>
            <a:normAutofit/>
          </a:bodyPr>
          <a:lstStyle/>
          <a:p>
            <a:r>
              <a:rPr lang="fr-FR" dirty="0" smtClean="0"/>
              <a:t>Adaptation à l’emploi du temps des enfants.</a:t>
            </a:r>
          </a:p>
          <a:p>
            <a:endParaRPr lang="fr-FR" dirty="0" smtClean="0"/>
          </a:p>
          <a:p>
            <a:r>
              <a:rPr lang="fr-FR" dirty="0" smtClean="0"/>
              <a:t>Organisation pour apporter le matériel nécessaire au centre scolaire.</a:t>
            </a:r>
          </a:p>
          <a:p>
            <a:endParaRPr lang="fr-FR" dirty="0" smtClean="0"/>
          </a:p>
          <a:p>
            <a:r>
              <a:rPr lang="fr-FR" dirty="0" smtClean="0"/>
              <a:t>Efficacité de l’équipe pour la préparation des ateliers.</a:t>
            </a:r>
          </a:p>
          <a:p>
            <a:endParaRPr lang="fr-FR" dirty="0" smtClean="0"/>
          </a:p>
          <a:p>
            <a:r>
              <a:rPr lang="fr-FR" dirty="0" smtClean="0"/>
              <a:t>Hétérogénéité de niveau des élèves </a:t>
            </a:r>
            <a:r>
              <a:rPr lang="fr-FR" dirty="0" smtClean="0">
                <a:sym typeface="Wingdings" pitchFamily="2" charset="2"/>
              </a:rPr>
              <a:t> aide individualisée.</a:t>
            </a:r>
          </a:p>
          <a:p>
            <a:endParaRPr lang="fr-FR" dirty="0" smtClean="0">
              <a:sym typeface="Wingdings" pitchFamily="2" charset="2"/>
            </a:endParaRPr>
          </a:p>
          <a:p>
            <a:r>
              <a:rPr lang="fr-FR" dirty="0" smtClean="0">
                <a:sym typeface="Wingdings" pitchFamily="2" charset="2"/>
              </a:rPr>
              <a:t>Installation du matériel avant chaque atelier.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88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Contraintes d’organisation, temporelles et géographiques </a:t>
            </a:r>
            <a:r>
              <a:rPr lang="fr-FR" dirty="0" smtClean="0"/>
              <a:t>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853136"/>
          </a:xfrm>
        </p:spPr>
        <p:txBody>
          <a:bodyPr/>
          <a:lstStyle/>
          <a:p>
            <a:r>
              <a:rPr lang="fr-FR" dirty="0">
                <a:sym typeface="Wingdings" pitchFamily="2" charset="2"/>
              </a:rPr>
              <a:t>Séparation de l’équipe en 2 sous-groupes</a:t>
            </a:r>
            <a:r>
              <a:rPr lang="fr-FR" dirty="0" smtClean="0">
                <a:sym typeface="Wingdings" pitchFamily="2" charset="2"/>
              </a:rPr>
              <a:t>.</a:t>
            </a:r>
          </a:p>
          <a:p>
            <a:endParaRPr lang="fr-FR" dirty="0">
              <a:sym typeface="Wingdings" pitchFamily="2" charset="2"/>
            </a:endParaRPr>
          </a:p>
          <a:p>
            <a:r>
              <a:rPr lang="fr-FR" dirty="0">
                <a:sym typeface="Wingdings" pitchFamily="2" charset="2"/>
              </a:rPr>
              <a:t>Déplacement du matériel d’une salle à l’autre entre 2 cours</a:t>
            </a:r>
            <a:r>
              <a:rPr lang="fr-FR" dirty="0" smtClean="0">
                <a:sym typeface="Wingdings" pitchFamily="2" charset="2"/>
              </a:rPr>
              <a:t>.</a:t>
            </a:r>
          </a:p>
          <a:p>
            <a:endParaRPr lang="fr-FR" dirty="0">
              <a:sym typeface="Wingdings" pitchFamily="2" charset="2"/>
            </a:endParaRPr>
          </a:p>
          <a:p>
            <a:r>
              <a:rPr lang="fr-FR" dirty="0">
                <a:sym typeface="Wingdings" pitchFamily="2" charset="2"/>
              </a:rPr>
              <a:t>Animation particulière face à des enfants dyslexiques</a:t>
            </a:r>
            <a:r>
              <a:rPr lang="fr-FR" dirty="0" smtClean="0">
                <a:sym typeface="Wingdings" pitchFamily="2" charset="2"/>
              </a:rPr>
              <a:t>.</a:t>
            </a:r>
          </a:p>
          <a:p>
            <a:endParaRPr lang="fr-FR" dirty="0">
              <a:sym typeface="Wingdings" pitchFamily="2" charset="2"/>
            </a:endParaRPr>
          </a:p>
          <a:p>
            <a:r>
              <a:rPr lang="fr-FR" dirty="0">
                <a:sym typeface="Wingdings" pitchFamily="2" charset="2"/>
              </a:rPr>
              <a:t>Programmation de réunions avec le suiveur chaque semaine</a:t>
            </a:r>
            <a:r>
              <a:rPr lang="fr-FR" dirty="0" smtClean="0">
                <a:sym typeface="Wingdings" pitchFamily="2" charset="2"/>
              </a:rPr>
              <a:t>.</a:t>
            </a:r>
          </a:p>
          <a:p>
            <a:endParaRPr lang="fr-FR" dirty="0">
              <a:sym typeface="Wingdings" pitchFamily="2" charset="2"/>
            </a:endParaRPr>
          </a:p>
          <a:p>
            <a:r>
              <a:rPr lang="fr-FR" dirty="0">
                <a:sym typeface="Wingdings" pitchFamily="2" charset="2"/>
              </a:rPr>
              <a:t>Remise du rapport le 10 décembre.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491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Contraintes de sécurité et d’assurance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Demande d’autorisation parentale de droit à l’image pour pouvoir photographier et filmer les enfants.</a:t>
            </a:r>
          </a:p>
          <a:p>
            <a:endParaRPr lang="fr-FR" dirty="0" smtClean="0"/>
          </a:p>
          <a:p>
            <a:r>
              <a:rPr lang="fr-FR" dirty="0" smtClean="0"/>
              <a:t>Assurance : conventions de stage.</a:t>
            </a:r>
          </a:p>
          <a:p>
            <a:endParaRPr lang="fr-FR" dirty="0" smtClean="0"/>
          </a:p>
          <a:p>
            <a:r>
              <a:rPr lang="fr-FR" dirty="0" smtClean="0"/>
              <a:t>Attention aux images pouvant heurter la sensibilité des enfants lors des manipulations, pas de création de comptes personnels.</a:t>
            </a:r>
          </a:p>
          <a:p>
            <a:endParaRPr lang="fr-FR" dirty="0" smtClean="0"/>
          </a:p>
          <a:p>
            <a:r>
              <a:rPr lang="fr-FR" dirty="0" smtClean="0"/>
              <a:t>Restriction d’installation de certains logiciels, pas d’accès mp3.</a:t>
            </a:r>
          </a:p>
          <a:p>
            <a:endParaRPr lang="fr-FR" dirty="0" smtClean="0"/>
          </a:p>
          <a:p>
            <a:r>
              <a:rPr lang="fr-FR" dirty="0">
                <a:sym typeface="Wingdings" pitchFamily="2" charset="2"/>
              </a:rPr>
              <a:t>Surveillance de chaque écran pour problème technique ou autre.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896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Attributs de qualité (1)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925144"/>
          </a:xfrm>
        </p:spPr>
        <p:txBody>
          <a:bodyPr>
            <a:normAutofit/>
          </a:bodyPr>
          <a:lstStyle/>
          <a:p>
            <a:r>
              <a:rPr lang="fr-FR" dirty="0" smtClean="0"/>
              <a:t>4 ateliers dispensés, d’une durée de 45 minutes chacun.</a:t>
            </a:r>
          </a:p>
          <a:p>
            <a:endParaRPr lang="fr-FR" dirty="0" smtClean="0"/>
          </a:p>
          <a:p>
            <a:r>
              <a:rPr lang="fr-FR" dirty="0" smtClean="0"/>
              <a:t>Ateliers donnés dans les salles de cours des élèves.</a:t>
            </a:r>
          </a:p>
          <a:p>
            <a:endParaRPr lang="fr-FR" dirty="0" smtClean="0"/>
          </a:p>
          <a:p>
            <a:r>
              <a:rPr lang="fr-FR" dirty="0" smtClean="0"/>
              <a:t>Répétition des notions et des énoncés assurée.</a:t>
            </a:r>
          </a:p>
          <a:p>
            <a:endParaRPr lang="fr-FR" dirty="0" smtClean="0"/>
          </a:p>
          <a:p>
            <a:r>
              <a:rPr lang="fr-FR" dirty="0" smtClean="0"/>
              <a:t>Evaluation des élèves avec des questions portant sur la compréhension et non sur l’expression.</a:t>
            </a:r>
          </a:p>
          <a:p>
            <a:endParaRPr lang="fr-FR" dirty="0" smtClean="0"/>
          </a:p>
          <a:p>
            <a:r>
              <a:rPr lang="fr-FR" dirty="0" smtClean="0"/>
              <a:t>Qualité des compétences acquises évaluée de manière informelle.</a:t>
            </a:r>
          </a:p>
        </p:txBody>
      </p:sp>
    </p:spTree>
    <p:extLst>
      <p:ext uri="{BB962C8B-B14F-4D97-AF65-F5344CB8AC3E}">
        <p14:creationId xmlns:p14="http://schemas.microsoft.com/office/powerpoint/2010/main" val="402867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Attributs de qualité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752528"/>
          </a:xfrm>
        </p:spPr>
        <p:txBody>
          <a:bodyPr>
            <a:normAutofit lnSpcReduction="10000"/>
          </a:bodyPr>
          <a:lstStyle/>
          <a:p>
            <a:endParaRPr lang="fr-FR" dirty="0"/>
          </a:p>
          <a:p>
            <a:r>
              <a:rPr lang="fr-FR" dirty="0"/>
              <a:t>Quantité des compétences acquises non mesurée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/>
              <a:t>Compréhension de tous nécessaire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/>
              <a:t>Soutien individualisé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/>
              <a:t>Cours attractifs, </a:t>
            </a:r>
            <a:r>
              <a:rPr lang="fr-FR" dirty="0" smtClean="0"/>
              <a:t>interactifs, faisant appel </a:t>
            </a:r>
            <a:r>
              <a:rPr lang="fr-FR" dirty="0"/>
              <a:t>à la vivacité/intelligence des enfants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/>
              <a:t>Satisfaction des élèves et du Directeur du centre scolaire.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447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848600" cy="2462113"/>
          </a:xfrm>
        </p:spPr>
        <p:txBody>
          <a:bodyPr/>
          <a:lstStyle/>
          <a:p>
            <a:r>
              <a:rPr lang="fr-FR" sz="4400" dirty="0" smtClean="0"/>
              <a:t>PLANNING</a:t>
            </a:r>
            <a:endParaRPr lang="fr-FR" sz="4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3645024"/>
            <a:ext cx="6930008" cy="1058416"/>
          </a:xfrm>
        </p:spPr>
        <p:txBody>
          <a:bodyPr/>
          <a:lstStyle/>
          <a:p>
            <a:r>
              <a:rPr lang="fr-FR" dirty="0" smtClean="0"/>
              <a:t>(Quand ?)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848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3816424"/>
          </a:xfrm>
        </p:spPr>
        <p:txBody>
          <a:bodyPr anchor="ctr"/>
          <a:lstStyle/>
          <a:p>
            <a:r>
              <a:rPr lang="fr-FR" dirty="0" smtClean="0"/>
              <a:t>Etude d’opportunité et de faisabilité</a:t>
            </a:r>
          </a:p>
          <a:p>
            <a:endParaRPr lang="fr-FR" dirty="0" smtClean="0"/>
          </a:p>
          <a:p>
            <a:r>
              <a:rPr lang="fr-FR" dirty="0" smtClean="0"/>
              <a:t>Charte de projet</a:t>
            </a:r>
          </a:p>
          <a:p>
            <a:endParaRPr lang="fr-FR" dirty="0" smtClean="0"/>
          </a:p>
          <a:p>
            <a:r>
              <a:rPr lang="fr-FR" dirty="0" smtClean="0"/>
              <a:t>Spécifications</a:t>
            </a:r>
          </a:p>
          <a:p>
            <a:endParaRPr lang="fr-FR" dirty="0" smtClean="0"/>
          </a:p>
          <a:p>
            <a:r>
              <a:rPr lang="fr-FR" dirty="0" smtClean="0"/>
              <a:t>Planning</a:t>
            </a:r>
          </a:p>
          <a:p>
            <a:endParaRPr lang="fr-FR" dirty="0"/>
          </a:p>
          <a:p>
            <a:pPr marL="27432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4086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Merci de votre attention.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667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fr-FR" dirty="0" smtClean="0"/>
              <a:t>Préparer 4 ateliers interactifs et plaisants avant les 17/10, 14/11, 21/11 et 28/11.</a:t>
            </a:r>
          </a:p>
          <a:p>
            <a:pPr marL="457200" indent="-4572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dirty="0" smtClean="0"/>
              <a:t>Dispenser les ateliers aux enfants les 23/10, 20/11, 27/11 et 4/12.</a:t>
            </a:r>
          </a:p>
          <a:p>
            <a:pPr marL="457200" indent="-4572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dirty="0" smtClean="0"/>
              <a:t>Vérifier les compétences des élèves à chaque fin d’atelier, le 23/10, 20/11, 27/11 et 4/12.</a:t>
            </a:r>
          </a:p>
          <a:p>
            <a:pPr marL="457200" indent="-4572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dirty="0" smtClean="0"/>
              <a:t>Obtenir la satisfaction des enfants et des représentants de l’hôpital avant le 19/12.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214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Périmètre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32176"/>
          </a:xfrm>
        </p:spPr>
        <p:txBody>
          <a:bodyPr>
            <a:normAutofit/>
          </a:bodyPr>
          <a:lstStyle/>
          <a:p>
            <a:r>
              <a:rPr lang="fr-FR" sz="2800" dirty="0" smtClean="0"/>
              <a:t>Ateliers informatiques, niveau débutant</a:t>
            </a:r>
          </a:p>
          <a:p>
            <a:endParaRPr lang="fr-FR" sz="2800" dirty="0" smtClean="0"/>
          </a:p>
          <a:p>
            <a:r>
              <a:rPr lang="fr-FR" sz="2800" dirty="0" smtClean="0"/>
              <a:t>Exercices interactifs sous forme de jeux</a:t>
            </a:r>
          </a:p>
          <a:p>
            <a:endParaRPr lang="fr-FR" sz="2800" dirty="0" smtClean="0"/>
          </a:p>
          <a:p>
            <a:r>
              <a:rPr lang="fr-FR" sz="2800" dirty="0" smtClean="0"/>
              <a:t>Pas d’explications détaillées</a:t>
            </a:r>
          </a:p>
          <a:p>
            <a:endParaRPr lang="fr-FR" sz="2800" dirty="0" smtClean="0"/>
          </a:p>
          <a:p>
            <a:r>
              <a:rPr lang="fr-FR" sz="2800" dirty="0" smtClean="0"/>
              <a:t>Vérification des compétences faite de manière informelle</a:t>
            </a:r>
          </a:p>
          <a:p>
            <a:pPr marL="0" indent="0">
              <a:buNone/>
            </a:pPr>
            <a:endParaRPr lang="fr-FR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0845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Vision à long terme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Renouvellement de la pédagogie</a:t>
            </a:r>
          </a:p>
          <a:p>
            <a:endParaRPr lang="fr-FR" dirty="0" smtClean="0"/>
          </a:p>
          <a:p>
            <a:r>
              <a:rPr lang="fr-FR" dirty="0" smtClean="0"/>
              <a:t>Evolution du projet permis par l’ambition et la créativité des membres de l’équipe</a:t>
            </a:r>
          </a:p>
          <a:p>
            <a:endParaRPr lang="fr-FR" dirty="0" smtClean="0"/>
          </a:p>
          <a:p>
            <a:r>
              <a:rPr lang="fr-FR" dirty="0" smtClean="0"/>
              <a:t>En cas de succès, les ateliers pourront :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- être dispensés à des classes plus nombreuses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- faire partie inhérente du cursus scolaire des 		enfants de l’école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193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Avantages en cas de réussite (1)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032448"/>
          </a:xfrm>
        </p:spPr>
        <p:txBody>
          <a:bodyPr anchor="ctr">
            <a:normAutofit/>
          </a:bodyPr>
          <a:lstStyle/>
          <a:p>
            <a:r>
              <a:rPr lang="fr-FR" sz="2800" dirty="0" smtClean="0"/>
              <a:t>Donner la possibilité aux enfants d’être initiés à l’informatique de manière ludique.</a:t>
            </a:r>
          </a:p>
          <a:p>
            <a:endParaRPr lang="fr-FR" sz="2800" dirty="0" smtClean="0"/>
          </a:p>
          <a:p>
            <a:r>
              <a:rPr lang="fr-FR" sz="2800" dirty="0" smtClean="0"/>
              <a:t>Possibilité pour les enfants de passer le B2I.</a:t>
            </a:r>
          </a:p>
          <a:p>
            <a:endParaRPr lang="fr-FR" sz="2800" dirty="0" smtClean="0"/>
          </a:p>
          <a:p>
            <a:r>
              <a:rPr lang="fr-FR" sz="2800" dirty="0" smtClean="0"/>
              <a:t>Acquisition de l’expérience dans l’enseignement, d’autant plus à des enfants.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3571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Avantages en cas de réussite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421088"/>
          </a:xfrm>
        </p:spPr>
        <p:txBody>
          <a:bodyPr anchor="ctr"/>
          <a:lstStyle/>
          <a:p>
            <a:r>
              <a:rPr lang="fr-FR" sz="2800" dirty="0"/>
              <a:t>Apprendre à travailler avec un client extérieur à l’école.</a:t>
            </a:r>
          </a:p>
          <a:p>
            <a:endParaRPr lang="fr-FR" sz="2800" dirty="0"/>
          </a:p>
          <a:p>
            <a:r>
              <a:rPr lang="fr-FR" sz="2800" dirty="0"/>
              <a:t>Entretenir le partenariat entre le centre scolaire et IN’TECH INFO.</a:t>
            </a:r>
          </a:p>
          <a:p>
            <a:endParaRPr lang="fr-FR" sz="2800" dirty="0"/>
          </a:p>
          <a:p>
            <a:r>
              <a:rPr lang="fr-FR" sz="2800" dirty="0"/>
              <a:t>Augmenter la notoriété d’IN’TECH INFO.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157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1095</TotalTime>
  <Words>1842</Words>
  <Application>Microsoft Office PowerPoint</Application>
  <PresentationFormat>Affichage à l'écran (4:3)</PresentationFormat>
  <Paragraphs>372</Paragraphs>
  <Slides>48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48</vt:i4>
      </vt:variant>
    </vt:vector>
  </HeadingPairs>
  <TitlesOfParts>
    <vt:vector size="49" baseType="lpstr">
      <vt:lpstr>Clarté</vt:lpstr>
      <vt:lpstr>Réunion de lancement 07/11/2012</vt:lpstr>
      <vt:lpstr>Etude d’opportunité  et de faisabilité </vt:lpstr>
      <vt:lpstr>Sommaire</vt:lpstr>
      <vt:lpstr>Mission</vt:lpstr>
      <vt:lpstr>Objectifs</vt:lpstr>
      <vt:lpstr>Périmètre du projet</vt:lpstr>
      <vt:lpstr>Vision à long terme</vt:lpstr>
      <vt:lpstr>Avantages en cas de réussite (1)</vt:lpstr>
      <vt:lpstr>Avantages en cas de réussite (2)</vt:lpstr>
      <vt:lpstr>Pertes potentielles en cas d’échec (1)</vt:lpstr>
      <vt:lpstr>Pertes potentielles en cas d’échec (2)</vt:lpstr>
      <vt:lpstr>Etudes d’opportunité (1)</vt:lpstr>
      <vt:lpstr>Etudes d’opportunité (2) – les besoins</vt:lpstr>
      <vt:lpstr>Etudes de faisabilité</vt:lpstr>
      <vt:lpstr>Risques techniques</vt:lpstr>
      <vt:lpstr>Risques organisationnels (1)</vt:lpstr>
      <vt:lpstr>Risques organisationnels (2)</vt:lpstr>
      <vt:lpstr>Risques gestion de projet</vt:lpstr>
      <vt:lpstr>Risques externes</vt:lpstr>
      <vt:lpstr>CHARTE DE PROJET</vt:lpstr>
      <vt:lpstr>Sommaire</vt:lpstr>
      <vt:lpstr>Gestion du planning</vt:lpstr>
      <vt:lpstr>Reporting individuel</vt:lpstr>
      <vt:lpstr>Reporting collectif</vt:lpstr>
      <vt:lpstr>Description de la documentation (1)</vt:lpstr>
      <vt:lpstr>Description de la documentation (2)</vt:lpstr>
      <vt:lpstr>Gestion de la documentation</vt:lpstr>
      <vt:lpstr>Relations avec les parties prenantes (1)</vt:lpstr>
      <vt:lpstr>Relations avec les parties prenantes (2)</vt:lpstr>
      <vt:lpstr>Livrables (1)</vt:lpstr>
      <vt:lpstr>Livrables (2)</vt:lpstr>
      <vt:lpstr>Plan de communication</vt:lpstr>
      <vt:lpstr>spécifications</vt:lpstr>
      <vt:lpstr>Sommaire</vt:lpstr>
      <vt:lpstr>Caractéristiques du produit</vt:lpstr>
      <vt:lpstr>Actions / Réalisations objectif 1</vt:lpstr>
      <vt:lpstr>Actions / Réalisations objectif 2</vt:lpstr>
      <vt:lpstr>Actions / Réalisations objectif 3</vt:lpstr>
      <vt:lpstr>Actions / Réalisations objectif 4</vt:lpstr>
      <vt:lpstr>Environnement opérationnel</vt:lpstr>
      <vt:lpstr>Contraintes d’organisation, temporelles et géographiques (1)</vt:lpstr>
      <vt:lpstr>Contraintes d’organisation, temporelles et géographiques (2)</vt:lpstr>
      <vt:lpstr>Contraintes de sécurité et d’assurance</vt:lpstr>
      <vt:lpstr>Attributs de qualité (1)</vt:lpstr>
      <vt:lpstr>Attributs de qualité (2)</vt:lpstr>
      <vt:lpstr>PLANNING</vt:lpstr>
      <vt:lpstr>Conclusion</vt:lpstr>
      <vt:lpstr>Merci de votre attention.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Sabrina</dc:creator>
  <cp:lastModifiedBy>Sabrina</cp:lastModifiedBy>
  <cp:revision>106</cp:revision>
  <dcterms:created xsi:type="dcterms:W3CDTF">2012-11-01T07:14:29Z</dcterms:created>
  <dcterms:modified xsi:type="dcterms:W3CDTF">2012-11-05T18:14:08Z</dcterms:modified>
</cp:coreProperties>
</file>