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300" r:id="rId3"/>
    <p:sldId id="299" r:id="rId4"/>
    <p:sldId id="301" r:id="rId5"/>
    <p:sldId id="302" r:id="rId6"/>
    <p:sldId id="303" r:id="rId7"/>
    <p:sldId id="309" r:id="rId8"/>
    <p:sldId id="310" r:id="rId9"/>
    <p:sldId id="311" r:id="rId10"/>
    <p:sldId id="313" r:id="rId11"/>
    <p:sldId id="314" r:id="rId12"/>
    <p:sldId id="304" r:id="rId13"/>
    <p:sldId id="305" r:id="rId14"/>
    <p:sldId id="306" r:id="rId15"/>
    <p:sldId id="308" r:id="rId16"/>
    <p:sldId id="30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89A7"/>
    <a:srgbClr val="2F5597"/>
    <a:srgbClr val="B4C7E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3429" autoAdjust="0"/>
  </p:normalViewPr>
  <p:slideViewPr>
    <p:cSldViewPr snapToGrid="0">
      <p:cViewPr varScale="1">
        <p:scale>
          <a:sx n="92" d="100"/>
          <a:sy n="92" d="100"/>
        </p:scale>
        <p:origin x="12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CB0E7-4AAE-4EC2-86CE-DF2678E8068F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BA862-30A1-4E18-A6CB-B596CB65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44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29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150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50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07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14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53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71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0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974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219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415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96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5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472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72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C9667-08F4-48B8-9B1C-26CA1A1AF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B67DAE-778E-449E-AC73-256B3D952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2DCB8-D18E-4B07-A4A5-124A2FCC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8DE6-B7BF-461C-BB02-24C79D42A616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9F7EB-1AE2-49C9-814E-55587F1C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6757F-5C78-4545-97E5-82A56EC8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01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C6C3-4530-44ED-B25E-5C975200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447501-74E9-486B-9B38-21BFFC0F3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1BDC8-FA23-4FA0-90FC-6A976973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7A80-DCF5-4808-B243-2F10DF6E9C62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C3990-B750-4DFA-B66B-737E2B3C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697C4-D713-4BCE-A749-C488A20A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9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402284-E68F-4C84-BD16-B5A390C48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027AA3-7159-4827-B82A-1F552173F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A4A4A-9846-4328-93DE-6D331DAB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57C6-76B8-46C7-82FE-72B5FC6420B7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845E2-67DD-4873-B479-103BE4FB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B499E-DA09-4376-92C1-ACCED390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3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7414E-7BD1-4187-BC61-2CE08444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A2284-C3F4-493A-9BB9-5612F74B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9DB6F-E9FF-41D1-8A44-A4D2DED1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DC7F-2D5A-4C9C-91EB-B8B7F9119827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8E82F-2B6A-424A-8DDB-580F973A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556A3-F611-4B8E-BA20-85F5C77C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0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10DB2-37A2-4283-9281-A77CDF45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D4CCA-D155-4D13-9F1D-32A68F6A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791CF-B4DA-4E10-B074-D67F8862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1B43-3512-40FE-8A7E-1E27B92850CC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1B914-8217-479C-B817-FD98D371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2A9F5-2742-41F3-A32E-B9A1050D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9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B3342-520E-49F4-8FAC-6649CABE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EF26F-D1E6-4DD2-B17A-36BBB13A9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46A59A-4428-4D42-8897-29F9FDA1C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8D3DF0-957C-4562-BCA2-FDBF8814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E00F-0A61-454B-86E7-17EE20915971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EF49F1-C29C-4709-97D2-21D15C25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3AD22D-9B5B-4437-A0F3-70A96713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3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87-46E4-4CE7-862F-01E19065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3E275-A843-4D71-A16D-15CD69237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E4FA30-BA14-451B-B682-C63F4573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A9DE8-DEE3-4850-AA70-7CAACB94C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563A5A-DC80-4316-AE95-14A5149DF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88C45D-4F3E-4305-BE9A-98ADA1AB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3407-C61F-4FDB-8E6E-EDBDCD182221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B106D1-F5AA-43CA-A6BE-863065BD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800375-9D0F-4845-B093-89B76C78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1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CDFE9-9128-413B-9847-0938A651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56B45B-35A1-4978-AF73-8B63CC50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374C-0272-4966-9881-E356F984C661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E369AA-16B8-4E87-9120-1AB10E00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58B536-989D-42FF-9EB8-B957849C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4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6B3389-5CD6-4C37-9804-30169F44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674A-26A0-4564-B8A9-662F14E0106B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2C983F-9A44-470F-B355-BAD34604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7F43F-556F-4499-B28F-D7CC37C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42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B5BDB-370B-4B5D-B8B9-12FED120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3B2F5-AFCE-4713-A1F7-7AE5DCCBC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E035D-11AC-439E-A638-B474A5B8E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640F9A-65B5-40CD-AF98-8EAFB5B5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3683-914A-416B-BA14-2CE5C7024526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71C9E-222B-45FD-931B-B57B639A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F198A-3C70-4DBA-938F-2D775DE5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72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E0EAD-F5ED-4B46-B669-102B3594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E1921B-4687-4FB4-AD16-75074FC30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FBCAD-3D97-4076-931D-591EC3F27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238D-D617-4A7A-B89C-C9F65179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2E6E-E890-443D-90C6-CEFDA5A7DDD5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4262A-72A6-47C4-A4FF-273A15E2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3FDA1-52E3-4DA9-BEDF-38904E4B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9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3FAB2E-20C6-4D0B-882A-40BBBC73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29C45-53D7-4905-B6F9-4D7C19B5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CF9DC-62CD-470C-8BB5-282E791E5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9146E-CB71-4A50-BDFE-32B4644ADC49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018EB-1E2B-40CD-93AA-2055005F8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3BDFB-BDE1-4E2C-BDC5-B0DA4C103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7F6BD-E33B-483C-8AF7-F81555004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2538670"/>
            <a:ext cx="8555596" cy="1017972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cs typeface="Arial" panose="020B0604020202020204" pitchFamily="34" charset="0"/>
              </a:rPr>
              <a:t>Federated Learning Reference </a:t>
            </a:r>
            <a:br>
              <a:rPr lang="en-US" altLang="ko-KR" sz="3600" b="1" dirty="0">
                <a:cs typeface="Arial" panose="020B0604020202020204" pitchFamily="34" charset="0"/>
              </a:rPr>
            </a:br>
            <a:r>
              <a:rPr lang="en-US" altLang="ko-KR" sz="3600" b="1" dirty="0">
                <a:cs typeface="Arial" panose="020B0604020202020204" pitchFamily="34" charset="0"/>
              </a:rPr>
              <a:t>paper Review</a:t>
            </a:r>
            <a:endParaRPr lang="ko-KR" altLang="en-US" sz="3600" b="1" dirty="0"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260460-FDDC-48FA-95EB-12DAB91DED15}"/>
              </a:ext>
            </a:extLst>
          </p:cNvPr>
          <p:cNvCxnSpPr>
            <a:cxnSpLocks/>
          </p:cNvCxnSpPr>
          <p:nvPr/>
        </p:nvCxnSpPr>
        <p:spPr>
          <a:xfrm>
            <a:off x="251520" y="3765891"/>
            <a:ext cx="1100068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0213B4-5434-4A45-98A7-6B0D2F36632B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1E7A36-34C6-49EB-B350-FB503619A42E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A490DE-ECDB-48D0-B801-CCD125D5B32D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D85BE1-B998-428C-BDB2-1CEAC551BF2B}"/>
              </a:ext>
            </a:extLst>
          </p:cNvPr>
          <p:cNvSpPr txBox="1"/>
          <p:nvPr/>
        </p:nvSpPr>
        <p:spPr>
          <a:xfrm>
            <a:off x="9380504" y="379047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Inpyo-Hong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4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53618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10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10635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Reference #2 (Data</a:t>
            </a:r>
            <a:r>
              <a:rPr lang="ko-KR" altLang="en-US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poisoning</a:t>
            </a:r>
            <a:r>
              <a:rPr lang="ko-KR" altLang="en-US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attacks)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C4AC6-0462-5CA5-E46B-6F42DCC8EA95}"/>
              </a:ext>
            </a:extLst>
          </p:cNvPr>
          <p:cNvSpPr txBox="1"/>
          <p:nvPr/>
        </p:nvSpPr>
        <p:spPr>
          <a:xfrm>
            <a:off x="926717" y="6472276"/>
            <a:ext cx="10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D. Cao, S. Chang, Z. Lin, G. Liu and D. Sun, "Understanding Distributed Poisoning Attack in Federated Learning," </a:t>
            </a:r>
            <a:r>
              <a:rPr lang="en-US" altLang="ko-KR" sz="9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2019 IEEE 25th International Conference on Parallel and Distributed Systems (ICPADS)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2019, pp. 233-239, </a:t>
            </a:r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10.1109/ICPADS47876.2019.00042.</a:t>
            </a:r>
            <a:endParaRPr lang="en-US" altLang="ko-KR" sz="900" b="1" dirty="0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22261-C66C-1944-B7F5-13345C0484C3}"/>
              </a:ext>
            </a:extLst>
          </p:cNvPr>
          <p:cNvSpPr txBox="1"/>
          <p:nvPr/>
        </p:nvSpPr>
        <p:spPr>
          <a:xfrm>
            <a:off x="429221" y="2063207"/>
            <a:ext cx="10117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Data Poisoning Attack</a:t>
            </a:r>
            <a:r>
              <a:rPr lang="ko-KR" altLang="en-US" b="1" dirty="0">
                <a:sym typeface="Wingdings" panose="05000000000000000000" pitchFamily="2" charset="2"/>
              </a:rPr>
              <a:t>을 방어하기 위해 악의적인 클라이언트를 식별하는 방어기법을 제안함 </a:t>
            </a:r>
            <a:r>
              <a:rPr lang="en-US" altLang="ko-KR" b="1" dirty="0">
                <a:sym typeface="Wingdings" panose="05000000000000000000" pitchFamily="2" charset="2"/>
              </a:rPr>
              <a:t>(Sniper Mechanism)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ym typeface="Wingdings" panose="05000000000000000000" pitchFamily="2" charset="2"/>
              </a:rPr>
              <a:t>정상데이터와 공격데이터간 </a:t>
            </a:r>
            <a:r>
              <a:rPr lang="en-US" altLang="ko-KR" b="1" dirty="0">
                <a:sym typeface="Wingdings" panose="05000000000000000000" pitchFamily="2" charset="2"/>
              </a:rPr>
              <a:t>Euclidean Distance</a:t>
            </a:r>
            <a:r>
              <a:rPr lang="ko-KR" altLang="en-US" b="1" dirty="0">
                <a:sym typeface="Wingdings" panose="05000000000000000000" pitchFamily="2" charset="2"/>
              </a:rPr>
              <a:t>계산을 통해 식별</a:t>
            </a:r>
            <a:br>
              <a:rPr lang="en-US" altLang="ko-KR" b="1" dirty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DD30F5-70E5-E015-0B6D-98DF8A52B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14" y="3582404"/>
            <a:ext cx="8659433" cy="285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3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22446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11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10635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Reference #2 (Data</a:t>
            </a:r>
            <a:r>
              <a:rPr lang="ko-KR" altLang="en-US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poisoning</a:t>
            </a:r>
            <a:r>
              <a:rPr lang="ko-KR" altLang="en-US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attacks)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C4AC6-0462-5CA5-E46B-6F42DCC8EA95}"/>
              </a:ext>
            </a:extLst>
          </p:cNvPr>
          <p:cNvSpPr txBox="1"/>
          <p:nvPr/>
        </p:nvSpPr>
        <p:spPr>
          <a:xfrm>
            <a:off x="926717" y="6472276"/>
            <a:ext cx="10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D. Cao, S. Chang, Z. Lin, G. Liu and D. Sun, "Understanding Distributed Poisoning Attack in Federated Learning," </a:t>
            </a:r>
            <a:r>
              <a:rPr lang="en-US" altLang="ko-KR" sz="9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2019 IEEE 25th International Conference on Parallel and Distributed Systems (ICPADS)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2019, pp. 233-239, </a:t>
            </a:r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10.1109/ICPADS47876.2019.00042.</a:t>
            </a:r>
            <a:endParaRPr lang="en-US" altLang="ko-KR" sz="900" b="1" dirty="0">
              <a:sym typeface="Wingdings" panose="05000000000000000000" pitchFamily="2" charset="2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91DD87-0656-35D4-075C-3AFE9623D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043" y="1731985"/>
            <a:ext cx="8773749" cy="28483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7055CA-AA20-E234-D89A-8C129D5EA3EF}"/>
              </a:ext>
            </a:extLst>
          </p:cNvPr>
          <p:cNvSpPr txBox="1"/>
          <p:nvPr/>
        </p:nvSpPr>
        <p:spPr>
          <a:xfrm>
            <a:off x="642032" y="4545209"/>
            <a:ext cx="10874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ym typeface="Wingdings" panose="05000000000000000000" pitchFamily="2" charset="2"/>
              </a:rPr>
              <a:t>방어 </a:t>
            </a:r>
            <a:r>
              <a:rPr lang="en-US" altLang="ko-KR" b="1" dirty="0">
                <a:sym typeface="Wingdings" panose="05000000000000000000" pitchFamily="2" charset="2"/>
              </a:rPr>
              <a:t>X</a:t>
            </a:r>
            <a:r>
              <a:rPr lang="ko-KR" altLang="en-US" b="1" dirty="0">
                <a:sym typeface="Wingdings" panose="05000000000000000000" pitchFamily="2" charset="2"/>
              </a:rPr>
              <a:t>모델 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실선</a:t>
            </a:r>
            <a:r>
              <a:rPr lang="en-US" altLang="ko-KR" b="1" dirty="0">
                <a:sym typeface="Wingdings" panose="05000000000000000000" pitchFamily="2" charset="2"/>
              </a:rPr>
              <a:t>) &lt;-&gt; Sniper</a:t>
            </a:r>
            <a:r>
              <a:rPr lang="ko-KR" altLang="en-US" b="1" dirty="0">
                <a:sym typeface="Wingdings" panose="05000000000000000000" pitchFamily="2" charset="2"/>
              </a:rPr>
              <a:t> 적용방어모델 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점선</a:t>
            </a:r>
            <a:r>
              <a:rPr lang="en-US" altLang="ko-KR" b="1" dirty="0">
                <a:sym typeface="Wingdings" panose="05000000000000000000" pitchFamily="2" charset="2"/>
              </a:rPr>
              <a:t>) </a:t>
            </a:r>
            <a:r>
              <a:rPr lang="ko-KR" altLang="en-US" b="1" dirty="0">
                <a:sym typeface="Wingdings" panose="05000000000000000000" pitchFamily="2" charset="2"/>
              </a:rPr>
              <a:t>비교 시 </a:t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Sniper </a:t>
            </a:r>
            <a:r>
              <a:rPr lang="ko-KR" altLang="en-US" b="1" dirty="0">
                <a:sym typeface="Wingdings" panose="05000000000000000000" pitchFamily="2" charset="2"/>
              </a:rPr>
              <a:t>적용 모델이 공격데이터의 비율이 늘어남에도 공격성공률이 늘어나지 않음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Poisoning Attack </a:t>
            </a:r>
            <a:r>
              <a:rPr lang="ko-KR" altLang="en-US" b="1" dirty="0">
                <a:sym typeface="Wingdings" panose="05000000000000000000" pitchFamily="2" charset="2"/>
              </a:rPr>
              <a:t>방어 성공 </a:t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en-US" altLang="ko-KR" b="1" dirty="0">
                <a:solidFill>
                  <a:schemeClr val="accent2"/>
                </a:solidFill>
                <a:sym typeface="Wingdings" panose="05000000000000000000" pitchFamily="2" charset="2"/>
              </a:rPr>
              <a:t>Sniper Mechanism</a:t>
            </a:r>
            <a:r>
              <a:rPr lang="ko-KR" altLang="en-US" b="1" dirty="0">
                <a:solidFill>
                  <a:schemeClr val="accent2"/>
                </a:solidFill>
                <a:sym typeface="Wingdings" panose="05000000000000000000" pitchFamily="2" charset="2"/>
              </a:rPr>
              <a:t>에 연합학습모델에서 </a:t>
            </a:r>
            <a:r>
              <a:rPr lang="en-US" altLang="ko-KR" b="1" dirty="0">
                <a:solidFill>
                  <a:schemeClr val="accent2"/>
                </a:solidFill>
                <a:sym typeface="Wingdings" panose="05000000000000000000" pitchFamily="2" charset="2"/>
              </a:rPr>
              <a:t>Poisoning Attack</a:t>
            </a:r>
            <a:r>
              <a:rPr lang="ko-KR" altLang="en-US" b="1" dirty="0">
                <a:solidFill>
                  <a:schemeClr val="accent2"/>
                </a:solidFill>
                <a:sym typeface="Wingdings" panose="05000000000000000000" pitchFamily="2" charset="2"/>
              </a:rPr>
              <a:t>에 강인함</a:t>
            </a:r>
            <a:r>
              <a:rPr lang="ko-KR" altLang="en-US" b="1" dirty="0">
                <a:sym typeface="Wingdings" panose="05000000000000000000" pitchFamily="2" charset="2"/>
              </a:rPr>
              <a:t>을 제안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551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22446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12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10635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Reference #3 (Private FL-GAN)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C4AC6-0462-5CA5-E46B-6F42DCC8EA95}"/>
              </a:ext>
            </a:extLst>
          </p:cNvPr>
          <p:cNvSpPr txBox="1"/>
          <p:nvPr/>
        </p:nvSpPr>
        <p:spPr>
          <a:xfrm>
            <a:off x="1072191" y="6472276"/>
            <a:ext cx="10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B. Xin, W. Yang, Y. </a:t>
            </a:r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Geng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S. Chen, S. Wang and L. Huang, "Private FL-GAN: Differential Privacy Synthetic Data Generation Based on Federated Learning," </a:t>
            </a:r>
            <a:r>
              <a:rPr lang="en-US" altLang="ko-KR" sz="9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ICASSP 2020 - 2020 IEEE International Conference on Acoustics, Speech and Signal Processing (ICASSP)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2020, pp. 2927-2931, </a:t>
            </a:r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10.1109/ICASSP40776.2020.9054559.</a:t>
            </a:r>
            <a:endParaRPr lang="en-US" altLang="ko-KR" sz="900" b="1" dirty="0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22261-C66C-1944-B7F5-13345C0484C3}"/>
              </a:ext>
            </a:extLst>
          </p:cNvPr>
          <p:cNvSpPr txBox="1"/>
          <p:nvPr/>
        </p:nvSpPr>
        <p:spPr>
          <a:xfrm>
            <a:off x="593363" y="1832739"/>
            <a:ext cx="106350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GAN(Generative Adversarial Network)</a:t>
            </a:r>
            <a:r>
              <a:rPr lang="ko-KR" altLang="en-US" b="1" dirty="0">
                <a:sym typeface="Wingdings" panose="05000000000000000000" pitchFamily="2" charset="2"/>
              </a:rPr>
              <a:t>는 고품질의 가상 데이터를 생성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데이터 부족 완화</a:t>
            </a: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ym typeface="Wingdings" panose="05000000000000000000" pitchFamily="2" charset="2"/>
              </a:rPr>
              <a:t>하지만</a:t>
            </a:r>
            <a:r>
              <a:rPr lang="en-US" altLang="ko-KR" b="1" dirty="0">
                <a:sym typeface="Wingdings" panose="05000000000000000000" pitchFamily="2" charset="2"/>
              </a:rPr>
              <a:t>, GAN</a:t>
            </a:r>
            <a:r>
              <a:rPr lang="ko-KR" altLang="en-US" b="1" dirty="0">
                <a:sym typeface="Wingdings" panose="05000000000000000000" pitchFamily="2" charset="2"/>
              </a:rPr>
              <a:t>은 완벽한 개인정보 보호 </a:t>
            </a:r>
            <a:r>
              <a:rPr lang="en-US" altLang="ko-KR" b="1" dirty="0">
                <a:sym typeface="Wingdings" panose="05000000000000000000" pitchFamily="2" charset="2"/>
              </a:rPr>
              <a:t>X</a:t>
            </a: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ym typeface="Wingdings" panose="05000000000000000000" pitchFamily="2" charset="2"/>
              </a:rPr>
              <a:t>따라서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연합학습에서 </a:t>
            </a:r>
            <a:r>
              <a:rPr lang="en-US" altLang="ko-KR" b="1" dirty="0">
                <a:sym typeface="Wingdings" panose="05000000000000000000" pitchFamily="2" charset="2"/>
              </a:rPr>
              <a:t>GAN</a:t>
            </a:r>
            <a:r>
              <a:rPr lang="ko-KR" altLang="en-US" b="1" dirty="0">
                <a:sym typeface="Wingdings" panose="05000000000000000000" pitchFamily="2" charset="2"/>
              </a:rPr>
              <a:t>을 활용하는 데 한계가 존재함</a:t>
            </a: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ym typeface="Wingdings" panose="05000000000000000000" pitchFamily="2" charset="2"/>
              </a:rPr>
              <a:t>본 논문에서는 </a:t>
            </a:r>
            <a:r>
              <a:rPr lang="ko-KR" altLang="en-US" b="1" dirty="0">
                <a:solidFill>
                  <a:schemeClr val="accent2"/>
                </a:solidFill>
                <a:sym typeface="Wingdings" panose="05000000000000000000" pitchFamily="2" charset="2"/>
              </a:rPr>
              <a:t>개인정보 유출의 위협을 줄이기 위해 </a:t>
            </a:r>
            <a:r>
              <a:rPr lang="en-US" altLang="ko-KR" b="1" dirty="0">
                <a:solidFill>
                  <a:schemeClr val="accent2"/>
                </a:solidFill>
                <a:sym typeface="Wingdings" panose="05000000000000000000" pitchFamily="2" charset="2"/>
              </a:rPr>
              <a:t>FL-GAN</a:t>
            </a:r>
            <a:r>
              <a:rPr lang="ko-KR" altLang="en-US" b="1" dirty="0">
                <a:sym typeface="Wingdings" panose="05000000000000000000" pitchFamily="2" charset="2"/>
              </a:rPr>
              <a:t>을 제안</a:t>
            </a:r>
            <a:br>
              <a:rPr lang="en-US" altLang="ko-KR" b="1" dirty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7732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32836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13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10635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Reference #3 (Private FL-GAN)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9AC09-C8C3-5023-275F-ABBC67146DB5}"/>
              </a:ext>
            </a:extLst>
          </p:cNvPr>
          <p:cNvSpPr txBox="1"/>
          <p:nvPr/>
        </p:nvSpPr>
        <p:spPr>
          <a:xfrm>
            <a:off x="593362" y="1772029"/>
            <a:ext cx="11200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FL-GAN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ym typeface="Wingdings" panose="05000000000000000000" pitchFamily="2" charset="2"/>
              </a:rPr>
              <a:t>연합학습 시 각 </a:t>
            </a:r>
            <a:r>
              <a:rPr lang="en-US" altLang="ko-KR" b="1" dirty="0">
                <a:sym typeface="Wingdings" panose="05000000000000000000" pitchFamily="2" charset="2"/>
              </a:rPr>
              <a:t>Client</a:t>
            </a:r>
            <a:r>
              <a:rPr lang="ko-KR" altLang="en-US" b="1" dirty="0">
                <a:sym typeface="Wingdings" panose="05000000000000000000" pitchFamily="2" charset="2"/>
              </a:rPr>
              <a:t>가 동일한 모델의 매개변수를 순차적으로 업데이트</a:t>
            </a: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더 적은 데이터로 효율적인 훈련 가능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C4AC6-0462-5CA5-E46B-6F42DCC8EA95}"/>
              </a:ext>
            </a:extLst>
          </p:cNvPr>
          <p:cNvSpPr txBox="1"/>
          <p:nvPr/>
        </p:nvSpPr>
        <p:spPr>
          <a:xfrm>
            <a:off x="1072191" y="6472276"/>
            <a:ext cx="10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B. Xin, W. Yang, Y. </a:t>
            </a:r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Geng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S. Chen, S. Wang and L. Huang, "Private FL-GAN: Differential Privacy Synthetic Data Generation Based on Federated Learning," </a:t>
            </a:r>
            <a:r>
              <a:rPr lang="en-US" altLang="ko-KR" sz="9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ICASSP 2020 - 2020 IEEE International Conference on Acoustics, Speech and Signal Processing (ICASSP)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2020, pp. 2927-2931, </a:t>
            </a:r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10.1109/ICASSP40776.2020.9054559.</a:t>
            </a:r>
            <a:endParaRPr lang="en-US" altLang="ko-KR" sz="900" b="1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C6EE89-9B82-FB4B-E376-A2AD2BF45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5551"/>
            <a:ext cx="5420709" cy="33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4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32836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14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10635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Reference #3 (Private FL-GAN)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C4AC6-0462-5CA5-E46B-6F42DCC8EA95}"/>
              </a:ext>
            </a:extLst>
          </p:cNvPr>
          <p:cNvSpPr txBox="1"/>
          <p:nvPr/>
        </p:nvSpPr>
        <p:spPr>
          <a:xfrm>
            <a:off x="1072191" y="6472276"/>
            <a:ext cx="10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B. Xin, W. Yang, Y. </a:t>
            </a:r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Geng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S. Chen, S. Wang and L. Huang, "Private FL-GAN: Differential Privacy Synthetic Data Generation Based on Federated Learning," </a:t>
            </a:r>
            <a:r>
              <a:rPr lang="en-US" altLang="ko-KR" sz="9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ICASSP 2020 - 2020 IEEE International Conference on Acoustics, Speech and Signal Processing (ICASSP)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2020, pp. 2927-2931, </a:t>
            </a:r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10.1109/ICASSP40776.2020.9054559.</a:t>
            </a:r>
            <a:endParaRPr lang="en-US" altLang="ko-KR" sz="900" b="1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1C9FE6-A94E-E73F-2660-616A59179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84" y="2063207"/>
            <a:ext cx="10736173" cy="38867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FC46D2-EC88-3E55-A5FC-B2EBC4B77210}"/>
              </a:ext>
            </a:extLst>
          </p:cNvPr>
          <p:cNvSpPr txBox="1"/>
          <p:nvPr/>
        </p:nvSpPr>
        <p:spPr>
          <a:xfrm>
            <a:off x="3421206" y="5939857"/>
            <a:ext cx="60942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3</a:t>
            </a:r>
            <a:r>
              <a:rPr lang="ko-KR" altLang="en-US" sz="1600" b="1" dirty="0"/>
              <a:t>개의 클라이언트에서 추출한 </a:t>
            </a:r>
            <a:r>
              <a:rPr lang="en-US" altLang="ko-KR" sz="1600" b="1" dirty="0"/>
              <a:t>Celeb A </a:t>
            </a:r>
            <a:r>
              <a:rPr lang="ko-KR" altLang="en-US" sz="1600" b="1" dirty="0"/>
              <a:t>가상 데이터</a:t>
            </a:r>
          </a:p>
        </p:txBody>
      </p:sp>
    </p:spTree>
    <p:extLst>
      <p:ext uri="{BB962C8B-B14F-4D97-AF65-F5344CB8AC3E}">
        <p14:creationId xmlns:p14="http://schemas.microsoft.com/office/powerpoint/2010/main" val="193057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80619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15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10635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Reference #3 (Private FL-GAN)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C4AC6-0462-5CA5-E46B-6F42DCC8EA95}"/>
              </a:ext>
            </a:extLst>
          </p:cNvPr>
          <p:cNvSpPr txBox="1"/>
          <p:nvPr/>
        </p:nvSpPr>
        <p:spPr>
          <a:xfrm>
            <a:off x="1072191" y="6472276"/>
            <a:ext cx="10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B. Xin, W. Yang, Y. </a:t>
            </a:r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Geng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S. Chen, S. Wang and L. Huang, "Private FL-GAN: Differential Privacy Synthetic Data Generation Based on Federated Learning," </a:t>
            </a:r>
            <a:r>
              <a:rPr lang="en-US" altLang="ko-KR" sz="9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ICASSP 2020 - 2020 IEEE International Conference on Acoustics, Speech and Signal Processing (ICASSP)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2020, pp. 2927-2931, </a:t>
            </a:r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10.1109/ICASSP40776.2020.9054559.</a:t>
            </a:r>
            <a:endParaRPr lang="en-US" altLang="ko-KR" sz="900" b="1" dirty="0"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C46D2-EC88-3E55-A5FC-B2EBC4B77210}"/>
              </a:ext>
            </a:extLst>
          </p:cNvPr>
          <p:cNvSpPr txBox="1"/>
          <p:nvPr/>
        </p:nvSpPr>
        <p:spPr>
          <a:xfrm>
            <a:off x="295432" y="5773380"/>
            <a:ext cx="60942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IS(Inception Score) : </a:t>
            </a:r>
            <a:r>
              <a:rPr lang="ko-KR" altLang="en-US" sz="1600" b="1" dirty="0"/>
              <a:t>생성 데이터의 품질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다양성 측정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B3A5126-43EA-6841-780B-93BC4BB1F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99" y="1745788"/>
            <a:ext cx="4877481" cy="378195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FC01103-B163-282E-440E-E60184EE7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720" y="1793420"/>
            <a:ext cx="4753638" cy="37343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8A44238-AB4B-EE4B-4703-1FDE5603CB73}"/>
              </a:ext>
            </a:extLst>
          </p:cNvPr>
          <p:cNvSpPr txBox="1"/>
          <p:nvPr/>
        </p:nvSpPr>
        <p:spPr>
          <a:xfrm>
            <a:off x="5903060" y="5752781"/>
            <a:ext cx="60942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FID(</a:t>
            </a:r>
            <a:r>
              <a:rPr lang="en-US" altLang="ko-KR" sz="1600" b="1" dirty="0" err="1"/>
              <a:t>Frechet</a:t>
            </a:r>
            <a:r>
              <a:rPr lang="en-US" altLang="ko-KR" sz="1600" b="1" dirty="0"/>
              <a:t> Inception Distance) : </a:t>
            </a:r>
            <a:r>
              <a:rPr lang="ko-KR" altLang="en-US" sz="1600" b="1" dirty="0"/>
              <a:t>생성 데이터의 품질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측정</a:t>
            </a:r>
          </a:p>
        </p:txBody>
      </p:sp>
    </p:spTree>
    <p:extLst>
      <p:ext uri="{BB962C8B-B14F-4D97-AF65-F5344CB8AC3E}">
        <p14:creationId xmlns:p14="http://schemas.microsoft.com/office/powerpoint/2010/main" val="2961156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43227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16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10635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Reference #3 (Private FL-GAN)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C4AC6-0462-5CA5-E46B-6F42DCC8EA95}"/>
              </a:ext>
            </a:extLst>
          </p:cNvPr>
          <p:cNvSpPr txBox="1"/>
          <p:nvPr/>
        </p:nvSpPr>
        <p:spPr>
          <a:xfrm>
            <a:off x="1072191" y="6472276"/>
            <a:ext cx="10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B. Xin, W. Yang, Y. </a:t>
            </a:r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Geng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S. Chen, S. Wang and L. Huang, "Private FL-GAN: Differential Privacy Synthetic Data Generation Based on Federated Learning," </a:t>
            </a:r>
            <a:r>
              <a:rPr lang="en-US" altLang="ko-KR" sz="9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ICASSP 2020 - 2020 IEEE International Conference on Acoustics, Speech and Signal Processing (ICASSP)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2020, pp. 2927-2931, </a:t>
            </a:r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10.1109/ICASSP40776.2020.9054559.</a:t>
            </a:r>
            <a:endParaRPr lang="en-US" altLang="ko-KR" sz="900" b="1" dirty="0">
              <a:sym typeface="Wingdings" panose="05000000000000000000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F168B9-9DE0-5561-448D-3A5E51ADBE79}"/>
              </a:ext>
            </a:extLst>
          </p:cNvPr>
          <p:cNvSpPr txBox="1"/>
          <p:nvPr/>
        </p:nvSpPr>
        <p:spPr>
          <a:xfrm>
            <a:off x="593362" y="1979849"/>
            <a:ext cx="112003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Conclusion</a:t>
            </a: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ym typeface="Wingdings" panose="05000000000000000000" pitchFamily="2" charset="2"/>
              </a:rPr>
              <a:t>Private FL-GAN </a:t>
            </a:r>
            <a:r>
              <a:rPr lang="ko-KR" altLang="en-US" b="1" dirty="0">
                <a:sym typeface="Wingdings" panose="05000000000000000000" pitchFamily="2" charset="2"/>
              </a:rPr>
              <a:t>제안을 통해 개인정보를 보호할 수 있는 데이터 증강이 가능함을 제안함</a:t>
            </a:r>
            <a:br>
              <a:rPr lang="en-US" altLang="ko-KR" b="1" dirty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ym typeface="Wingdings" panose="05000000000000000000" pitchFamily="2" charset="2"/>
              </a:rPr>
              <a:t>본 모델을 통해 </a:t>
            </a:r>
            <a:r>
              <a:rPr lang="ko-KR" altLang="en-US" b="1" dirty="0">
                <a:solidFill>
                  <a:schemeClr val="accent2"/>
                </a:solidFill>
                <a:sym typeface="Wingdings" panose="05000000000000000000" pitchFamily="2" charset="2"/>
              </a:rPr>
              <a:t>학습데이터를 보호하면서 보안정책이 다른 데이터를 사용하여 학습이 가능</a:t>
            </a:r>
            <a:r>
              <a:rPr lang="ko-KR" altLang="en-US" b="1" dirty="0">
                <a:sym typeface="Wingdings" panose="05000000000000000000" pitchFamily="2" charset="2"/>
              </a:rPr>
              <a:t>함</a:t>
            </a:r>
            <a:br>
              <a:rPr lang="en-US" altLang="ko-KR" b="1" dirty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accent2"/>
                </a:solidFill>
                <a:sym typeface="Wingdings" panose="05000000000000000000" pitchFamily="2" charset="2"/>
              </a:rPr>
              <a:t>데이터를 보호하면서 높은 품질의 </a:t>
            </a:r>
            <a:r>
              <a:rPr lang="ko-KR" altLang="en-US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가상이미지를</a:t>
            </a:r>
            <a:r>
              <a:rPr lang="ko-KR" altLang="en-US" b="1" dirty="0">
                <a:solidFill>
                  <a:schemeClr val="accent2"/>
                </a:solidFill>
                <a:sym typeface="Wingdings" panose="05000000000000000000" pitchFamily="2" charset="2"/>
              </a:rPr>
              <a:t> 빠르게 생성할 수 있음</a:t>
            </a:r>
            <a:r>
              <a:rPr lang="ko-KR" altLang="en-US" b="1" dirty="0">
                <a:sym typeface="Wingdings" panose="05000000000000000000" pitchFamily="2" charset="2"/>
              </a:rPr>
              <a:t>을 검증함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042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2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Index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5F5D42-896B-C0D9-8C4E-0A3B246CD3C4}"/>
              </a:ext>
            </a:extLst>
          </p:cNvPr>
          <p:cNvSpPr txBox="1"/>
          <p:nvPr/>
        </p:nvSpPr>
        <p:spPr>
          <a:xfrm>
            <a:off x="593363" y="1979849"/>
            <a:ext cx="106350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pPr marL="342900" indent="-342900">
              <a:buFont typeface="+mj-lt"/>
              <a:buAutoNum type="arabicParenR"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"Federated learning for healthcare informatics."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Healthcare Informatics Research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5.1 (2021): 1-19.</a:t>
            </a:r>
            <a:br>
              <a:rPr lang="en-US" altLang="ko-KR" b="1" dirty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arenR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D. Cao, S. Chang, Z. Lin, G. Liu and D. Sun, "Understanding Distributed Poisoning Attack in Federated Learning," </a:t>
            </a:r>
            <a:r>
              <a:rPr lang="en-US" altLang="ko-KR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2019 IEEE 25th International Conference on Parallel and Distributed Systems (ICPADS)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2019, pp. 233-239,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10.1109/ICPADS47876.2019.00042.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B. Xin, W. Yang, Y.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Geng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S. Chen, S. Wang and L. Huang, "Private FL-GAN: Differential Privacy Synthetic Data Generation Based on Federated Learning," </a:t>
            </a:r>
            <a:r>
              <a:rPr lang="en-US" altLang="ko-KR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ICASSP 2020 - 2020 IEEE International Conference on Acoustics, Speech and Signal Processing (ICASSP)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2020, pp. 2927-2931,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10.1109/ICASSP40776.2020.9054559.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7413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3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10635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Reference #1 (Data Federation in Healthcare for Artificial Intelligence Solutions)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5F5D42-896B-C0D9-8C4E-0A3B246CD3C4}"/>
              </a:ext>
            </a:extLst>
          </p:cNvPr>
          <p:cNvSpPr txBox="1"/>
          <p:nvPr/>
        </p:nvSpPr>
        <p:spPr>
          <a:xfrm>
            <a:off x="4550775" y="6541526"/>
            <a:ext cx="6513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Xu, </a:t>
            </a:r>
            <a:r>
              <a:rPr lang="en-US" altLang="ko-K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Jie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"Federated learning for healthcare informatics." </a:t>
            </a:r>
            <a:r>
              <a:rPr lang="en-US" altLang="ko-K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Healthcare Informatics Research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5.1 (2021): 1-19.</a:t>
            </a:r>
            <a:endParaRPr lang="en-US" altLang="ko-KR" sz="900" b="1" dirty="0">
              <a:sym typeface="Wingdings" panose="05000000000000000000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9AC09-C8C3-5023-275F-ABBC67146DB5}"/>
              </a:ext>
            </a:extLst>
          </p:cNvPr>
          <p:cNvSpPr txBox="1"/>
          <p:nvPr/>
        </p:nvSpPr>
        <p:spPr>
          <a:xfrm>
            <a:off x="593363" y="1832739"/>
            <a:ext cx="106350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ym typeface="Wingdings" panose="05000000000000000000" pitchFamily="2" charset="2"/>
              </a:rPr>
              <a:t>의료데이터를 통한 의료보조기구 사용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의료시스템에 이점 제공</a:t>
            </a:r>
            <a:br>
              <a:rPr lang="en-US" altLang="ko-KR" b="1" dirty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ym typeface="Wingdings" panose="05000000000000000000" pitchFamily="2" charset="2"/>
              </a:rPr>
              <a:t>하지만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민감한 특성을 지니는 의료데이터는 </a:t>
            </a:r>
            <a:r>
              <a:rPr lang="ko-KR" altLang="en-US" b="1" dirty="0" err="1">
                <a:sym typeface="Wingdings" panose="05000000000000000000" pitchFamily="2" charset="2"/>
              </a:rPr>
              <a:t>여러병원에서</a:t>
            </a:r>
            <a:r>
              <a:rPr lang="ko-KR" altLang="en-US" b="1" dirty="0">
                <a:sym typeface="Wingdings" panose="05000000000000000000" pitchFamily="2" charset="2"/>
              </a:rPr>
              <a:t> 공유하기 어려움</a:t>
            </a:r>
            <a:br>
              <a:rPr lang="en-US" altLang="ko-KR" b="1" dirty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ym typeface="Wingdings" panose="05000000000000000000" pitchFamily="2" charset="2"/>
              </a:rPr>
              <a:t>따라서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의료데이터는 일반화성능이 좋은 </a:t>
            </a:r>
            <a:r>
              <a:rPr lang="en-US" altLang="ko-KR" b="1" dirty="0">
                <a:sym typeface="Wingdings" panose="05000000000000000000" pitchFamily="2" charset="2"/>
              </a:rPr>
              <a:t>AI</a:t>
            </a:r>
            <a:r>
              <a:rPr lang="ko-KR" altLang="en-US" b="1" dirty="0">
                <a:sym typeface="Wingdings" panose="05000000000000000000" pitchFamily="2" charset="2"/>
              </a:rPr>
              <a:t>분석모델을 구축하는데 큰 어려움을 가짐</a:t>
            </a:r>
            <a:br>
              <a:rPr lang="en-US" altLang="ko-KR" b="1" dirty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ym typeface="Wingdings" panose="05000000000000000000" pitchFamily="2" charset="2"/>
              </a:rPr>
              <a:t>이를 해결하기 위해 연합학습 기술이 제안될 수 있음</a:t>
            </a: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ym typeface="Wingdings" panose="05000000000000000000" pitchFamily="2" charset="2"/>
              </a:rPr>
              <a:t>본 논문에서는 </a:t>
            </a:r>
            <a:r>
              <a:rPr lang="ko-KR" altLang="en-US" b="1" dirty="0">
                <a:solidFill>
                  <a:schemeClr val="accent2"/>
                </a:solidFill>
                <a:sym typeface="Wingdings" panose="05000000000000000000" pitchFamily="2" charset="2"/>
              </a:rPr>
              <a:t>의학분야의 관점에서 발생가능한 연합학습의 보완점을 검토</a:t>
            </a:r>
            <a:r>
              <a:rPr lang="ko-KR" altLang="en-US" b="1" dirty="0">
                <a:sym typeface="Wingdings" panose="05000000000000000000" pitchFamily="2" charset="2"/>
              </a:rPr>
              <a:t>함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422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4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10635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Reference #1 (Data Federation in Healthcare for Artificial Intelligence Solutions)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9AC09-C8C3-5023-275F-ABBC67146DB5}"/>
              </a:ext>
            </a:extLst>
          </p:cNvPr>
          <p:cNvSpPr txBox="1"/>
          <p:nvPr/>
        </p:nvSpPr>
        <p:spPr>
          <a:xfrm>
            <a:off x="593362" y="1979849"/>
            <a:ext cx="112003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/>
              <a:t>통계적 문제</a:t>
            </a: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r>
              <a:rPr lang="ko-KR" altLang="en-US" b="1" dirty="0"/>
              <a:t>연합학습에서 일반적으로 사용하는 방식</a:t>
            </a:r>
            <a:r>
              <a:rPr lang="en-US" altLang="ko-KR" b="1" dirty="0"/>
              <a:t>: </a:t>
            </a:r>
            <a:r>
              <a:rPr lang="ko-KR" altLang="en-US" b="1" dirty="0"/>
              <a:t>연합 평균 </a:t>
            </a:r>
            <a:r>
              <a:rPr lang="en-US" altLang="ko-KR" b="1" dirty="0"/>
              <a:t>(</a:t>
            </a:r>
            <a:r>
              <a:rPr lang="en-US" altLang="ko-KR" b="1" dirty="0" err="1"/>
              <a:t>FedAug</a:t>
            </a:r>
            <a:r>
              <a:rPr lang="en-US" altLang="ko-KR" b="1" dirty="0"/>
              <a:t>)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ko-KR" altLang="en-US" b="1" dirty="0"/>
              <a:t>연합평균</a:t>
            </a:r>
            <a:r>
              <a:rPr lang="en-US" altLang="ko-KR" b="1" dirty="0"/>
              <a:t>: </a:t>
            </a:r>
            <a:r>
              <a:rPr lang="ko-KR" altLang="en-US" b="1" dirty="0"/>
              <a:t>모든 클라이언트가 동일한 모델을 공유할 수 있어 </a:t>
            </a:r>
            <a:r>
              <a:rPr lang="en-US" altLang="ko-KR" b="1" dirty="0"/>
              <a:t>Non IID </a:t>
            </a:r>
            <a:r>
              <a:rPr lang="ko-KR" altLang="en-US" b="1" dirty="0"/>
              <a:t>데이터에서 동작함을 입증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ko-KR" altLang="en-US" b="1" dirty="0"/>
              <a:t>하지만</a:t>
            </a:r>
            <a:r>
              <a:rPr lang="en-US" altLang="ko-KR" b="1" dirty="0"/>
              <a:t>, </a:t>
            </a:r>
            <a:r>
              <a:rPr lang="ko-KR" altLang="en-US" b="1" dirty="0">
                <a:solidFill>
                  <a:schemeClr val="accent2"/>
                </a:solidFill>
              </a:rPr>
              <a:t>심하게 치우친 데이터분포를 해결하지 못하며</a:t>
            </a:r>
            <a:r>
              <a:rPr lang="en-US" altLang="ko-KR" b="1" dirty="0">
                <a:solidFill>
                  <a:schemeClr val="accent2"/>
                </a:solidFill>
              </a:rPr>
              <a:t> </a:t>
            </a:r>
            <a:r>
              <a:rPr lang="ko-KR" altLang="en-US" b="1" dirty="0"/>
              <a:t>이는 의료데이터 학습에 영향을 줄 수 있음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>
                <a:solidFill>
                  <a:srgbClr val="6589A7"/>
                </a:solidFill>
              </a:rPr>
              <a:t>Solutions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a) Consensus Solution : </a:t>
            </a:r>
            <a:r>
              <a:rPr lang="ko-KR" altLang="en-US" b="1" dirty="0"/>
              <a:t>데이터를 강제로 균일분포 되도록 적용 </a:t>
            </a:r>
            <a:r>
              <a:rPr lang="en-US" altLang="ko-KR" b="1" dirty="0"/>
              <a:t>(</a:t>
            </a:r>
            <a:r>
              <a:rPr lang="ko-KR" altLang="en-US" b="1" dirty="0"/>
              <a:t>소규모에만 적용가능</a:t>
            </a:r>
            <a:r>
              <a:rPr lang="en-US" altLang="ko-KR" b="1" dirty="0"/>
              <a:t>)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b) Pluralistic Solution : Non IID </a:t>
            </a:r>
            <a:r>
              <a:rPr lang="ko-KR" altLang="en-US" b="1" dirty="0"/>
              <a:t>데이터사이의 관련성을 파악 </a:t>
            </a:r>
            <a:r>
              <a:rPr lang="en-US" altLang="ko-KR" b="1" dirty="0"/>
              <a:t>(</a:t>
            </a:r>
            <a:r>
              <a:rPr lang="ko-KR" altLang="en-US" b="1" dirty="0"/>
              <a:t>일반적으로 사용</a:t>
            </a:r>
            <a:r>
              <a:rPr lang="en-US" altLang="ko-KR" b="1" dirty="0"/>
              <a:t>)</a:t>
            </a: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6E72E-6B1F-336E-03C6-8C1B114B261F}"/>
              </a:ext>
            </a:extLst>
          </p:cNvPr>
          <p:cNvSpPr txBox="1"/>
          <p:nvPr/>
        </p:nvSpPr>
        <p:spPr>
          <a:xfrm>
            <a:off x="4550775" y="6541526"/>
            <a:ext cx="6513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Xu, </a:t>
            </a:r>
            <a:r>
              <a:rPr lang="en-US" altLang="ko-K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Jie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"Federated learning for healthcare informatics." </a:t>
            </a:r>
            <a:r>
              <a:rPr lang="en-US" altLang="ko-K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Healthcare Informatics Research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5.1 (2021): 1-19.</a:t>
            </a:r>
            <a:endParaRPr lang="en-US" altLang="ko-KR" sz="9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3295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5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10635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Reference #1 (Data Federation in Healthcare for Artificial Intelligence Solutions)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9AC09-C8C3-5023-275F-ABBC67146DB5}"/>
              </a:ext>
            </a:extLst>
          </p:cNvPr>
          <p:cNvSpPr txBox="1"/>
          <p:nvPr/>
        </p:nvSpPr>
        <p:spPr>
          <a:xfrm>
            <a:off x="593362" y="1979849"/>
            <a:ext cx="112003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ko-KR" altLang="en-US" b="1" dirty="0">
                <a:sym typeface="Wingdings" panose="05000000000000000000" pitchFamily="2" charset="2"/>
              </a:rPr>
              <a:t>시스템 문제</a:t>
            </a: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ko-KR" altLang="en-US" b="1" dirty="0">
                <a:sym typeface="Wingdings" panose="05000000000000000000" pitchFamily="2" charset="2"/>
              </a:rPr>
              <a:t>연합학습 시 사용되는 통신비용 발생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통신비용 절감을 위한 여러 방안을 분석</a:t>
            </a: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olidFill>
                  <a:srgbClr val="6589A7"/>
                </a:solidFill>
                <a:sym typeface="Wingdings" panose="05000000000000000000" pitchFamily="2" charset="2"/>
              </a:rPr>
              <a:t>Solutions</a:t>
            </a: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a)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Client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Selection : </a:t>
            </a:r>
            <a:r>
              <a:rPr lang="ko-KR" altLang="en-US" b="1" dirty="0">
                <a:sym typeface="Wingdings" panose="05000000000000000000" pitchFamily="2" charset="2"/>
              </a:rPr>
              <a:t>참여 클라이언트를 제한</a:t>
            </a:r>
            <a:r>
              <a:rPr lang="en-US" altLang="ko-KR" b="1" dirty="0">
                <a:sym typeface="Wingdings" panose="05000000000000000000" pitchFamily="2" charset="2"/>
              </a:rPr>
              <a:t> or </a:t>
            </a:r>
            <a:r>
              <a:rPr lang="ko-KR" altLang="en-US" b="1" dirty="0">
                <a:sym typeface="Wingdings" panose="05000000000000000000" pitchFamily="2" charset="2"/>
              </a:rPr>
              <a:t>각 라운드에서 </a:t>
            </a:r>
            <a:r>
              <a:rPr lang="en-US" altLang="ko-KR" b="1" dirty="0">
                <a:sym typeface="Wingdings" panose="05000000000000000000" pitchFamily="2" charset="2"/>
              </a:rPr>
              <a:t>parameter</a:t>
            </a:r>
            <a:r>
              <a:rPr lang="ko-KR" altLang="en-US" b="1" dirty="0">
                <a:sym typeface="Wingdings" panose="05000000000000000000" pitchFamily="2" charset="2"/>
              </a:rPr>
              <a:t>의 일부만 선택</a:t>
            </a: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b) Model Compression : </a:t>
            </a:r>
            <a:r>
              <a:rPr lang="ko-KR" altLang="en-US" b="1" dirty="0">
                <a:sym typeface="Wingdings" panose="05000000000000000000" pitchFamily="2" charset="2"/>
              </a:rPr>
              <a:t>서버</a:t>
            </a:r>
            <a:r>
              <a:rPr lang="en-US" altLang="ko-KR" b="1" dirty="0">
                <a:sym typeface="Wingdings" panose="05000000000000000000" pitchFamily="2" charset="2"/>
              </a:rPr>
              <a:t>-</a:t>
            </a:r>
            <a:r>
              <a:rPr lang="ko-KR" altLang="en-US" b="1" dirty="0">
                <a:sym typeface="Wingdings" panose="05000000000000000000" pitchFamily="2" charset="2"/>
              </a:rPr>
              <a:t>클라이언트 간 교환과정을 압축하여 통신비용을 절감</a:t>
            </a: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c) Peer-to-Peer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Learning : </a:t>
            </a:r>
            <a:r>
              <a:rPr lang="ko-KR" altLang="en-US" b="1" dirty="0">
                <a:sym typeface="Wingdings" panose="05000000000000000000" pitchFamily="2" charset="2"/>
              </a:rPr>
              <a:t>중앙서버 대신 분산된 프레임워크 사용하여 정보집계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32C84-D889-3B9A-DFC8-1E23B74CA1F4}"/>
              </a:ext>
            </a:extLst>
          </p:cNvPr>
          <p:cNvSpPr txBox="1"/>
          <p:nvPr/>
        </p:nvSpPr>
        <p:spPr>
          <a:xfrm>
            <a:off x="4550775" y="6541526"/>
            <a:ext cx="6513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Xu, </a:t>
            </a:r>
            <a:r>
              <a:rPr lang="en-US" altLang="ko-K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Jie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"Federated learning for healthcare informatics." </a:t>
            </a:r>
            <a:r>
              <a:rPr lang="en-US" altLang="ko-K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Healthcare Informatics Research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5.1 (2021): 1-19.</a:t>
            </a:r>
            <a:endParaRPr lang="en-US" altLang="ko-KR" sz="9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8998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6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10635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Reference #1 (Data Federation in Healthcare for Artificial Intelligence Solutions)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9AC09-C8C3-5023-275F-ABBC67146DB5}"/>
              </a:ext>
            </a:extLst>
          </p:cNvPr>
          <p:cNvSpPr txBox="1"/>
          <p:nvPr/>
        </p:nvSpPr>
        <p:spPr>
          <a:xfrm>
            <a:off x="593362" y="1979849"/>
            <a:ext cx="112003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ko-KR" altLang="en-US" b="1" dirty="0">
                <a:sym typeface="Wingdings" panose="05000000000000000000" pitchFamily="2" charset="2"/>
              </a:rPr>
              <a:t>개인정보 보호문제</a:t>
            </a: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ko-KR" altLang="en-US" b="1" dirty="0">
                <a:sym typeface="Wingdings" panose="05000000000000000000" pitchFamily="2" charset="2"/>
              </a:rPr>
              <a:t>악의적인 클라이언트 식별 불가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데이터 유출 방지를 위한 해결책 필요</a:t>
            </a: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olidFill>
                  <a:srgbClr val="6589A7"/>
                </a:solidFill>
                <a:sym typeface="Wingdings" panose="05000000000000000000" pitchFamily="2" charset="2"/>
              </a:rPr>
              <a:t>Solutions</a:t>
            </a: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a)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SMC(Secure Multi-party Computation) : </a:t>
            </a:r>
            <a:r>
              <a:rPr lang="ko-KR" altLang="en-US" b="1" dirty="0">
                <a:sym typeface="Wingdings" panose="05000000000000000000" pitchFamily="2" charset="2"/>
              </a:rPr>
              <a:t>개인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데이터를 공동을 계산하기 위해 </a:t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                                                          </a:t>
            </a:r>
            <a:r>
              <a:rPr lang="ko-KR" altLang="en-US" b="1" dirty="0">
                <a:sym typeface="Wingdings" panose="05000000000000000000" pitchFamily="2" charset="2"/>
              </a:rPr>
              <a:t>암호화 기술</a:t>
            </a:r>
            <a:r>
              <a:rPr lang="en-US" altLang="ko-KR" b="1" dirty="0">
                <a:sym typeface="Wingdings" panose="05000000000000000000" pitchFamily="2" charset="2"/>
              </a:rPr>
              <a:t>, oblivious transfer </a:t>
            </a:r>
            <a:r>
              <a:rPr lang="ko-KR" altLang="en-US" b="1" dirty="0">
                <a:sym typeface="Wingdings" panose="05000000000000000000" pitchFamily="2" charset="2"/>
              </a:rPr>
              <a:t>기술 사용</a:t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                                                         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계산비용↑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적대적공격을 막을 수 없음</a:t>
            </a: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b) Differential Privacy : </a:t>
            </a:r>
            <a:r>
              <a:rPr lang="ko-KR" altLang="en-US" b="1" dirty="0">
                <a:sym typeface="Wingdings" panose="05000000000000000000" pitchFamily="2" charset="2"/>
              </a:rPr>
              <a:t>데이터 누출을 방지하기 위한 모델로 연합학습에 널리 사용됨</a:t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                               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데이터유출을 완벽하게 보호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X,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예측 성능 저하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C4AC6-0462-5CA5-E46B-6F42DCC8EA95}"/>
              </a:ext>
            </a:extLst>
          </p:cNvPr>
          <p:cNvSpPr txBox="1"/>
          <p:nvPr/>
        </p:nvSpPr>
        <p:spPr>
          <a:xfrm>
            <a:off x="4550775" y="6541526"/>
            <a:ext cx="6513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Xu, </a:t>
            </a:r>
            <a:r>
              <a:rPr lang="en-US" altLang="ko-K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Jie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"Federated learning for healthcare informatics." </a:t>
            </a:r>
            <a:r>
              <a:rPr lang="en-US" altLang="ko-K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Healthcare Informatics Research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5.1 (2021): 1-19.</a:t>
            </a:r>
            <a:endParaRPr lang="en-US" altLang="ko-KR" sz="9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6571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7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10635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Reference #2 (Data</a:t>
            </a:r>
            <a:r>
              <a:rPr lang="ko-KR" altLang="en-US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poisoning</a:t>
            </a:r>
            <a:r>
              <a:rPr lang="ko-KR" altLang="en-US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attacks)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C4AC6-0462-5CA5-E46B-6F42DCC8EA95}"/>
              </a:ext>
            </a:extLst>
          </p:cNvPr>
          <p:cNvSpPr txBox="1"/>
          <p:nvPr/>
        </p:nvSpPr>
        <p:spPr>
          <a:xfrm>
            <a:off x="905935" y="6472276"/>
            <a:ext cx="10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D. Cao, S. Chang, Z. Lin, G. Liu and D. Sun, "Understanding Distributed Poisoning Attack in Federated Learning," </a:t>
            </a:r>
            <a:r>
              <a:rPr lang="en-US" altLang="ko-KR" sz="9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2019 IEEE 25th International Conference on Parallel and Distributed Systems (ICPADS)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2019, pp. 233-239, </a:t>
            </a:r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10.1109/ICPADS47876.2019.00042.</a:t>
            </a:r>
            <a:endParaRPr lang="en-US" altLang="ko-KR" sz="900" b="1" dirty="0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22261-C66C-1944-B7F5-13345C0484C3}"/>
              </a:ext>
            </a:extLst>
          </p:cNvPr>
          <p:cNvSpPr txBox="1"/>
          <p:nvPr/>
        </p:nvSpPr>
        <p:spPr>
          <a:xfrm>
            <a:off x="593363" y="1884693"/>
            <a:ext cx="113033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ym typeface="Wingdings" panose="05000000000000000000" pitchFamily="2" charset="2"/>
              </a:rPr>
              <a:t>연합학습은 클라이언트의 데이터가 장치에 남아있으며 모델의 업데이트만 중앙서버에서 공유되는</a:t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ko-KR" altLang="en-US" b="1" dirty="0">
                <a:sym typeface="Wingdings" panose="05000000000000000000" pitchFamily="2" charset="2"/>
              </a:rPr>
              <a:t>새로운 패러다임임</a:t>
            </a: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ym typeface="Wingdings" panose="05000000000000000000" pitchFamily="2" charset="2"/>
              </a:rPr>
              <a:t>하지만 연합학습은 분산된 특성으로 인한 잠재적 위험이 발생할 수 있음</a:t>
            </a: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ym typeface="Wingdings" panose="05000000000000000000" pitchFamily="2" charset="2"/>
              </a:rPr>
              <a:t>본 논문에서는 </a:t>
            </a:r>
            <a:r>
              <a:rPr lang="ko-KR" altLang="en-US" b="1" dirty="0">
                <a:solidFill>
                  <a:schemeClr val="accent2"/>
                </a:solidFill>
                <a:sym typeface="Wingdings" panose="05000000000000000000" pitchFamily="2" charset="2"/>
              </a:rPr>
              <a:t>데이터 중독공격 </a:t>
            </a:r>
            <a:r>
              <a:rPr lang="en-US" altLang="ko-KR" b="1" dirty="0">
                <a:solidFill>
                  <a:schemeClr val="accent2"/>
                </a:solidFill>
                <a:sym typeface="Wingdings" panose="05000000000000000000" pitchFamily="2" charset="2"/>
              </a:rPr>
              <a:t>(Data Poisoning Attack)</a:t>
            </a:r>
            <a:r>
              <a:rPr lang="ko-KR" altLang="en-US" b="1" dirty="0">
                <a:solidFill>
                  <a:schemeClr val="accent2"/>
                </a:solidFill>
                <a:sym typeface="Wingdings" panose="05000000000000000000" pitchFamily="2" charset="2"/>
              </a:rPr>
              <a:t>이 연합학습에 어떠한 영향을 미칠 지 분석함</a:t>
            </a:r>
            <a:br>
              <a:rPr lang="en-US" altLang="ko-KR" b="1" dirty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052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8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10635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Reference #2 (Data</a:t>
            </a:r>
            <a:r>
              <a:rPr lang="ko-KR" altLang="en-US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poisoning</a:t>
            </a:r>
            <a:r>
              <a:rPr lang="ko-KR" altLang="en-US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attacks)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C4AC6-0462-5CA5-E46B-6F42DCC8EA95}"/>
              </a:ext>
            </a:extLst>
          </p:cNvPr>
          <p:cNvSpPr txBox="1"/>
          <p:nvPr/>
        </p:nvSpPr>
        <p:spPr>
          <a:xfrm>
            <a:off x="885153" y="6472276"/>
            <a:ext cx="10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D. Cao, S. Chang, Z. Lin, G. Liu and D. Sun, "Understanding Distributed Poisoning Attack in Federated Learning," </a:t>
            </a:r>
            <a:r>
              <a:rPr lang="en-US" altLang="ko-KR" sz="9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2019 IEEE 25th International Conference on Parallel and Distributed Systems (ICPADS)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2019, pp. 233-239, </a:t>
            </a:r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10.1109/ICPADS47876.2019.00042.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sz="900" b="1" dirty="0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22261-C66C-1944-B7F5-13345C0484C3}"/>
              </a:ext>
            </a:extLst>
          </p:cNvPr>
          <p:cNvSpPr txBox="1"/>
          <p:nvPr/>
        </p:nvSpPr>
        <p:spPr>
          <a:xfrm>
            <a:off x="594404" y="1514608"/>
            <a:ext cx="11303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Data Poisoning Attack</a:t>
            </a:r>
            <a:br>
              <a:rPr lang="en-US" altLang="ko-KR" b="1" dirty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4EBD75-97B0-245F-73AD-359C9A2E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38" y="2437938"/>
            <a:ext cx="5448715" cy="36910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C2628C-B59B-FD57-5966-8E5935F63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428" y="2297656"/>
            <a:ext cx="5888300" cy="397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5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9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10635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Reference #2 (Data</a:t>
            </a:r>
            <a:r>
              <a:rPr lang="ko-KR" altLang="en-US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poisoning</a:t>
            </a:r>
            <a:r>
              <a:rPr lang="ko-KR" altLang="en-US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attacks)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C4AC6-0462-5CA5-E46B-6F42DCC8EA95}"/>
              </a:ext>
            </a:extLst>
          </p:cNvPr>
          <p:cNvSpPr txBox="1"/>
          <p:nvPr/>
        </p:nvSpPr>
        <p:spPr>
          <a:xfrm>
            <a:off x="895544" y="6472276"/>
            <a:ext cx="10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D. Cao, S. Chang, Z. Lin, G. Liu and D. Sun, "Understanding Distributed Poisoning Attack in Federated Learning," </a:t>
            </a:r>
            <a:r>
              <a:rPr lang="en-US" altLang="ko-KR" sz="9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2019 IEEE 25th International Conference on Parallel and Distributed Systems (ICPADS)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2019, pp. 233-239, </a:t>
            </a:r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10.1109/ICPADS47876.2019.00042.</a:t>
            </a:r>
            <a:endParaRPr lang="en-US" altLang="ko-KR" sz="900" b="1" dirty="0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22261-C66C-1944-B7F5-13345C0484C3}"/>
              </a:ext>
            </a:extLst>
          </p:cNvPr>
          <p:cNvSpPr txBox="1"/>
          <p:nvPr/>
        </p:nvSpPr>
        <p:spPr>
          <a:xfrm>
            <a:off x="452199" y="4922934"/>
            <a:ext cx="10001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ym typeface="Wingdings" panose="05000000000000000000" pitchFamily="2" charset="2"/>
              </a:rPr>
              <a:t>악의적으로 변조된 데이터 비율이 높을수록 서버모델의 공격성공률이 높음 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양의 상관관계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br>
              <a:rPr lang="en-US" altLang="ko-KR" b="1" dirty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ym typeface="Wingdings" panose="05000000000000000000" pitchFamily="2" charset="2"/>
              </a:rPr>
              <a:t>따라서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연합학습모델도 </a:t>
            </a:r>
            <a:r>
              <a:rPr lang="en-US" altLang="ko-KR" b="1" dirty="0">
                <a:sym typeface="Wingdings" panose="05000000000000000000" pitchFamily="2" charset="2"/>
              </a:rPr>
              <a:t>Data Poisoning Attack</a:t>
            </a:r>
            <a:r>
              <a:rPr lang="ko-KR" altLang="en-US" b="1" dirty="0">
                <a:sym typeface="Wingdings" panose="05000000000000000000" pitchFamily="2" charset="2"/>
              </a:rPr>
              <a:t>에 취약함을 검증</a:t>
            </a:r>
            <a:br>
              <a:rPr lang="en-US" altLang="ko-KR" b="1" dirty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CBD02A-A1BB-A9BF-2D2B-410C2DFE4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82" y="1922070"/>
            <a:ext cx="9021434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2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5088</TotalTime>
  <Words>1606</Words>
  <Application>Microsoft Office PowerPoint</Application>
  <PresentationFormat>와이드스크린</PresentationFormat>
  <Paragraphs>128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times</vt:lpstr>
      <vt:lpstr>Wingdings</vt:lpstr>
      <vt:lpstr>Office 테마</vt:lpstr>
      <vt:lpstr>Federated Learning Reference  paper Review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model for  resistance to multi adversarial attacks</dc:title>
  <dc:creator>홍인표</dc:creator>
  <cp:lastModifiedBy>HongInpyoi</cp:lastModifiedBy>
  <cp:revision>271</cp:revision>
  <dcterms:created xsi:type="dcterms:W3CDTF">2022-04-27T07:26:45Z</dcterms:created>
  <dcterms:modified xsi:type="dcterms:W3CDTF">2022-10-24T12:30:06Z</dcterms:modified>
</cp:coreProperties>
</file>