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582" r:id="rId2"/>
    <p:sldId id="530" r:id="rId3"/>
    <p:sldId id="532" r:id="rId4"/>
    <p:sldId id="5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2F52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7438" autoAdjust="0"/>
  </p:normalViewPr>
  <p:slideViewPr>
    <p:cSldViewPr snapToGrid="0">
      <p:cViewPr varScale="1">
        <p:scale>
          <a:sx n="81" d="100"/>
          <a:sy n="81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EB472-3408-4C99-BE80-BD7E1DE1D65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69F85-F1A9-4C08-81AC-D7B6B3C0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2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3D70B-7FEE-4F83-BDC3-6E3C7D250D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7300-D05A-4DB5-94D7-30542C7793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0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7300-D05A-4DB5-94D7-30542C7793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02611-D45B-444F-8407-C8E5BD0E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657BF-300F-4090-B654-622B3AA05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DFEA6-BBAE-40E6-B71F-232FB7C8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C185-B039-416E-B92F-BED59BD346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48A9-6A75-48C6-A175-3D83EE33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3254D-C7D4-4161-B6D8-B75EDA0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B59B-0570-4B08-BC4F-11A966E5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B7E05-6107-40D0-BE3C-15D98F38B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47FAF-3C29-4DC4-8717-22AC6BAE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3F3-421F-4727-8BCA-1DED941F74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82AF1-F5C8-49D3-A41B-FD95B6A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D1030-63F2-4E7B-8583-6C3DEA0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400CC-025D-4DF4-B772-A901CC68B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54B22-5766-42FB-AF77-F2351189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D612E-517A-4029-A85C-7C0A85A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52C-5AE5-4BA5-98FA-571F7AE5C50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A7F9F-D5F6-4DB4-9C12-BFB2709E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68D0A-837D-4633-A5AB-131A0D36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21BB-4877-40E4-98BC-B6AB420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46512-A742-45B3-B1D2-DE19428E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90C55-53EB-4746-BD15-EC5A018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62D2-C399-4ACA-A9AC-13AB879F04E0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A274-A60C-44D4-A748-C4D06C8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43C6E-9858-4058-80E6-EE20700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0E1D-7B0F-4C78-BBAB-DF942459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E5A25-C3EF-46AA-A033-5A2A4F40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917BC-7C0A-4FF4-B94D-05F766C7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6CCA-F76C-409E-9125-B10C9D942C08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996DF-D4E6-4155-BB22-509A67CF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C6C80-A5EC-41C9-B838-4807DFB7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18123-D0E5-4EB5-B590-AB29A59F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6A2F6-D2A2-4922-885B-665FB85ED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D1F67-BD58-4972-AE86-E23909AF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261E2-8398-43A9-B287-F04B6C9E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1E42-C087-4426-BED5-F989F7B14DF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465CB-1274-4D59-9FFC-2401C97D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C5C3D-3D18-4927-8C75-C835452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6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19351-FF54-4C39-9735-69C3A2C2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64B0-920E-4B72-A625-7600815B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288FF-CC1D-4058-B4A9-180244BF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FD19C-1461-4077-AFE0-EF669A37C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16298-9843-4A03-B30C-A5884E03F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21B6E-6CD5-486C-8613-2707383B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1C05-068A-4388-AE0C-146A77970E9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DF2073-EF86-4C1E-A823-182666DF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14A36-BE40-4E88-9051-5753592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2530E-AC09-4038-851F-F79B6CBC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B593A-3004-45A6-AABA-A4593E97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A4C-56E4-4A28-B4DF-67E43F40246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BEF21-B7FE-40DC-9C24-975BC4F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8F3E6-318D-4413-85E2-FF9CBB03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F5FF26-C591-455C-80F3-D8E69733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356-F663-41B7-9031-A16C15A3AD3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9D83F-9728-4685-AB01-407FEC76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1492F-DB31-41F4-9F1C-D182EA4C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59705-1AEB-4D60-8E40-CDBE95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EFC51-492D-450C-8E52-9249FC14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3A55A-DB40-4A34-9CFA-112B3663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7D321-6F9C-432F-A86E-6863AE5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24F-6E87-472E-B59F-4E9392FFF35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73B91-5DE8-49D2-8FDC-7C471966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51EB0-9F45-48E9-8E1D-A6225687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BF3E5-4E8A-45CE-9245-783F7A9E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4C4418-AF6B-4D18-948F-D3302A8B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347FB-013C-4779-91AF-887AA6D3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C419A-8F17-4C46-986A-47CDB6AF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6D66-AB6C-4C71-A879-3E241A7EB5E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8F432-0E62-48A6-8690-449FED4A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73129-A41D-4D02-B513-8284619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F13F59-43F9-48F9-8A9D-0620A9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3A96D-749D-4AC1-9730-10DDBAD7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C0502-C928-45E1-82E4-FA39FD71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0E78-4003-447C-9217-16B42440388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0D598-0EAF-4A82-9672-39FBD691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FFC6A-7B4E-4798-B54B-83F44987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8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55884"/>
            <a:ext cx="12192000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43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사이버 공격을 고려한 국내외 리스크 평가 방법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사이버공격에 따른 원전 사보타주 정량적 리스크 평가모델 개발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B9554-C1A1-4776-8508-67F9C46D343D}"/>
              </a:ext>
            </a:extLst>
          </p:cNvPr>
          <p:cNvSpPr/>
          <p:nvPr/>
        </p:nvSpPr>
        <p:spPr>
          <a:xfrm>
            <a:off x="317841" y="687695"/>
            <a:ext cx="80447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사이버보안 리스크 관리 및 평가 가이드라인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DBDAD9-ED10-464C-9B55-17E53A56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4" y="1681802"/>
            <a:ext cx="3101636" cy="3352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FFFFF9-977B-4044-8E49-A7044D796597}"/>
              </a:ext>
            </a:extLst>
          </p:cNvPr>
          <p:cNvSpPr/>
          <p:nvPr/>
        </p:nvSpPr>
        <p:spPr>
          <a:xfrm>
            <a:off x="317840" y="1374025"/>
            <a:ext cx="8044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>
                <a:cs typeface="Arial" panose="020B0604020202020204" pitchFamily="34" charset="0"/>
              </a:rPr>
              <a:t>NIST SP 800-37 </a:t>
            </a:r>
            <a:r>
              <a:rPr lang="ko-KR" altLang="en-US" sz="1400" b="1" dirty="0">
                <a:cs typeface="Arial" panose="020B0604020202020204" pitchFamily="34" charset="0"/>
              </a:rPr>
              <a:t>분석 </a:t>
            </a:r>
            <a:r>
              <a:rPr lang="en-US" altLang="ko-KR" sz="1400" b="1" dirty="0">
                <a:cs typeface="Arial" panose="020B0604020202020204" pitchFamily="34" charset="0"/>
              </a:rPr>
              <a:t>(1/2)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EDC2A-2797-4C47-A0C3-5D4AB290735B}"/>
              </a:ext>
            </a:extLst>
          </p:cNvPr>
          <p:cNvSpPr/>
          <p:nvPr/>
        </p:nvSpPr>
        <p:spPr>
          <a:xfrm>
            <a:off x="317839" y="1960088"/>
            <a:ext cx="8155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cs typeface="Arial" panose="020B0604020202020204" pitchFamily="34" charset="0"/>
              </a:rPr>
              <a:t>2018</a:t>
            </a:r>
            <a:r>
              <a:rPr lang="ko-KR" altLang="en-US" sz="1000" dirty="0">
                <a:cs typeface="Arial" panose="020B0604020202020204" pitchFamily="34" charset="0"/>
              </a:rPr>
              <a:t>년 미국 </a:t>
            </a:r>
            <a:r>
              <a:rPr lang="en-US" altLang="ko-KR" sz="1000" dirty="0">
                <a:cs typeface="Arial" panose="020B0604020202020204" pitchFamily="34" charset="0"/>
              </a:rPr>
              <a:t>NIST</a:t>
            </a:r>
            <a:r>
              <a:rPr lang="ko-KR" altLang="en-US" sz="1000" dirty="0">
                <a:cs typeface="Arial" panose="020B0604020202020204" pitchFamily="34" charset="0"/>
              </a:rPr>
              <a:t>에서 최종 발간</a:t>
            </a:r>
            <a:r>
              <a:rPr lang="en-US" altLang="ko-KR" sz="1000" dirty="0">
                <a:cs typeface="Arial" panose="020B0604020202020204" pitchFamily="34" charset="0"/>
              </a:rPr>
              <a:t>, RMF(Risk Management Framework)</a:t>
            </a:r>
            <a:r>
              <a:rPr lang="ko-KR" altLang="en-US" sz="1000" dirty="0">
                <a:cs typeface="Arial" panose="020B0604020202020204" pitchFamily="34" charset="0"/>
              </a:rPr>
              <a:t>를 정보 시스템 또는 조직에 적용하기 위한 지침서</a:t>
            </a:r>
          </a:p>
          <a:p>
            <a:endParaRPr lang="ko-KR" altLang="en-US" sz="1200" dirty="0">
              <a:cs typeface="Arial" panose="020B0604020202020204" pitchFamily="34" charset="0"/>
            </a:endParaRPr>
          </a:p>
          <a:p>
            <a:r>
              <a:rPr lang="ko-KR" altLang="en-US" sz="1200" dirty="0">
                <a:cs typeface="Arial" panose="020B0604020202020204" pitchFamily="34" charset="0"/>
              </a:rPr>
              <a:t>리스크 평가 방법</a:t>
            </a:r>
            <a:endParaRPr lang="en-US" altLang="ko-KR" sz="1200" dirty="0">
              <a:cs typeface="Arial" panose="020B0604020202020204" pitchFamily="34" charset="0"/>
            </a:endParaRPr>
          </a:p>
          <a:p>
            <a:endParaRPr lang="en-US" altLang="ko-KR" sz="12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cs typeface="Arial" panose="020B0604020202020204" pitchFamily="34" charset="0"/>
              </a:rPr>
              <a:t>위험 조치 평가 수행 </a:t>
            </a:r>
            <a:r>
              <a:rPr lang="en-US" altLang="ko-KR" sz="1000" dirty="0">
                <a:cs typeface="Arial" panose="020B0604020202020204" pitchFamily="34" charset="0"/>
              </a:rPr>
              <a:t>– </a:t>
            </a:r>
            <a:r>
              <a:rPr lang="ko-KR" altLang="en-US" sz="1000" dirty="0">
                <a:cs typeface="Arial" panose="020B0604020202020204" pitchFamily="34" charset="0"/>
              </a:rPr>
              <a:t>평가</a:t>
            </a:r>
            <a:r>
              <a:rPr lang="en-US" altLang="ko-KR" sz="1000" dirty="0">
                <a:cs typeface="Arial" panose="020B0604020202020204" pitchFamily="34" charset="0"/>
              </a:rPr>
              <a:t>(Assess) </a:t>
            </a:r>
            <a:r>
              <a:rPr lang="ko-KR" altLang="en-US" sz="1000" dirty="0">
                <a:cs typeface="Arial" panose="020B0604020202020204" pitchFamily="34" charset="0"/>
              </a:rPr>
              <a:t>단계 활용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</a:t>
            </a:r>
            <a:r>
              <a:rPr lang="ko-KR" altLang="en-US" sz="1000" dirty="0">
                <a:cs typeface="Arial" panose="020B0604020202020204" pitchFamily="34" charset="0"/>
              </a:rPr>
              <a:t> </a:t>
            </a:r>
            <a:r>
              <a:rPr lang="en-US" altLang="ko-KR" sz="1000" dirty="0">
                <a:cs typeface="Arial" panose="020B0604020202020204" pitchFamily="34" charset="0"/>
              </a:rPr>
              <a:t>RMF(Risk Management Framework) </a:t>
            </a:r>
            <a:r>
              <a:rPr lang="ko-KR" altLang="en-US" sz="1000" dirty="0">
                <a:cs typeface="Arial" panose="020B0604020202020204" pitchFamily="34" charset="0"/>
              </a:rPr>
              <a:t>준비 단계 및 평가 단계 기반 부서별 위험 평가를 진행함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부서 별 위험 조치에 대한 평가 시 위험 별 조치 내용</a:t>
            </a:r>
            <a:r>
              <a:rPr lang="en-US" altLang="ko-KR" sz="1000" dirty="0"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cs typeface="Arial" panose="020B0604020202020204" pitchFamily="34" charset="0"/>
              </a:rPr>
              <a:t>조치 시 예상 결과 및 기재 결과물에 대한 </a:t>
            </a:r>
            <a:r>
              <a:rPr lang="en-US" altLang="ko-KR" sz="1000" dirty="0">
                <a:cs typeface="Arial" panose="020B0604020202020204" pitchFamily="34" charset="0"/>
              </a:rPr>
              <a:t>Task</a:t>
            </a:r>
            <a:r>
              <a:rPr lang="ko-KR" altLang="en-US" sz="1000" dirty="0">
                <a:cs typeface="Arial" panose="020B0604020202020204" pitchFamily="34" charset="0"/>
              </a:rPr>
              <a:t>로 구성됨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  </a:t>
            </a:r>
            <a:endParaRPr lang="ko-KR" altLang="en-US" sz="1200" dirty="0">
              <a:cs typeface="Arial" panose="020B0604020202020204" pitchFamily="34" charset="0"/>
            </a:endParaRPr>
          </a:p>
          <a:p>
            <a:r>
              <a:rPr lang="ko-KR" altLang="en-US" sz="1200" dirty="0">
                <a:cs typeface="Arial" panose="020B0604020202020204" pitchFamily="34" charset="0"/>
              </a:rPr>
              <a:t>정량적 리스크 평가 방식 활용방안</a:t>
            </a:r>
            <a:endParaRPr lang="en-US" altLang="ko-KR" sz="1200" dirty="0">
              <a:cs typeface="Arial" panose="020B0604020202020204" pitchFamily="34" charset="0"/>
            </a:endParaRPr>
          </a:p>
          <a:p>
            <a:endParaRPr lang="en-US" altLang="ko-KR" sz="12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cs typeface="Arial" panose="020B0604020202020204" pitchFamily="34" charset="0"/>
              </a:rPr>
              <a:t>7</a:t>
            </a:r>
            <a:r>
              <a:rPr lang="ko-KR" altLang="en-US" sz="1000" dirty="0">
                <a:cs typeface="Arial" panose="020B0604020202020204" pitchFamily="34" charset="0"/>
              </a:rPr>
              <a:t>단계 구성 </a:t>
            </a:r>
            <a:r>
              <a:rPr lang="en-US" altLang="ko-KR" sz="1000" dirty="0">
                <a:cs typeface="Arial" panose="020B0604020202020204" pitchFamily="34" charset="0"/>
              </a:rPr>
              <a:t>RMF </a:t>
            </a:r>
            <a:r>
              <a:rPr lang="ko-KR" altLang="en-US" sz="1000" dirty="0">
                <a:cs typeface="Arial" panose="020B0604020202020204" pitchFamily="34" charset="0"/>
              </a:rPr>
              <a:t>기반 위험요소 식별 및 평가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- 7</a:t>
            </a:r>
            <a:r>
              <a:rPr lang="ko-KR" altLang="en-US" sz="1000" dirty="0">
                <a:cs typeface="Arial" panose="020B0604020202020204" pitchFamily="34" charset="0"/>
              </a:rPr>
              <a:t>단계 구성 </a:t>
            </a:r>
            <a:r>
              <a:rPr lang="en-US" altLang="ko-KR" sz="1000" dirty="0">
                <a:cs typeface="Arial" panose="020B0604020202020204" pitchFamily="34" charset="0"/>
              </a:rPr>
              <a:t>RMF</a:t>
            </a:r>
            <a:r>
              <a:rPr lang="ko-KR" altLang="en-US" sz="1000" dirty="0">
                <a:cs typeface="Arial" panose="020B0604020202020204" pitchFamily="34" charset="0"/>
              </a:rPr>
              <a:t>는</a:t>
            </a:r>
            <a:r>
              <a:rPr lang="en-US" altLang="ko-KR" sz="1000" dirty="0">
                <a:cs typeface="Arial" panose="020B0604020202020204" pitchFamily="34" charset="0"/>
              </a:rPr>
              <a:t> </a:t>
            </a:r>
            <a:r>
              <a:rPr lang="ko-KR" altLang="en-US" sz="1000" dirty="0">
                <a:cs typeface="Arial" panose="020B0604020202020204" pitchFamily="34" charset="0"/>
              </a:rPr>
              <a:t>①준비</a:t>
            </a:r>
            <a:r>
              <a:rPr lang="en-US" altLang="ko-KR" sz="1000" dirty="0">
                <a:cs typeface="Arial" panose="020B0604020202020204" pitchFamily="34" charset="0"/>
              </a:rPr>
              <a:t>(Prepare)</a:t>
            </a:r>
            <a:r>
              <a:rPr lang="ko-KR" altLang="en-US" sz="1000" dirty="0">
                <a:cs typeface="Arial" panose="020B0604020202020204" pitchFamily="34" charset="0"/>
              </a:rPr>
              <a:t> ②범주화</a:t>
            </a:r>
            <a:r>
              <a:rPr lang="en-US" altLang="ko-KR" sz="1000" dirty="0">
                <a:cs typeface="Arial" panose="020B0604020202020204" pitchFamily="34" charset="0"/>
              </a:rPr>
              <a:t>(Categorize) </a:t>
            </a:r>
            <a:r>
              <a:rPr lang="ko-KR" altLang="en-US" sz="1000" dirty="0">
                <a:cs typeface="Arial" panose="020B0604020202020204" pitchFamily="34" charset="0"/>
              </a:rPr>
              <a:t>③선정</a:t>
            </a:r>
            <a:r>
              <a:rPr lang="en-US" altLang="ko-KR" sz="1000" dirty="0">
                <a:cs typeface="Arial" panose="020B0604020202020204" pitchFamily="34" charset="0"/>
              </a:rPr>
              <a:t>(Select) </a:t>
            </a:r>
            <a:r>
              <a:rPr lang="ko-KR" altLang="en-US" sz="1000" dirty="0">
                <a:cs typeface="Arial" panose="020B0604020202020204" pitchFamily="34" charset="0"/>
              </a:rPr>
              <a:t>④구현</a:t>
            </a:r>
            <a:r>
              <a:rPr lang="en-US" altLang="ko-KR" sz="1000" dirty="0">
                <a:cs typeface="Arial" panose="020B0604020202020204" pitchFamily="34" charset="0"/>
              </a:rPr>
              <a:t>(Implement) </a:t>
            </a:r>
            <a:r>
              <a:rPr lang="ko-KR" altLang="en-US" sz="1000" dirty="0">
                <a:cs typeface="Arial" panose="020B0604020202020204" pitchFamily="34" charset="0"/>
              </a:rPr>
              <a:t>⑤평가</a:t>
            </a:r>
            <a:r>
              <a:rPr lang="en-US" altLang="ko-KR" sz="1000" dirty="0">
                <a:cs typeface="Arial" panose="020B0604020202020204" pitchFamily="34" charset="0"/>
              </a:rPr>
              <a:t>(Assess)</a:t>
            </a:r>
            <a:r>
              <a:rPr lang="ko-KR" altLang="en-US" sz="1000" dirty="0">
                <a:cs typeface="Arial" panose="020B0604020202020204" pitchFamily="34" charset="0"/>
              </a:rPr>
              <a:t> ⑥승인</a:t>
            </a:r>
            <a:r>
              <a:rPr lang="en-US" altLang="ko-KR" sz="1000" dirty="0">
                <a:cs typeface="Arial" panose="020B0604020202020204" pitchFamily="34" charset="0"/>
              </a:rPr>
              <a:t>(Authorize)</a:t>
            </a:r>
            <a:r>
              <a:rPr lang="ko-KR" altLang="en-US" sz="1000" dirty="0">
                <a:cs typeface="Arial" panose="020B0604020202020204" pitchFamily="34" charset="0"/>
              </a:rPr>
              <a:t> 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  </a:t>
            </a:r>
            <a:r>
              <a:rPr lang="ko-KR" altLang="en-US" sz="1000" dirty="0">
                <a:cs typeface="Arial" panose="020B0604020202020204" pitchFamily="34" charset="0"/>
              </a:rPr>
              <a:t>⑦감시</a:t>
            </a:r>
            <a:r>
              <a:rPr lang="en-US" altLang="ko-KR" sz="1000" dirty="0">
                <a:cs typeface="Arial" panose="020B0604020202020204" pitchFamily="34" charset="0"/>
              </a:rPr>
              <a:t>(Monitor)</a:t>
            </a:r>
            <a:r>
              <a:rPr lang="ko-KR" altLang="en-US" sz="1000" dirty="0">
                <a:cs typeface="Arial" panose="020B0604020202020204" pitchFamily="34" charset="0"/>
              </a:rPr>
              <a:t> 로 구성됨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정보 보안 최고 관리자 또는 책임자 등 보안담당자 통한 단계 별 </a:t>
            </a:r>
            <a:r>
              <a:rPr lang="en-US" altLang="ko-KR" sz="1000" dirty="0">
                <a:cs typeface="Arial" panose="020B0604020202020204" pitchFamily="34" charset="0"/>
              </a:rPr>
              <a:t>Task </a:t>
            </a:r>
            <a:r>
              <a:rPr lang="ko-KR" altLang="en-US" sz="1000" dirty="0">
                <a:cs typeface="Arial" panose="020B0604020202020204" pitchFamily="34" charset="0"/>
              </a:rPr>
              <a:t>설명을 통해 위험요소 식별 및 평가를 진행함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기존 가이드라인 제시에는 정량적 수치</a:t>
            </a:r>
            <a:r>
              <a:rPr lang="en-US" altLang="ko-KR" sz="1000" dirty="0"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cs typeface="Arial" panose="020B0604020202020204" pitchFamily="34" charset="0"/>
              </a:rPr>
              <a:t>위험 레벨 등 평가 방법은 포함되지 않았기 때문에</a:t>
            </a:r>
            <a:r>
              <a:rPr lang="en-US" altLang="ko-KR" sz="1000" dirty="0">
                <a:cs typeface="Arial" panose="020B0604020202020204" pitchFamily="34" charset="0"/>
              </a:rPr>
              <a:t>’</a:t>
            </a:r>
            <a:r>
              <a:rPr lang="ko-KR" altLang="en-US" sz="1000" dirty="0">
                <a:cs typeface="Arial" panose="020B0604020202020204" pitchFamily="34" charset="0"/>
              </a:rPr>
              <a:t>사이버 위협 프로파일링 방법 분석</a:t>
            </a:r>
            <a:r>
              <a:rPr lang="en-US" altLang="ko-KR" sz="1000" dirty="0">
                <a:cs typeface="Arial" panose="020B0604020202020204" pitchFamily="34" charset="0"/>
              </a:rPr>
              <a:t>’ </a:t>
            </a:r>
            <a:r>
              <a:rPr lang="ko-KR" altLang="en-US" sz="1000" dirty="0">
                <a:cs typeface="Arial" panose="020B0604020202020204" pitchFamily="34" charset="0"/>
              </a:rPr>
              <a:t>파트에서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  </a:t>
            </a:r>
            <a:r>
              <a:rPr lang="ko-KR" altLang="en-US" sz="1000" dirty="0">
                <a:cs typeface="Arial" panose="020B0604020202020204" pitchFamily="34" charset="0"/>
              </a:rPr>
              <a:t>제시함</a:t>
            </a:r>
            <a:endParaRPr lang="en-US" altLang="ko-KR" sz="10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cs typeface="Arial" panose="020B0604020202020204" pitchFamily="34" charset="0"/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BA8211C3-76AA-4160-96C9-CCA74A24AD15}"/>
              </a:ext>
            </a:extLst>
          </p:cNvPr>
          <p:cNvSpPr txBox="1">
            <a:spLocks/>
          </p:cNvSpPr>
          <p:nvPr/>
        </p:nvSpPr>
        <p:spPr>
          <a:xfrm>
            <a:off x="9319404" y="64743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691CF1-F1F8-427D-93D6-78C075E18FA6}" type="slidenum">
              <a:rPr lang="ko-KR" altLang="en-US" smtClean="0">
                <a:solidFill>
                  <a:schemeClr val="bg1"/>
                </a:solidFill>
              </a:rPr>
              <a:pPr/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4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55884"/>
            <a:ext cx="12192000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43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사이버 공격을 고려한 국내외 리스크 평가 방법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사이버공격에 따른 원전 사보타주 정량적 리스크 평가모델 개발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B9554-C1A1-4776-8508-67F9C46D343D}"/>
              </a:ext>
            </a:extLst>
          </p:cNvPr>
          <p:cNvSpPr/>
          <p:nvPr/>
        </p:nvSpPr>
        <p:spPr>
          <a:xfrm>
            <a:off x="317841" y="687695"/>
            <a:ext cx="80447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사이버보안 리스크 관리 및 평가 가이드라인 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2A86EF-CC23-410B-91FE-033BF518F3A5}"/>
              </a:ext>
            </a:extLst>
          </p:cNvPr>
          <p:cNvSpPr/>
          <p:nvPr/>
        </p:nvSpPr>
        <p:spPr>
          <a:xfrm>
            <a:off x="317840" y="1370058"/>
            <a:ext cx="8044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>
                <a:cs typeface="Arial" panose="020B0604020202020204" pitchFamily="34" charset="0"/>
              </a:rPr>
              <a:t>NIST SP 800-30 </a:t>
            </a:r>
            <a:r>
              <a:rPr lang="ko-KR" altLang="en-US" sz="1400" b="1" dirty="0">
                <a:cs typeface="Arial" panose="020B0604020202020204" pitchFamily="34" charset="0"/>
              </a:rPr>
              <a:t>분석 </a:t>
            </a:r>
            <a:r>
              <a:rPr lang="en-US" altLang="ko-KR" sz="1400" b="1" dirty="0">
                <a:cs typeface="Arial" panose="020B0604020202020204" pitchFamily="34" charset="0"/>
              </a:rPr>
              <a:t>(2/2)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15515-70AB-4FDD-9E77-71478B26E212}"/>
              </a:ext>
            </a:extLst>
          </p:cNvPr>
          <p:cNvSpPr/>
          <p:nvPr/>
        </p:nvSpPr>
        <p:spPr>
          <a:xfrm>
            <a:off x="317840" y="1960088"/>
            <a:ext cx="804476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cs typeface="Arial" panose="020B0604020202020204" pitchFamily="34" charset="0"/>
              </a:rPr>
              <a:t>2012</a:t>
            </a:r>
            <a:r>
              <a:rPr lang="ko-KR" altLang="en-US" sz="1000" dirty="0">
                <a:cs typeface="Arial" panose="020B0604020202020204" pitchFamily="34" charset="0"/>
              </a:rPr>
              <a:t>년 미국 </a:t>
            </a:r>
            <a:r>
              <a:rPr lang="en-US" altLang="ko-KR" sz="1000" dirty="0">
                <a:cs typeface="Arial" panose="020B0604020202020204" pitchFamily="34" charset="0"/>
              </a:rPr>
              <a:t>NIST</a:t>
            </a:r>
            <a:r>
              <a:rPr lang="ko-KR" altLang="en-US" sz="1000" dirty="0">
                <a:cs typeface="Arial" panose="020B0604020202020204" pitchFamily="34" charset="0"/>
              </a:rPr>
              <a:t>에서 발간한 위험평가 수행 지침서</a:t>
            </a:r>
          </a:p>
          <a:p>
            <a:endParaRPr lang="ko-KR" altLang="en-US" sz="1200" dirty="0">
              <a:cs typeface="Arial" panose="020B0604020202020204" pitchFamily="34" charset="0"/>
            </a:endParaRPr>
          </a:p>
          <a:p>
            <a:r>
              <a:rPr lang="ko-KR" altLang="en-US" sz="1200" dirty="0">
                <a:cs typeface="Arial" panose="020B0604020202020204" pitchFamily="34" charset="0"/>
              </a:rPr>
              <a:t>리스크 평가 방법</a:t>
            </a:r>
          </a:p>
          <a:p>
            <a:endParaRPr lang="en-US" altLang="ko-KR" sz="12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cs typeface="Arial" panose="020B0604020202020204" pitchFamily="34" charset="0"/>
              </a:rPr>
              <a:t>위험원인 구분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적대적 위협원인과 비적대적 위협원인으로 구분되며</a:t>
            </a:r>
            <a:r>
              <a:rPr lang="en-US" altLang="ko-KR" sz="1000" dirty="0"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cs typeface="Arial" panose="020B0604020202020204" pitchFamily="34" charset="0"/>
              </a:rPr>
              <a:t>구분은 각 평가 기준을 기준으로 수행함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적대적 위협원인</a:t>
            </a:r>
            <a:r>
              <a:rPr lang="en-US" altLang="ko-KR" sz="1000" dirty="0">
                <a:cs typeface="Arial" panose="020B0604020202020204" pitchFamily="34" charset="0"/>
              </a:rPr>
              <a:t>: </a:t>
            </a:r>
            <a:r>
              <a:rPr lang="ko-KR" altLang="en-US" sz="1000" dirty="0">
                <a:cs typeface="Arial" panose="020B0604020202020204" pitchFamily="34" charset="0"/>
              </a:rPr>
              <a:t>공격자의 능력</a:t>
            </a:r>
            <a:r>
              <a:rPr lang="en-US" altLang="ko-KR" sz="1000" dirty="0">
                <a:cs typeface="Arial" panose="020B0604020202020204" pitchFamily="34" charset="0"/>
              </a:rPr>
              <a:t>(adversary capability), </a:t>
            </a:r>
            <a:r>
              <a:rPr lang="ko-KR" altLang="en-US" sz="1000" dirty="0">
                <a:cs typeface="Arial" panose="020B0604020202020204" pitchFamily="34" charset="0"/>
              </a:rPr>
              <a:t>공격자의 의도</a:t>
            </a:r>
            <a:r>
              <a:rPr lang="en-US" altLang="ko-KR" sz="1000" dirty="0">
                <a:cs typeface="Arial" panose="020B0604020202020204" pitchFamily="34" charset="0"/>
              </a:rPr>
              <a:t>(adversary intent), </a:t>
            </a:r>
            <a:r>
              <a:rPr lang="ko-KR" altLang="en-US" sz="1000" dirty="0">
                <a:cs typeface="Arial" panose="020B0604020202020204" pitchFamily="34" charset="0"/>
              </a:rPr>
              <a:t>공격 대상</a:t>
            </a:r>
            <a:r>
              <a:rPr lang="en-US" altLang="ko-KR" sz="1000" dirty="0">
                <a:cs typeface="Arial" panose="020B0604020202020204" pitchFamily="34" charset="0"/>
              </a:rPr>
              <a:t>(adversary targeting)</a:t>
            </a:r>
            <a:r>
              <a:rPr lang="ko-KR" altLang="en-US" sz="1000" dirty="0">
                <a:cs typeface="Arial" panose="020B0604020202020204" pitchFamily="34" charset="0"/>
              </a:rPr>
              <a:t>여부로 평가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비적대적 위협원인</a:t>
            </a:r>
            <a:r>
              <a:rPr lang="en-US" altLang="ko-KR" sz="1000" dirty="0">
                <a:cs typeface="Arial" panose="020B0604020202020204" pitchFamily="34" charset="0"/>
              </a:rPr>
              <a:t>: </a:t>
            </a:r>
            <a:r>
              <a:rPr lang="ko-KR" altLang="en-US" sz="1000" dirty="0">
                <a:cs typeface="Arial" panose="020B0604020202020204" pitchFamily="34" charset="0"/>
              </a:rPr>
              <a:t>효과 범위</a:t>
            </a:r>
            <a:r>
              <a:rPr lang="en-US" altLang="ko-KR" sz="1000" dirty="0">
                <a:cs typeface="Arial" panose="020B0604020202020204" pitchFamily="34" charset="0"/>
              </a:rPr>
              <a:t>(range of effects)</a:t>
            </a:r>
            <a:r>
              <a:rPr lang="ko-KR" altLang="en-US" sz="1000" dirty="0">
                <a:cs typeface="Arial" panose="020B0604020202020204" pitchFamily="34" charset="0"/>
              </a:rPr>
              <a:t>에 따라 평가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cs typeface="Arial" panose="020B0604020202020204" pitchFamily="34" charset="0"/>
              </a:rPr>
              <a:t>위협 이벤트 식별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</a:t>
            </a:r>
            <a:r>
              <a:rPr lang="ko-KR" altLang="en-US" sz="1000" dirty="0">
                <a:cs typeface="Arial" panose="020B0604020202020204" pitchFamily="34" charset="0"/>
              </a:rPr>
              <a:t> 위협원인 식별 참고자료를 기반으로 잠재적 위협 이벤트를 식별해 조직과 위협 이벤트의 관련성 여부를 판단함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잠재적 위협 이벤트가 해당 조직과의 관련성 여부가 없다고 판단한 경우 해당 위협 이벤트에 대한 추가 분석은 하지 않음</a:t>
            </a:r>
            <a:endParaRPr lang="en-US" altLang="ko-KR" sz="10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cs typeface="Arial" panose="020B0604020202020204" pitchFamily="34" charset="0"/>
              </a:rPr>
              <a:t>취약점 및 사전조건 식별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위협 이벤트와 취약점간 관계 파악 후 취약점의 심각도 및 사전 조건의 보편성을 평가함</a:t>
            </a:r>
            <a:endParaRPr lang="en-US" altLang="ko-KR" sz="10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cs typeface="Arial" panose="020B0604020202020204" pitchFamily="34" charset="0"/>
              </a:rPr>
              <a:t>위협 이벤트의 전반적인 위협 가능성 결정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①위협 이벤트 발생 가능성 평가 ②위협 이벤트 발생 시 부정적 영향 초래 가능성 평가</a:t>
            </a:r>
            <a:r>
              <a:rPr lang="en-US" altLang="ko-KR" sz="1000" dirty="0">
                <a:cs typeface="Arial" panose="020B0604020202020204" pitchFamily="34" charset="0"/>
              </a:rPr>
              <a:t> </a:t>
            </a:r>
            <a:r>
              <a:rPr lang="ko-KR" altLang="en-US" sz="1000" dirty="0">
                <a:cs typeface="Arial" panose="020B0604020202020204" pitchFamily="34" charset="0"/>
              </a:rPr>
              <a:t>③ 앞 두 가능성 평가 결과를 조합해 전반적  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  </a:t>
            </a:r>
            <a:r>
              <a:rPr lang="ko-KR" altLang="en-US" sz="1000" dirty="0">
                <a:cs typeface="Arial" panose="020B0604020202020204" pitchFamily="34" charset="0"/>
              </a:rPr>
              <a:t>가능성 평가 수행</a:t>
            </a:r>
            <a:endParaRPr lang="en-US" altLang="ko-KR" sz="10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cs typeface="Arial" panose="020B0604020202020204" pitchFamily="34" charset="0"/>
              </a:rPr>
              <a:t>위협 이벤트 영향 및 위험 평가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위협 원인의 특성</a:t>
            </a:r>
            <a:r>
              <a:rPr lang="en-US" altLang="ko-KR" sz="1000" dirty="0"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cs typeface="Arial" panose="020B0604020202020204" pitchFamily="34" charset="0"/>
              </a:rPr>
              <a:t>취약성 및 사전조건</a:t>
            </a:r>
            <a:r>
              <a:rPr lang="en-US" altLang="ko-KR" sz="1000" dirty="0"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cs typeface="Arial" panose="020B0604020202020204" pitchFamily="34" charset="0"/>
              </a:rPr>
              <a:t>보안조치를 기반으로 위협 이벤트의 영향과 영향의 범위 평가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위협 이벤트의 영향 및 이벤트 발생 가능성을 고려해 조직의 위험도를 도출함</a:t>
            </a:r>
            <a:endParaRPr lang="en-US" altLang="ko-KR" sz="1000" dirty="0">
              <a:cs typeface="Arial" panose="020B0604020202020204" pitchFamily="34" charset="0"/>
            </a:endParaRPr>
          </a:p>
          <a:p>
            <a:endParaRPr lang="ko-KR" altLang="en-US" sz="1000" dirty="0">
              <a:cs typeface="Arial" panose="020B0604020202020204" pitchFamily="34" charset="0"/>
            </a:endParaRPr>
          </a:p>
          <a:p>
            <a:r>
              <a:rPr lang="ko-KR" altLang="en-US" sz="1200" dirty="0">
                <a:cs typeface="Arial" panose="020B0604020202020204" pitchFamily="34" charset="0"/>
              </a:rPr>
              <a:t>리스크 평가 방법</a:t>
            </a:r>
          </a:p>
          <a:p>
            <a:endParaRPr lang="en-US" altLang="ko-KR" sz="10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cs typeface="Arial" panose="020B0604020202020204" pitchFamily="34" charset="0"/>
              </a:rPr>
              <a:t>위험을 평가하기 위한 고려요소를 식별 및 평가하여 위험에 대한 결과에 명확한 근거 제시 가능함</a:t>
            </a:r>
            <a:endParaRPr lang="en-US" altLang="ko-KR" sz="10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cs typeface="Arial" panose="020B0604020202020204" pitchFamily="34" charset="0"/>
              </a:rPr>
              <a:t>위와 같은 결과는 </a:t>
            </a:r>
            <a:r>
              <a:rPr lang="ko-KR" altLang="en-US" sz="1000" dirty="0" err="1">
                <a:cs typeface="Arial" panose="020B0604020202020204" pitchFamily="34" charset="0"/>
              </a:rPr>
              <a:t>반정량적인</a:t>
            </a:r>
            <a:r>
              <a:rPr lang="ko-KR" altLang="en-US" sz="1000" dirty="0">
                <a:cs typeface="Arial" panose="020B0604020202020204" pitchFamily="34" charset="0"/>
              </a:rPr>
              <a:t> 결과로서  </a:t>
            </a:r>
            <a:r>
              <a:rPr lang="en-US" altLang="ko-KR" sz="1000" dirty="0">
                <a:cs typeface="Arial" panose="020B0604020202020204" pitchFamily="34" charset="0"/>
              </a:rPr>
              <a:t>’</a:t>
            </a:r>
            <a:r>
              <a:rPr lang="ko-KR" altLang="en-US" sz="1000" dirty="0">
                <a:cs typeface="Arial" panose="020B0604020202020204" pitchFamily="34" charset="0"/>
              </a:rPr>
              <a:t>사이버 위협 프로파일링 방법 분석</a:t>
            </a:r>
            <a:r>
              <a:rPr lang="en-US" altLang="ko-KR" sz="1000" dirty="0">
                <a:cs typeface="Arial" panose="020B0604020202020204" pitchFamily="34" charset="0"/>
              </a:rPr>
              <a:t>’ </a:t>
            </a:r>
            <a:r>
              <a:rPr lang="ko-KR" altLang="en-US" sz="1000" dirty="0">
                <a:cs typeface="Arial" panose="020B0604020202020204" pitchFamily="34" charset="0"/>
              </a:rPr>
              <a:t>파트에서 제시한 방안을 활용할 경우 정량적 가이드라인으로 평가 가능함</a:t>
            </a:r>
            <a:endParaRPr lang="en-US" altLang="ko-KR" sz="1000" dirty="0">
              <a:cs typeface="Arial" panose="020B0604020202020204" pitchFamily="34" charset="0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61670DE5-81F0-4AC0-BCB1-032E8FEFC4B6}"/>
              </a:ext>
            </a:extLst>
          </p:cNvPr>
          <p:cNvSpPr txBox="1">
            <a:spLocks/>
          </p:cNvSpPr>
          <p:nvPr/>
        </p:nvSpPr>
        <p:spPr>
          <a:xfrm>
            <a:off x="9319404" y="64743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691CF1-F1F8-427D-93D6-78C075E18FA6}" type="slidenum">
              <a:rPr lang="ko-KR" altLang="en-US" smtClean="0">
                <a:solidFill>
                  <a:schemeClr val="bg1"/>
                </a:solidFill>
              </a:rPr>
              <a:pPr/>
              <a:t>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A572E315-9511-435C-A579-4EAB8869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81186"/>
              </p:ext>
            </p:extLst>
          </p:nvPr>
        </p:nvGraphicFramePr>
        <p:xfrm>
          <a:off x="8392304" y="2738065"/>
          <a:ext cx="36195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85">
                  <a:extLst>
                    <a:ext uri="{9D8B030D-6E8A-4147-A177-3AD203B41FA5}">
                      <a16:colId xmlns:a16="http://schemas.microsoft.com/office/drawing/2014/main" val="950405169"/>
                    </a:ext>
                  </a:extLst>
                </a:gridCol>
                <a:gridCol w="2631915">
                  <a:extLst>
                    <a:ext uri="{9D8B030D-6E8A-4147-A177-3AD203B41FA5}">
                      <a16:colId xmlns:a16="http://schemas.microsoft.com/office/drawing/2014/main" val="3357881631"/>
                    </a:ext>
                  </a:extLst>
                </a:gridCol>
              </a:tblGrid>
              <a:tr h="2129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NIST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800-30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위협원인 식별 참고자료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8428"/>
                  </a:ext>
                </a:extLst>
              </a:tr>
              <a:tr h="451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신뢰 가능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간주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오픈소스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(Open Source)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위협 보고서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(Threat Report)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 위협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위험 평가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(Previous Threat Assessment)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24790"/>
                  </a:ext>
                </a:extLst>
              </a:tr>
              <a:tr h="576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특정 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위협원인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정보 및 지침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조직 업무 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 및 운영 정책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절차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외부 업무와의 관계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업무 프로세스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공통 인프라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 서비스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공통 제어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외부 종속성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정보시스템 및 구성요소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정보기술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애플리케이션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99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55884"/>
            <a:ext cx="12192000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43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사이버 공격을 고려한 국내외 리스크 평가 방법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사이버공격에 따른 원전 사보타주 정량적 리스크 평가모델 개발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8E161-8F3C-4602-BEE8-466B816CABD8}"/>
              </a:ext>
            </a:extLst>
          </p:cNvPr>
          <p:cNvSpPr/>
          <p:nvPr/>
        </p:nvSpPr>
        <p:spPr>
          <a:xfrm>
            <a:off x="317841" y="1370058"/>
            <a:ext cx="8044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FAIR(Factor Analysis of Information Risk) Model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분석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(1/2)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B9554-C1A1-4776-8508-67F9C46D343D}"/>
              </a:ext>
            </a:extLst>
          </p:cNvPr>
          <p:cNvSpPr/>
          <p:nvPr/>
        </p:nvSpPr>
        <p:spPr>
          <a:xfrm>
            <a:off x="317841" y="687695"/>
            <a:ext cx="80447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리스크 평가 방법론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584A5-241E-4425-953F-AC28C2EA4845}"/>
              </a:ext>
            </a:extLst>
          </p:cNvPr>
          <p:cNvSpPr txBox="1"/>
          <p:nvPr/>
        </p:nvSpPr>
        <p:spPr>
          <a:xfrm>
            <a:off x="317841" y="1940132"/>
            <a:ext cx="1124353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FAIR Model</a:t>
            </a:r>
            <a:r>
              <a:rPr lang="ko-KR" altLang="en-US" sz="1200" dirty="0"/>
              <a:t> 기반 리스크 평가 방법 특징</a:t>
            </a:r>
            <a:endParaRPr lang="en-US" altLang="ko-KR" sz="1200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리스크가 발생할 수 있는 가능성에 관련한 시나리오를 기반으로 분석함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5</a:t>
            </a:r>
            <a:r>
              <a:rPr lang="ko-KR" altLang="en-US" sz="1000" dirty="0"/>
              <a:t>단계의 정량적 평가 측정으로 구성됨</a:t>
            </a:r>
            <a:r>
              <a:rPr lang="en-US" altLang="ko-KR" sz="1000" dirty="0"/>
              <a:t>(Very Low ~ Very High)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endParaRPr lang="en-US" altLang="ko-KR" sz="1200" dirty="0"/>
          </a:p>
          <a:p>
            <a:r>
              <a:rPr lang="en-US" altLang="ko-KR" sz="1200" dirty="0"/>
              <a:t>FAIR Model </a:t>
            </a:r>
            <a:r>
              <a:rPr lang="ko-KR" altLang="en-US" sz="1200" dirty="0"/>
              <a:t>활용 정량적 리스크 평가 방식 활용방안</a:t>
            </a:r>
            <a:endParaRPr lang="en-US" altLang="ko-KR" sz="1200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원전을 대상으로 하는 사이버공격 예방을 위해 기존 </a:t>
            </a:r>
            <a:r>
              <a:rPr lang="en-US" altLang="ko-KR" sz="1000" dirty="0"/>
              <a:t>FAIR Model</a:t>
            </a:r>
            <a:r>
              <a:rPr lang="ko-KR" altLang="en-US" sz="1000" dirty="0"/>
              <a:t>의 </a:t>
            </a:r>
            <a:r>
              <a:rPr lang="en-US" altLang="ko-KR" sz="1000" dirty="0"/>
              <a:t>5</a:t>
            </a:r>
            <a:r>
              <a:rPr lang="ko-KR" altLang="en-US" sz="1000" dirty="0"/>
              <a:t>단계보다 세분화된 정량적 리스크 평가 지표 필요함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세분화된 정량적 리스크 평가 지표 생성과정은 다음 표와 같음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베이지안 네트워크</a:t>
            </a:r>
            <a:r>
              <a:rPr lang="en-US" altLang="ko-KR" sz="1000" dirty="0"/>
              <a:t>(Bayesian Network)</a:t>
            </a:r>
            <a:r>
              <a:rPr lang="ko-KR" altLang="en-US" sz="1000" dirty="0"/>
              <a:t>의 확률관계를 </a:t>
            </a:r>
            <a:r>
              <a:rPr lang="en-US" altLang="ko-KR" sz="1000" dirty="0"/>
              <a:t>FAIR Model</a:t>
            </a:r>
            <a:r>
              <a:rPr lang="ko-KR" altLang="en-US" sz="1000" dirty="0"/>
              <a:t> 평가에 반영하여 세분화된 </a:t>
            </a:r>
            <a:r>
              <a:rPr lang="en-US" altLang="ko-KR" sz="1000" dirty="0"/>
              <a:t>FAIR Model </a:t>
            </a:r>
            <a:r>
              <a:rPr lang="ko-KR" altLang="en-US" sz="1000" dirty="0"/>
              <a:t>기반 정량적 리스크 평가 지표를 도출 가능함</a:t>
            </a:r>
            <a:endParaRPr lang="en-US" altLang="ko-KR" sz="1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3273997-8084-42C9-9A49-45898D6B0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59335"/>
              </p:ext>
            </p:extLst>
          </p:nvPr>
        </p:nvGraphicFramePr>
        <p:xfrm>
          <a:off x="3294026" y="4079866"/>
          <a:ext cx="5244331" cy="192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56">
                  <a:extLst>
                    <a:ext uri="{9D8B030D-6E8A-4147-A177-3AD203B41FA5}">
                      <a16:colId xmlns:a16="http://schemas.microsoft.com/office/drawing/2014/main" val="950405169"/>
                    </a:ext>
                  </a:extLst>
                </a:gridCol>
                <a:gridCol w="4541675">
                  <a:extLst>
                    <a:ext uri="{9D8B030D-6E8A-4147-A177-3AD203B41FA5}">
                      <a16:colId xmlns:a16="http://schemas.microsoft.com/office/drawing/2014/main" val="3357881631"/>
                    </a:ext>
                  </a:extLst>
                </a:gridCol>
              </a:tblGrid>
              <a:tr h="2129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FAIR Model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세분화 정량적 리스크 평가 지표 생성절차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8428"/>
                  </a:ext>
                </a:extLst>
              </a:tr>
              <a:tr h="451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기존에 발생한 원전 사이버공격 분석을 통해 가상의 사이버공격 시나리오 생성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24790"/>
                  </a:ext>
                </a:extLst>
              </a:tr>
              <a:tr h="576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 사이버 공격의 손실 규모를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차 손실규모로 세분화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차 손실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직접 손실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차 손실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간접 손실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차 손실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간접 손실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18912"/>
                  </a:ext>
                </a:extLst>
              </a:tr>
              <a:tr h="212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FAIR Model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 동일하게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TEF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와 취약성 기준으로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LEF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57690"/>
                  </a:ext>
                </a:extLst>
              </a:tr>
              <a:tr h="212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 사이버공격에 대한 리스크 분석 및 정량적 평가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60111"/>
                  </a:ext>
                </a:extLst>
              </a:tr>
            </a:tbl>
          </a:graphicData>
        </a:graphic>
      </p:graphicFrame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12598971-5B9A-487F-8FFD-15956CEA413B}"/>
              </a:ext>
            </a:extLst>
          </p:cNvPr>
          <p:cNvSpPr txBox="1">
            <a:spLocks/>
          </p:cNvSpPr>
          <p:nvPr/>
        </p:nvSpPr>
        <p:spPr>
          <a:xfrm>
            <a:off x="9319404" y="64743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691CF1-F1F8-427D-93D6-78C075E18FA6}" type="slidenum">
              <a:rPr lang="ko-KR" altLang="en-US" smtClean="0">
                <a:solidFill>
                  <a:schemeClr val="bg1"/>
                </a:solidFill>
              </a:rPr>
              <a:pPr/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2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55884"/>
            <a:ext cx="12192000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43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사이버 공격을 고려한 국내외 리스크 평가 방법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사이버공격에 따른 원전 사보타주 정량적 리스크 평가모델 개발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8E161-8F3C-4602-BEE8-466B816CABD8}"/>
              </a:ext>
            </a:extLst>
          </p:cNvPr>
          <p:cNvSpPr/>
          <p:nvPr/>
        </p:nvSpPr>
        <p:spPr>
          <a:xfrm>
            <a:off x="317841" y="1370058"/>
            <a:ext cx="8044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STPA-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SafeSec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분석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(2/2)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B9554-C1A1-4776-8508-67F9C46D343D}"/>
              </a:ext>
            </a:extLst>
          </p:cNvPr>
          <p:cNvSpPr/>
          <p:nvPr/>
        </p:nvSpPr>
        <p:spPr>
          <a:xfrm>
            <a:off x="317841" y="687695"/>
            <a:ext cx="80447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리스크 평가 방법론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584A5-241E-4425-953F-AC28C2EA4845}"/>
              </a:ext>
            </a:extLst>
          </p:cNvPr>
          <p:cNvSpPr txBox="1"/>
          <p:nvPr/>
        </p:nvSpPr>
        <p:spPr>
          <a:xfrm>
            <a:off x="317841" y="1987632"/>
            <a:ext cx="1124353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STPA-</a:t>
            </a:r>
            <a:r>
              <a:rPr lang="en-US" altLang="ko-KR" sz="1200" dirty="0" err="1"/>
              <a:t>SafeSec</a:t>
            </a:r>
            <a:r>
              <a:rPr lang="en-US" altLang="ko-KR" sz="1200" dirty="0"/>
              <a:t> </a:t>
            </a:r>
            <a:r>
              <a:rPr lang="ko-KR" altLang="en-US" sz="1200" dirty="0"/>
              <a:t>기반 리스크 평가 방법</a:t>
            </a:r>
            <a:endParaRPr lang="en-US" altLang="ko-KR" sz="1200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STPA-</a:t>
            </a:r>
            <a:r>
              <a:rPr lang="en-US" altLang="ko-KR" sz="1000" dirty="0" err="1"/>
              <a:t>SafeSec</a:t>
            </a:r>
            <a:r>
              <a:rPr lang="ko-KR" altLang="en-US" sz="1000" dirty="0"/>
              <a:t>을 활용한 리스크 평가 도출 방안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>
                <a:cs typeface="Arial" panose="020B0604020202020204" pitchFamily="34" charset="0"/>
              </a:rPr>
              <a:t>①제어 계층 정의 ②위험 제어동작 식별</a:t>
            </a:r>
            <a:r>
              <a:rPr lang="en-US" altLang="ko-KR" sz="1000" dirty="0">
                <a:cs typeface="Arial" panose="020B0604020202020204" pitchFamily="34" charset="0"/>
              </a:rPr>
              <a:t> </a:t>
            </a:r>
            <a:r>
              <a:rPr lang="ko-KR" altLang="en-US" sz="1000" dirty="0">
                <a:cs typeface="Arial" panose="020B0604020202020204" pitchFamily="34" charset="0"/>
              </a:rPr>
              <a:t>③물리적 구성요소 계층에 제어 계층 매핑</a:t>
            </a:r>
            <a:r>
              <a:rPr lang="en-US" altLang="ko-KR" sz="1000" dirty="0">
                <a:cs typeface="Arial" panose="020B0604020202020204" pitchFamily="34" charset="0"/>
              </a:rPr>
              <a:t> </a:t>
            </a:r>
            <a:r>
              <a:rPr lang="ko-KR" altLang="en-US" sz="1000" dirty="0">
                <a:cs typeface="Arial" panose="020B0604020202020204" pitchFamily="34" charset="0"/>
              </a:rPr>
              <a:t>④안전 및 보안 통제 조건 개선</a:t>
            </a:r>
            <a:r>
              <a:rPr lang="en-US" altLang="ko-KR" sz="1000" dirty="0">
                <a:cs typeface="Arial" panose="020B0604020202020204" pitchFamily="34" charset="0"/>
              </a:rPr>
              <a:t> </a:t>
            </a:r>
            <a:r>
              <a:rPr lang="ko-KR" altLang="en-US" sz="1000" dirty="0">
                <a:cs typeface="Arial" panose="020B0604020202020204" pitchFamily="34" charset="0"/>
              </a:rPr>
              <a:t>⑤위협 시나리오 정의 및 ⑥ 심층 보안 분석</a:t>
            </a:r>
            <a:br>
              <a:rPr lang="en-US" altLang="ko-KR" sz="1000" dirty="0">
                <a:cs typeface="Arial" panose="020B0604020202020204" pitchFamily="34" charset="0"/>
              </a:rPr>
            </a:br>
            <a:r>
              <a:rPr lang="en-US" altLang="ko-KR" sz="1000" dirty="0">
                <a:cs typeface="Arial" panose="020B0604020202020204" pitchFamily="34" charset="0"/>
              </a:rPr>
              <a:t>  </a:t>
            </a:r>
            <a:r>
              <a:rPr lang="ko-KR" altLang="en-US" sz="1000" dirty="0">
                <a:cs typeface="Arial" panose="020B0604020202020204" pitchFamily="34" charset="0"/>
              </a:rPr>
              <a:t>⑦완화 전략 수립 으로 구성되어 있음</a:t>
            </a:r>
            <a:endParaRPr lang="en-US" altLang="ko-KR" sz="10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cs typeface="Arial" panose="020B0604020202020204" pitchFamily="34" charset="0"/>
              </a:rPr>
              <a:t>위와 같은 리스크 평가 도출 방안을 기반으로 무결성 위협에 대한 평가 가능함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endParaRPr lang="en-US" altLang="ko-KR" sz="1200" dirty="0"/>
          </a:p>
          <a:p>
            <a:r>
              <a:rPr lang="en-US" altLang="ko-KR" sz="1200" dirty="0"/>
              <a:t>STPA-</a:t>
            </a:r>
            <a:r>
              <a:rPr lang="en-US" altLang="ko-KR" sz="1200" dirty="0" err="1"/>
              <a:t>SafeSec</a:t>
            </a:r>
            <a:r>
              <a:rPr lang="en-US" altLang="ko-KR" sz="1200" dirty="0"/>
              <a:t> </a:t>
            </a:r>
            <a:r>
              <a:rPr lang="ko-KR" altLang="en-US" sz="1200" dirty="0"/>
              <a:t>활용 정량적 리스크 평가 방식 활용방안</a:t>
            </a:r>
            <a:endParaRPr lang="en-US" altLang="ko-KR" sz="1200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위협 시나리오 정의 및 위협 완화 전략을 세우는 방법론으로 위협 시나리오의 성공 가능성과 파급영향 정량적 평가 가능함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자신 및 운영자와의 관계를 활용한 기계학습을 기반으로 하여 시스템 결합 발생확률을 도출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위 확률과 위협원인의 발생조건</a:t>
            </a:r>
            <a:r>
              <a:rPr lang="en-US" altLang="ko-KR" sz="1000" dirty="0"/>
              <a:t>, </a:t>
            </a:r>
            <a:r>
              <a:rPr lang="ko-KR" altLang="en-US" sz="1000" dirty="0"/>
              <a:t>공격자의 능력을 동시에 고려하여 위협 시나리오의 성공 가능성 도출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위협 시나리오의 성공 가능성과 </a:t>
            </a:r>
            <a:r>
              <a:rPr lang="ko-KR" altLang="en-US" sz="1000" dirty="0" err="1"/>
              <a:t>파급영항을</a:t>
            </a:r>
            <a:r>
              <a:rPr lang="ko-KR" altLang="en-US" sz="1000" dirty="0"/>
              <a:t> 기반으로 한 정량적 리스크 평가 지표를 도출 가능함</a:t>
            </a:r>
            <a:endParaRPr lang="en-US" altLang="ko-KR" sz="1000" dirty="0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12598971-5B9A-487F-8FFD-15956CEA413B}"/>
              </a:ext>
            </a:extLst>
          </p:cNvPr>
          <p:cNvSpPr txBox="1">
            <a:spLocks/>
          </p:cNvSpPr>
          <p:nvPr/>
        </p:nvSpPr>
        <p:spPr>
          <a:xfrm>
            <a:off x="9319404" y="64743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691CF1-F1F8-427D-93D6-78C075E18FA6}" type="slidenum">
              <a:rPr lang="ko-KR" altLang="en-US" smtClean="0">
                <a:solidFill>
                  <a:schemeClr val="bg1"/>
                </a:solidFill>
              </a:rPr>
              <a:pPr/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FEC40B-55DC-4621-8D7B-2BB234864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087805"/>
            <a:ext cx="6863155" cy="23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10031280">
            <a:extLst>
              <a:ext uri="{FF2B5EF4-FFF2-40B4-BE49-F238E27FC236}">
                <a16:creationId xmlns:a16="http://schemas.microsoft.com/office/drawing/2014/main" id="{03E6AC1F-F924-4F85-9CA4-C8B9C8E6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04" y="3170260"/>
            <a:ext cx="3302000" cy="246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3156F-16F6-443D-B930-23D77A192701}"/>
              </a:ext>
            </a:extLst>
          </p:cNvPr>
          <p:cNvSpPr txBox="1"/>
          <p:nvPr/>
        </p:nvSpPr>
        <p:spPr>
          <a:xfrm>
            <a:off x="8816004" y="5676070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latin typeface="+mn-ea"/>
              </a:rPr>
              <a:t>STPA-</a:t>
            </a:r>
            <a:r>
              <a:rPr kumimoji="1" lang="en-US" altLang="ko-KR" sz="1000" dirty="0" err="1">
                <a:latin typeface="+mn-ea"/>
              </a:rPr>
              <a:t>SafeSec</a:t>
            </a:r>
            <a:r>
              <a:rPr kumimoji="1" lang="en-US" altLang="ko-KR" sz="1000" dirty="0">
                <a:latin typeface="+mn-ea"/>
              </a:rPr>
              <a:t> </a:t>
            </a:r>
            <a:r>
              <a:rPr kumimoji="1" lang="ko-KR" altLang="en-US" sz="1000" dirty="0">
                <a:latin typeface="+mn-ea"/>
              </a:rPr>
              <a:t>위험평가 세부절차 도식</a:t>
            </a:r>
            <a:endParaRPr kumimoji="1"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24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11570</TotalTime>
  <Words>926</Words>
  <Application>Microsoft Office PowerPoint</Application>
  <PresentationFormat>와이드스크린</PresentationFormat>
  <Paragraphs>92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스태킹 앙상블 모델을 통한 심장 마비 가능성 예측</dc:title>
  <dc:creator>주윤상</dc:creator>
  <cp:lastModifiedBy>홍인표</cp:lastModifiedBy>
  <cp:revision>646</cp:revision>
  <dcterms:created xsi:type="dcterms:W3CDTF">2020-09-02T13:03:10Z</dcterms:created>
  <dcterms:modified xsi:type="dcterms:W3CDTF">2021-09-09T09:53:19Z</dcterms:modified>
</cp:coreProperties>
</file>