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66" r:id="rId2"/>
    <p:sldId id="256"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8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1815691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148182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4861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3667784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1016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3952324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3599666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114478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4097801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1D1B01-C9CF-4D3E-8D27-B794AF18E67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294654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1D1B01-C9CF-4D3E-8D27-B794AF18E67F}"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113232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1D1B01-C9CF-4D3E-8D27-B794AF18E67F}"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342165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1D1B01-C9CF-4D3E-8D27-B794AF18E67F}"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286980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D1B01-C9CF-4D3E-8D27-B794AF18E67F}"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141277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1D1B01-C9CF-4D3E-8D27-B794AF18E67F}"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242613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1D1B01-C9CF-4D3E-8D27-B794AF18E67F}"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E4B5A-5B07-43B4-88C5-598028758E9D}" type="slidenum">
              <a:rPr lang="en-US" smtClean="0"/>
              <a:t>‹#›</a:t>
            </a:fld>
            <a:endParaRPr lang="en-US"/>
          </a:p>
        </p:txBody>
      </p:sp>
    </p:spTree>
    <p:extLst>
      <p:ext uri="{BB962C8B-B14F-4D97-AF65-F5344CB8AC3E}">
        <p14:creationId xmlns:p14="http://schemas.microsoft.com/office/powerpoint/2010/main" val="74394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1D1B01-C9CF-4D3E-8D27-B794AF18E67F}" type="datetimeFigureOut">
              <a:rPr lang="en-US" smtClean="0"/>
              <a:t>3/17/2024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4E4B5A-5B07-43B4-88C5-598028758E9D}" type="slidenum">
              <a:rPr lang="en-US" smtClean="0"/>
              <a:t>‹#›</a:t>
            </a:fld>
            <a:endParaRPr lang="en-US"/>
          </a:p>
        </p:txBody>
      </p:sp>
    </p:spTree>
    <p:extLst>
      <p:ext uri="{BB962C8B-B14F-4D97-AF65-F5344CB8AC3E}">
        <p14:creationId xmlns:p14="http://schemas.microsoft.com/office/powerpoint/2010/main" val="229695481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3431"/>
            <a:ext cx="12192000" cy="1196806"/>
          </a:xfrm>
        </p:spPr>
        <p:txBody>
          <a:bodyPr>
            <a:normAutofit fontScale="90000"/>
          </a:bodyPr>
          <a:lstStyle/>
          <a:p>
            <a:pPr algn="ctr"/>
            <a:r>
              <a:rPr lang="en-US" sz="4400" dirty="0" smtClean="0">
                <a:solidFill>
                  <a:schemeClr val="accent2">
                    <a:lumMod val="50000"/>
                  </a:schemeClr>
                </a:solidFill>
                <a:latin typeface="Algerian" panose="04020705040A02060702" pitchFamily="82" charset="0"/>
              </a:rPr>
              <a:t>PREMIER UNIVERSITY</a:t>
            </a:r>
            <a:br>
              <a:rPr lang="en-US" sz="4400" dirty="0" smtClean="0">
                <a:solidFill>
                  <a:schemeClr val="accent2">
                    <a:lumMod val="50000"/>
                  </a:schemeClr>
                </a:solidFill>
                <a:latin typeface="Algerian" panose="04020705040A02060702" pitchFamily="82" charset="0"/>
              </a:rPr>
            </a:br>
            <a:r>
              <a:rPr lang="en-US" sz="1000" dirty="0" smtClean="0">
                <a:solidFill>
                  <a:schemeClr val="accent2">
                    <a:lumMod val="75000"/>
                  </a:schemeClr>
                </a:solidFill>
                <a:latin typeface="Algerian" panose="04020705040A02060702" pitchFamily="82" charset="0"/>
              </a:rPr>
              <a:t/>
            </a:r>
            <a:br>
              <a:rPr lang="en-US" sz="1000" dirty="0" smtClean="0">
                <a:solidFill>
                  <a:schemeClr val="accent2">
                    <a:lumMod val="75000"/>
                  </a:schemeClr>
                </a:solidFill>
                <a:latin typeface="Algerian" panose="04020705040A02060702" pitchFamily="82" charset="0"/>
              </a:rPr>
            </a:br>
            <a:r>
              <a:rPr lang="en-US" dirty="0" smtClean="0">
                <a:solidFill>
                  <a:schemeClr val="accent2">
                    <a:lumMod val="75000"/>
                  </a:schemeClr>
                </a:solidFill>
                <a:latin typeface="Times New Roman" panose="02020603050405020304" pitchFamily="18" charset="0"/>
                <a:cs typeface="Times New Roman" panose="02020603050405020304" pitchFamily="18" charset="0"/>
              </a:rPr>
              <a:t>Department of Computer Science &amp; Engineering</a:t>
            </a:r>
            <a:endParaRPr lang="en-US" dirty="0">
              <a:solidFill>
                <a:schemeClr val="accent2">
                  <a:lumMod val="75000"/>
                </a:schemeClr>
              </a:solidFill>
              <a:latin typeface="Algerian" panose="04020705040A02060702" pitchFamily="82" charset="0"/>
            </a:endParaRPr>
          </a:p>
        </p:txBody>
      </p:sp>
      <p:sp>
        <p:nvSpPr>
          <p:cNvPr id="5" name="Text Placeholder 4"/>
          <p:cNvSpPr>
            <a:spLocks noGrp="1"/>
          </p:cNvSpPr>
          <p:nvPr>
            <p:ph type="body" idx="1"/>
          </p:nvPr>
        </p:nvSpPr>
        <p:spPr>
          <a:xfrm>
            <a:off x="0" y="3126545"/>
            <a:ext cx="12191999" cy="576262"/>
          </a:xfrm>
        </p:spPr>
        <p:txBody>
          <a:bodyPr/>
          <a:lstStyle/>
          <a:p>
            <a:pPr algn="ctr"/>
            <a:r>
              <a:rPr lang="en-US" b="1" dirty="0" smtClean="0">
                <a:solidFill>
                  <a:schemeClr val="accent2">
                    <a:lumMod val="50000"/>
                  </a:schemeClr>
                </a:solidFill>
                <a:latin typeface="Times New Roman" panose="02020603050405020304" pitchFamily="18" charset="0"/>
                <a:cs typeface="Times New Roman" panose="02020603050405020304" pitchFamily="18" charset="0"/>
              </a:rPr>
              <a:t>Group Name: “</a:t>
            </a:r>
            <a:r>
              <a:rPr lang="en-US" b="1" dirty="0" err="1" smtClean="0">
                <a:solidFill>
                  <a:schemeClr val="accent2">
                    <a:lumMod val="50000"/>
                  </a:schemeClr>
                </a:solidFill>
                <a:latin typeface="Times New Roman" panose="02020603050405020304" pitchFamily="18" charset="0"/>
                <a:cs typeface="Times New Roman" panose="02020603050405020304" pitchFamily="18" charset="0"/>
              </a:rPr>
              <a:t>BurnIt</a:t>
            </a:r>
            <a:r>
              <a:rPr lang="en-US" b="1"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b="1" dirty="0">
              <a:solidFill>
                <a:schemeClr val="accent2">
                  <a:lumMod val="50000"/>
                </a:schemeClr>
              </a:solidFill>
            </a:endParaRPr>
          </a:p>
        </p:txBody>
      </p:sp>
      <p:sp>
        <p:nvSpPr>
          <p:cNvPr id="7" name="Text Placeholder 6"/>
          <p:cNvSpPr>
            <a:spLocks noGrp="1"/>
          </p:cNvSpPr>
          <p:nvPr>
            <p:ph type="body" sz="quarter" idx="3"/>
          </p:nvPr>
        </p:nvSpPr>
        <p:spPr>
          <a:xfrm>
            <a:off x="0" y="1584887"/>
            <a:ext cx="12191999" cy="1541658"/>
          </a:xfrm>
        </p:spPr>
        <p:txBody>
          <a:bodyPr/>
          <a:lstStyle/>
          <a:p>
            <a:pPr algn="ct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Final Project Presentation</a:t>
            </a:r>
          </a:p>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On</a:t>
            </a:r>
          </a:p>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Calories Burnt Prediction</a:t>
            </a:r>
            <a:endParaRPr lang="en-US" dirty="0"/>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1616652706"/>
              </p:ext>
            </p:extLst>
          </p:nvPr>
        </p:nvGraphicFramePr>
        <p:xfrm>
          <a:off x="1198682" y="3999123"/>
          <a:ext cx="9794632" cy="2367741"/>
        </p:xfrm>
        <a:graphic>
          <a:graphicData uri="http://schemas.openxmlformats.org/drawingml/2006/table">
            <a:tbl>
              <a:tblPr firstRow="1" bandRow="1">
                <a:tableStyleId>{72833802-FEF1-4C79-8D5D-14CF1EAF98D9}</a:tableStyleId>
              </a:tblPr>
              <a:tblGrid>
                <a:gridCol w="4897316">
                  <a:extLst>
                    <a:ext uri="{9D8B030D-6E8A-4147-A177-3AD203B41FA5}">
                      <a16:colId xmlns:a16="http://schemas.microsoft.com/office/drawing/2014/main" val="1066744099"/>
                    </a:ext>
                  </a:extLst>
                </a:gridCol>
                <a:gridCol w="4897316">
                  <a:extLst>
                    <a:ext uri="{9D8B030D-6E8A-4147-A177-3AD203B41FA5}">
                      <a16:colId xmlns:a16="http://schemas.microsoft.com/office/drawing/2014/main" val="1514233425"/>
                    </a:ext>
                  </a:extLst>
                </a:gridCol>
              </a:tblGrid>
              <a:tr h="447501">
                <a:tc>
                  <a:txBody>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Name</a:t>
                      </a:r>
                    </a:p>
                  </a:txBody>
                  <a:tcPr>
                    <a:solidFill>
                      <a:schemeClr val="bg2"/>
                    </a:solidFill>
                  </a:tcPr>
                </a:tc>
                <a:tc>
                  <a:txBody>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Student ID</a:t>
                      </a:r>
                      <a:endParaRPr lang="en-US" sz="2000" b="1"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extLst>
                  <a:ext uri="{0D108BD9-81ED-4DB2-BD59-A6C34878D82A}">
                    <a16:rowId xmlns:a16="http://schemas.microsoft.com/office/drawing/2014/main" val="2108124255"/>
                  </a:ext>
                </a:extLst>
              </a:tr>
              <a:tr h="1854664">
                <a:tc>
                  <a:txBody>
                    <a:bodyPr/>
                    <a:lstStyle/>
                    <a:p>
                      <a:pPr marL="457200" indent="-457200" algn="l">
                        <a:buFont typeface="+mj-lt"/>
                        <a:buAutoNum type="arabicPeriod"/>
                      </a:pPr>
                      <a:r>
                        <a:rPr lang="en-US" sz="2000" b="1" dirty="0" smtClean="0">
                          <a:latin typeface="Times New Roman" panose="02020603050405020304" pitchFamily="18" charset="0"/>
                          <a:cs typeface="Times New Roman" panose="02020603050405020304" pitchFamily="18" charset="0"/>
                        </a:rPr>
                        <a:t>MD: </a:t>
                      </a:r>
                      <a:r>
                        <a:rPr lang="en-US" sz="2000" b="1" dirty="0" err="1" smtClean="0">
                          <a:latin typeface="Times New Roman" panose="02020603050405020304" pitchFamily="18" charset="0"/>
                          <a:cs typeface="Times New Roman" panose="02020603050405020304" pitchFamily="18" charset="0"/>
                        </a:rPr>
                        <a:t>Emran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Hossen</a:t>
                      </a:r>
                      <a:endParaRPr lang="en-US" sz="2000" b="1"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US" sz="2000" b="1"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err="1" smtClean="0">
                          <a:latin typeface="Times New Roman" panose="02020603050405020304" pitchFamily="18" charset="0"/>
                          <a:cs typeface="Times New Roman" panose="02020603050405020304" pitchFamily="18" charset="0"/>
                        </a:rPr>
                        <a:t>Inquyad</a:t>
                      </a:r>
                      <a:r>
                        <a:rPr lang="en-US" sz="2000" b="1" dirty="0" smtClean="0">
                          <a:latin typeface="Times New Roman" panose="02020603050405020304" pitchFamily="18" charset="0"/>
                          <a:cs typeface="Times New Roman" panose="02020603050405020304" pitchFamily="18" charset="0"/>
                        </a:rPr>
                        <a:t> Bin </a:t>
                      </a:r>
                      <a:r>
                        <a:rPr lang="en-US" sz="2000" b="1" dirty="0" err="1" smtClean="0">
                          <a:latin typeface="Times New Roman" panose="02020603050405020304" pitchFamily="18" charset="0"/>
                          <a:cs typeface="Times New Roman" panose="02020603050405020304" pitchFamily="18" charset="0"/>
                        </a:rPr>
                        <a:t>Mahbub</a:t>
                      </a:r>
                      <a:endParaRPr lang="en-US" sz="2000" b="1"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US" sz="2000" b="1"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smtClean="0">
                          <a:latin typeface="Times New Roman" panose="02020603050405020304" pitchFamily="18" charset="0"/>
                          <a:cs typeface="Times New Roman" panose="02020603050405020304" pitchFamily="18" charset="0"/>
                        </a:rPr>
                        <a:t>Mohammad </a:t>
                      </a:r>
                      <a:r>
                        <a:rPr lang="en-US" sz="2000" b="1" dirty="0" err="1" smtClean="0">
                          <a:latin typeface="Times New Roman" panose="02020603050405020304" pitchFamily="18" charset="0"/>
                          <a:cs typeface="Times New Roman" panose="02020603050405020304" pitchFamily="18" charset="0"/>
                        </a:rPr>
                        <a:t>Ashikur</a:t>
                      </a:r>
                      <a:r>
                        <a:rPr lang="en-US" sz="2000" b="1" dirty="0" smtClean="0">
                          <a:latin typeface="Times New Roman" panose="02020603050405020304" pitchFamily="18" charset="0"/>
                          <a:cs typeface="Times New Roman" panose="02020603050405020304" pitchFamily="18" charset="0"/>
                        </a:rPr>
                        <a:t> Rahman</a:t>
                      </a:r>
                    </a:p>
                    <a:p>
                      <a:pPr marL="457200" indent="-457200" algn="l">
                        <a:buFont typeface="+mj-lt"/>
                        <a:buAutoNum type="arabicPeriod"/>
                      </a:pPr>
                      <a:endParaRPr lang="en-US" sz="2000" b="1" dirty="0">
                        <a:latin typeface="Times New Roman" panose="02020603050405020304" pitchFamily="18" charset="0"/>
                        <a:cs typeface="Times New Roman" panose="02020603050405020304" pitchFamily="18" charset="0"/>
                      </a:endParaRPr>
                    </a:p>
                  </a:txBody>
                  <a:tcPr/>
                </a:tc>
                <a:tc>
                  <a:txBody>
                    <a:bodyPr/>
                    <a:lstStyle/>
                    <a:p>
                      <a:pPr marL="457200" indent="-457200" algn="ctr">
                        <a:buFont typeface="+mj-lt"/>
                        <a:buAutoNum type="arabicPeriod"/>
                      </a:pPr>
                      <a:r>
                        <a:rPr lang="en-US" sz="2000" b="1" dirty="0" smtClean="0">
                          <a:latin typeface="Times New Roman" panose="02020603050405020304" pitchFamily="18" charset="0"/>
                          <a:cs typeface="Times New Roman" panose="02020603050405020304" pitchFamily="18" charset="0"/>
                        </a:rPr>
                        <a:t>1803510201694</a:t>
                      </a:r>
                    </a:p>
                    <a:p>
                      <a:pPr marL="457200" indent="-457200" algn="ctr">
                        <a:buFont typeface="+mj-lt"/>
                        <a:buAutoNum type="arabicPeriod"/>
                      </a:pPr>
                      <a:endParaRPr lang="en-US" sz="2000" b="1" dirty="0" smtClean="0">
                        <a:latin typeface="Times New Roman" panose="02020603050405020304" pitchFamily="18" charset="0"/>
                        <a:cs typeface="Times New Roman" panose="02020603050405020304" pitchFamily="18" charset="0"/>
                      </a:endParaRPr>
                    </a:p>
                    <a:p>
                      <a:pPr marL="457200" indent="-457200" algn="ctr">
                        <a:buFont typeface="+mj-lt"/>
                        <a:buAutoNum type="arabicPeriod"/>
                      </a:pPr>
                      <a:r>
                        <a:rPr lang="en-US" sz="2000" b="1" dirty="0" smtClean="0">
                          <a:latin typeface="Times New Roman" panose="02020603050405020304" pitchFamily="18" charset="0"/>
                          <a:cs typeface="Times New Roman" panose="02020603050405020304" pitchFamily="18" charset="0"/>
                        </a:rPr>
                        <a:t>2103910202110</a:t>
                      </a:r>
                    </a:p>
                    <a:p>
                      <a:pPr marL="457200" indent="-457200" algn="ctr">
                        <a:buFont typeface="+mj-lt"/>
                        <a:buAutoNum type="arabicPeriod"/>
                      </a:pPr>
                      <a:endParaRPr lang="en-US" sz="2000" b="1" dirty="0" smtClean="0">
                        <a:latin typeface="Times New Roman" panose="02020603050405020304" pitchFamily="18" charset="0"/>
                        <a:cs typeface="Times New Roman" panose="02020603050405020304" pitchFamily="18" charset="0"/>
                      </a:endParaRPr>
                    </a:p>
                    <a:p>
                      <a:pPr marL="457200" indent="-457200" algn="ctr">
                        <a:buFont typeface="+mj-lt"/>
                        <a:buAutoNum type="arabicPeriod"/>
                      </a:pPr>
                      <a:r>
                        <a:rPr lang="en-US" sz="2000" b="1" dirty="0" smtClean="0">
                          <a:latin typeface="Times New Roman" panose="02020603050405020304" pitchFamily="18" charset="0"/>
                          <a:cs typeface="Times New Roman" panose="02020603050405020304" pitchFamily="18" charset="0"/>
                        </a:rPr>
                        <a:t>2103910202111</a:t>
                      </a:r>
                      <a:endParaRPr 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2356598"/>
                  </a:ext>
                </a:extLst>
              </a:tr>
            </a:tbl>
          </a:graphicData>
        </a:graphic>
      </p:graphicFrame>
    </p:spTree>
    <p:extLst>
      <p:ext uri="{BB962C8B-B14F-4D97-AF65-F5344CB8AC3E}">
        <p14:creationId xmlns:p14="http://schemas.microsoft.com/office/powerpoint/2010/main" val="402643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ndwriting Computer file - Orange handwriting, &lt;strong&gt;thank&lt;/strong&gt; &lt;strong&gt;you&lt;/strong&gt; png download ..."/>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2336" y="685800"/>
            <a:ext cx="7725818" cy="4984096"/>
          </a:xfrm>
        </p:spPr>
      </p:pic>
    </p:spTree>
    <p:extLst>
      <p:ext uri="{BB962C8B-B14F-4D97-AF65-F5344CB8AC3E}">
        <p14:creationId xmlns:p14="http://schemas.microsoft.com/office/powerpoint/2010/main" val="386019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27518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514666" cy="902678"/>
          </a:xfrm>
        </p:spPr>
        <p:txBody>
          <a:bodyPr/>
          <a:lstStyle/>
          <a:p>
            <a:r>
              <a:rPr lang="en-US" sz="4400" b="1" dirty="0" smtClean="0">
                <a:solidFill>
                  <a:schemeClr val="accent2"/>
                </a:solidFill>
                <a:latin typeface="Times New Roman" panose="02020603050405020304" pitchFamily="18" charset="0"/>
                <a:cs typeface="Times New Roman" panose="02020603050405020304" pitchFamily="18" charset="0"/>
              </a:rPr>
              <a:t>Introduction</a:t>
            </a:r>
            <a:endParaRPr lang="en-US" sz="4400" b="1" dirty="0">
              <a:solidFill>
                <a:schemeClr val="accent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067" y="1512279"/>
            <a:ext cx="9734347" cy="5152290"/>
          </a:xfrm>
        </p:spPr>
        <p:txBody>
          <a:bodyPr/>
          <a:lstStyle/>
          <a:p>
            <a:r>
              <a:rPr lang="en-US" b="1" dirty="0">
                <a:latin typeface="Times New Roman" panose="02020603050405020304" pitchFamily="18" charset="0"/>
                <a:cs typeface="Times New Roman" panose="02020603050405020304" pitchFamily="18" charset="0"/>
              </a:rPr>
              <a:t>Importance of Calorie </a:t>
            </a:r>
            <a:r>
              <a:rPr lang="en-US" b="1" dirty="0" smtClean="0">
                <a:latin typeface="Times New Roman" panose="02020603050405020304" pitchFamily="18" charset="0"/>
                <a:cs typeface="Times New Roman" panose="02020603050405020304" pitchFamily="18" charset="0"/>
              </a:rPr>
              <a:t>Tracking</a:t>
            </a:r>
          </a:p>
          <a:p>
            <a:pPr marL="800100" lvl="1" indent="-3429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Calorie tracking is crucial for managing weight, improving fitness, and preventing health 	issues.</a:t>
            </a:r>
          </a:p>
          <a:p>
            <a:endParaRPr lang="en-US" sz="900"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pPr marL="800100" lvl="1" indent="-342900">
              <a:buFont typeface="Wingdings" panose="05000000000000000000" pitchFamily="2" charset="2"/>
              <a:buChar char="q"/>
            </a:pPr>
            <a:r>
              <a:rPr lang="en-US" sz="1800" b="0" dirty="0">
                <a:latin typeface="Times New Roman" panose="02020603050405020304" pitchFamily="18" charset="0"/>
                <a:cs typeface="Times New Roman" panose="02020603050405020304" pitchFamily="18" charset="0"/>
              </a:rPr>
              <a:t>There is a lack of accurate methods for estimating calorie expenditure during exercise.</a:t>
            </a:r>
          </a:p>
          <a:p>
            <a:endParaRPr lang="en-US" sz="9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objective of this project is to develop a predictive model that can accurately estimate calories burnt during exercise.</a:t>
            </a:r>
          </a:p>
          <a:p>
            <a:endParaRPr lang="en-US" sz="900"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Structure</a:t>
            </a:r>
            <a:endParaRPr lang="en-US"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This report provides an overview of the sections covered in the project, including the abstract, introduction, literature review, methodology, results, and conclusion.</a:t>
            </a:r>
          </a:p>
        </p:txBody>
      </p:sp>
    </p:spTree>
    <p:extLst>
      <p:ext uri="{BB962C8B-B14F-4D97-AF65-F5344CB8AC3E}">
        <p14:creationId xmlns:p14="http://schemas.microsoft.com/office/powerpoint/2010/main" val="82912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31277"/>
          </a:xfrm>
        </p:spPr>
        <p:txBody>
          <a:bodyPr>
            <a:normAutofit/>
          </a:bodyPr>
          <a:lstStyle/>
          <a:p>
            <a:r>
              <a:rPr lang="en-US" sz="4400" dirty="0" smtClean="0">
                <a:solidFill>
                  <a:schemeClr val="accent2"/>
                </a:solidFill>
                <a:latin typeface="Times New Roman" panose="02020603050405020304" pitchFamily="18" charset="0"/>
                <a:cs typeface="Times New Roman" panose="02020603050405020304" pitchFamily="18" charset="0"/>
              </a:rPr>
              <a:t>Literature Review</a:t>
            </a:r>
            <a:endParaRPr lang="en-US" sz="44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77333" y="2160589"/>
            <a:ext cx="10787835" cy="3880772"/>
          </a:xfrm>
        </p:spPr>
        <p:txBody>
          <a:bodyPr>
            <a:normAutofit/>
          </a:bodyPr>
          <a:lstStyle/>
          <a:p>
            <a:pPr>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Existing </a:t>
            </a:r>
            <a:r>
              <a:rPr lang="en-US" sz="2600" dirty="0">
                <a:latin typeface="Times New Roman" panose="02020603050405020304" pitchFamily="18" charset="0"/>
                <a:cs typeface="Times New Roman" panose="02020603050405020304" pitchFamily="18" charset="0"/>
              </a:rPr>
              <a:t>studies on calorie prediction methods were reviewed.</a:t>
            </a:r>
          </a:p>
          <a:p>
            <a:pPr lvl="1">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Various </a:t>
            </a:r>
            <a:r>
              <a:rPr lang="en-US" sz="2600" dirty="0">
                <a:latin typeface="Times New Roman" panose="02020603050405020304" pitchFamily="18" charset="0"/>
                <a:cs typeface="Times New Roman" panose="02020603050405020304" pitchFamily="18" charset="0"/>
              </a:rPr>
              <a:t>approaches, such as machine learning algorithms and wearable devices, were explored.</a:t>
            </a:r>
          </a:p>
          <a:p>
            <a:pPr lvl="1">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Studies </a:t>
            </a:r>
            <a:r>
              <a:rPr lang="en-US" sz="2600" dirty="0">
                <a:latin typeface="Times New Roman" panose="02020603050405020304" pitchFamily="18" charset="0"/>
                <a:cs typeface="Times New Roman" panose="02020603050405020304" pitchFamily="18" charset="0"/>
              </a:rPr>
              <a:t>focused on data collection, feature engineering, and model selection to predict calorie burn accurately.</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37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31277"/>
          </a:xfrm>
        </p:spPr>
        <p:txBody>
          <a:bodyPr>
            <a:normAutofit/>
          </a:bodyPr>
          <a:lstStyle/>
          <a:p>
            <a:r>
              <a:rPr lang="en-US" sz="4400" dirty="0">
                <a:solidFill>
                  <a:schemeClr val="accent2"/>
                </a:solidFill>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sz="half" idx="1"/>
          </p:nvPr>
        </p:nvSpPr>
        <p:spPr>
          <a:xfrm>
            <a:off x="677334" y="2037497"/>
            <a:ext cx="10787835" cy="3501658"/>
          </a:xfrm>
        </p:spPr>
        <p:txBody>
          <a:bodyPr>
            <a:normAutofit lnSpcReduction="10000"/>
          </a:bodyPr>
          <a:lstStyle/>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The dataset used for the project contains information on physical activities and corresponding calorie burn.</a:t>
            </a:r>
          </a:p>
          <a:p>
            <a:pPr>
              <a:buFont typeface="Wingdings" panose="05000000000000000000" pitchFamily="2" charset="2"/>
              <a:buChar char="q"/>
            </a:pPr>
            <a:endParaRPr lang="en-US" sz="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Size</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15,000 </a:t>
            </a:r>
            <a:r>
              <a:rPr lang="en-US" sz="2600" dirty="0">
                <a:latin typeface="Times New Roman" panose="02020603050405020304" pitchFamily="18" charset="0"/>
                <a:cs typeface="Times New Roman" panose="02020603050405020304" pitchFamily="18" charset="0"/>
              </a:rPr>
              <a:t>data points</a:t>
            </a:r>
          </a:p>
          <a:p>
            <a:pPr>
              <a:buFont typeface="Wingdings" panose="05000000000000000000" pitchFamily="2" charset="2"/>
              <a:buChar char="q"/>
            </a:pPr>
            <a:endParaRPr lang="en-US" sz="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Source</a:t>
            </a:r>
            <a:r>
              <a:rPr lang="en-US" sz="2600" dirty="0">
                <a:latin typeface="Times New Roman" panose="02020603050405020304" pitchFamily="18" charset="0"/>
                <a:cs typeface="Times New Roman" panose="02020603050405020304" pitchFamily="18" charset="0"/>
              </a:rPr>
              <a:t>: Fitness tracking devices and mobile applications</a:t>
            </a:r>
          </a:p>
          <a:p>
            <a:pPr>
              <a:buFont typeface="Wingdings" panose="05000000000000000000" pitchFamily="2" charset="2"/>
              <a:buChar char="q"/>
            </a:pPr>
            <a:endParaRPr lang="en-US" sz="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Variables</a:t>
            </a:r>
            <a:r>
              <a:rPr lang="en-US" sz="2600" dirty="0">
                <a:latin typeface="Times New Roman" panose="02020603050405020304" pitchFamily="18" charset="0"/>
                <a:cs typeface="Times New Roman" panose="02020603050405020304" pitchFamily="18" charset="0"/>
              </a:rPr>
              <a:t>: Activity type, duration, heart rate, age, </a:t>
            </a:r>
            <a:r>
              <a:rPr lang="en-US" sz="2600" dirty="0" smtClean="0">
                <a:latin typeface="Times New Roman" panose="02020603050405020304" pitchFamily="18" charset="0"/>
                <a:cs typeface="Times New Roman" panose="02020603050405020304" pitchFamily="18" charset="0"/>
              </a:rPr>
              <a:t>body temp, height, weight</a:t>
            </a:r>
            <a:r>
              <a:rPr lang="en-US" sz="2600" dirty="0">
                <a:latin typeface="Times New Roman" panose="02020603050405020304" pitchFamily="18" charset="0"/>
                <a:cs typeface="Times New Roman" panose="02020603050405020304" pitchFamily="18" charset="0"/>
              </a:rPr>
              <a:t>, and gender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12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2"/>
                </a:solidFill>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sz="half" idx="1"/>
          </p:nvPr>
        </p:nvSpPr>
        <p:spPr>
          <a:xfrm>
            <a:off x="6734908" y="1930400"/>
            <a:ext cx="5457092" cy="4927600"/>
          </a:xfrm>
        </p:spPr>
        <p:txBody>
          <a:bodyPr>
            <a:normAutofit/>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final result in this project is this graphical user interface view.</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Here, a user can give his/her necessary data to predict the amount of data he/she need to burn</a:t>
            </a:r>
            <a:endParaRPr lang="en-US" sz="24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30400"/>
            <a:ext cx="6734908" cy="4927600"/>
          </a:xfrm>
        </p:spPr>
      </p:pic>
    </p:spTree>
    <p:extLst>
      <p:ext uri="{BB962C8B-B14F-4D97-AF65-F5344CB8AC3E}">
        <p14:creationId xmlns:p14="http://schemas.microsoft.com/office/powerpoint/2010/main" val="301467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2"/>
                </a:solidFill>
                <a:latin typeface="Times New Roman" panose="02020603050405020304" pitchFamily="18" charset="0"/>
                <a:cs typeface="Times New Roman" panose="02020603050405020304" pitchFamily="18" charset="0"/>
              </a:rPr>
              <a:t>Future Work</a:t>
            </a:r>
            <a:endParaRPr lang="en-US" sz="4400" dirty="0">
              <a:solidFill>
                <a:schemeClr val="accent2"/>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77333" y="1892912"/>
            <a:ext cx="9398651" cy="415619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There are several potential areas for further study in the field of calorie prediction.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One </a:t>
            </a:r>
            <a:r>
              <a:rPr lang="en-US" sz="2000" dirty="0">
                <a:latin typeface="Times New Roman" panose="02020603050405020304" pitchFamily="18" charset="0"/>
                <a:cs typeface="Times New Roman" panose="02020603050405020304" pitchFamily="18" charset="0"/>
              </a:rPr>
              <a:t>avenue of research is to incorporate additional variables, such as heart rate, body composition, or environmental factors, to enhance the accuracy of the predictive model.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Another </a:t>
            </a:r>
            <a:r>
              <a:rPr lang="en-US" sz="2000" dirty="0">
                <a:latin typeface="Times New Roman" panose="02020603050405020304" pitchFamily="18" charset="0"/>
                <a:cs typeface="Times New Roman" panose="02020603050405020304" pitchFamily="18" charset="0"/>
              </a:rPr>
              <a:t>area of exploration is to improve the model's performance for specific activities or populations, such as different age groups or individuals with certain health conditions.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Additionally</a:t>
            </a:r>
            <a:r>
              <a:rPr lang="en-US" sz="2000" dirty="0">
                <a:latin typeface="Times New Roman" panose="02020603050405020304" pitchFamily="18" charset="0"/>
                <a:cs typeface="Times New Roman" panose="02020603050405020304" pitchFamily="18" charset="0"/>
              </a:rPr>
              <a:t>, investigating the feasibility of integrating machine learning algorithms or advanced data analytics techniques can further enhance the predictive capabilities of the model.</a:t>
            </a:r>
          </a:p>
        </p:txBody>
      </p:sp>
    </p:spTree>
    <p:extLst>
      <p:ext uri="{BB962C8B-B14F-4D97-AF65-F5344CB8AC3E}">
        <p14:creationId xmlns:p14="http://schemas.microsoft.com/office/powerpoint/2010/main" val="78906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2"/>
                </a:solidFill>
                <a:latin typeface="Times New Roman" panose="02020603050405020304" pitchFamily="18" charset="0"/>
                <a:cs typeface="Times New Roman" panose="02020603050405020304" pitchFamily="18" charset="0"/>
              </a:rPr>
              <a:t>Benefits</a:t>
            </a:r>
            <a:endParaRPr lang="en-US" sz="4400" dirty="0">
              <a:solidFill>
                <a:schemeClr val="accent2"/>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77333" y="2233246"/>
            <a:ext cx="9398651" cy="3815862"/>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Accurate </a:t>
            </a:r>
            <a:r>
              <a:rPr lang="en-US" sz="2400" dirty="0">
                <a:latin typeface="Times New Roman" panose="02020603050405020304" pitchFamily="18" charset="0"/>
                <a:cs typeface="Times New Roman" panose="02020603050405020304" pitchFamily="18" charset="0"/>
              </a:rPr>
              <a:t>calorie prediction can greatly benefit individuals in managing their fitness goals. With this predictive model, users can better plan their workouts, track their progress, and make informed decisions about their exercise routines and dietary choices.</a:t>
            </a:r>
          </a:p>
        </p:txBody>
      </p:sp>
    </p:spTree>
    <p:extLst>
      <p:ext uri="{BB962C8B-B14F-4D97-AF65-F5344CB8AC3E}">
        <p14:creationId xmlns:p14="http://schemas.microsoft.com/office/powerpoint/2010/main" val="113923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2"/>
                </a:solidFill>
                <a:latin typeface="Times New Roman" panose="02020603050405020304" pitchFamily="18" charset="0"/>
                <a:cs typeface="Times New Roman" panose="02020603050405020304" pitchFamily="18" charset="0"/>
              </a:rPr>
              <a:t>Conclusion</a:t>
            </a:r>
            <a:endParaRPr lang="en-US" sz="4400" dirty="0">
              <a:solidFill>
                <a:schemeClr val="accent2"/>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77333" y="2092568"/>
            <a:ext cx="9398651" cy="395653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project 'Calories Burnt Prediction' has successfully developed a predictive model to estimate calorie expenditure during physical activities. The model has demonstrated high accuracy and reliability in predicting calorie burn based on various input variables</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7434237"/>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234</TotalTime>
  <Words>361</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Times New Roman</vt:lpstr>
      <vt:lpstr>Trebuchet MS</vt:lpstr>
      <vt:lpstr>Wingdings</vt:lpstr>
      <vt:lpstr>Wingdings 3</vt:lpstr>
      <vt:lpstr>Facet</vt:lpstr>
      <vt:lpstr>PREMIER UNIVERSITY  Department of Computer Science &amp; Engineering</vt:lpstr>
      <vt:lpstr>PowerPoint Presentation</vt:lpstr>
      <vt:lpstr>Introduction</vt:lpstr>
      <vt:lpstr>Literature Review</vt:lpstr>
      <vt:lpstr>Dataset Description</vt:lpstr>
      <vt:lpstr>Results</vt:lpstr>
      <vt:lpstr>Future Work</vt:lpstr>
      <vt:lpstr>Benefits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Computer</dc:creator>
  <cp:lastModifiedBy>Chowdhury Computer</cp:lastModifiedBy>
  <cp:revision>11</cp:revision>
  <dcterms:created xsi:type="dcterms:W3CDTF">2024-03-17T08:47:29Z</dcterms:created>
  <dcterms:modified xsi:type="dcterms:W3CDTF">2024-03-17T17:29:05Z</dcterms:modified>
</cp:coreProperties>
</file>