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1" r:id="rId4"/>
    <p:sldId id="278" r:id="rId5"/>
    <p:sldId id="280" r:id="rId6"/>
    <p:sldId id="279" r:id="rId7"/>
    <p:sldId id="297" r:id="rId8"/>
    <p:sldId id="298" r:id="rId9"/>
    <p:sldId id="299" r:id="rId10"/>
    <p:sldId id="300" r:id="rId11"/>
    <p:sldId id="301" r:id="rId12"/>
    <p:sldId id="302" r:id="rId13"/>
    <p:sldId id="276" r:id="rId14"/>
    <p:sldId id="303" r:id="rId15"/>
    <p:sldId id="304" r:id="rId16"/>
    <p:sldId id="281" r:id="rId17"/>
    <p:sldId id="305" r:id="rId18"/>
    <p:sldId id="306" r:id="rId19"/>
    <p:sldId id="307" r:id="rId20"/>
    <p:sldId id="282" r:id="rId21"/>
    <p:sldId id="296"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6" autoAdjust="0"/>
    <p:restoredTop sz="94656"/>
  </p:normalViewPr>
  <p:slideViewPr>
    <p:cSldViewPr snapToGrid="0">
      <p:cViewPr varScale="1">
        <p:scale>
          <a:sx n="82" d="100"/>
          <a:sy n="82" d="100"/>
        </p:scale>
        <p:origin x="96"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14/03/2021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14/03/2021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14/03/2021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14/03/2021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14/03/2021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14/03/2021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14/03/2021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14/03/2021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14/03/2021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14/03/2021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14/03/2021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14/03/2021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tif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xmlns="" id="{00CC22B5-8500-2C45-91DE-A596A6DF1C3B}"/>
              </a:ext>
            </a:extLst>
          </p:cNvPr>
          <p:cNvSpPr txBox="1"/>
          <p:nvPr/>
        </p:nvSpPr>
        <p:spPr>
          <a:xfrm>
            <a:off x="1299482" y="1708831"/>
            <a:ext cx="8873711" cy="4862870"/>
          </a:xfrm>
          <a:prstGeom prst="rect">
            <a:avLst/>
          </a:prstGeom>
          <a:solidFill>
            <a:srgbClr val="3B3B3B"/>
          </a:solidFill>
        </p:spPr>
        <p:txBody>
          <a:bodyPr wrap="none" rtlCol="0">
            <a:spAutoFit/>
          </a:bodyPr>
          <a:lstStyle/>
          <a:p>
            <a:r>
              <a:rPr lang="en-US" sz="6600" dirty="0">
                <a:solidFill>
                  <a:srgbClr val="FF6600"/>
                </a:solidFill>
              </a:rPr>
              <a:t>Exploratory Data Analysis</a:t>
            </a:r>
          </a:p>
          <a:p>
            <a:endParaRPr lang="en-US" dirty="0" smtClean="0">
              <a:solidFill>
                <a:schemeClr val="accent6">
                  <a:lumMod val="60000"/>
                  <a:lumOff val="40000"/>
                </a:schemeClr>
              </a:solidFill>
              <a:latin typeface="Algerian" panose="04020705040A02060702" pitchFamily="82" charset="0"/>
            </a:endParaRPr>
          </a:p>
          <a:p>
            <a:endParaRPr lang="en-US" dirty="0">
              <a:solidFill>
                <a:schemeClr val="accent6">
                  <a:lumMod val="60000"/>
                  <a:lumOff val="40000"/>
                </a:schemeClr>
              </a:solidFill>
              <a:latin typeface="Algerian" panose="04020705040A02060702" pitchFamily="82" charset="0"/>
            </a:endParaRPr>
          </a:p>
          <a:p>
            <a:endParaRPr lang="en-US" dirty="0" smtClean="0">
              <a:solidFill>
                <a:schemeClr val="accent6">
                  <a:lumMod val="60000"/>
                  <a:lumOff val="40000"/>
                </a:schemeClr>
              </a:solidFill>
              <a:latin typeface="Algerian" panose="04020705040A02060702" pitchFamily="82" charset="0"/>
            </a:endParaRPr>
          </a:p>
          <a:p>
            <a:endParaRPr lang="en-US" dirty="0">
              <a:solidFill>
                <a:schemeClr val="accent6">
                  <a:lumMod val="60000"/>
                  <a:lumOff val="40000"/>
                </a:schemeClr>
              </a:solidFill>
              <a:latin typeface="Algerian" panose="04020705040A02060702" pitchFamily="82" charset="0"/>
            </a:endParaRPr>
          </a:p>
          <a:p>
            <a:endParaRPr lang="en-US" dirty="0" smtClean="0">
              <a:solidFill>
                <a:schemeClr val="accent6">
                  <a:lumMod val="60000"/>
                  <a:lumOff val="40000"/>
                </a:schemeClr>
              </a:solidFill>
              <a:latin typeface="Algerian" panose="04020705040A02060702" pitchFamily="82" charset="0"/>
            </a:endParaRPr>
          </a:p>
          <a:p>
            <a:endParaRPr lang="en-US" dirty="0">
              <a:solidFill>
                <a:schemeClr val="accent6">
                  <a:lumMod val="60000"/>
                  <a:lumOff val="40000"/>
                </a:schemeClr>
              </a:solidFill>
              <a:latin typeface="Algerian" panose="04020705040A02060702" pitchFamily="82" charset="0"/>
            </a:endParaRPr>
          </a:p>
          <a:p>
            <a:endParaRPr lang="en-US" dirty="0" smtClean="0">
              <a:solidFill>
                <a:schemeClr val="accent6">
                  <a:lumMod val="60000"/>
                  <a:lumOff val="40000"/>
                </a:schemeClr>
              </a:solidFill>
              <a:latin typeface="Algerian" panose="04020705040A02060702" pitchFamily="82" charset="0"/>
            </a:endParaRPr>
          </a:p>
          <a:p>
            <a:r>
              <a:rPr lang="en-US" dirty="0" smtClean="0">
                <a:solidFill>
                  <a:schemeClr val="accent6">
                    <a:lumMod val="60000"/>
                    <a:lumOff val="40000"/>
                  </a:schemeClr>
                </a:solidFill>
                <a:latin typeface="Algerian" panose="04020705040A02060702" pitchFamily="82" charset="0"/>
              </a:rPr>
              <a:t>Name </a:t>
            </a:r>
            <a:r>
              <a:rPr lang="en-US" dirty="0">
                <a:solidFill>
                  <a:schemeClr val="accent6">
                    <a:lumMod val="60000"/>
                    <a:lumOff val="40000"/>
                  </a:schemeClr>
                </a:solidFill>
                <a:latin typeface="Algerian" panose="04020705040A02060702" pitchFamily="82" charset="0"/>
              </a:rPr>
              <a:t>: </a:t>
            </a:r>
            <a:r>
              <a:rPr lang="en-US" dirty="0" smtClean="0">
                <a:solidFill>
                  <a:schemeClr val="accent6">
                    <a:lumMod val="60000"/>
                    <a:lumOff val="40000"/>
                  </a:schemeClr>
                </a:solidFill>
                <a:latin typeface="Algerian" panose="04020705040A02060702" pitchFamily="82" charset="0"/>
              </a:rPr>
              <a:t>Afshan Hashmi</a:t>
            </a:r>
            <a:r>
              <a:rPr lang="en-US" dirty="0">
                <a:solidFill>
                  <a:schemeClr val="accent6">
                    <a:lumMod val="60000"/>
                    <a:lumOff val="40000"/>
                  </a:schemeClr>
                </a:solidFill>
                <a:latin typeface="Algerian" panose="04020705040A02060702" pitchFamily="82" charset="0"/>
              </a:rPr>
              <a:t/>
            </a:r>
            <a:br>
              <a:rPr lang="en-US" dirty="0">
                <a:solidFill>
                  <a:schemeClr val="accent6">
                    <a:lumMod val="60000"/>
                    <a:lumOff val="40000"/>
                  </a:schemeClr>
                </a:solidFill>
                <a:latin typeface="Algerian" panose="04020705040A02060702" pitchFamily="82" charset="0"/>
              </a:rPr>
            </a:br>
            <a:r>
              <a:rPr lang="en-US" dirty="0" smtClean="0">
                <a:solidFill>
                  <a:schemeClr val="accent6">
                    <a:lumMod val="60000"/>
                    <a:lumOff val="40000"/>
                  </a:schemeClr>
                </a:solidFill>
                <a:latin typeface="Algerian" panose="04020705040A02060702" pitchFamily="82" charset="0"/>
              </a:rPr>
              <a:t>Location: Saudi </a:t>
            </a:r>
            <a:r>
              <a:rPr lang="en-US" dirty="0">
                <a:solidFill>
                  <a:schemeClr val="accent6">
                    <a:lumMod val="60000"/>
                    <a:lumOff val="40000"/>
                  </a:schemeClr>
                </a:solidFill>
                <a:latin typeface="Algerian" panose="04020705040A02060702" pitchFamily="82" charset="0"/>
              </a:rPr>
              <a:t>A</a:t>
            </a:r>
            <a:r>
              <a:rPr lang="en-US" dirty="0" smtClean="0">
                <a:solidFill>
                  <a:schemeClr val="accent6">
                    <a:lumMod val="60000"/>
                    <a:lumOff val="40000"/>
                  </a:schemeClr>
                </a:solidFill>
                <a:latin typeface="Algerian" panose="04020705040A02060702" pitchFamily="82" charset="0"/>
              </a:rPr>
              <a:t>rabia</a:t>
            </a:r>
            <a:r>
              <a:rPr lang="en-US" dirty="0">
                <a:solidFill>
                  <a:schemeClr val="accent6">
                    <a:lumMod val="60000"/>
                    <a:lumOff val="40000"/>
                  </a:schemeClr>
                </a:solidFill>
                <a:latin typeface="Algerian" panose="04020705040A02060702" pitchFamily="82" charset="0"/>
              </a:rPr>
              <a:t/>
            </a:r>
            <a:br>
              <a:rPr lang="en-US" dirty="0">
                <a:solidFill>
                  <a:schemeClr val="accent6">
                    <a:lumMod val="60000"/>
                    <a:lumOff val="40000"/>
                  </a:schemeClr>
                </a:solidFill>
                <a:latin typeface="Algerian" panose="04020705040A02060702" pitchFamily="82" charset="0"/>
              </a:rPr>
            </a:br>
            <a:r>
              <a:rPr lang="en-US" dirty="0">
                <a:solidFill>
                  <a:schemeClr val="accent6">
                    <a:lumMod val="60000"/>
                    <a:lumOff val="40000"/>
                  </a:schemeClr>
                </a:solidFill>
                <a:latin typeface="Algerian" panose="04020705040A02060702" pitchFamily="82" charset="0"/>
              </a:rPr>
              <a:t>Team: Data and Analytics</a:t>
            </a:r>
            <a:r>
              <a:rPr lang="en-US" dirty="0">
                <a:solidFill>
                  <a:schemeClr val="accent6">
                    <a:lumMod val="60000"/>
                    <a:lumOff val="40000"/>
                  </a:schemeClr>
                </a:solidFill>
                <a:latin typeface="Algerian" panose="04020705040A02060702" pitchFamily="82" charset="0"/>
              </a:rPr>
              <a:t/>
            </a:r>
            <a:br>
              <a:rPr lang="en-US" dirty="0">
                <a:solidFill>
                  <a:schemeClr val="accent6">
                    <a:lumMod val="60000"/>
                    <a:lumOff val="40000"/>
                  </a:schemeClr>
                </a:solidFill>
                <a:latin typeface="Algerian" panose="04020705040A02060702" pitchFamily="82" charset="0"/>
              </a:rPr>
            </a:br>
            <a:r>
              <a:rPr lang="en-US" dirty="0">
                <a:solidFill>
                  <a:schemeClr val="accent6">
                    <a:lumMod val="60000"/>
                    <a:lumOff val="40000"/>
                  </a:schemeClr>
                </a:solidFill>
                <a:latin typeface="Algerian" panose="04020705040A02060702" pitchFamily="82" charset="0"/>
              </a:rPr>
              <a:t>Date: </a:t>
            </a:r>
            <a:r>
              <a:rPr lang="en-US" dirty="0" smtClean="0">
                <a:solidFill>
                  <a:schemeClr val="accent6">
                    <a:lumMod val="60000"/>
                    <a:lumOff val="40000"/>
                  </a:schemeClr>
                </a:solidFill>
                <a:latin typeface="Algerian" panose="04020705040A02060702" pitchFamily="82" charset="0"/>
              </a:rPr>
              <a:t>15-March-2021</a:t>
            </a:r>
            <a:endParaRPr lang="en-US" dirty="0">
              <a:solidFill>
                <a:schemeClr val="accent6">
                  <a:lumMod val="60000"/>
                  <a:lumOff val="40000"/>
                </a:schemeClr>
              </a:solidFill>
              <a:latin typeface="Algerian" panose="04020705040A02060702" pitchFamily="82" charset="0"/>
            </a:endParaRPr>
          </a:p>
          <a:p>
            <a:endParaRPr lang="en-US" dirty="0"/>
          </a:p>
          <a:p>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 Income </a:t>
            </a:r>
            <a:r>
              <a:rPr lang="en-US" sz="4400" b="1" dirty="0" smtClean="0">
                <a:solidFill>
                  <a:schemeClr val="accent2"/>
                </a:solidFill>
                <a:latin typeface="+mj-lt"/>
              </a:rPr>
              <a:t> wise Transaction </a:t>
            </a:r>
            <a:r>
              <a:rPr lang="en-US" sz="4400" b="1" dirty="0" smtClean="0">
                <a:solidFill>
                  <a:schemeClr val="accent2"/>
                </a:solidFill>
                <a:latin typeface="+mj-lt"/>
              </a:rPr>
              <a:t>Analysis</a:t>
            </a:r>
            <a:endParaRPr lang="en-US" sz="4400" b="1" dirty="0">
              <a:solidFill>
                <a:schemeClr val="accent2"/>
              </a:solidFill>
              <a:latin typeface="+mj-lt"/>
            </a:endParaRPr>
          </a:p>
        </p:txBody>
      </p:sp>
      <p:sp>
        <p:nvSpPr>
          <p:cNvPr id="6" name="TextBox 5"/>
          <p:cNvSpPr txBox="1"/>
          <p:nvPr/>
        </p:nvSpPr>
        <p:spPr>
          <a:xfrm>
            <a:off x="8581292" y="2074985"/>
            <a:ext cx="3522785" cy="3323987"/>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Bradley Hand ITC" panose="03070402050302030203" pitchFamily="66" charset="0"/>
              </a:rPr>
              <a:t>V</a:t>
            </a:r>
            <a:r>
              <a:rPr lang="en-US" b="1" dirty="0" smtClean="0">
                <a:latin typeface="Bradley Hand ITC" panose="03070402050302030203" pitchFamily="66" charset="0"/>
              </a:rPr>
              <a:t>ery </a:t>
            </a:r>
            <a:r>
              <a:rPr lang="en-US" b="1" dirty="0">
                <a:latin typeface="Bradley Hand ITC" panose="03070402050302030203" pitchFamily="66" charset="0"/>
              </a:rPr>
              <a:t>low income group </a:t>
            </a:r>
            <a:r>
              <a:rPr lang="en-US" b="1" dirty="0" smtClean="0">
                <a:latin typeface="Bradley Hand ITC" panose="03070402050302030203" pitchFamily="66" charset="0"/>
              </a:rPr>
              <a:t>has </a:t>
            </a:r>
            <a:r>
              <a:rPr lang="en-US" b="1" dirty="0">
                <a:latin typeface="Bradley Hand ITC" panose="03070402050302030203" pitchFamily="66" charset="0"/>
              </a:rPr>
              <a:t>negligible no</a:t>
            </a:r>
            <a:r>
              <a:rPr lang="en-US" b="1" dirty="0" smtClean="0">
                <a:latin typeface="Bradley Hand ITC" panose="03070402050302030203" pitchFamily="66" charset="0"/>
              </a:rPr>
              <a:t>. of </a:t>
            </a:r>
            <a:r>
              <a:rPr lang="en-US" b="1" dirty="0">
                <a:latin typeface="Bradley Hand ITC" panose="03070402050302030203" pitchFamily="66" charset="0"/>
              </a:rPr>
              <a:t>customer for </a:t>
            </a:r>
            <a:r>
              <a:rPr lang="en-US" b="1" dirty="0" smtClean="0">
                <a:latin typeface="Bradley Hand ITC" panose="03070402050302030203" pitchFamily="66" charset="0"/>
              </a:rPr>
              <a:t>both </a:t>
            </a:r>
            <a:r>
              <a:rPr lang="en-US" b="1" dirty="0">
                <a:latin typeface="Bradley Hand ITC" panose="03070402050302030203" pitchFamily="66" charset="0"/>
              </a:rPr>
              <a:t>the cab</a:t>
            </a:r>
          </a:p>
          <a:p>
            <a:pPr marL="285750" indent="-285750">
              <a:buFont typeface="Arial" panose="020B0604020202020204" pitchFamily="34" charset="0"/>
              <a:buChar char="•"/>
            </a:pPr>
            <a:endParaRPr lang="en-US" b="1" dirty="0" smtClean="0">
              <a:latin typeface="Bradley Hand ITC" panose="03070402050302030203" pitchFamily="66" charset="0"/>
            </a:endParaRPr>
          </a:p>
          <a:p>
            <a:pPr marL="285750" indent="-285750">
              <a:buFont typeface="Arial" panose="020B0604020202020204" pitchFamily="34" charset="0"/>
              <a:buChar char="•"/>
            </a:pPr>
            <a:r>
              <a:rPr lang="en-US" b="1" dirty="0" smtClean="0">
                <a:latin typeface="Bradley Hand ITC" panose="03070402050302030203" pitchFamily="66" charset="0"/>
              </a:rPr>
              <a:t>High </a:t>
            </a:r>
            <a:r>
              <a:rPr lang="en-US" b="1" dirty="0">
                <a:latin typeface="Bradley Hand ITC" panose="03070402050302030203" pitchFamily="66" charset="0"/>
              </a:rPr>
              <a:t>Income group are the major customer for cab industry (particularly yellow cab)</a:t>
            </a:r>
          </a:p>
          <a:p>
            <a:endParaRPr lang="en-US" dirty="0" smtClean="0"/>
          </a:p>
          <a:p>
            <a:endParaRPr lang="en-US" sz="2400" b="1" dirty="0">
              <a:latin typeface="Bradley Hand ITC" panose="03070402050302030203" pitchFamily="66" charset="0"/>
            </a:endParaRPr>
          </a:p>
          <a:p>
            <a:pPr marL="457200" indent="-457200">
              <a:buFont typeface="Wingdings" panose="05000000000000000000" pitchFamily="2" charset="2"/>
              <a:buChar char="v"/>
            </a:pPr>
            <a:endParaRPr lang="en-US" sz="2400" b="1" dirty="0">
              <a:latin typeface="Bradley Hand ITC" panose="03070402050302030203" pitchFamily="66" charset="0"/>
            </a:endParaRPr>
          </a:p>
        </p:txBody>
      </p:sp>
      <p:pic>
        <p:nvPicPr>
          <p:cNvPr id="2" name="Picture 1"/>
          <p:cNvPicPr>
            <a:picLocks noChangeAspect="1"/>
          </p:cNvPicPr>
          <p:nvPr/>
        </p:nvPicPr>
        <p:blipFill>
          <a:blip r:embed="rId2"/>
          <a:stretch>
            <a:fillRect/>
          </a:stretch>
        </p:blipFill>
        <p:spPr>
          <a:xfrm>
            <a:off x="215412" y="1371600"/>
            <a:ext cx="7580434" cy="5414596"/>
          </a:xfrm>
          <a:prstGeom prst="rect">
            <a:avLst/>
          </a:prstGeom>
        </p:spPr>
      </p:pic>
    </p:spTree>
    <p:extLst>
      <p:ext uri="{BB962C8B-B14F-4D97-AF65-F5344CB8AC3E}">
        <p14:creationId xmlns:p14="http://schemas.microsoft.com/office/powerpoint/2010/main" val="2952426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 Income </a:t>
            </a:r>
            <a:r>
              <a:rPr lang="en-US" sz="4400" b="1" dirty="0" smtClean="0">
                <a:solidFill>
                  <a:schemeClr val="accent2"/>
                </a:solidFill>
                <a:latin typeface="+mj-lt"/>
              </a:rPr>
              <a:t> wise  profit </a:t>
            </a:r>
            <a:r>
              <a:rPr lang="en-US" sz="4400" b="1" dirty="0" smtClean="0">
                <a:solidFill>
                  <a:schemeClr val="accent2"/>
                </a:solidFill>
                <a:latin typeface="+mj-lt"/>
              </a:rPr>
              <a:t>Analysis</a:t>
            </a:r>
            <a:endParaRPr lang="en-US" sz="4400" b="1" dirty="0">
              <a:solidFill>
                <a:schemeClr val="accent2"/>
              </a:solidFill>
              <a:latin typeface="+mj-lt"/>
            </a:endParaRPr>
          </a:p>
        </p:txBody>
      </p:sp>
      <p:sp>
        <p:nvSpPr>
          <p:cNvPr id="6" name="TextBox 5"/>
          <p:cNvSpPr txBox="1"/>
          <p:nvPr/>
        </p:nvSpPr>
        <p:spPr>
          <a:xfrm>
            <a:off x="8581292" y="2074985"/>
            <a:ext cx="3522785" cy="1661993"/>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latin typeface="Bradley Hand ITC" panose="03070402050302030203" pitchFamily="66" charset="0"/>
              </a:rPr>
              <a:t>The trend is similar in both the cab but pink cab is far less profitable than yellow cab</a:t>
            </a:r>
            <a:endParaRPr lang="en-US" dirty="0" smtClean="0"/>
          </a:p>
          <a:p>
            <a:endParaRPr lang="en-US" sz="2400" b="1" dirty="0">
              <a:latin typeface="Bradley Hand ITC" panose="03070402050302030203" pitchFamily="66" charset="0"/>
            </a:endParaRPr>
          </a:p>
          <a:p>
            <a:pPr marL="457200" indent="-457200">
              <a:buFont typeface="Wingdings" panose="05000000000000000000" pitchFamily="2" charset="2"/>
              <a:buChar char="v"/>
            </a:pPr>
            <a:endParaRPr lang="en-US" sz="2400" b="1" dirty="0">
              <a:latin typeface="Bradley Hand ITC" panose="03070402050302030203" pitchFamily="66" charset="0"/>
            </a:endParaRPr>
          </a:p>
        </p:txBody>
      </p:sp>
      <p:pic>
        <p:nvPicPr>
          <p:cNvPr id="3" name="Picture 2"/>
          <p:cNvPicPr>
            <a:picLocks noChangeAspect="1"/>
          </p:cNvPicPr>
          <p:nvPr/>
        </p:nvPicPr>
        <p:blipFill>
          <a:blip r:embed="rId2"/>
          <a:stretch>
            <a:fillRect/>
          </a:stretch>
        </p:blipFill>
        <p:spPr>
          <a:xfrm>
            <a:off x="-1" y="1448295"/>
            <a:ext cx="7936523" cy="5505516"/>
          </a:xfrm>
          <a:prstGeom prst="rect">
            <a:avLst/>
          </a:prstGeom>
        </p:spPr>
      </p:pic>
    </p:spTree>
    <p:extLst>
      <p:ext uri="{BB962C8B-B14F-4D97-AF65-F5344CB8AC3E}">
        <p14:creationId xmlns:p14="http://schemas.microsoft.com/office/powerpoint/2010/main" val="1031304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xmlns=""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Gender based </a:t>
            </a:r>
            <a:r>
              <a:rPr lang="en-US" sz="4400" b="1" dirty="0" smtClean="0">
                <a:solidFill>
                  <a:schemeClr val="accent2"/>
                </a:solidFill>
                <a:latin typeface="+mj-lt"/>
              </a:rPr>
              <a:t> </a:t>
            </a:r>
            <a:r>
              <a:rPr lang="en-US" sz="4400" b="1" dirty="0">
                <a:solidFill>
                  <a:schemeClr val="accent2"/>
                </a:solidFill>
                <a:latin typeface="+mj-lt"/>
              </a:rPr>
              <a:t>Analysis</a:t>
            </a:r>
            <a:endParaRPr lang="en-US" sz="4400" b="1" dirty="0">
              <a:solidFill>
                <a:schemeClr val="bg2">
                  <a:lumMod val="25000"/>
                </a:schemeClr>
              </a:solidFill>
              <a:latin typeface="+mj-lt"/>
            </a:endParaRPr>
          </a:p>
        </p:txBody>
      </p:sp>
      <p:pic>
        <p:nvPicPr>
          <p:cNvPr id="7" name="Picture 6"/>
          <p:cNvPicPr>
            <a:picLocks noChangeAspect="1"/>
          </p:cNvPicPr>
          <p:nvPr/>
        </p:nvPicPr>
        <p:blipFill>
          <a:blip r:embed="rId2"/>
          <a:stretch>
            <a:fillRect/>
          </a:stretch>
        </p:blipFill>
        <p:spPr>
          <a:xfrm>
            <a:off x="180975" y="1562916"/>
            <a:ext cx="5734050" cy="4746748"/>
          </a:xfrm>
          <a:prstGeom prst="rect">
            <a:avLst/>
          </a:prstGeom>
        </p:spPr>
      </p:pic>
      <p:pic>
        <p:nvPicPr>
          <p:cNvPr id="4" name="Picture 3"/>
          <p:cNvPicPr>
            <a:picLocks noChangeAspect="1"/>
          </p:cNvPicPr>
          <p:nvPr/>
        </p:nvPicPr>
        <p:blipFill>
          <a:blip r:embed="rId3"/>
          <a:stretch>
            <a:fillRect/>
          </a:stretch>
        </p:blipFill>
        <p:spPr>
          <a:xfrm>
            <a:off x="5915025" y="1562916"/>
            <a:ext cx="5895975" cy="4615146"/>
          </a:xfrm>
          <a:prstGeom prst="rect">
            <a:avLst/>
          </a:prstGeom>
        </p:spPr>
      </p:pic>
    </p:spTree>
    <p:extLst>
      <p:ext uri="{BB962C8B-B14F-4D97-AF65-F5344CB8AC3E}">
        <p14:creationId xmlns:p14="http://schemas.microsoft.com/office/powerpoint/2010/main" val="3523794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xmlns=""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Gender based </a:t>
            </a:r>
            <a:r>
              <a:rPr lang="en-US" sz="4400" b="1" dirty="0" smtClean="0">
                <a:solidFill>
                  <a:schemeClr val="accent2"/>
                </a:solidFill>
                <a:latin typeface="+mj-lt"/>
              </a:rPr>
              <a:t> </a:t>
            </a:r>
            <a:r>
              <a:rPr lang="en-US" sz="4400" b="1" dirty="0">
                <a:solidFill>
                  <a:schemeClr val="accent2"/>
                </a:solidFill>
                <a:latin typeface="+mj-lt"/>
              </a:rPr>
              <a:t>Analysis</a:t>
            </a:r>
            <a:endParaRPr lang="en-US" sz="4400" b="1" dirty="0">
              <a:solidFill>
                <a:schemeClr val="bg2">
                  <a:lumMod val="25000"/>
                </a:schemeClr>
              </a:solidFill>
              <a:latin typeface="+mj-lt"/>
            </a:endParaRPr>
          </a:p>
        </p:txBody>
      </p:sp>
      <p:pic>
        <p:nvPicPr>
          <p:cNvPr id="5" name="Picture 4"/>
          <p:cNvPicPr>
            <a:picLocks noChangeAspect="1"/>
          </p:cNvPicPr>
          <p:nvPr/>
        </p:nvPicPr>
        <p:blipFill>
          <a:blip r:embed="rId2"/>
          <a:stretch>
            <a:fillRect/>
          </a:stretch>
        </p:blipFill>
        <p:spPr>
          <a:xfrm>
            <a:off x="380267" y="1684826"/>
            <a:ext cx="5124450" cy="4543425"/>
          </a:xfrm>
          <a:prstGeom prst="rect">
            <a:avLst/>
          </a:prstGeom>
        </p:spPr>
      </p:pic>
      <p:sp>
        <p:nvSpPr>
          <p:cNvPr id="9" name="TextBox 8"/>
          <p:cNvSpPr txBox="1"/>
          <p:nvPr/>
        </p:nvSpPr>
        <p:spPr>
          <a:xfrm>
            <a:off x="669634" y="6488668"/>
            <a:ext cx="10870989" cy="369332"/>
          </a:xfrm>
          <a:prstGeom prst="rect">
            <a:avLst/>
          </a:prstGeom>
          <a:noFill/>
        </p:spPr>
        <p:txBody>
          <a:bodyPr wrap="none" rtlCol="0">
            <a:spAutoFit/>
          </a:bodyPr>
          <a:lstStyle/>
          <a:p>
            <a:r>
              <a:rPr lang="en-US" dirty="0" smtClean="0"/>
              <a:t>Female share is less in both the company but pink cab has not much difference in no. of male and female customer</a:t>
            </a:r>
            <a:endParaRPr lang="en-US" dirty="0"/>
          </a:p>
        </p:txBody>
      </p:sp>
      <p:pic>
        <p:nvPicPr>
          <p:cNvPr id="10" name="Picture 9"/>
          <p:cNvPicPr>
            <a:picLocks noChangeAspect="1"/>
          </p:cNvPicPr>
          <p:nvPr/>
        </p:nvPicPr>
        <p:blipFill>
          <a:blip r:embed="rId3"/>
          <a:stretch>
            <a:fillRect/>
          </a:stretch>
        </p:blipFill>
        <p:spPr>
          <a:xfrm>
            <a:off x="5504717" y="1707257"/>
            <a:ext cx="6464545" cy="4255401"/>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xmlns=""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Payment mode</a:t>
            </a:r>
            <a:r>
              <a:rPr lang="en-US" sz="4400" b="1" dirty="0" smtClean="0">
                <a:solidFill>
                  <a:schemeClr val="accent2"/>
                </a:solidFill>
                <a:latin typeface="+mj-lt"/>
              </a:rPr>
              <a:t> based </a:t>
            </a:r>
            <a:r>
              <a:rPr lang="en-US" sz="4400" b="1" dirty="0" smtClean="0">
                <a:solidFill>
                  <a:schemeClr val="accent2"/>
                </a:solidFill>
                <a:latin typeface="+mj-lt"/>
              </a:rPr>
              <a:t> </a:t>
            </a:r>
            <a:r>
              <a:rPr lang="en-US" sz="4400" b="1" dirty="0">
                <a:solidFill>
                  <a:schemeClr val="accent2"/>
                </a:solidFill>
                <a:latin typeface="+mj-lt"/>
              </a:rPr>
              <a:t>Analysis</a:t>
            </a:r>
            <a:endParaRPr lang="en-US" sz="4400" b="1" dirty="0">
              <a:solidFill>
                <a:schemeClr val="bg2">
                  <a:lumMod val="25000"/>
                </a:schemeClr>
              </a:solidFill>
              <a:latin typeface="+mj-lt"/>
            </a:endParaRPr>
          </a:p>
        </p:txBody>
      </p:sp>
      <p:sp>
        <p:nvSpPr>
          <p:cNvPr id="9" name="TextBox 8"/>
          <p:cNvSpPr txBox="1"/>
          <p:nvPr/>
        </p:nvSpPr>
        <p:spPr>
          <a:xfrm>
            <a:off x="669634" y="6488668"/>
            <a:ext cx="8373767" cy="369332"/>
          </a:xfrm>
          <a:prstGeom prst="rect">
            <a:avLst/>
          </a:prstGeom>
          <a:noFill/>
        </p:spPr>
        <p:txBody>
          <a:bodyPr wrap="none" rtlCol="0">
            <a:spAutoFit/>
          </a:bodyPr>
          <a:lstStyle/>
          <a:p>
            <a:r>
              <a:rPr lang="en-US" dirty="0" smtClean="0"/>
              <a:t>60% customer prefer to pay by card and the trend is similar in both yellow and pink cab</a:t>
            </a:r>
            <a:endParaRPr lang="en-US" dirty="0"/>
          </a:p>
        </p:txBody>
      </p:sp>
      <p:pic>
        <p:nvPicPr>
          <p:cNvPr id="2" name="Picture 1"/>
          <p:cNvPicPr>
            <a:picLocks noChangeAspect="1"/>
          </p:cNvPicPr>
          <p:nvPr/>
        </p:nvPicPr>
        <p:blipFill>
          <a:blip r:embed="rId2"/>
          <a:stretch>
            <a:fillRect/>
          </a:stretch>
        </p:blipFill>
        <p:spPr>
          <a:xfrm>
            <a:off x="46639" y="1892496"/>
            <a:ext cx="5146684" cy="4161897"/>
          </a:xfrm>
          <a:prstGeom prst="rect">
            <a:avLst/>
          </a:prstGeom>
        </p:spPr>
      </p:pic>
      <p:pic>
        <p:nvPicPr>
          <p:cNvPr id="4" name="Picture 3"/>
          <p:cNvPicPr>
            <a:picLocks noChangeAspect="1"/>
          </p:cNvPicPr>
          <p:nvPr/>
        </p:nvPicPr>
        <p:blipFill>
          <a:blip r:embed="rId3"/>
          <a:stretch>
            <a:fillRect/>
          </a:stretch>
        </p:blipFill>
        <p:spPr>
          <a:xfrm>
            <a:off x="5698148" y="1716697"/>
            <a:ext cx="6000750" cy="4590317"/>
          </a:xfrm>
          <a:prstGeom prst="rect">
            <a:avLst/>
          </a:prstGeom>
        </p:spPr>
      </p:pic>
    </p:spTree>
    <p:extLst>
      <p:ext uri="{BB962C8B-B14F-4D97-AF65-F5344CB8AC3E}">
        <p14:creationId xmlns:p14="http://schemas.microsoft.com/office/powerpoint/2010/main" val="1432511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xmlns=""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Payment mode</a:t>
            </a:r>
            <a:r>
              <a:rPr lang="en-US" sz="4400" b="1" dirty="0" smtClean="0">
                <a:solidFill>
                  <a:schemeClr val="accent2"/>
                </a:solidFill>
                <a:latin typeface="+mj-lt"/>
              </a:rPr>
              <a:t> based </a:t>
            </a:r>
            <a:r>
              <a:rPr lang="en-US" sz="4400" b="1" dirty="0" smtClean="0">
                <a:solidFill>
                  <a:schemeClr val="accent2"/>
                </a:solidFill>
                <a:latin typeface="+mj-lt"/>
              </a:rPr>
              <a:t> </a:t>
            </a:r>
            <a:r>
              <a:rPr lang="en-US" sz="4400" b="1" dirty="0">
                <a:solidFill>
                  <a:schemeClr val="accent2"/>
                </a:solidFill>
                <a:latin typeface="+mj-lt"/>
              </a:rPr>
              <a:t>Analysis</a:t>
            </a:r>
            <a:endParaRPr lang="en-US" sz="4400" b="1" dirty="0">
              <a:solidFill>
                <a:schemeClr val="bg2">
                  <a:lumMod val="25000"/>
                </a:schemeClr>
              </a:solidFill>
              <a:latin typeface="+mj-lt"/>
            </a:endParaRPr>
          </a:p>
        </p:txBody>
      </p:sp>
      <p:sp>
        <p:nvSpPr>
          <p:cNvPr id="9" name="TextBox 8"/>
          <p:cNvSpPr txBox="1"/>
          <p:nvPr/>
        </p:nvSpPr>
        <p:spPr>
          <a:xfrm>
            <a:off x="669634" y="6488668"/>
            <a:ext cx="8373767" cy="369332"/>
          </a:xfrm>
          <a:prstGeom prst="rect">
            <a:avLst/>
          </a:prstGeom>
          <a:noFill/>
        </p:spPr>
        <p:txBody>
          <a:bodyPr wrap="none" rtlCol="0">
            <a:spAutoFit/>
          </a:bodyPr>
          <a:lstStyle/>
          <a:p>
            <a:r>
              <a:rPr lang="en-US" dirty="0" smtClean="0"/>
              <a:t>60% customer prefer to pay by card and the trend is similar in both yellow and pink cab</a:t>
            </a:r>
            <a:endParaRPr lang="en-US" dirty="0"/>
          </a:p>
        </p:txBody>
      </p:sp>
      <p:pic>
        <p:nvPicPr>
          <p:cNvPr id="2" name="Picture 1"/>
          <p:cNvPicPr>
            <a:picLocks noChangeAspect="1"/>
          </p:cNvPicPr>
          <p:nvPr/>
        </p:nvPicPr>
        <p:blipFill>
          <a:blip r:embed="rId2"/>
          <a:stretch>
            <a:fillRect/>
          </a:stretch>
        </p:blipFill>
        <p:spPr>
          <a:xfrm>
            <a:off x="46639" y="1892496"/>
            <a:ext cx="5146684" cy="4161897"/>
          </a:xfrm>
          <a:prstGeom prst="rect">
            <a:avLst/>
          </a:prstGeom>
        </p:spPr>
      </p:pic>
      <p:pic>
        <p:nvPicPr>
          <p:cNvPr id="4" name="Picture 3"/>
          <p:cNvPicPr>
            <a:picLocks noChangeAspect="1"/>
          </p:cNvPicPr>
          <p:nvPr/>
        </p:nvPicPr>
        <p:blipFill>
          <a:blip r:embed="rId3"/>
          <a:stretch>
            <a:fillRect/>
          </a:stretch>
        </p:blipFill>
        <p:spPr>
          <a:xfrm>
            <a:off x="5698148" y="1716697"/>
            <a:ext cx="6000750" cy="4590317"/>
          </a:xfrm>
          <a:prstGeom prst="rect">
            <a:avLst/>
          </a:prstGeom>
        </p:spPr>
      </p:pic>
    </p:spTree>
    <p:extLst>
      <p:ext uri="{BB962C8B-B14F-4D97-AF65-F5344CB8AC3E}">
        <p14:creationId xmlns:p14="http://schemas.microsoft.com/office/powerpoint/2010/main" val="3668083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Holiday</a:t>
            </a:r>
            <a:r>
              <a:rPr lang="en-US" sz="4400" b="1" dirty="0" smtClean="0">
                <a:solidFill>
                  <a:schemeClr val="accent2"/>
                </a:solidFill>
                <a:latin typeface="+mj-lt"/>
              </a:rPr>
              <a:t> Transaction  </a:t>
            </a:r>
            <a:r>
              <a:rPr lang="en-US" sz="4400" b="1" dirty="0">
                <a:solidFill>
                  <a:schemeClr val="accent2"/>
                </a:solidFill>
                <a:latin typeface="+mj-lt"/>
              </a:rPr>
              <a:t>Analysis</a:t>
            </a:r>
          </a:p>
        </p:txBody>
      </p:sp>
      <p:pic>
        <p:nvPicPr>
          <p:cNvPr id="4" name="Picture 3"/>
          <p:cNvPicPr>
            <a:picLocks noChangeAspect="1"/>
          </p:cNvPicPr>
          <p:nvPr/>
        </p:nvPicPr>
        <p:blipFill>
          <a:blip r:embed="rId2"/>
          <a:stretch>
            <a:fillRect/>
          </a:stretch>
        </p:blipFill>
        <p:spPr>
          <a:xfrm>
            <a:off x="849922" y="1266093"/>
            <a:ext cx="9888415" cy="5233496"/>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Holiday</a:t>
            </a:r>
            <a:r>
              <a:rPr lang="en-US" sz="4400" b="1" dirty="0" smtClean="0">
                <a:solidFill>
                  <a:schemeClr val="accent2"/>
                </a:solidFill>
                <a:latin typeface="+mj-lt"/>
              </a:rPr>
              <a:t> Distance Travelled  </a:t>
            </a:r>
            <a:r>
              <a:rPr lang="en-US" sz="4400" b="1" dirty="0">
                <a:solidFill>
                  <a:schemeClr val="accent2"/>
                </a:solidFill>
                <a:latin typeface="+mj-lt"/>
              </a:rPr>
              <a:t>Analysis</a:t>
            </a:r>
          </a:p>
        </p:txBody>
      </p:sp>
      <p:pic>
        <p:nvPicPr>
          <p:cNvPr id="2" name="Picture 1"/>
          <p:cNvPicPr>
            <a:picLocks noChangeAspect="1"/>
          </p:cNvPicPr>
          <p:nvPr/>
        </p:nvPicPr>
        <p:blipFill>
          <a:blip r:embed="rId2"/>
          <a:stretch>
            <a:fillRect/>
          </a:stretch>
        </p:blipFill>
        <p:spPr>
          <a:xfrm>
            <a:off x="305449" y="1500187"/>
            <a:ext cx="9433863" cy="4994398"/>
          </a:xfrm>
          <a:prstGeom prst="rect">
            <a:avLst/>
          </a:prstGeom>
        </p:spPr>
      </p:pic>
    </p:spTree>
    <p:extLst>
      <p:ext uri="{BB962C8B-B14F-4D97-AF65-F5344CB8AC3E}">
        <p14:creationId xmlns:p14="http://schemas.microsoft.com/office/powerpoint/2010/main" val="2395803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Company wise Profit Analysis on </a:t>
            </a:r>
            <a:r>
              <a:rPr lang="en-US" sz="4400" b="1" dirty="0" smtClean="0">
                <a:solidFill>
                  <a:schemeClr val="accent2"/>
                </a:solidFill>
                <a:latin typeface="+mj-lt"/>
              </a:rPr>
              <a:t>Holidays</a:t>
            </a:r>
            <a:endParaRPr lang="en-US" sz="4400" b="1" dirty="0">
              <a:solidFill>
                <a:schemeClr val="accent2"/>
              </a:solidFill>
              <a:latin typeface="+mj-lt"/>
            </a:endParaRPr>
          </a:p>
        </p:txBody>
      </p:sp>
      <p:pic>
        <p:nvPicPr>
          <p:cNvPr id="4" name="Picture 3"/>
          <p:cNvPicPr>
            <a:picLocks noChangeAspect="1"/>
          </p:cNvPicPr>
          <p:nvPr/>
        </p:nvPicPr>
        <p:blipFill>
          <a:blip r:embed="rId2"/>
          <a:stretch>
            <a:fillRect/>
          </a:stretch>
        </p:blipFill>
        <p:spPr>
          <a:xfrm>
            <a:off x="710163" y="1500554"/>
            <a:ext cx="8797252" cy="5215383"/>
          </a:xfrm>
          <a:prstGeom prst="rect">
            <a:avLst/>
          </a:prstGeom>
        </p:spPr>
      </p:pic>
    </p:spTree>
    <p:extLst>
      <p:ext uri="{BB962C8B-B14F-4D97-AF65-F5344CB8AC3E}">
        <p14:creationId xmlns:p14="http://schemas.microsoft.com/office/powerpoint/2010/main" val="2024294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4400" b="1" dirty="0" smtClean="0">
                <a:solidFill>
                  <a:schemeClr val="accent2"/>
                </a:solidFill>
                <a:latin typeface="+mj-lt"/>
              </a:rPr>
              <a:t>Income VS </a:t>
            </a:r>
            <a:r>
              <a:rPr lang="en-US" sz="4400" b="1" dirty="0" smtClean="0">
                <a:solidFill>
                  <a:schemeClr val="accent2"/>
                </a:solidFill>
                <a:latin typeface="+mj-lt"/>
              </a:rPr>
              <a:t>Profit Analysis on </a:t>
            </a:r>
            <a:r>
              <a:rPr lang="en-US" sz="4400" b="1" dirty="0" smtClean="0">
                <a:solidFill>
                  <a:schemeClr val="accent2"/>
                </a:solidFill>
                <a:latin typeface="+mj-lt"/>
              </a:rPr>
              <a:t>Holidays</a:t>
            </a:r>
            <a:endParaRPr lang="en-US" sz="4400" b="1" dirty="0">
              <a:solidFill>
                <a:schemeClr val="accent2"/>
              </a:solidFill>
              <a:latin typeface="+mj-lt"/>
            </a:endParaRPr>
          </a:p>
        </p:txBody>
      </p:sp>
      <p:pic>
        <p:nvPicPr>
          <p:cNvPr id="2" name="Picture 1"/>
          <p:cNvPicPr>
            <a:picLocks noChangeAspect="1"/>
          </p:cNvPicPr>
          <p:nvPr/>
        </p:nvPicPr>
        <p:blipFill>
          <a:blip r:embed="rId2"/>
          <a:stretch>
            <a:fillRect/>
          </a:stretch>
        </p:blipFill>
        <p:spPr>
          <a:xfrm>
            <a:off x="490536" y="1371600"/>
            <a:ext cx="10611217" cy="4629150"/>
          </a:xfrm>
          <a:prstGeom prst="rect">
            <a:avLst/>
          </a:prstGeom>
        </p:spPr>
      </p:pic>
      <p:sp>
        <p:nvSpPr>
          <p:cNvPr id="3" name="TextBox 2"/>
          <p:cNvSpPr txBox="1"/>
          <p:nvPr/>
        </p:nvSpPr>
        <p:spPr>
          <a:xfrm>
            <a:off x="1113692" y="6224954"/>
            <a:ext cx="10374507" cy="646331"/>
          </a:xfrm>
          <a:prstGeom prst="rect">
            <a:avLst/>
          </a:prstGeom>
          <a:noFill/>
        </p:spPr>
        <p:txBody>
          <a:bodyPr wrap="none" rtlCol="0">
            <a:spAutoFit/>
          </a:bodyPr>
          <a:lstStyle/>
          <a:p>
            <a:r>
              <a:rPr lang="en-US" dirty="0" smtClean="0"/>
              <a:t>High Income group of people are the most frequent travelers  whereas very high income are not so frequent </a:t>
            </a:r>
          </a:p>
          <a:p>
            <a:r>
              <a:rPr lang="en-US" dirty="0" smtClean="0"/>
              <a:t>It seems they prefer their own car </a:t>
            </a:r>
            <a:endParaRPr lang="en-US" dirty="0"/>
          </a:p>
        </p:txBody>
      </p:sp>
    </p:spTree>
    <p:extLst>
      <p:ext uri="{BB962C8B-B14F-4D97-AF65-F5344CB8AC3E}">
        <p14:creationId xmlns:p14="http://schemas.microsoft.com/office/powerpoint/2010/main" val="2366657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87AF0DD-367D-6B4B-97E6-2985AC7CE4BB}"/>
              </a:ext>
            </a:extLst>
          </p:cNvPr>
          <p:cNvSpPr txBox="1"/>
          <p:nvPr/>
        </p:nvSpPr>
        <p:spPr>
          <a:xfrm>
            <a:off x="10289708" y="1371600"/>
            <a:ext cx="1902292" cy="4247317"/>
          </a:xfrm>
          <a:prstGeom prst="rect">
            <a:avLst/>
          </a:prstGeom>
          <a:noFill/>
        </p:spPr>
        <p:txBody>
          <a:bodyPr wrap="square" rtlCol="0">
            <a:spAutoFit/>
          </a:bodyPr>
          <a:lstStyle/>
          <a:p>
            <a:pPr marL="285750" indent="-285750">
              <a:buFont typeface="Wingdings" panose="05000000000000000000" pitchFamily="2" charset="2"/>
              <a:buChar char="q"/>
            </a:pPr>
            <a:endParaRPr lang="en-US" b="1" dirty="0">
              <a:latin typeface="Bradley Hand ITC" panose="03070402050302030203" pitchFamily="66" charset="0"/>
            </a:endParaRPr>
          </a:p>
          <a:p>
            <a:pPr marL="285750" indent="-285750">
              <a:buFont typeface="Wingdings" panose="05000000000000000000" pitchFamily="2" charset="2"/>
              <a:buChar char="q"/>
            </a:pPr>
            <a:r>
              <a:rPr lang="en-US" b="1" dirty="0" smtClean="0">
                <a:latin typeface="Bradley Hand ITC" panose="03070402050302030203" pitchFamily="66" charset="0"/>
              </a:rPr>
              <a:t>Most of the travelling is done on Sundays</a:t>
            </a:r>
          </a:p>
          <a:p>
            <a:pPr marL="285750" indent="-285750">
              <a:buFont typeface="Wingdings" panose="05000000000000000000" pitchFamily="2" charset="2"/>
              <a:buChar char="q"/>
            </a:pPr>
            <a:endParaRPr lang="en-US" b="1" dirty="0" smtClean="0">
              <a:latin typeface="Bradley Hand ITC" panose="03070402050302030203" pitchFamily="66" charset="0"/>
            </a:endParaRPr>
          </a:p>
          <a:p>
            <a:pPr marL="285750" indent="-285750">
              <a:buFont typeface="Wingdings" panose="05000000000000000000" pitchFamily="2" charset="2"/>
              <a:buChar char="q"/>
            </a:pPr>
            <a:r>
              <a:rPr lang="en-US" b="1" dirty="0" smtClean="0">
                <a:latin typeface="Bradley Hand ITC" panose="03070402050302030203" pitchFamily="66" charset="0"/>
              </a:rPr>
              <a:t>Followed by Saturday and </a:t>
            </a:r>
          </a:p>
          <a:p>
            <a:r>
              <a:rPr lang="en-US" b="1" dirty="0" smtClean="0">
                <a:latin typeface="Bradley Hand ITC" panose="03070402050302030203" pitchFamily="66" charset="0"/>
              </a:rPr>
              <a:t>       Monday </a:t>
            </a:r>
          </a:p>
          <a:p>
            <a:pPr marL="285750" indent="-285750">
              <a:buFont typeface="Wingdings" panose="05000000000000000000" pitchFamily="2" charset="2"/>
              <a:buChar char="q"/>
            </a:pPr>
            <a:endParaRPr lang="en-US" b="1" dirty="0" smtClean="0">
              <a:latin typeface="Bradley Hand ITC" panose="03070402050302030203" pitchFamily="66" charset="0"/>
            </a:endParaRPr>
          </a:p>
          <a:p>
            <a:pPr marL="285750" indent="-285750">
              <a:buFont typeface="Wingdings" panose="05000000000000000000" pitchFamily="2" charset="2"/>
              <a:buChar char="q"/>
            </a:pPr>
            <a:r>
              <a:rPr lang="en-US" b="1" dirty="0" smtClean="0">
                <a:latin typeface="Bradley Hand ITC" panose="03070402050302030203" pitchFamily="66" charset="0"/>
              </a:rPr>
              <a:t>The trend is similar </a:t>
            </a:r>
            <a:r>
              <a:rPr lang="en-US" b="1" dirty="0" smtClean="0">
                <a:latin typeface="Bradley Hand ITC" panose="03070402050302030203" pitchFamily="66" charset="0"/>
              </a:rPr>
              <a:t>for both the countries</a:t>
            </a:r>
            <a:endParaRPr lang="en-US" b="1" dirty="0" smtClean="0">
              <a:latin typeface="Bradley Hand ITC" panose="03070402050302030203" pitchFamily="66" charset="0"/>
            </a:endParaRPr>
          </a:p>
          <a:p>
            <a:pPr marL="285750" indent="-285750">
              <a:buFont typeface="Wingdings" panose="05000000000000000000" pitchFamily="2" charset="2"/>
              <a:buChar char="q"/>
            </a:pPr>
            <a:endParaRPr lang="en-US" b="1" dirty="0">
              <a:latin typeface="Bradley Hand ITC" panose="03070402050302030203" pitchFamily="66" charset="0"/>
            </a:endParaRPr>
          </a:p>
        </p:txBody>
      </p:sp>
      <p:sp>
        <p:nvSpPr>
          <p:cNvPr id="7" name="Rectangle 6">
            <a:extLst>
              <a:ext uri="{FF2B5EF4-FFF2-40B4-BE49-F238E27FC236}">
                <a16:creationId xmlns:a16="http://schemas.microsoft.com/office/drawing/2014/main" xmlns=""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t>
            </a:r>
            <a:r>
              <a:rPr lang="en-US" sz="4400" b="1" dirty="0" smtClean="0">
                <a:solidFill>
                  <a:schemeClr val="accent2"/>
                </a:solidFill>
                <a:latin typeface="+mj-lt"/>
              </a:rPr>
              <a:t>earn on each day of the week</a:t>
            </a:r>
            <a:r>
              <a:rPr lang="en-US" sz="4400" b="1" dirty="0" smtClean="0">
                <a:solidFill>
                  <a:schemeClr val="accent2"/>
                </a:solidFill>
                <a:latin typeface="+mj-lt"/>
              </a:rPr>
              <a:t>     </a:t>
            </a:r>
            <a:endParaRPr lang="en-US" sz="4400" dirty="0">
              <a:solidFill>
                <a:schemeClr val="accent2"/>
              </a:solidFill>
              <a:latin typeface="+mj-lt"/>
            </a:endParaRPr>
          </a:p>
        </p:txBody>
      </p:sp>
      <p:pic>
        <p:nvPicPr>
          <p:cNvPr id="3" name="Picture 2"/>
          <p:cNvPicPr>
            <a:picLocks noChangeAspect="1"/>
          </p:cNvPicPr>
          <p:nvPr/>
        </p:nvPicPr>
        <p:blipFill>
          <a:blip r:embed="rId2"/>
          <a:stretch>
            <a:fillRect/>
          </a:stretch>
        </p:blipFill>
        <p:spPr>
          <a:xfrm>
            <a:off x="457200" y="1371599"/>
            <a:ext cx="9105900" cy="5403501"/>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087AA53-A2BE-554B-AAE4-C6D527006499}"/>
              </a:ext>
            </a:extLst>
          </p:cNvPr>
          <p:cNvSpPr txBox="1"/>
          <p:nvPr/>
        </p:nvSpPr>
        <p:spPr>
          <a:xfrm>
            <a:off x="762000" y="1595021"/>
            <a:ext cx="11430000" cy="5016758"/>
          </a:xfrm>
          <a:prstGeom prst="rect">
            <a:avLst/>
          </a:prstGeom>
          <a:noFill/>
        </p:spPr>
        <p:txBody>
          <a:bodyPr wrap="square" rtlCol="0">
            <a:spAutoFit/>
          </a:bodyPr>
          <a:lstStyle/>
          <a:p>
            <a:r>
              <a:rPr lang="en-US" sz="1600" dirty="0"/>
              <a:t>We have evaluated both the cab companies on following points and found Yellow cab better than Pink cab</a:t>
            </a:r>
            <a:r>
              <a:rPr lang="en-US" sz="1600" dirty="0" smtClean="0"/>
              <a:t>:</a:t>
            </a:r>
          </a:p>
          <a:p>
            <a:pPr marL="285750" indent="-285750">
              <a:buFont typeface="Wingdings" panose="05000000000000000000" pitchFamily="2" charset="2"/>
              <a:buChar char="Ø"/>
            </a:pPr>
            <a:r>
              <a:rPr lang="en-US" sz="1600" b="1" dirty="0" smtClean="0"/>
              <a:t>Yearly </a:t>
            </a:r>
            <a:r>
              <a:rPr lang="en-US" sz="1600" b="1" dirty="0"/>
              <a:t>,</a:t>
            </a:r>
            <a:r>
              <a:rPr lang="en-US" sz="1600" b="1" dirty="0" smtClean="0"/>
              <a:t>monthly and daily Business</a:t>
            </a:r>
            <a:r>
              <a:rPr lang="en-US" sz="1600" dirty="0" smtClean="0"/>
              <a:t>: </a:t>
            </a:r>
            <a:r>
              <a:rPr lang="en-US" sz="1600" dirty="0"/>
              <a:t>T</a:t>
            </a:r>
            <a:r>
              <a:rPr lang="en-US" sz="1600" dirty="0" smtClean="0"/>
              <a:t>he cab’s business  flourished in 2017 and declined in 2018.Most of the travelling is done during </a:t>
            </a:r>
            <a:r>
              <a:rPr lang="en-US" sz="1600" dirty="0"/>
              <a:t>A</a:t>
            </a:r>
            <a:r>
              <a:rPr lang="en-US" sz="1600" dirty="0" smtClean="0"/>
              <a:t>ugust to December. And people prefer to travel on Saturdays and Sundays . The trend is alike in Pink and Yellow cab  but yellow cab  has higher share of business and profit.</a:t>
            </a:r>
          </a:p>
          <a:p>
            <a:pPr marL="285750" indent="-285750">
              <a:buFont typeface="Wingdings" panose="05000000000000000000" pitchFamily="2" charset="2"/>
              <a:buChar char="Ø"/>
            </a:pPr>
            <a:r>
              <a:rPr lang="en-US" sz="1600" b="1" dirty="0" smtClean="0"/>
              <a:t>Gender Impact </a:t>
            </a:r>
            <a:r>
              <a:rPr lang="en-US" sz="1600" dirty="0" smtClean="0"/>
              <a:t>:There are less female customer in both the companies but the difference between No. Of male and female customer is very high in yellow cab , which indicates pink cab is doing good business with the female customer.</a:t>
            </a:r>
          </a:p>
          <a:p>
            <a:pPr marL="285750" indent="-285750">
              <a:buFont typeface="Wingdings" panose="05000000000000000000" pitchFamily="2" charset="2"/>
              <a:buChar char="Ø"/>
            </a:pPr>
            <a:r>
              <a:rPr lang="en-US" sz="1600" b="1" dirty="0" smtClean="0"/>
              <a:t>Income impact on business</a:t>
            </a:r>
            <a:r>
              <a:rPr lang="en-US" sz="1600" dirty="0" smtClean="0"/>
              <a:t>: Mostly High income(15000-25000)US $ customer  contribute a major share in the cab business of both the companies . They have almost negligible customer from very low income group .Here also yellow cab is the </a:t>
            </a:r>
            <a:r>
              <a:rPr lang="en-US" sz="1600" dirty="0" err="1" smtClean="0"/>
              <a:t>favourite</a:t>
            </a:r>
            <a:r>
              <a:rPr lang="en-US" sz="1600" dirty="0" smtClean="0"/>
              <a:t> for all income group.</a:t>
            </a:r>
          </a:p>
          <a:p>
            <a:pPr marL="285750" indent="-285750">
              <a:buFont typeface="Wingdings" panose="05000000000000000000" pitchFamily="2" charset="2"/>
              <a:buChar char="Ø"/>
            </a:pPr>
            <a:r>
              <a:rPr lang="en-US" sz="1600" b="1" dirty="0" smtClean="0"/>
              <a:t>Age Group Impact</a:t>
            </a:r>
            <a:r>
              <a:rPr lang="en-US" sz="1600" dirty="0" smtClean="0"/>
              <a:t>: Most of the customers are of Middle age and young age and very few teenagers. Here also Yellow cab is </a:t>
            </a:r>
            <a:r>
              <a:rPr lang="en-US" sz="1600" dirty="0" err="1" smtClean="0"/>
              <a:t>favourite</a:t>
            </a:r>
            <a:r>
              <a:rPr lang="en-US" sz="1600" dirty="0" smtClean="0"/>
              <a:t> among all age group.</a:t>
            </a:r>
          </a:p>
          <a:p>
            <a:pPr marL="285750" indent="-285750">
              <a:buFont typeface="Wingdings" panose="05000000000000000000" pitchFamily="2" charset="2"/>
              <a:buChar char="Ø"/>
            </a:pPr>
            <a:r>
              <a:rPr lang="en-US" sz="1600" b="1" dirty="0" smtClean="0"/>
              <a:t>Payment mode: </a:t>
            </a:r>
            <a:r>
              <a:rPr lang="en-US" sz="1600" dirty="0" smtClean="0"/>
              <a:t>60% user pay by card but there is no impact on the business of any company because pink cab is far behind the yellow cab </a:t>
            </a:r>
          </a:p>
          <a:p>
            <a:pPr marL="285750" indent="-285750">
              <a:buFont typeface="Wingdings" panose="05000000000000000000" pitchFamily="2" charset="2"/>
              <a:buChar char="Ø"/>
            </a:pPr>
            <a:r>
              <a:rPr lang="en-US" sz="1600" b="1" dirty="0" smtClean="0"/>
              <a:t>City wise analysis</a:t>
            </a:r>
            <a:r>
              <a:rPr lang="en-US" sz="1600" dirty="0" smtClean="0"/>
              <a:t>: Both the cab has highest no. of transaction in New York  but in Chicago and Denver Pink Cab has lowest business whereas Yellow Cab has very high business share in these cities</a:t>
            </a:r>
          </a:p>
          <a:p>
            <a:pPr marL="285750" indent="-285750">
              <a:buFont typeface="Wingdings" panose="05000000000000000000" pitchFamily="2" charset="2"/>
              <a:buChar char="Ø"/>
            </a:pPr>
            <a:r>
              <a:rPr lang="en-US" sz="1600" b="1" dirty="0" smtClean="0"/>
              <a:t>US Holiday Impact</a:t>
            </a:r>
            <a:r>
              <a:rPr lang="en-US" sz="1600" dirty="0" smtClean="0"/>
              <a:t>: Yellow cab earn highest profit on labor day while Pink cab earn most of its profit on Christmas</a:t>
            </a:r>
          </a:p>
          <a:p>
            <a:pPr marL="285750" indent="-285750">
              <a:buFont typeface="Wingdings" panose="05000000000000000000" pitchFamily="2" charset="2"/>
              <a:buChar char="Ø"/>
            </a:pPr>
            <a:endParaRPr lang="en-US" sz="1600" dirty="0" smtClean="0"/>
          </a:p>
          <a:p>
            <a:r>
              <a:rPr lang="en-US" sz="1600" b="1" dirty="0" smtClean="0"/>
              <a:t>On </a:t>
            </a:r>
            <a:r>
              <a:rPr lang="en-US" sz="1600" b="1" dirty="0"/>
              <a:t>the basis of above point , we will recommend Yellow cab for </a:t>
            </a:r>
            <a:r>
              <a:rPr lang="en-US" sz="1600" b="1" dirty="0" smtClean="0"/>
              <a:t>investment and also suggest to give extra facilities to female customer and add special rate plan for Christmas to further enhance the business of Yellow cab.</a:t>
            </a:r>
            <a:endParaRPr lang="en-US" sz="1600" b="1" dirty="0"/>
          </a:p>
          <a:p>
            <a:endParaRPr lang="en-US" sz="1600" dirty="0"/>
          </a:p>
        </p:txBody>
      </p:sp>
      <p:sp>
        <p:nvSpPr>
          <p:cNvPr id="4" name="Rectangle 3">
            <a:extLst>
              <a:ext uri="{FF2B5EF4-FFF2-40B4-BE49-F238E27FC236}">
                <a16:creationId xmlns:a16="http://schemas.microsoft.com/office/drawing/2014/main" xmlns=""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err="1" smtClean="0"/>
              <a:t>Analysing</a:t>
            </a:r>
            <a:r>
              <a:rPr lang="en-US" sz="1800" dirty="0" smtClean="0"/>
              <a:t> </a:t>
            </a:r>
            <a:r>
              <a:rPr lang="en-US" sz="1800" dirty="0" smtClean="0"/>
              <a:t>profit </a:t>
            </a:r>
            <a:r>
              <a:rPr lang="en-US" sz="1800" dirty="0"/>
              <a:t>and </a:t>
            </a:r>
            <a:r>
              <a:rPr lang="en-US" sz="1800" dirty="0"/>
              <a:t> </a:t>
            </a:r>
            <a:r>
              <a:rPr lang="en-US" sz="1800" dirty="0" smtClean="0"/>
              <a:t>features affecting it.</a:t>
            </a:r>
            <a:endParaRPr lang="en-US" sz="1800" dirty="0"/>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xmlns=""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xmlns=""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panose="020F0502020204030204" pitchFamily="34" charset="0"/>
                <a:cs typeface="Calibri" panose="020F0502020204030204" pitchFamily="34" charset="0"/>
              </a:rPr>
              <a:t>Executive summary</a:t>
            </a:r>
            <a:r>
              <a:rPr lang="en-US" sz="3500" b="1" dirty="0" smtClean="0">
                <a:solidFill>
                  <a:schemeClr val="accent2"/>
                </a:solidFill>
                <a:latin typeface="Calibri" panose="020F0502020204030204" pitchFamily="34" charset="0"/>
                <a:cs typeface="Calibri" panose="020F0502020204030204" pitchFamily="34" charset="0"/>
              </a:rPr>
              <a:t>–G2M(cab </a:t>
            </a:r>
            <a:r>
              <a:rPr lang="en-US" sz="3500" b="1" dirty="0">
                <a:solidFill>
                  <a:schemeClr val="accent2"/>
                </a:solidFill>
                <a:latin typeface="Calibri" panose="020F0502020204030204" pitchFamily="34" charset="0"/>
                <a:cs typeface="Calibri" panose="020F0502020204030204" pitchFamily="34" charset="0"/>
              </a:rPr>
              <a:t>industry) case study</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9BEE7A3-F2C2-8145-B852-24B96B83A958}"/>
              </a:ext>
            </a:extLst>
          </p:cNvPr>
          <p:cNvSpPr txBox="1"/>
          <p:nvPr/>
        </p:nvSpPr>
        <p:spPr>
          <a:xfrm>
            <a:off x="233826" y="1520773"/>
            <a:ext cx="7162282" cy="4801314"/>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20 Features</a:t>
            </a:r>
            <a:r>
              <a:rPr lang="en-US" dirty="0"/>
              <a:t>( including </a:t>
            </a:r>
            <a:r>
              <a:rPr lang="en-US" dirty="0" smtClean="0"/>
              <a:t>5 </a:t>
            </a:r>
            <a:r>
              <a:rPr lang="en-US" dirty="0"/>
              <a:t>derived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a:t>
            </a:r>
            <a:r>
              <a:rPr lang="en-US" dirty="0" smtClean="0"/>
              <a:t>359392</a:t>
            </a:r>
            <a:endParaRPr lang="en-US" dirty="0"/>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a:t>
            </a:r>
            <a:r>
              <a:rPr lang="en-US" dirty="0" smtClean="0"/>
              <a:t>unavailability of trip duration details ,we are not treating this as outlier.</a:t>
            </a:r>
            <a:endParaRPr lang="en-US" dirty="0"/>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smtClean="0"/>
              <a:t>Age has been divided into 4 age group</a:t>
            </a:r>
          </a:p>
          <a:p>
            <a:pPr marL="285750" indent="-285750">
              <a:buFont typeface="Arial" panose="020B0604020202020204" pitchFamily="34" charset="0"/>
              <a:buChar char="•"/>
            </a:pPr>
            <a:r>
              <a:rPr lang="en-US" dirty="0" smtClean="0"/>
              <a:t>Income has been divided into 6 level of income</a:t>
            </a:r>
            <a:endParaRPr lang="en-US" dirty="0"/>
          </a:p>
          <a:p>
            <a:endParaRPr lang="en-US" dirty="0"/>
          </a:p>
        </p:txBody>
      </p:sp>
      <p:cxnSp>
        <p:nvCxnSpPr>
          <p:cNvPr id="47" name="Straight Arrow Connector 46">
            <a:extLst>
              <a:ext uri="{FF2B5EF4-FFF2-40B4-BE49-F238E27FC236}">
                <a16:creationId xmlns:a16="http://schemas.microsoft.com/office/drawing/2014/main" xmlns="" id="{EB5BEC63-E17B-CB43-89A7-6F8377D71E6A}"/>
              </a:ext>
            </a:extLst>
          </p:cNvPr>
          <p:cNvCxnSpPr>
            <a:cxnSpLocks/>
          </p:cNvCxnSpPr>
          <p:nvPr/>
        </p:nvCxnSpPr>
        <p:spPr>
          <a:xfrm flipH="1">
            <a:off x="10248758" y="4076705"/>
            <a:ext cx="700186" cy="917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pic>
        <p:nvPicPr>
          <p:cNvPr id="3" name="Picture 2"/>
          <p:cNvPicPr>
            <a:picLocks noChangeAspect="1"/>
          </p:cNvPicPr>
          <p:nvPr/>
        </p:nvPicPr>
        <p:blipFill>
          <a:blip r:embed="rId2"/>
          <a:stretch>
            <a:fillRect/>
          </a:stretch>
        </p:blipFill>
        <p:spPr>
          <a:xfrm>
            <a:off x="10772327" y="3221041"/>
            <a:ext cx="621846" cy="615749"/>
          </a:xfrm>
          <a:prstGeom prst="rect">
            <a:avLst/>
          </a:prstGeom>
        </p:spPr>
      </p:pic>
      <p:cxnSp>
        <p:nvCxnSpPr>
          <p:cNvPr id="29" name="Straight Arrow Connector 28">
            <a:extLst>
              <a:ext uri="{FF2B5EF4-FFF2-40B4-BE49-F238E27FC236}">
                <a16:creationId xmlns:a16="http://schemas.microsoft.com/office/drawing/2014/main" xmlns="" id="{EB5BEC63-E17B-CB43-89A7-6F8377D71E6A}"/>
              </a:ext>
            </a:extLst>
          </p:cNvPr>
          <p:cNvCxnSpPr>
            <a:cxnSpLocks/>
          </p:cNvCxnSpPr>
          <p:nvPr/>
        </p:nvCxnSpPr>
        <p:spPr>
          <a:xfrm>
            <a:off x="9699860" y="3963058"/>
            <a:ext cx="446579" cy="977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735152" y="3865340"/>
            <a:ext cx="774571" cy="253916"/>
          </a:xfrm>
          <a:prstGeom prst="rect">
            <a:avLst/>
          </a:prstGeom>
          <a:noFill/>
        </p:spPr>
        <p:txBody>
          <a:bodyPr wrap="none" rtlCol="0">
            <a:spAutoFit/>
          </a:bodyPr>
          <a:lstStyle/>
          <a:p>
            <a:r>
              <a:rPr lang="en-US" sz="1050" dirty="0" smtClean="0"/>
              <a:t>US Holiday</a:t>
            </a:r>
            <a:endParaRPr lang="en-US" sz="1050" dirty="0"/>
          </a:p>
        </p:txBody>
      </p:sp>
      <p:grpSp>
        <p:nvGrpSpPr>
          <p:cNvPr id="34" name="Group 33"/>
          <p:cNvGrpSpPr/>
          <p:nvPr/>
        </p:nvGrpSpPr>
        <p:grpSpPr>
          <a:xfrm>
            <a:off x="6904893" y="1588463"/>
            <a:ext cx="4673882" cy="4530983"/>
            <a:chOff x="6747163" y="1588463"/>
            <a:chExt cx="4831612" cy="4407212"/>
          </a:xfrm>
        </p:grpSpPr>
        <p:grpSp>
          <p:nvGrpSpPr>
            <p:cNvPr id="32" name="Group 31">
              <a:extLst>
                <a:ext uri="{FF2B5EF4-FFF2-40B4-BE49-F238E27FC236}">
                  <a16:creationId xmlns:a16="http://schemas.microsoft.com/office/drawing/2014/main" xmlns="" id="{F1A85269-51DF-5F48-8AD1-E5FDB72A8EA3}"/>
                </a:ext>
              </a:extLst>
            </p:cNvPr>
            <p:cNvGrpSpPr/>
            <p:nvPr/>
          </p:nvGrpSpPr>
          <p:grpSpPr>
            <a:xfrm>
              <a:off x="6747163" y="1588463"/>
              <a:ext cx="4831612" cy="2730647"/>
              <a:chOff x="1702411" y="3452991"/>
              <a:chExt cx="5168575" cy="4101413"/>
            </a:xfrm>
          </p:grpSpPr>
          <p:grpSp>
            <p:nvGrpSpPr>
              <p:cNvPr id="13" name="Group 12">
                <a:extLst>
                  <a:ext uri="{FF2B5EF4-FFF2-40B4-BE49-F238E27FC236}">
                    <a16:creationId xmlns:a16="http://schemas.microsoft.com/office/drawing/2014/main" xmlns=""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xmlns=""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xmlns=""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xmlns=""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xmlns=""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xmlns=""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xmlns=""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xmlns=""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xmlns=""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xmlns=""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xmlns="" id="{8424D5D8-D1A2-C448-A948-5F5D29EA093B}"/>
                  </a:ext>
                </a:extLst>
              </p:cNvPr>
              <p:cNvSpPr>
                <a:spLocks noEditPoints="1"/>
              </p:cNvSpPr>
              <p:nvPr/>
            </p:nvSpPr>
            <p:spPr bwMode="auto">
              <a:xfrm>
                <a:off x="4570553" y="5755224"/>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xmlns="" id="{2194446E-F265-1F4C-A70C-A6364F7F2A13}"/>
                  </a:ext>
                </a:extLst>
              </p:cNvPr>
              <p:cNvSpPr txBox="1"/>
              <p:nvPr/>
            </p:nvSpPr>
            <p:spPr>
              <a:xfrm>
                <a:off x="4381330" y="6722303"/>
                <a:ext cx="763702" cy="832101"/>
              </a:xfrm>
              <a:prstGeom prst="rect">
                <a:avLst/>
              </a:prstGeom>
              <a:noFill/>
            </p:spPr>
            <p:txBody>
              <a:bodyPr wrap="none" rtlCol="0">
                <a:spAutoFit/>
              </a:bodyPr>
              <a:lstStyle/>
              <a:p>
                <a:r>
                  <a:rPr lang="en-US" sz="1200" dirty="0" smtClean="0"/>
                  <a:t>cab data</a:t>
                </a:r>
                <a:endParaRPr lang="en-US" sz="1200" dirty="0"/>
              </a:p>
              <a:p>
                <a:endParaRPr lang="en-US" dirty="0"/>
              </a:p>
            </p:txBody>
          </p:sp>
        </p:grpSp>
        <p:sp>
          <p:nvSpPr>
            <p:cNvPr id="28" name="Freeform 86">
              <a:extLst>
                <a:ext uri="{FF2B5EF4-FFF2-40B4-BE49-F238E27FC236}">
                  <a16:creationId xmlns:a16="http://schemas.microsoft.com/office/drawing/2014/main" xmlns="" id="{1B25A797-CEF4-004B-A34A-0B12A2C9F170}"/>
                </a:ext>
              </a:extLst>
            </p:cNvPr>
            <p:cNvSpPr>
              <a:spLocks noEditPoints="1"/>
            </p:cNvSpPr>
            <p:nvPr/>
          </p:nvSpPr>
          <p:spPr bwMode="auto">
            <a:xfrm>
              <a:off x="9836618" y="5055497"/>
              <a:ext cx="619642" cy="616811"/>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TextBox 26"/>
            <p:cNvSpPr txBox="1"/>
            <p:nvPr/>
          </p:nvSpPr>
          <p:spPr>
            <a:xfrm>
              <a:off x="9789536" y="5734065"/>
              <a:ext cx="753732" cy="261610"/>
            </a:xfrm>
            <a:prstGeom prst="rect">
              <a:avLst/>
            </a:prstGeom>
            <a:noFill/>
          </p:spPr>
          <p:txBody>
            <a:bodyPr wrap="none" rtlCol="0">
              <a:spAutoFit/>
            </a:bodyPr>
            <a:lstStyle/>
            <a:p>
              <a:r>
                <a:rPr lang="en-US" sz="1100" dirty="0" smtClean="0"/>
                <a:t>Final Data</a:t>
              </a:r>
              <a:endParaRPr lang="en-US" sz="1100" dirty="0"/>
            </a:p>
          </p:txBody>
        </p:sp>
      </p:grpSp>
    </p:spTree>
    <p:extLst>
      <p:ext uri="{BB962C8B-B14F-4D97-AF65-F5344CB8AC3E}">
        <p14:creationId xmlns:p14="http://schemas.microsoft.com/office/powerpoint/2010/main" val="150083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pic>
        <p:nvPicPr>
          <p:cNvPr id="20" name="Picture 19">
            <a:extLst>
              <a:ext uri="{FF2B5EF4-FFF2-40B4-BE49-F238E27FC236}">
                <a16:creationId xmlns:a16="http://schemas.microsoft.com/office/drawing/2014/main" xmlns="" id="{EE1746ED-A342-1145-AB73-1B1757B8E828}"/>
              </a:ext>
            </a:extLst>
          </p:cNvPr>
          <p:cNvPicPr>
            <a:picLocks noChangeAspect="1"/>
          </p:cNvPicPr>
          <p:nvPr/>
        </p:nvPicPr>
        <p:blipFill>
          <a:blip r:embed="rId2"/>
          <a:stretch>
            <a:fillRect/>
          </a:stretch>
        </p:blipFill>
        <p:spPr>
          <a:xfrm>
            <a:off x="2540893" y="1891176"/>
            <a:ext cx="931174" cy="485213"/>
          </a:xfrm>
          <a:prstGeom prst="rect">
            <a:avLst/>
          </a:prstGeom>
        </p:spPr>
      </p:pic>
      <p:sp>
        <p:nvSpPr>
          <p:cNvPr id="3" name="Rectangle 2">
            <a:extLst>
              <a:ext uri="{FF2B5EF4-FFF2-40B4-BE49-F238E27FC236}">
                <a16:creationId xmlns:a16="http://schemas.microsoft.com/office/drawing/2014/main" xmlns=""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t>
            </a:r>
            <a:r>
              <a:rPr lang="en-US" sz="4400" b="1" dirty="0" smtClean="0">
                <a:solidFill>
                  <a:schemeClr val="accent2"/>
                </a:solidFill>
                <a:latin typeface="+mj-lt"/>
              </a:rPr>
              <a:t>Analysis Yearly</a:t>
            </a:r>
            <a:endParaRPr lang="en-US" sz="4400" b="1" dirty="0">
              <a:solidFill>
                <a:schemeClr val="bg2">
                  <a:lumMod val="25000"/>
                </a:schemeClr>
              </a:solidFill>
              <a:latin typeface="+mj-lt"/>
            </a:endParaRPr>
          </a:p>
        </p:txBody>
      </p:sp>
      <p:pic>
        <p:nvPicPr>
          <p:cNvPr id="5" name="Picture 4"/>
          <p:cNvPicPr>
            <a:picLocks noChangeAspect="1"/>
          </p:cNvPicPr>
          <p:nvPr/>
        </p:nvPicPr>
        <p:blipFill>
          <a:blip r:embed="rId3"/>
          <a:stretch>
            <a:fillRect/>
          </a:stretch>
        </p:blipFill>
        <p:spPr>
          <a:xfrm>
            <a:off x="254578" y="1550365"/>
            <a:ext cx="4181879" cy="3513588"/>
          </a:xfrm>
          <a:prstGeom prst="rect">
            <a:avLst/>
          </a:prstGeom>
        </p:spPr>
      </p:pic>
      <p:pic>
        <p:nvPicPr>
          <p:cNvPr id="7" name="Picture 6"/>
          <p:cNvPicPr>
            <a:picLocks noChangeAspect="1"/>
          </p:cNvPicPr>
          <p:nvPr/>
        </p:nvPicPr>
        <p:blipFill rotWithShape="1">
          <a:blip r:embed="rId4"/>
          <a:srcRect r="-480" b="1712"/>
          <a:stretch/>
        </p:blipFill>
        <p:spPr>
          <a:xfrm>
            <a:off x="4949075" y="1391020"/>
            <a:ext cx="5802052" cy="3804436"/>
          </a:xfrm>
          <a:prstGeom prst="rect">
            <a:avLst/>
          </a:prstGeom>
        </p:spPr>
      </p:pic>
      <p:sp>
        <p:nvSpPr>
          <p:cNvPr id="9" name="TextBox 8"/>
          <p:cNvSpPr txBox="1"/>
          <p:nvPr/>
        </p:nvSpPr>
        <p:spPr>
          <a:xfrm>
            <a:off x="931985" y="5855677"/>
            <a:ext cx="10541668" cy="400110"/>
          </a:xfrm>
          <a:prstGeom prst="rect">
            <a:avLst/>
          </a:prstGeom>
          <a:noFill/>
        </p:spPr>
        <p:txBody>
          <a:bodyPr wrap="none" rtlCol="0">
            <a:spAutoFit/>
          </a:bodyPr>
          <a:lstStyle/>
          <a:p>
            <a:r>
              <a:rPr lang="en-US" sz="2000" b="1" dirty="0" smtClean="0">
                <a:latin typeface="Bradley Hand ITC" panose="03070402050302030203" pitchFamily="66" charset="0"/>
              </a:rPr>
              <a:t>It is clearly visible that  profit for both company increase in the year 2017 and decreases in 2018</a:t>
            </a:r>
            <a:endParaRPr lang="en-US" sz="2000" b="1" dirty="0">
              <a:latin typeface="Bradley Hand ITC" panose="03070402050302030203" pitchFamily="66" charset="0"/>
            </a:endParaRPr>
          </a:p>
        </p:txBody>
      </p:sp>
    </p:spTree>
    <p:extLst>
      <p:ext uri="{BB962C8B-B14F-4D97-AF65-F5344CB8AC3E}">
        <p14:creationId xmlns:p14="http://schemas.microsoft.com/office/powerpoint/2010/main" val="746674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xmlns=""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t>
            </a:r>
            <a:r>
              <a:rPr lang="en-US" sz="4400" b="1" dirty="0" smtClean="0">
                <a:solidFill>
                  <a:schemeClr val="accent2"/>
                </a:solidFill>
                <a:latin typeface="+mj-lt"/>
              </a:rPr>
              <a:t>Analysis </a:t>
            </a:r>
            <a:r>
              <a:rPr lang="en-US" sz="4400" b="1" dirty="0" smtClean="0">
                <a:solidFill>
                  <a:schemeClr val="accent2"/>
                </a:solidFill>
                <a:latin typeface="+mj-lt"/>
              </a:rPr>
              <a:t>Month</a:t>
            </a:r>
            <a:r>
              <a:rPr lang="en-US" sz="4400" b="1" dirty="0" smtClean="0">
                <a:solidFill>
                  <a:schemeClr val="accent2"/>
                </a:solidFill>
                <a:latin typeface="+mj-lt"/>
              </a:rPr>
              <a:t>ly</a:t>
            </a:r>
            <a:endParaRPr lang="en-US" sz="4400" b="1" dirty="0">
              <a:solidFill>
                <a:schemeClr val="bg2">
                  <a:lumMod val="25000"/>
                </a:schemeClr>
              </a:solidFill>
              <a:latin typeface="+mj-lt"/>
            </a:endParaRPr>
          </a:p>
        </p:txBody>
      </p:sp>
      <p:pic>
        <p:nvPicPr>
          <p:cNvPr id="2" name="Picture 1"/>
          <p:cNvPicPr>
            <a:picLocks noChangeAspect="1"/>
          </p:cNvPicPr>
          <p:nvPr/>
        </p:nvPicPr>
        <p:blipFill>
          <a:blip r:embed="rId2"/>
          <a:stretch>
            <a:fillRect/>
          </a:stretch>
        </p:blipFill>
        <p:spPr>
          <a:xfrm>
            <a:off x="154508" y="1540912"/>
            <a:ext cx="8233353" cy="4851797"/>
          </a:xfrm>
          <a:prstGeom prst="rect">
            <a:avLst/>
          </a:prstGeom>
        </p:spPr>
      </p:pic>
      <p:sp>
        <p:nvSpPr>
          <p:cNvPr id="4" name="TextBox 3"/>
          <p:cNvSpPr txBox="1"/>
          <p:nvPr/>
        </p:nvSpPr>
        <p:spPr>
          <a:xfrm>
            <a:off x="8581292" y="2074985"/>
            <a:ext cx="3522785" cy="3785652"/>
          </a:xfrm>
          <a:prstGeom prst="rect">
            <a:avLst/>
          </a:prstGeom>
          <a:noFill/>
        </p:spPr>
        <p:txBody>
          <a:bodyPr wrap="square" rtlCol="0">
            <a:spAutoFit/>
          </a:bodyPr>
          <a:lstStyle/>
          <a:p>
            <a:pPr marL="457200" indent="-457200">
              <a:buFont typeface="Wingdings" panose="05000000000000000000" pitchFamily="2" charset="2"/>
              <a:buChar char="v"/>
            </a:pPr>
            <a:r>
              <a:rPr lang="en-US" sz="2400" b="1" dirty="0">
                <a:latin typeface="Bradley Hand ITC" panose="03070402050302030203" pitchFamily="66" charset="0"/>
              </a:rPr>
              <a:t>we can see a significant increase in travelling from </a:t>
            </a:r>
            <a:r>
              <a:rPr lang="en-US" sz="2400" b="1" dirty="0">
                <a:latin typeface="Bradley Hand ITC" panose="03070402050302030203" pitchFamily="66" charset="0"/>
              </a:rPr>
              <a:t>J</a:t>
            </a:r>
            <a:r>
              <a:rPr lang="en-US" sz="2400" b="1" dirty="0" smtClean="0">
                <a:latin typeface="Bradley Hand ITC" panose="03070402050302030203" pitchFamily="66" charset="0"/>
              </a:rPr>
              <a:t>uly </a:t>
            </a:r>
            <a:r>
              <a:rPr lang="en-US" sz="2400" b="1" dirty="0">
                <a:latin typeface="Bradley Hand ITC" panose="03070402050302030203" pitchFamily="66" charset="0"/>
              </a:rPr>
              <a:t>to </a:t>
            </a:r>
            <a:r>
              <a:rPr lang="en-US" sz="2400" b="1" dirty="0" smtClean="0">
                <a:latin typeface="Bradley Hand ITC" panose="03070402050302030203" pitchFamily="66" charset="0"/>
              </a:rPr>
              <a:t>December</a:t>
            </a:r>
          </a:p>
          <a:p>
            <a:endParaRPr lang="en-US" sz="2400" b="1" dirty="0">
              <a:latin typeface="Bradley Hand ITC" panose="03070402050302030203" pitchFamily="66" charset="0"/>
            </a:endParaRPr>
          </a:p>
          <a:p>
            <a:pPr marL="457200" indent="-457200">
              <a:buFont typeface="Wingdings" panose="05000000000000000000" pitchFamily="2" charset="2"/>
              <a:buChar char="v"/>
            </a:pPr>
            <a:r>
              <a:rPr lang="en-US" sz="2400" b="1" dirty="0">
                <a:latin typeface="Bradley Hand ITC" panose="03070402050302030203" pitchFamily="66" charset="0"/>
              </a:rPr>
              <a:t>T</a:t>
            </a:r>
            <a:r>
              <a:rPr lang="en-US" sz="2400" b="1" dirty="0" smtClean="0">
                <a:latin typeface="Bradley Hand ITC" panose="03070402050302030203" pitchFamily="66" charset="0"/>
              </a:rPr>
              <a:t>he </a:t>
            </a:r>
            <a:r>
              <a:rPr lang="en-US" sz="2400" b="1" dirty="0">
                <a:latin typeface="Bradley Hand ITC" panose="03070402050302030203" pitchFamily="66" charset="0"/>
              </a:rPr>
              <a:t>trend is similar in both the cab but yellow cab has major impact</a:t>
            </a:r>
          </a:p>
          <a:p>
            <a:pPr marL="457200" indent="-457200">
              <a:buFont typeface="Wingdings" panose="05000000000000000000" pitchFamily="2" charset="2"/>
              <a:buChar char="v"/>
            </a:pPr>
            <a:endParaRPr lang="en-US" sz="2400" b="1" dirty="0">
              <a:latin typeface="Bradley Hand ITC" panose="03070402050302030203" pitchFamily="66" charset="0"/>
            </a:endParaRPr>
          </a:p>
        </p:txBody>
      </p:sp>
    </p:spTree>
    <p:extLst>
      <p:ext uri="{BB962C8B-B14F-4D97-AF65-F5344CB8AC3E}">
        <p14:creationId xmlns:p14="http://schemas.microsoft.com/office/powerpoint/2010/main" val="3843789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 </a:t>
            </a:r>
            <a:r>
              <a:rPr lang="en-US" sz="4400" b="1" dirty="0" smtClean="0">
                <a:solidFill>
                  <a:schemeClr val="accent2"/>
                </a:solidFill>
                <a:latin typeface="+mj-lt"/>
              </a:rPr>
              <a:t>City wise transaction </a:t>
            </a:r>
            <a:r>
              <a:rPr lang="en-US" sz="4400" b="1" dirty="0" smtClean="0">
                <a:solidFill>
                  <a:schemeClr val="accent2"/>
                </a:solidFill>
                <a:latin typeface="+mj-lt"/>
              </a:rPr>
              <a:t>Analysis </a:t>
            </a:r>
            <a:endParaRPr lang="en-US" sz="4400" b="1" dirty="0">
              <a:solidFill>
                <a:schemeClr val="accent2"/>
              </a:solidFill>
              <a:latin typeface="+mj-lt"/>
            </a:endParaRPr>
          </a:p>
        </p:txBody>
      </p:sp>
      <p:pic>
        <p:nvPicPr>
          <p:cNvPr id="4" name="Picture 3"/>
          <p:cNvPicPr>
            <a:picLocks noChangeAspect="1"/>
          </p:cNvPicPr>
          <p:nvPr/>
        </p:nvPicPr>
        <p:blipFill>
          <a:blip r:embed="rId2"/>
          <a:stretch>
            <a:fillRect/>
          </a:stretch>
        </p:blipFill>
        <p:spPr>
          <a:xfrm>
            <a:off x="805594" y="1371599"/>
            <a:ext cx="7248160" cy="5488981"/>
          </a:xfrm>
          <a:prstGeom prst="rect">
            <a:avLst/>
          </a:prstGeom>
        </p:spPr>
      </p:pic>
      <p:sp>
        <p:nvSpPr>
          <p:cNvPr id="6" name="TextBox 5"/>
          <p:cNvSpPr txBox="1"/>
          <p:nvPr/>
        </p:nvSpPr>
        <p:spPr>
          <a:xfrm>
            <a:off x="8581292" y="2074985"/>
            <a:ext cx="3522785" cy="3416320"/>
          </a:xfrm>
          <a:prstGeom prst="rect">
            <a:avLst/>
          </a:prstGeom>
          <a:noFill/>
        </p:spPr>
        <p:txBody>
          <a:bodyPr wrap="square" rtlCol="0">
            <a:spAutoFit/>
          </a:bodyPr>
          <a:lstStyle/>
          <a:p>
            <a:pPr marL="457200" indent="-457200">
              <a:buFont typeface="Wingdings" panose="05000000000000000000" pitchFamily="2" charset="2"/>
              <a:buChar char="v"/>
            </a:pPr>
            <a:r>
              <a:rPr lang="en-US" sz="2400" b="1" dirty="0" smtClean="0">
                <a:latin typeface="Bradley Hand ITC" panose="03070402050302030203" pitchFamily="66" charset="0"/>
              </a:rPr>
              <a:t>New York followed by Chicago and LA has maximum no. of cab users</a:t>
            </a:r>
          </a:p>
          <a:p>
            <a:endParaRPr lang="en-US" sz="2400" b="1" dirty="0">
              <a:latin typeface="Bradley Hand ITC" panose="03070402050302030203" pitchFamily="66" charset="0"/>
            </a:endParaRPr>
          </a:p>
          <a:p>
            <a:pPr marL="457200" indent="-457200">
              <a:buFont typeface="Wingdings" panose="05000000000000000000" pitchFamily="2" charset="2"/>
              <a:buChar char="v"/>
            </a:pPr>
            <a:r>
              <a:rPr lang="en-US" sz="2400" b="1" dirty="0" smtClean="0">
                <a:latin typeface="Bradley Hand ITC" panose="03070402050302030203" pitchFamily="66" charset="0"/>
              </a:rPr>
              <a:t>While Pittsburg and Tucson has minimum no. of cab users</a:t>
            </a:r>
            <a:endParaRPr lang="en-US" sz="2400" b="1" dirty="0">
              <a:latin typeface="Bradley Hand ITC" panose="03070402050302030203" pitchFamily="66" charset="0"/>
            </a:endParaRPr>
          </a:p>
          <a:p>
            <a:pPr marL="457200" indent="-457200">
              <a:buFont typeface="Wingdings" panose="05000000000000000000" pitchFamily="2" charset="2"/>
              <a:buChar char="v"/>
            </a:pPr>
            <a:endParaRPr lang="en-US" sz="2400" b="1" dirty="0">
              <a:latin typeface="Bradley Hand ITC" panose="03070402050302030203" pitchFamily="66" charset="0"/>
            </a:endParaRPr>
          </a:p>
        </p:txBody>
      </p:sp>
    </p:spTree>
    <p:extLst>
      <p:ext uri="{BB962C8B-B14F-4D97-AF65-F5344CB8AC3E}">
        <p14:creationId xmlns:p14="http://schemas.microsoft.com/office/powerpoint/2010/main" val="943904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 </a:t>
            </a:r>
            <a:r>
              <a:rPr lang="en-US" sz="4400" b="1" dirty="0" smtClean="0">
                <a:solidFill>
                  <a:schemeClr val="accent2"/>
                </a:solidFill>
                <a:latin typeface="+mj-lt"/>
              </a:rPr>
              <a:t>City wise Profit </a:t>
            </a:r>
            <a:r>
              <a:rPr lang="en-US" sz="4400" b="1" dirty="0" smtClean="0">
                <a:solidFill>
                  <a:schemeClr val="accent2"/>
                </a:solidFill>
                <a:latin typeface="+mj-lt"/>
              </a:rPr>
              <a:t>Analysis</a:t>
            </a:r>
            <a:endParaRPr lang="en-US" sz="4400" b="1" dirty="0">
              <a:solidFill>
                <a:schemeClr val="accent2"/>
              </a:solidFill>
              <a:latin typeface="+mj-lt"/>
            </a:endParaRPr>
          </a:p>
        </p:txBody>
      </p:sp>
      <p:sp>
        <p:nvSpPr>
          <p:cNvPr id="6" name="TextBox 5"/>
          <p:cNvSpPr txBox="1"/>
          <p:nvPr/>
        </p:nvSpPr>
        <p:spPr>
          <a:xfrm>
            <a:off x="8581292" y="2074985"/>
            <a:ext cx="3522785" cy="3416320"/>
          </a:xfrm>
          <a:prstGeom prst="rect">
            <a:avLst/>
          </a:prstGeom>
          <a:noFill/>
        </p:spPr>
        <p:txBody>
          <a:bodyPr wrap="square" rtlCol="0">
            <a:spAutoFit/>
          </a:bodyPr>
          <a:lstStyle/>
          <a:p>
            <a:pPr marL="457200" indent="-457200">
              <a:buFont typeface="Wingdings" panose="05000000000000000000" pitchFamily="2" charset="2"/>
              <a:buChar char="v"/>
            </a:pPr>
            <a:r>
              <a:rPr lang="en-US" sz="2400" b="1" dirty="0" smtClean="0">
                <a:latin typeface="Bradley Hand ITC" panose="03070402050302030203" pitchFamily="66" charset="0"/>
              </a:rPr>
              <a:t>New York followed by Chicago and LA has maximum no. of cab users</a:t>
            </a:r>
          </a:p>
          <a:p>
            <a:endParaRPr lang="en-US" sz="2400" b="1" dirty="0">
              <a:latin typeface="Bradley Hand ITC" panose="03070402050302030203" pitchFamily="66" charset="0"/>
            </a:endParaRPr>
          </a:p>
          <a:p>
            <a:pPr marL="457200" indent="-457200">
              <a:buFont typeface="Wingdings" panose="05000000000000000000" pitchFamily="2" charset="2"/>
              <a:buChar char="v"/>
            </a:pPr>
            <a:r>
              <a:rPr lang="en-US" sz="2400" b="1" dirty="0" smtClean="0">
                <a:latin typeface="Bradley Hand ITC" panose="03070402050302030203" pitchFamily="66" charset="0"/>
              </a:rPr>
              <a:t>While Pittsburg and Tucson has minimum no. of cab users</a:t>
            </a:r>
            <a:endParaRPr lang="en-US" sz="2400" b="1" dirty="0">
              <a:latin typeface="Bradley Hand ITC" panose="03070402050302030203" pitchFamily="66" charset="0"/>
            </a:endParaRPr>
          </a:p>
          <a:p>
            <a:pPr marL="457200" indent="-457200">
              <a:buFont typeface="Wingdings" panose="05000000000000000000" pitchFamily="2" charset="2"/>
              <a:buChar char="v"/>
            </a:pPr>
            <a:endParaRPr lang="en-US" sz="2400" b="1" dirty="0">
              <a:latin typeface="Bradley Hand ITC" panose="03070402050302030203" pitchFamily="66" charset="0"/>
            </a:endParaRPr>
          </a:p>
        </p:txBody>
      </p:sp>
      <p:pic>
        <p:nvPicPr>
          <p:cNvPr id="2" name="Picture 1"/>
          <p:cNvPicPr>
            <a:picLocks noChangeAspect="1"/>
          </p:cNvPicPr>
          <p:nvPr/>
        </p:nvPicPr>
        <p:blipFill>
          <a:blip r:embed="rId2"/>
          <a:stretch>
            <a:fillRect/>
          </a:stretch>
        </p:blipFill>
        <p:spPr>
          <a:xfrm>
            <a:off x="571151" y="1701931"/>
            <a:ext cx="7119187" cy="4883963"/>
          </a:xfrm>
          <a:prstGeom prst="rect">
            <a:avLst/>
          </a:prstGeom>
        </p:spPr>
      </p:pic>
    </p:spTree>
    <p:extLst>
      <p:ext uri="{BB962C8B-B14F-4D97-AF65-F5344CB8AC3E}">
        <p14:creationId xmlns:p14="http://schemas.microsoft.com/office/powerpoint/2010/main" val="165831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 Age </a:t>
            </a:r>
            <a:r>
              <a:rPr lang="en-US" sz="4400" b="1" dirty="0" smtClean="0">
                <a:solidFill>
                  <a:schemeClr val="accent2"/>
                </a:solidFill>
                <a:latin typeface="+mj-lt"/>
              </a:rPr>
              <a:t> wise Profit </a:t>
            </a:r>
            <a:r>
              <a:rPr lang="en-US" sz="4400" b="1" dirty="0" smtClean="0">
                <a:solidFill>
                  <a:schemeClr val="accent2"/>
                </a:solidFill>
                <a:latin typeface="+mj-lt"/>
              </a:rPr>
              <a:t>Analysis</a:t>
            </a:r>
            <a:endParaRPr lang="en-US" sz="4400" b="1" dirty="0">
              <a:solidFill>
                <a:schemeClr val="accent2"/>
              </a:solidFill>
              <a:latin typeface="+mj-lt"/>
            </a:endParaRPr>
          </a:p>
        </p:txBody>
      </p:sp>
      <p:sp>
        <p:nvSpPr>
          <p:cNvPr id="6" name="TextBox 5"/>
          <p:cNvSpPr txBox="1"/>
          <p:nvPr/>
        </p:nvSpPr>
        <p:spPr>
          <a:xfrm>
            <a:off x="8581292" y="2074985"/>
            <a:ext cx="3522785" cy="4154984"/>
          </a:xfrm>
          <a:prstGeom prst="rect">
            <a:avLst/>
          </a:prstGeom>
          <a:noFill/>
        </p:spPr>
        <p:txBody>
          <a:bodyPr wrap="square" rtlCol="0">
            <a:spAutoFit/>
          </a:bodyPr>
          <a:lstStyle/>
          <a:p>
            <a:pPr marL="342900" indent="-342900">
              <a:buFont typeface="Wingdings" panose="05000000000000000000" pitchFamily="2" charset="2"/>
              <a:buChar char="q"/>
            </a:pPr>
            <a:r>
              <a:rPr lang="en-US" b="1" dirty="0">
                <a:latin typeface="Bradley Hand ITC" panose="03070402050302030203" pitchFamily="66" charset="0"/>
              </a:rPr>
              <a:t>It is clearly visible that middle aged followed by young are the most profitable customer</a:t>
            </a:r>
          </a:p>
          <a:p>
            <a:pPr marL="342900" indent="-342900">
              <a:buFont typeface="Wingdings" panose="05000000000000000000" pitchFamily="2" charset="2"/>
              <a:buChar char="q"/>
            </a:pPr>
            <a:endParaRPr lang="en-US" b="1" dirty="0" smtClean="0">
              <a:latin typeface="Bradley Hand ITC" panose="03070402050302030203" pitchFamily="66" charset="0"/>
            </a:endParaRPr>
          </a:p>
          <a:p>
            <a:pPr marL="342900" indent="-342900">
              <a:buFont typeface="Wingdings" panose="05000000000000000000" pitchFamily="2" charset="2"/>
              <a:buChar char="q"/>
            </a:pPr>
            <a:r>
              <a:rPr lang="en-US" b="1" dirty="0" smtClean="0">
                <a:latin typeface="Bradley Hand ITC" panose="03070402050302030203" pitchFamily="66" charset="0"/>
              </a:rPr>
              <a:t>old </a:t>
            </a:r>
            <a:r>
              <a:rPr lang="en-US" b="1" dirty="0">
                <a:latin typeface="Bradley Hand ITC" panose="03070402050302030203" pitchFamily="66" charset="0"/>
              </a:rPr>
              <a:t>customer is half of the young customer and very few customers are teenagers</a:t>
            </a:r>
          </a:p>
          <a:p>
            <a:pPr marL="342900" indent="-342900">
              <a:buFont typeface="Wingdings" panose="05000000000000000000" pitchFamily="2" charset="2"/>
              <a:buChar char="q"/>
            </a:pPr>
            <a:endParaRPr lang="en-US" b="1" dirty="0" smtClean="0">
              <a:latin typeface="Bradley Hand ITC" panose="03070402050302030203" pitchFamily="66" charset="0"/>
            </a:endParaRPr>
          </a:p>
          <a:p>
            <a:pPr marL="342900" indent="-342900">
              <a:buFont typeface="Wingdings" panose="05000000000000000000" pitchFamily="2" charset="2"/>
              <a:buChar char="q"/>
            </a:pPr>
            <a:r>
              <a:rPr lang="en-US" b="1" dirty="0" smtClean="0">
                <a:latin typeface="Bradley Hand ITC" panose="03070402050302030203" pitchFamily="66" charset="0"/>
              </a:rPr>
              <a:t>This </a:t>
            </a:r>
            <a:r>
              <a:rPr lang="en-US" b="1" dirty="0">
                <a:latin typeface="Bradley Hand ITC" panose="03070402050302030203" pitchFamily="66" charset="0"/>
              </a:rPr>
              <a:t>trend is similar for both the cab but profit of pink cab is much </a:t>
            </a:r>
            <a:r>
              <a:rPr lang="en-US" b="1" dirty="0" smtClean="0">
                <a:latin typeface="Bradley Hand ITC" panose="03070402050302030203" pitchFamily="66" charset="0"/>
              </a:rPr>
              <a:t> lesser </a:t>
            </a:r>
            <a:r>
              <a:rPr lang="en-US" b="1" dirty="0">
                <a:latin typeface="Bradley Hand ITC" panose="03070402050302030203" pitchFamily="66" charset="0"/>
              </a:rPr>
              <a:t>than the yellow cab</a:t>
            </a:r>
          </a:p>
          <a:p>
            <a:pPr marL="457200" indent="-457200">
              <a:buFont typeface="Wingdings" panose="05000000000000000000" pitchFamily="2" charset="2"/>
              <a:buChar char="v"/>
            </a:pPr>
            <a:endParaRPr lang="en-US" sz="2400" b="1" dirty="0">
              <a:latin typeface="Bradley Hand ITC" panose="03070402050302030203" pitchFamily="66" charset="0"/>
            </a:endParaRPr>
          </a:p>
          <a:p>
            <a:pPr marL="457200" indent="-457200">
              <a:buFont typeface="Wingdings" panose="05000000000000000000" pitchFamily="2" charset="2"/>
              <a:buChar char="v"/>
            </a:pPr>
            <a:endParaRPr lang="en-US" sz="2400" b="1" dirty="0">
              <a:latin typeface="Bradley Hand ITC" panose="03070402050302030203" pitchFamily="66" charset="0"/>
            </a:endParaRPr>
          </a:p>
        </p:txBody>
      </p:sp>
      <p:pic>
        <p:nvPicPr>
          <p:cNvPr id="3" name="Picture 2"/>
          <p:cNvPicPr>
            <a:picLocks noChangeAspect="1"/>
          </p:cNvPicPr>
          <p:nvPr/>
        </p:nvPicPr>
        <p:blipFill>
          <a:blip r:embed="rId2"/>
          <a:stretch>
            <a:fillRect/>
          </a:stretch>
        </p:blipFill>
        <p:spPr>
          <a:xfrm>
            <a:off x="120349" y="1518870"/>
            <a:ext cx="8015465" cy="5232151"/>
          </a:xfrm>
          <a:prstGeom prst="rect">
            <a:avLst/>
          </a:prstGeom>
        </p:spPr>
      </p:pic>
    </p:spTree>
    <p:extLst>
      <p:ext uri="{BB962C8B-B14F-4D97-AF65-F5344CB8AC3E}">
        <p14:creationId xmlns:p14="http://schemas.microsoft.com/office/powerpoint/2010/main" val="3409224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2678</TotalTime>
  <Words>932</Words>
  <Application>Microsoft Office PowerPoint</Application>
  <PresentationFormat>Widescreen</PresentationFormat>
  <Paragraphs>120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Bradley Hand ITC</vt:lpstr>
      <vt:lpstr>Calibri</vt:lpstr>
      <vt:lpstr>Calibri Light</vt:lpstr>
      <vt:lpstr>Wingdings</vt:lpstr>
      <vt:lpstr>Office Theme</vt:lpstr>
      <vt:lpstr>PowerPoint Presentation</vt:lpstr>
      <vt:lpstr>   Agenda</vt:lpstr>
      <vt:lpstr>Executive summary–G2M(cab industry) case study</vt:lpstr>
      <vt:lpstr>Data Exploration</vt:lpstr>
      <vt:lpstr>Profit Analysis</vt:lpstr>
      <vt:lpstr>Profit Analysis</vt:lpstr>
      <vt:lpstr>PowerPoint Presentation</vt:lpstr>
      <vt:lpstr>PowerPoint Presentation</vt:lpstr>
      <vt:lpstr>PowerPoint Presentation</vt:lpstr>
      <vt:lpstr>PowerPoint Presentation</vt:lpstr>
      <vt:lpstr>PowerPoint Presentation</vt:lpstr>
      <vt:lpstr>Profit Analysis</vt:lpstr>
      <vt:lpstr>Profit Analysis</vt:lpstr>
      <vt:lpstr>Profit Analysis</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Afshan Hashmi</dc:creator>
  <cp:lastModifiedBy>Afshan Hashmi</cp:lastModifiedBy>
  <cp:revision>19</cp:revision>
  <dcterms:created xsi:type="dcterms:W3CDTF">2021-03-14T18:56:33Z</dcterms:created>
  <dcterms:modified xsi:type="dcterms:W3CDTF">2021-03-16T15:34:51Z</dcterms:modified>
</cp:coreProperties>
</file>