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3" r:id="rId4"/>
    <p:sldId id="264" r:id="rId5"/>
    <p:sldId id="265" r:id="rId6"/>
    <p:sldId id="259" r:id="rId7"/>
    <p:sldId id="266" r:id="rId8"/>
    <p:sldId id="257" r:id="rId9"/>
    <p:sldId id="269" r:id="rId10"/>
    <p:sldId id="258" r:id="rId11"/>
    <p:sldId id="270" r:id="rId12"/>
    <p:sldId id="271" r:id="rId13"/>
    <p:sldId id="272"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013" autoAdjust="0"/>
    <p:restoredTop sz="94660"/>
  </p:normalViewPr>
  <p:slideViewPr>
    <p:cSldViewPr snapToGrid="0">
      <p:cViewPr varScale="1">
        <p:scale>
          <a:sx n="79" d="100"/>
          <a:sy n="79" d="100"/>
        </p:scale>
        <p:origin x="-324"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4F6685-3D90-46F8-B1F4-61A17D0ED4AB}" type="datetimeFigureOut">
              <a:rPr lang="en-IN" smtClean="0"/>
              <a:pPr/>
              <a:t>01/10/2018</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5DED6AF-B28A-49AC-8023-6BB234F99622}" type="slidenum">
              <a:rPr lang="en-IN" smtClean="0"/>
              <a:pPr/>
              <a:t>‹#›</a:t>
            </a:fld>
            <a:endParaRPr lang="en-IN"/>
          </a:p>
        </p:txBody>
      </p:sp>
    </p:spTree>
    <p:extLst>
      <p:ext uri="{BB962C8B-B14F-4D97-AF65-F5344CB8AC3E}">
        <p14:creationId xmlns="" xmlns:p14="http://schemas.microsoft.com/office/powerpoint/2010/main" val="361544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4F6685-3D90-46F8-B1F4-61A17D0ED4AB}" type="datetimeFigureOut">
              <a:rPr lang="en-IN" smtClean="0"/>
              <a:pPr/>
              <a:t>01/10/2018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DED6AF-B28A-49AC-8023-6BB234F99622}" type="slidenum">
              <a:rPr lang="en-IN" smtClean="0"/>
              <a:pPr/>
              <a:t>‹#›</a:t>
            </a:fld>
            <a:endParaRPr lang="en-IN"/>
          </a:p>
        </p:txBody>
      </p:sp>
    </p:spTree>
    <p:extLst>
      <p:ext uri="{BB962C8B-B14F-4D97-AF65-F5344CB8AC3E}">
        <p14:creationId xmlns="" xmlns:p14="http://schemas.microsoft.com/office/powerpoint/2010/main" val="173300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4F6685-3D90-46F8-B1F4-61A17D0ED4AB}" type="datetimeFigureOut">
              <a:rPr lang="en-IN" smtClean="0"/>
              <a:pPr/>
              <a:t>01/10/2018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DED6AF-B28A-49AC-8023-6BB234F99622}" type="slidenum">
              <a:rPr lang="en-IN" smtClean="0"/>
              <a:pPr/>
              <a:t>‹#›</a:t>
            </a:fld>
            <a:endParaRPr lang="en-IN"/>
          </a:p>
        </p:txBody>
      </p:sp>
    </p:spTree>
    <p:extLst>
      <p:ext uri="{BB962C8B-B14F-4D97-AF65-F5344CB8AC3E}">
        <p14:creationId xmlns="" xmlns:p14="http://schemas.microsoft.com/office/powerpoint/2010/main" val="764576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4F6685-3D90-46F8-B1F4-61A17D0ED4AB}" type="datetimeFigureOut">
              <a:rPr lang="en-IN" smtClean="0"/>
              <a:pPr/>
              <a:t>01/10/2018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DED6AF-B28A-49AC-8023-6BB234F99622}" type="slidenum">
              <a:rPr lang="en-IN" smtClean="0"/>
              <a:pPr/>
              <a:t>‹#›</a:t>
            </a:fld>
            <a:endParaRPr lang="en-IN"/>
          </a:p>
        </p:txBody>
      </p:sp>
    </p:spTree>
    <p:extLst>
      <p:ext uri="{BB962C8B-B14F-4D97-AF65-F5344CB8AC3E}">
        <p14:creationId xmlns="" xmlns:p14="http://schemas.microsoft.com/office/powerpoint/2010/main" val="4123091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4F6685-3D90-46F8-B1F4-61A17D0ED4AB}" type="datetimeFigureOut">
              <a:rPr lang="en-IN" smtClean="0"/>
              <a:pPr/>
              <a:t>01/10/2018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DED6AF-B28A-49AC-8023-6BB234F99622}" type="slidenum">
              <a:rPr lang="en-IN" smtClean="0"/>
              <a:pPr/>
              <a:t>‹#›</a:t>
            </a:fld>
            <a:endParaRPr lang="en-IN"/>
          </a:p>
        </p:txBody>
      </p:sp>
    </p:spTree>
    <p:extLst>
      <p:ext uri="{BB962C8B-B14F-4D97-AF65-F5344CB8AC3E}">
        <p14:creationId xmlns="" xmlns:p14="http://schemas.microsoft.com/office/powerpoint/2010/main" val="89981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4F6685-3D90-46F8-B1F4-61A17D0ED4AB}" type="datetimeFigureOut">
              <a:rPr lang="en-IN" smtClean="0"/>
              <a:pPr/>
              <a:t>01/10/2018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DED6AF-B28A-49AC-8023-6BB234F99622}" type="slidenum">
              <a:rPr lang="en-IN" smtClean="0"/>
              <a:pPr/>
              <a:t>‹#›</a:t>
            </a:fld>
            <a:endParaRPr lang="en-IN"/>
          </a:p>
        </p:txBody>
      </p:sp>
    </p:spTree>
    <p:extLst>
      <p:ext uri="{BB962C8B-B14F-4D97-AF65-F5344CB8AC3E}">
        <p14:creationId xmlns="" xmlns:p14="http://schemas.microsoft.com/office/powerpoint/2010/main" val="3054699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4F6685-3D90-46F8-B1F4-61A17D0ED4AB}" type="datetimeFigureOut">
              <a:rPr lang="en-IN" smtClean="0"/>
              <a:pPr/>
              <a:t>01/10/2018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DED6AF-B28A-49AC-8023-6BB234F99622}" type="slidenum">
              <a:rPr lang="en-IN" smtClean="0"/>
              <a:pPr/>
              <a:t>‹#›</a:t>
            </a:fld>
            <a:endParaRPr lang="en-IN"/>
          </a:p>
        </p:txBody>
      </p:sp>
    </p:spTree>
    <p:extLst>
      <p:ext uri="{BB962C8B-B14F-4D97-AF65-F5344CB8AC3E}">
        <p14:creationId xmlns="" xmlns:p14="http://schemas.microsoft.com/office/powerpoint/2010/main" val="2942151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F6685-3D90-46F8-B1F4-61A17D0ED4AB}" type="datetimeFigureOut">
              <a:rPr lang="en-IN" smtClean="0"/>
              <a:pPr/>
              <a:t>01/10/2018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DED6AF-B28A-49AC-8023-6BB234F99622}" type="slidenum">
              <a:rPr lang="en-IN" smtClean="0"/>
              <a:pPr/>
              <a:t>‹#›</a:t>
            </a:fld>
            <a:endParaRPr lang="en-IN"/>
          </a:p>
        </p:txBody>
      </p:sp>
    </p:spTree>
    <p:extLst>
      <p:ext uri="{BB962C8B-B14F-4D97-AF65-F5344CB8AC3E}">
        <p14:creationId xmlns="" xmlns:p14="http://schemas.microsoft.com/office/powerpoint/2010/main" val="690161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F6685-3D90-46F8-B1F4-61A17D0ED4AB}" type="datetimeFigureOut">
              <a:rPr lang="en-IN" smtClean="0"/>
              <a:pPr/>
              <a:t>01/10/2018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DED6AF-B28A-49AC-8023-6BB234F99622}" type="slidenum">
              <a:rPr lang="en-IN" smtClean="0"/>
              <a:pPr/>
              <a:t>‹#›</a:t>
            </a:fld>
            <a:endParaRPr lang="en-IN"/>
          </a:p>
        </p:txBody>
      </p:sp>
    </p:spTree>
    <p:extLst>
      <p:ext uri="{BB962C8B-B14F-4D97-AF65-F5344CB8AC3E}">
        <p14:creationId xmlns="" xmlns:p14="http://schemas.microsoft.com/office/powerpoint/2010/main" val="50919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F6685-3D90-46F8-B1F4-61A17D0ED4AB}" type="datetimeFigureOut">
              <a:rPr lang="en-IN" smtClean="0"/>
              <a:pPr/>
              <a:t>01/10/2018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5DED6AF-B28A-49AC-8023-6BB234F99622}" type="slidenum">
              <a:rPr lang="en-IN" smtClean="0"/>
              <a:pPr/>
              <a:t>‹#›</a:t>
            </a:fld>
            <a:endParaRPr lang="en-IN"/>
          </a:p>
        </p:txBody>
      </p:sp>
    </p:spTree>
    <p:extLst>
      <p:ext uri="{BB962C8B-B14F-4D97-AF65-F5344CB8AC3E}">
        <p14:creationId xmlns="" xmlns:p14="http://schemas.microsoft.com/office/powerpoint/2010/main" val="68058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4F6685-3D90-46F8-B1F4-61A17D0ED4AB}" type="datetimeFigureOut">
              <a:rPr lang="en-IN" smtClean="0"/>
              <a:pPr/>
              <a:t>01/10/2018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DED6AF-B28A-49AC-8023-6BB234F99622}" type="slidenum">
              <a:rPr lang="en-IN" smtClean="0"/>
              <a:pPr/>
              <a:t>‹#›</a:t>
            </a:fld>
            <a:endParaRPr lang="en-IN"/>
          </a:p>
        </p:txBody>
      </p:sp>
    </p:spTree>
    <p:extLst>
      <p:ext uri="{BB962C8B-B14F-4D97-AF65-F5344CB8AC3E}">
        <p14:creationId xmlns="" xmlns:p14="http://schemas.microsoft.com/office/powerpoint/2010/main" val="295702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4F6685-3D90-46F8-B1F4-61A17D0ED4AB}" type="datetimeFigureOut">
              <a:rPr lang="en-IN" smtClean="0"/>
              <a:pPr/>
              <a:t>01/10/2018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DED6AF-B28A-49AC-8023-6BB234F99622}" type="slidenum">
              <a:rPr lang="en-IN" smtClean="0"/>
              <a:pPr/>
              <a:t>‹#›</a:t>
            </a:fld>
            <a:endParaRPr lang="en-IN"/>
          </a:p>
        </p:txBody>
      </p:sp>
    </p:spTree>
    <p:extLst>
      <p:ext uri="{BB962C8B-B14F-4D97-AF65-F5344CB8AC3E}">
        <p14:creationId xmlns="" xmlns:p14="http://schemas.microsoft.com/office/powerpoint/2010/main" val="2803068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4F6685-3D90-46F8-B1F4-61A17D0ED4AB}" type="datetimeFigureOut">
              <a:rPr lang="en-IN" smtClean="0"/>
              <a:pPr/>
              <a:t>01/10/2018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DED6AF-B28A-49AC-8023-6BB234F99622}" type="slidenum">
              <a:rPr lang="en-IN" smtClean="0"/>
              <a:pPr/>
              <a:t>‹#›</a:t>
            </a:fld>
            <a:endParaRPr lang="en-IN"/>
          </a:p>
        </p:txBody>
      </p:sp>
    </p:spTree>
    <p:extLst>
      <p:ext uri="{BB962C8B-B14F-4D97-AF65-F5344CB8AC3E}">
        <p14:creationId xmlns="" xmlns:p14="http://schemas.microsoft.com/office/powerpoint/2010/main" val="58942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4F6685-3D90-46F8-B1F4-61A17D0ED4AB}" type="datetimeFigureOut">
              <a:rPr lang="en-IN" smtClean="0"/>
              <a:pPr/>
              <a:t>01/10/2018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DED6AF-B28A-49AC-8023-6BB234F99622}" type="slidenum">
              <a:rPr lang="en-IN" smtClean="0"/>
              <a:pPr/>
              <a:t>‹#›</a:t>
            </a:fld>
            <a:endParaRPr lang="en-IN"/>
          </a:p>
        </p:txBody>
      </p:sp>
    </p:spTree>
    <p:extLst>
      <p:ext uri="{BB962C8B-B14F-4D97-AF65-F5344CB8AC3E}">
        <p14:creationId xmlns="" xmlns:p14="http://schemas.microsoft.com/office/powerpoint/2010/main" val="74153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F6685-3D90-46F8-B1F4-61A17D0ED4AB}" type="datetimeFigureOut">
              <a:rPr lang="en-IN" smtClean="0"/>
              <a:pPr/>
              <a:t>01/10/2018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DED6AF-B28A-49AC-8023-6BB234F99622}" type="slidenum">
              <a:rPr lang="en-IN" smtClean="0"/>
              <a:pPr/>
              <a:t>‹#›</a:t>
            </a:fld>
            <a:endParaRPr lang="en-IN"/>
          </a:p>
        </p:txBody>
      </p:sp>
    </p:spTree>
    <p:extLst>
      <p:ext uri="{BB962C8B-B14F-4D97-AF65-F5344CB8AC3E}">
        <p14:creationId xmlns="" xmlns:p14="http://schemas.microsoft.com/office/powerpoint/2010/main" val="24078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4F6685-3D90-46F8-B1F4-61A17D0ED4AB}" type="datetimeFigureOut">
              <a:rPr lang="en-IN" smtClean="0"/>
              <a:pPr/>
              <a:t>01/10/2018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DED6AF-B28A-49AC-8023-6BB234F99622}" type="slidenum">
              <a:rPr lang="en-IN" smtClean="0"/>
              <a:pPr/>
              <a:t>‹#›</a:t>
            </a:fld>
            <a:endParaRPr lang="en-IN"/>
          </a:p>
        </p:txBody>
      </p:sp>
    </p:spTree>
    <p:extLst>
      <p:ext uri="{BB962C8B-B14F-4D97-AF65-F5344CB8AC3E}">
        <p14:creationId xmlns="" xmlns:p14="http://schemas.microsoft.com/office/powerpoint/2010/main" val="3543859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4F6685-3D90-46F8-B1F4-61A17D0ED4AB}" type="datetimeFigureOut">
              <a:rPr lang="en-IN" smtClean="0"/>
              <a:pPr/>
              <a:t>01/10/2018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DED6AF-B28A-49AC-8023-6BB234F99622}" type="slidenum">
              <a:rPr lang="en-IN" smtClean="0"/>
              <a:pPr/>
              <a:t>‹#›</a:t>
            </a:fld>
            <a:endParaRPr lang="en-IN"/>
          </a:p>
        </p:txBody>
      </p:sp>
    </p:spTree>
    <p:extLst>
      <p:ext uri="{BB962C8B-B14F-4D97-AF65-F5344CB8AC3E}">
        <p14:creationId xmlns="" xmlns:p14="http://schemas.microsoft.com/office/powerpoint/2010/main" val="3944913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4F6685-3D90-46F8-B1F4-61A17D0ED4AB}" type="datetimeFigureOut">
              <a:rPr lang="en-IN" smtClean="0"/>
              <a:pPr/>
              <a:t>01/10/2018</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DED6AF-B28A-49AC-8023-6BB234F99622}" type="slidenum">
              <a:rPr lang="en-IN" smtClean="0"/>
              <a:pPr/>
              <a:t>‹#›</a:t>
            </a:fld>
            <a:endParaRPr lang="en-IN"/>
          </a:p>
        </p:txBody>
      </p:sp>
    </p:spTree>
    <p:extLst>
      <p:ext uri="{BB962C8B-B14F-4D97-AF65-F5344CB8AC3E}">
        <p14:creationId xmlns="" xmlns:p14="http://schemas.microsoft.com/office/powerpoint/2010/main" val="3039866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2/library/tkinter.html" TargetMode="External"/><Relationship Id="rId2" Type="http://schemas.openxmlformats.org/officeDocument/2006/relationships/hyperlink" Target="https://www.kaggle.com/uciml/sms-spam-collection-dataset" TargetMode="External"/><Relationship Id="rId1" Type="http://schemas.openxmlformats.org/officeDocument/2006/relationships/slideLayout" Target="../slideLayouts/slideLayout2.xml"/><Relationship Id="rId5" Type="http://schemas.openxmlformats.org/officeDocument/2006/relationships/hyperlink" Target="https://www.nltk.org/" TargetMode="External"/><Relationship Id="rId4" Type="http://schemas.openxmlformats.org/officeDocument/2006/relationships/hyperlink" Target="https://matplotlib.or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5CF700-2552-4B32-AD09-80A1313E530A}"/>
              </a:ext>
            </a:extLst>
          </p:cNvPr>
          <p:cNvSpPr>
            <a:spLocks noGrp="1"/>
          </p:cNvSpPr>
          <p:nvPr>
            <p:ph type="ctrTitle"/>
          </p:nvPr>
        </p:nvSpPr>
        <p:spPr>
          <a:xfrm>
            <a:off x="2506405" y="493295"/>
            <a:ext cx="9094266" cy="1851080"/>
          </a:xfrm>
        </p:spPr>
        <p:txBody>
          <a:bodyPr>
            <a:normAutofit/>
          </a:bodyPr>
          <a:lstStyle/>
          <a:p>
            <a:pPr algn="ctr"/>
            <a:r>
              <a:rPr lang="en-IN" sz="3600" b="1" dirty="0">
                <a:latin typeface="Times New Roman" panose="02020603050405020304" pitchFamily="18" charset="0"/>
                <a:cs typeface="Times New Roman" panose="02020603050405020304" pitchFamily="18" charset="0"/>
              </a:rPr>
              <a:t>SPAM SMS PREDICTION </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USING         </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DATA </a:t>
            </a:r>
            <a:r>
              <a:rPr lang="en-IN" sz="3600" dirty="0" smtClean="0">
                <a:latin typeface="Times New Roman" panose="02020603050405020304" pitchFamily="18" charset="0"/>
                <a:cs typeface="Times New Roman" panose="02020603050405020304" pitchFamily="18" charset="0"/>
              </a:rPr>
              <a:t>CLASSIFICATION </a:t>
            </a:r>
            <a:r>
              <a:rPr lang="en-IN" sz="3600" dirty="0">
                <a:latin typeface="Times New Roman" panose="02020603050405020304" pitchFamily="18" charset="0"/>
                <a:cs typeface="Times New Roman" panose="02020603050405020304" pitchFamily="18" charset="0"/>
              </a:rPr>
              <a:t>TECHNIQUES</a:t>
            </a:r>
          </a:p>
        </p:txBody>
      </p:sp>
      <p:sp>
        <p:nvSpPr>
          <p:cNvPr id="3" name="Subtitle 2">
            <a:extLst>
              <a:ext uri="{FF2B5EF4-FFF2-40B4-BE49-F238E27FC236}">
                <a16:creationId xmlns="" xmlns:a16="http://schemas.microsoft.com/office/drawing/2014/main" id="{B78BBEE2-696A-462E-A063-354338C25946}"/>
              </a:ext>
            </a:extLst>
          </p:cNvPr>
          <p:cNvSpPr>
            <a:spLocks noGrp="1"/>
          </p:cNvSpPr>
          <p:nvPr>
            <p:ph type="subTitle" idx="1"/>
          </p:nvPr>
        </p:nvSpPr>
        <p:spPr>
          <a:xfrm>
            <a:off x="4515377" y="3996267"/>
            <a:ext cx="7194023" cy="1930400"/>
          </a:xfrm>
        </p:spPr>
        <p:txBody>
          <a:bodyPr>
            <a:normAutofit fontScale="92500" lnSpcReduction="20000"/>
          </a:bodyPr>
          <a:lstStyle/>
          <a:p>
            <a:pPr algn="l"/>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BY</a:t>
            </a:r>
          </a:p>
          <a:p>
            <a:pPr algn="l"/>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Roshani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Aher</a:t>
            </a:r>
            <a:r>
              <a:rPr lang="en-IN" sz="2000" dirty="0">
                <a:latin typeface="Times New Roman" panose="02020603050405020304" pitchFamily="18" charset="0"/>
                <a:cs typeface="Times New Roman" panose="02020603050405020304" pitchFamily="18" charset="0"/>
              </a:rPr>
              <a:t> (4302)</a:t>
            </a:r>
          </a:p>
          <a:p>
            <a:pPr algn="l"/>
            <a:r>
              <a:rPr lang="en-IN" sz="2000" dirty="0">
                <a:latin typeface="Times New Roman" panose="02020603050405020304" pitchFamily="18" charset="0"/>
                <a:cs typeface="Times New Roman" panose="02020603050405020304" pitchFamily="18" charset="0"/>
              </a:rPr>
              <a:t>									 - Monika </a:t>
            </a:r>
            <a:r>
              <a:rPr lang="en-IN" sz="2000" dirty="0" err="1">
                <a:latin typeface="Times New Roman" panose="02020603050405020304" pitchFamily="18" charset="0"/>
                <a:cs typeface="Times New Roman" panose="02020603050405020304" pitchFamily="18" charset="0"/>
              </a:rPr>
              <a:t>Bodake</a:t>
            </a:r>
            <a:r>
              <a:rPr lang="en-IN" sz="2000" dirty="0">
                <a:latin typeface="Times New Roman" panose="02020603050405020304" pitchFamily="18" charset="0"/>
                <a:cs typeface="Times New Roman" panose="02020603050405020304" pitchFamily="18" charset="0"/>
              </a:rPr>
              <a:t> (4309)</a:t>
            </a:r>
          </a:p>
          <a:p>
            <a:pPr algn="l"/>
            <a:r>
              <a:rPr lang="en-IN" sz="2000" dirty="0">
                <a:latin typeface="Times New Roman" panose="02020603050405020304" pitchFamily="18" charset="0"/>
                <a:cs typeface="Times New Roman" panose="02020603050405020304" pitchFamily="18" charset="0"/>
              </a:rPr>
              <a:t>									 - Vishwaja Chaudhari (4311)</a:t>
            </a:r>
          </a:p>
          <a:p>
            <a:pPr algn="l"/>
            <a:r>
              <a:rPr lang="en-IN" sz="2000" dirty="0">
                <a:latin typeface="Times New Roman" panose="02020603050405020304" pitchFamily="18" charset="0"/>
                <a:cs typeface="Times New Roman" panose="02020603050405020304" pitchFamily="18" charset="0"/>
              </a:rPr>
              <a:t>									 - Rachana </a:t>
            </a:r>
            <a:r>
              <a:rPr lang="en-IN" sz="2000" dirty="0" err="1">
                <a:latin typeface="Times New Roman" panose="02020603050405020304" pitchFamily="18" charset="0"/>
                <a:cs typeface="Times New Roman" panose="02020603050405020304" pitchFamily="18" charset="0"/>
              </a:rPr>
              <a:t>Fulsundar</a:t>
            </a:r>
            <a:r>
              <a:rPr lang="en-IN" sz="2000" dirty="0">
                <a:latin typeface="Times New Roman" panose="02020603050405020304" pitchFamily="18" charset="0"/>
                <a:cs typeface="Times New Roman" panose="02020603050405020304" pitchFamily="18" charset="0"/>
              </a:rPr>
              <a:t> (4320)</a:t>
            </a:r>
          </a:p>
          <a:p>
            <a:pPr marL="285750" indent="-285750">
              <a:buFontTx/>
              <a:buChar char="-"/>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61261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2EED47-7CC5-46F3-BC9E-34B45BB72849}"/>
              </a:ext>
            </a:extLst>
          </p:cNvPr>
          <p:cNvSpPr>
            <a:spLocks noGrp="1"/>
          </p:cNvSpPr>
          <p:nvPr>
            <p:ph type="title"/>
          </p:nvPr>
        </p:nvSpPr>
        <p:spPr>
          <a:xfrm>
            <a:off x="1484310" y="67733"/>
            <a:ext cx="10018713" cy="999067"/>
          </a:xfrm>
        </p:spPr>
        <p:txBody>
          <a:bodyPr>
            <a:normAutofit/>
          </a:bodyPr>
          <a:lstStyle/>
          <a:p>
            <a:r>
              <a:rPr lang="en-IN" sz="3200" b="1" dirty="0">
                <a:latin typeface="Times New Roman" pitchFamily="18" charset="0"/>
                <a:cs typeface="Times New Roman" pitchFamily="18" charset="0"/>
              </a:rPr>
              <a:t>Random Forest Classification</a:t>
            </a:r>
          </a:p>
        </p:txBody>
      </p:sp>
      <p:sp>
        <p:nvSpPr>
          <p:cNvPr id="3" name="Content Placeholder 2">
            <a:extLst>
              <a:ext uri="{FF2B5EF4-FFF2-40B4-BE49-F238E27FC236}">
                <a16:creationId xmlns="" xmlns:a16="http://schemas.microsoft.com/office/drawing/2014/main" id="{82B452F6-3FF5-409F-990D-80358AC9BFA1}"/>
              </a:ext>
            </a:extLst>
          </p:cNvPr>
          <p:cNvSpPr>
            <a:spLocks noGrp="1"/>
          </p:cNvSpPr>
          <p:nvPr>
            <p:ph idx="1"/>
          </p:nvPr>
        </p:nvSpPr>
        <p:spPr>
          <a:xfrm>
            <a:off x="1484310" y="956733"/>
            <a:ext cx="10555290" cy="5833534"/>
          </a:xfrm>
        </p:spPr>
        <p:txBody>
          <a:bodyPr/>
          <a:lstStyle/>
          <a:p>
            <a:r>
              <a:rPr lang="en-GB" dirty="0">
                <a:latin typeface="Times New Roman" panose="02020603050405020304" pitchFamily="18" charset="0"/>
                <a:cs typeface="Times New Roman" panose="02020603050405020304" pitchFamily="18" charset="0"/>
              </a:rPr>
              <a:t>Random forest builds multiple decision trees and merges them together to get a more accurate and stable prediction.</a:t>
            </a:r>
          </a:p>
          <a:p>
            <a:r>
              <a:rPr lang="en-GB" dirty="0">
                <a:latin typeface="Times New Roman" panose="02020603050405020304" pitchFamily="18" charset="0"/>
                <a:cs typeface="Times New Roman" panose="02020603050405020304" pitchFamily="18" charset="0"/>
              </a:rPr>
              <a:t>Advantage: Can be used for classification and regression both.</a:t>
            </a:r>
          </a:p>
          <a:p>
            <a:r>
              <a:rPr lang="en-GB" dirty="0">
                <a:latin typeface="Times New Roman" panose="02020603050405020304" pitchFamily="18" charset="0"/>
                <a:cs typeface="Times New Roman" panose="02020603050405020304" pitchFamily="18" charset="0"/>
              </a:rPr>
              <a:t>Only a random subset of the features is taken into consideration by the algorithm for splitting a node.</a:t>
            </a:r>
          </a:p>
          <a:p>
            <a:r>
              <a:rPr lang="en-IN" dirty="0">
                <a:latin typeface="Times New Roman" panose="02020603050405020304" pitchFamily="18" charset="0"/>
                <a:cs typeface="Times New Roman" panose="02020603050405020304" pitchFamily="18" charset="0"/>
              </a:rPr>
              <a:t>Prevents overfitting most of the time.</a:t>
            </a:r>
          </a:p>
          <a:p>
            <a:r>
              <a:rPr lang="en-IN" dirty="0">
                <a:latin typeface="Times New Roman" panose="02020603050405020304" pitchFamily="18" charset="0"/>
                <a:cs typeface="Times New Roman" panose="02020603050405020304" pitchFamily="18" charset="0"/>
              </a:rPr>
              <a:t>Parameters : 1. Increase the predictive power </a:t>
            </a:r>
          </a:p>
          <a:p>
            <a:pPr marL="0" indent="0">
              <a:buNone/>
            </a:pPr>
            <a:r>
              <a:rPr lang="en-IN" dirty="0">
                <a:latin typeface="Times New Roman" panose="02020603050405020304" pitchFamily="18" charset="0"/>
                <a:cs typeface="Times New Roman" panose="02020603050405020304" pitchFamily="18" charset="0"/>
              </a:rPr>
              <a:t>				2. Make the model faster</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891437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8996D49-4A4D-4FD5-9063-19F08CBA30D2}"/>
              </a:ext>
            </a:extLst>
          </p:cNvPr>
          <p:cNvSpPr>
            <a:spLocks noGrp="1"/>
          </p:cNvSpPr>
          <p:nvPr>
            <p:ph idx="1"/>
          </p:nvPr>
        </p:nvSpPr>
        <p:spPr>
          <a:xfrm>
            <a:off x="1484310" y="93133"/>
            <a:ext cx="10631490" cy="6671734"/>
          </a:xfrm>
        </p:spPr>
        <p:txBody>
          <a:bodyPr/>
          <a:lstStyle/>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p:txBody>
      </p:sp>
      <p:sp>
        <p:nvSpPr>
          <p:cNvPr id="4" name="Rectangle 3"/>
          <p:cNvSpPr/>
          <p:nvPr/>
        </p:nvSpPr>
        <p:spPr>
          <a:xfrm>
            <a:off x="2021305" y="661737"/>
            <a:ext cx="7086600" cy="1384995"/>
          </a:xfrm>
          <a:prstGeom prst="rect">
            <a:avLst/>
          </a:prstGeom>
        </p:spPr>
        <p:txBody>
          <a:bodyPr wrap="square">
            <a:spAutoFit/>
          </a:bodyPr>
          <a:lstStyle/>
          <a:p>
            <a:pPr>
              <a:lnSpc>
                <a:spcPct val="150000"/>
              </a:lnSpc>
            </a:pPr>
            <a:r>
              <a:rPr lang="en-IN" sz="2800" b="1" dirty="0" smtClean="0">
                <a:latin typeface="Times New Roman" panose="02020603050405020304" pitchFamily="18" charset="0"/>
                <a:cs typeface="Times New Roman" panose="02020603050405020304" pitchFamily="18" charset="0"/>
              </a:rPr>
              <a:t>Confusion Matrix of RFC:</a:t>
            </a:r>
          </a:p>
          <a:p>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endParaRPr lang="en-IN" dirty="0" smtClean="0">
              <a:latin typeface="Times New Roman" panose="02020603050405020304" pitchFamily="18" charset="0"/>
              <a:cs typeface="Times New Roman" panose="02020603050405020304" pitchFamily="18" charset="0"/>
            </a:endParaRPr>
          </a:p>
        </p:txBody>
      </p:sp>
      <p:pic>
        <p:nvPicPr>
          <p:cNvPr id="3074" name="Picture 2" descr="A:\DM\new\SpamPrediction\RFCP.png"/>
          <p:cNvPicPr>
            <a:picLocks noChangeAspect="1" noChangeArrowheads="1"/>
          </p:cNvPicPr>
          <p:nvPr/>
        </p:nvPicPr>
        <p:blipFill>
          <a:blip r:embed="rId2"/>
          <a:srcRect/>
          <a:stretch>
            <a:fillRect/>
          </a:stretch>
        </p:blipFill>
        <p:spPr bwMode="auto">
          <a:xfrm>
            <a:off x="2117558" y="1973179"/>
            <a:ext cx="4150896" cy="1816768"/>
          </a:xfrm>
          <a:prstGeom prst="rect">
            <a:avLst/>
          </a:prstGeom>
          <a:noFill/>
        </p:spPr>
      </p:pic>
      <p:pic>
        <p:nvPicPr>
          <p:cNvPr id="3075" name="Picture 3" descr="A:\DM\new\SpamPrediction\RFC.png"/>
          <p:cNvPicPr>
            <a:picLocks noChangeAspect="1" noChangeArrowheads="1"/>
          </p:cNvPicPr>
          <p:nvPr/>
        </p:nvPicPr>
        <p:blipFill>
          <a:blip r:embed="rId3"/>
          <a:srcRect/>
          <a:stretch>
            <a:fillRect/>
          </a:stretch>
        </p:blipFill>
        <p:spPr bwMode="auto">
          <a:xfrm>
            <a:off x="7016999" y="1959102"/>
            <a:ext cx="4148305" cy="3644582"/>
          </a:xfrm>
          <a:prstGeom prst="rect">
            <a:avLst/>
          </a:prstGeom>
          <a:noFill/>
        </p:spPr>
      </p:pic>
    </p:spTree>
    <p:extLst>
      <p:ext uri="{BB962C8B-B14F-4D97-AF65-F5344CB8AC3E}">
        <p14:creationId xmlns="" xmlns:p14="http://schemas.microsoft.com/office/powerpoint/2010/main" val="27935970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0831" y="517359"/>
            <a:ext cx="8470232" cy="1191126"/>
          </a:xfrm>
        </p:spPr>
        <p:txBody>
          <a:bodyPr/>
          <a:lstStyle/>
          <a:p>
            <a:pPr algn="l"/>
            <a:r>
              <a:rPr lang="en-IN" sz="3200" b="1" dirty="0" smtClean="0">
                <a:latin typeface="Times New Roman" pitchFamily="18" charset="0"/>
                <a:cs typeface="Times New Roman" pitchFamily="18" charset="0"/>
              </a:rPr>
              <a:t>Comparison of three classification algorithms</a:t>
            </a:r>
            <a:r>
              <a:rPr lang="en-IN" b="1" dirty="0" smtClean="0">
                <a:latin typeface="Times New Roman" pitchFamily="18" charset="0"/>
                <a:cs typeface="Times New Roman" pitchFamily="18" charset="0"/>
              </a:rPr>
              <a:t>:</a:t>
            </a:r>
            <a:endParaRPr lang="en-IN" b="1" dirty="0">
              <a:latin typeface="Times New Roman" pitchFamily="18" charset="0"/>
              <a:cs typeface="Times New Roman" pitchFamily="18" charset="0"/>
            </a:endParaRPr>
          </a:p>
        </p:txBody>
      </p:sp>
      <p:pic>
        <p:nvPicPr>
          <p:cNvPr id="4098" name="Picture 2" descr="A:\DM\new\SpamPrediction\accuracy.png"/>
          <p:cNvPicPr>
            <a:picLocks noChangeAspect="1" noChangeArrowheads="1"/>
          </p:cNvPicPr>
          <p:nvPr/>
        </p:nvPicPr>
        <p:blipFill>
          <a:blip r:embed="rId2"/>
          <a:srcRect/>
          <a:stretch>
            <a:fillRect/>
          </a:stretch>
        </p:blipFill>
        <p:spPr bwMode="auto">
          <a:xfrm>
            <a:off x="1709153" y="1804736"/>
            <a:ext cx="6055532" cy="3607625"/>
          </a:xfrm>
          <a:prstGeom prst="rect">
            <a:avLst/>
          </a:prstGeom>
          <a:noFill/>
        </p:spPr>
      </p:pic>
      <p:sp>
        <p:nvSpPr>
          <p:cNvPr id="6" name="TextBox 5"/>
          <p:cNvSpPr txBox="1"/>
          <p:nvPr/>
        </p:nvSpPr>
        <p:spPr>
          <a:xfrm>
            <a:off x="8313822" y="2165684"/>
            <a:ext cx="2358189" cy="1569660"/>
          </a:xfrm>
          <a:prstGeom prst="rect">
            <a:avLst/>
          </a:prstGeom>
          <a:noFill/>
        </p:spPr>
        <p:txBody>
          <a:bodyPr wrap="square" rtlCol="0">
            <a:spAutoFit/>
          </a:bodyPr>
          <a:lstStyle/>
          <a:p>
            <a:r>
              <a:rPr lang="en-IN" sz="2400" b="1" dirty="0" smtClean="0">
                <a:latin typeface="Times New Roman" pitchFamily="18" charset="0"/>
                <a:cs typeface="Times New Roman" pitchFamily="18" charset="0"/>
              </a:rPr>
              <a:t>Accuracy:</a:t>
            </a: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NB :   0.988038</a:t>
            </a:r>
          </a:p>
          <a:p>
            <a:r>
              <a:rPr lang="en-IN" sz="2400" dirty="0" smtClean="0">
                <a:latin typeface="Times New Roman" pitchFamily="18" charset="0"/>
                <a:cs typeface="Times New Roman" pitchFamily="18" charset="0"/>
              </a:rPr>
              <a:t>DTC : 0.960526</a:t>
            </a:r>
          </a:p>
          <a:p>
            <a:r>
              <a:rPr lang="en-IN" sz="2400" dirty="0" smtClean="0">
                <a:latin typeface="Times New Roman" pitchFamily="18" charset="0"/>
                <a:cs typeface="Times New Roman" pitchFamily="18" charset="0"/>
              </a:rPr>
              <a:t>RFC : 0.979665</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0831" y="601579"/>
            <a:ext cx="7941677" cy="1752599"/>
          </a:xfrm>
        </p:spPr>
        <p:txBody>
          <a:bodyPr/>
          <a:lstStyle/>
          <a:p>
            <a:pPr algn="l"/>
            <a:r>
              <a:rPr lang="en-IN" b="1" dirty="0" smtClean="0">
                <a:latin typeface="Times New Roman" pitchFamily="18" charset="0"/>
                <a:cs typeface="Times New Roman" pitchFamily="18" charset="0"/>
              </a:rPr>
              <a:t>Conclusion: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929478" y="2005262"/>
            <a:ext cx="10018713" cy="3124201"/>
          </a:xfrm>
        </p:spPr>
        <p:txBody>
          <a:bodyPr/>
          <a:lstStyle/>
          <a:p>
            <a:r>
              <a:rPr lang="en-IN" dirty="0" smtClean="0">
                <a:latin typeface="Times New Roman" pitchFamily="18" charset="0"/>
                <a:cs typeface="Times New Roman" pitchFamily="18" charset="0"/>
              </a:rPr>
              <a:t>Successfully classified the spam SMS using different classification algorithms. The average accuracy of SMS class prediction is about 95%. </a:t>
            </a:r>
          </a:p>
          <a:p>
            <a:r>
              <a:rPr lang="en-IN" dirty="0" smtClean="0">
                <a:latin typeface="Times New Roman" pitchFamily="18" charset="0"/>
                <a:cs typeface="Times New Roman" pitchFamily="18" charset="0"/>
              </a:rPr>
              <a:t>Algorithm selection and the pre-processing should be based on the application requirement</a:t>
            </a:r>
            <a:r>
              <a:rPr lang="en-IN" dirty="0" smtClean="0"/>
              <a:t>.</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0831" y="601579"/>
            <a:ext cx="7941677" cy="1752599"/>
          </a:xfrm>
        </p:spPr>
        <p:txBody>
          <a:bodyPr/>
          <a:lstStyle/>
          <a:p>
            <a:pPr algn="l"/>
            <a:r>
              <a:rPr lang="en-IN" b="1" dirty="0" smtClean="0">
                <a:latin typeface="Times New Roman" pitchFamily="18" charset="0"/>
                <a:cs typeface="Times New Roman" pitchFamily="18" charset="0"/>
              </a:rPr>
              <a:t>References: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929478" y="2005262"/>
            <a:ext cx="10018713" cy="3124201"/>
          </a:xfrm>
        </p:spPr>
        <p:txBody>
          <a:bodyPr/>
          <a:lstStyle/>
          <a:p>
            <a:r>
              <a:rPr lang="en-IN" dirty="0" smtClean="0">
                <a:latin typeface="Times New Roman" pitchFamily="18" charset="0"/>
                <a:cs typeface="Times New Roman" pitchFamily="18" charset="0"/>
                <a:hlinkClick r:id="rId2"/>
              </a:rPr>
              <a:t>https://www.kaggle.com/uciml/sms-spam-collection-dataset</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hlinkClick r:id="rId3"/>
              </a:rPr>
              <a:t>https://docs.python.org/2/library/tkinter.html</a:t>
            </a:r>
            <a:endParaRPr lang="en-IN" dirty="0" smtClean="0">
              <a:latin typeface="Times New Roman" pitchFamily="18" charset="0"/>
              <a:cs typeface="Times New Roman" pitchFamily="18" charset="0"/>
            </a:endParaRPr>
          </a:p>
          <a:p>
            <a:r>
              <a:rPr lang="en-IN" dirty="0" smtClean="0">
                <a:hlinkClick r:id="rId4"/>
              </a:rPr>
              <a:t>https://matplotlib.org/</a:t>
            </a:r>
            <a:endParaRPr lang="en-IN" dirty="0" smtClean="0"/>
          </a:p>
          <a:p>
            <a:r>
              <a:rPr lang="en-IN" dirty="0" smtClean="0">
                <a:hlinkClick r:id="rId5"/>
              </a:rPr>
              <a:t>https://www.nltk.org/</a:t>
            </a:r>
            <a:endParaRPr lang="en-IN" dirty="0" smtClean="0"/>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304" y="1576136"/>
            <a:ext cx="7941677" cy="17525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l"/>
            <a:r>
              <a:rPr lang="en-IN"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THNAK YOU</a:t>
            </a:r>
            <a:r>
              <a:rPr lang="en-IN"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sym typeface="Wingdings" pitchFamily="2" charset="2"/>
              </a:rPr>
              <a:t></a:t>
            </a:r>
            <a:endParaRPr lang="en-IN"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pic>
        <p:nvPicPr>
          <p:cNvPr id="5122" name="Picture 2" descr="C:\Users\HP\Desktop\spyder_bbg.png"/>
          <p:cNvPicPr>
            <a:picLocks noChangeAspect="1" noChangeArrowheads="1"/>
          </p:cNvPicPr>
          <p:nvPr/>
        </p:nvPicPr>
        <p:blipFill>
          <a:blip r:embed="rId2"/>
          <a:srcRect/>
          <a:stretch>
            <a:fillRect/>
          </a:stretch>
        </p:blipFill>
        <p:spPr bwMode="auto">
          <a:xfrm>
            <a:off x="4916238" y="3653088"/>
            <a:ext cx="1917700" cy="1785151"/>
          </a:xfrm>
          <a:prstGeom prst="rect">
            <a:avLst/>
          </a:prstGeom>
          <a:noFill/>
        </p:spPr>
      </p:pic>
      <p:pic>
        <p:nvPicPr>
          <p:cNvPr id="5123" name="Picture 3" descr="C:\Users\HP\Desktop\anaconda.png"/>
          <p:cNvPicPr>
            <a:picLocks noChangeAspect="1" noChangeArrowheads="1"/>
          </p:cNvPicPr>
          <p:nvPr/>
        </p:nvPicPr>
        <p:blipFill>
          <a:blip r:embed="rId3"/>
          <a:srcRect/>
          <a:stretch>
            <a:fillRect/>
          </a:stretch>
        </p:blipFill>
        <p:spPr bwMode="auto">
          <a:xfrm>
            <a:off x="1468856" y="3843421"/>
            <a:ext cx="3028950" cy="1504950"/>
          </a:xfrm>
          <a:prstGeom prst="rect">
            <a:avLst/>
          </a:prstGeom>
          <a:noFill/>
        </p:spPr>
      </p:pic>
      <p:pic>
        <p:nvPicPr>
          <p:cNvPr id="5124" name="Picture 4" descr="A:\DM\new\SpamPrediction\natural-language-processing-nlp-python-nltk-training.jpg"/>
          <p:cNvPicPr>
            <a:picLocks noChangeAspect="1" noChangeArrowheads="1"/>
          </p:cNvPicPr>
          <p:nvPr/>
        </p:nvPicPr>
        <p:blipFill>
          <a:blip r:embed="rId4"/>
          <a:srcRect/>
          <a:stretch>
            <a:fillRect/>
          </a:stretch>
        </p:blipFill>
        <p:spPr bwMode="auto">
          <a:xfrm>
            <a:off x="7555832" y="3578864"/>
            <a:ext cx="3557753" cy="1855313"/>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8996D49-4A4D-4FD5-9063-19F08CBA30D2}"/>
              </a:ext>
            </a:extLst>
          </p:cNvPr>
          <p:cNvSpPr>
            <a:spLocks noGrp="1"/>
          </p:cNvSpPr>
          <p:nvPr>
            <p:ph idx="1"/>
          </p:nvPr>
        </p:nvSpPr>
        <p:spPr>
          <a:xfrm>
            <a:off x="1484310" y="93133"/>
            <a:ext cx="10631490" cy="6671734"/>
          </a:xfrm>
        </p:spPr>
        <p:txBody>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p:txBody>
      </p:sp>
      <p:sp>
        <p:nvSpPr>
          <p:cNvPr id="4" name="Rectangle 3"/>
          <p:cNvSpPr/>
          <p:nvPr/>
        </p:nvSpPr>
        <p:spPr>
          <a:xfrm>
            <a:off x="2326105" y="875801"/>
            <a:ext cx="7022432" cy="1323439"/>
          </a:xfrm>
          <a:prstGeom prst="rect">
            <a:avLst/>
          </a:prstGeom>
        </p:spPr>
        <p:txBody>
          <a:bodyPr wrap="square">
            <a:spAutoFit/>
          </a:bodyPr>
          <a:lstStyle/>
          <a:p>
            <a:r>
              <a:rPr lang="en-IN" sz="2800" b="1" dirty="0" smtClean="0">
                <a:latin typeface="Times New Roman" panose="02020603050405020304" pitchFamily="18" charset="0"/>
                <a:cs typeface="Times New Roman" panose="02020603050405020304" pitchFamily="18" charset="0"/>
              </a:rPr>
              <a:t>Problem Statement</a:t>
            </a:r>
            <a:r>
              <a:rPr lang="en-IN" sz="2800" dirty="0" smtClean="0">
                <a:latin typeface="Times New Roman" panose="02020603050405020304" pitchFamily="18" charset="0"/>
                <a:cs typeface="Times New Roman" panose="02020603050405020304" pitchFamily="18" charset="0"/>
              </a:rPr>
              <a:t>:</a:t>
            </a:r>
            <a:r>
              <a:rPr lang="en-IN" sz="32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Based on different classification algorithm predict the given SMS spam or not.</a:t>
            </a:r>
            <a:endParaRPr lang="en-IN" dirty="0"/>
          </a:p>
        </p:txBody>
      </p:sp>
      <p:sp>
        <p:nvSpPr>
          <p:cNvPr id="5" name="Rectangle 4"/>
          <p:cNvSpPr/>
          <p:nvPr/>
        </p:nvSpPr>
        <p:spPr>
          <a:xfrm>
            <a:off x="2386264" y="2620107"/>
            <a:ext cx="7323220" cy="2431435"/>
          </a:xfrm>
          <a:prstGeom prst="rect">
            <a:avLst/>
          </a:prstGeom>
        </p:spPr>
        <p:txBody>
          <a:bodyPr wrap="square">
            <a:spAutoFit/>
          </a:bodyPr>
          <a:lstStyle/>
          <a:p>
            <a:r>
              <a:rPr lang="en-IN" sz="2800" b="1" dirty="0" smtClean="0">
                <a:ln w="3175" cmpd="sng">
                  <a:noFill/>
                </a:ln>
                <a:latin typeface="Times New Roman" panose="02020603050405020304" pitchFamily="18" charset="0"/>
                <a:cs typeface="Times New Roman" panose="02020603050405020304" pitchFamily="18" charset="0"/>
              </a:rPr>
              <a:t>Motivation:</a:t>
            </a:r>
            <a:r>
              <a:rPr lang="en-IN" sz="3200" b="1" dirty="0" smtClean="0">
                <a:ln w="3175" cmpd="sng">
                  <a:noFill/>
                </a:ln>
                <a:latin typeface="Times New Roman" panose="02020603050405020304" pitchFamily="18" charset="0"/>
                <a:cs typeface="Times New Roman" panose="02020603050405020304" pitchFamily="18" charset="0"/>
              </a:rPr>
              <a:t> </a:t>
            </a:r>
            <a:r>
              <a:rPr lang="en-IN" sz="2400" b="1" dirty="0" smtClean="0">
                <a:ln w="3175" cmpd="sng">
                  <a:noFill/>
                </a:ln>
                <a:latin typeface="Times New Roman" panose="02020603050405020304" pitchFamily="18" charset="0"/>
                <a:cs typeface="Times New Roman" panose="02020603050405020304" pitchFamily="18" charset="0"/>
              </a:rPr>
              <a:t/>
            </a:r>
            <a:br>
              <a:rPr lang="en-IN" sz="2400" b="1" dirty="0" smtClean="0">
                <a:ln w="3175" cmpd="sng">
                  <a:noFill/>
                </a:ln>
                <a:latin typeface="Times New Roman" panose="02020603050405020304" pitchFamily="18" charset="0"/>
                <a:cs typeface="Times New Roman" panose="02020603050405020304" pitchFamily="18" charset="0"/>
              </a:rPr>
            </a:br>
            <a:r>
              <a:rPr lang="en-IN" sz="2400" dirty="0" smtClean="0">
                <a:ln w="3175" cmpd="sng">
                  <a:noFill/>
                </a:ln>
                <a:latin typeface="Times New Roman" panose="02020603050405020304" pitchFamily="18" charset="0"/>
                <a:cs typeface="Times New Roman" panose="02020603050405020304" pitchFamily="18" charset="0"/>
              </a:rPr>
              <a:t>SMS are the most important forms of communication. Spam is one of the major threats sent to each user. Therefore effective spam filtering technology is significant contribution to sustainability of the cyberspace and our society. </a:t>
            </a:r>
            <a:endParaRPr lang="en-IN" sz="2000" dirty="0" smtClean="0">
              <a:ln w="3175" cmpd="sng">
                <a:noFill/>
              </a:ln>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93597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8996D49-4A4D-4FD5-9063-19F08CBA30D2}"/>
              </a:ext>
            </a:extLst>
          </p:cNvPr>
          <p:cNvSpPr>
            <a:spLocks noGrp="1"/>
          </p:cNvSpPr>
          <p:nvPr>
            <p:ph idx="1"/>
          </p:nvPr>
        </p:nvSpPr>
        <p:spPr>
          <a:xfrm>
            <a:off x="1484310" y="93133"/>
            <a:ext cx="10631490" cy="6671734"/>
          </a:xfrm>
        </p:spPr>
        <p:txBody>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p:txBody>
      </p:sp>
      <p:sp>
        <p:nvSpPr>
          <p:cNvPr id="4" name="Rectangle 3"/>
          <p:cNvSpPr/>
          <p:nvPr/>
        </p:nvSpPr>
        <p:spPr>
          <a:xfrm>
            <a:off x="2097505" y="1032227"/>
            <a:ext cx="7708231" cy="5232202"/>
          </a:xfrm>
          <a:prstGeom prst="rect">
            <a:avLst/>
          </a:prstGeom>
        </p:spPr>
        <p:txBody>
          <a:bodyPr wrap="square">
            <a:spAutoFit/>
          </a:bodyPr>
          <a:lstStyle/>
          <a:p>
            <a:r>
              <a:rPr lang="en-IN" sz="2800" b="1" dirty="0" smtClean="0">
                <a:latin typeface="Times New Roman" panose="02020603050405020304" pitchFamily="18" charset="0"/>
                <a:cs typeface="Times New Roman" panose="02020603050405020304" pitchFamily="18" charset="0"/>
              </a:rPr>
              <a:t>ETL process:</a:t>
            </a: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Data Extraction :- </a:t>
            </a:r>
          </a:p>
          <a:p>
            <a:pPr>
              <a:buFont typeface="Arial" pitchFamily="34" charset="0"/>
              <a:buChar char="•"/>
            </a:pPr>
            <a:r>
              <a:rPr lang="en-IN" sz="2400" dirty="0" smtClean="0">
                <a:latin typeface="Times New Roman" panose="02020603050405020304" pitchFamily="18" charset="0"/>
                <a:cs typeface="Times New Roman" panose="02020603050405020304" pitchFamily="18" charset="0"/>
              </a:rPr>
              <a:t> Data Extraction from .</a:t>
            </a:r>
            <a:r>
              <a:rPr lang="en-IN" sz="2400" dirty="0" err="1" smtClean="0">
                <a:latin typeface="Times New Roman" panose="02020603050405020304" pitchFamily="18" charset="0"/>
                <a:cs typeface="Times New Roman" panose="02020603050405020304" pitchFamily="18" charset="0"/>
              </a:rPr>
              <a:t>csv</a:t>
            </a:r>
            <a:r>
              <a:rPr lang="en-IN" sz="2400" dirty="0" smtClean="0">
                <a:latin typeface="Times New Roman" panose="02020603050405020304" pitchFamily="18" charset="0"/>
                <a:cs typeface="Times New Roman" panose="02020603050405020304" pitchFamily="18" charset="0"/>
              </a:rPr>
              <a:t> File</a:t>
            </a:r>
          </a:p>
          <a:p>
            <a:endParaRPr lang="en-IN"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Data Transformation :- </a:t>
            </a:r>
          </a:p>
          <a:p>
            <a:pPr>
              <a:buFont typeface="Arial" pitchFamily="34" charset="0"/>
              <a:buChar char="•"/>
            </a:pPr>
            <a:r>
              <a:rPr lang="en-IN" sz="2400" dirty="0" smtClean="0">
                <a:latin typeface="Times New Roman" panose="02020603050405020304" pitchFamily="18" charset="0"/>
                <a:cs typeface="Times New Roman" panose="02020603050405020304" pitchFamily="18" charset="0"/>
              </a:rPr>
              <a:t> Removing unwanted columns and missing data from dataset.</a:t>
            </a:r>
          </a:p>
          <a:p>
            <a:pPr>
              <a:buFont typeface="Arial" pitchFamily="34" charset="0"/>
              <a:buChar char="•"/>
            </a:pPr>
            <a:r>
              <a:rPr lang="en-IN" sz="2400" dirty="0" smtClean="0">
                <a:latin typeface="Times New Roman" panose="02020603050405020304" pitchFamily="18" charset="0"/>
                <a:cs typeface="Times New Roman" panose="02020603050405020304" pitchFamily="18" charset="0"/>
              </a:rPr>
              <a:t> Natural language processing on SMS</a:t>
            </a:r>
          </a:p>
          <a:p>
            <a:pPr>
              <a:buFont typeface="Arial" pitchFamily="34" charset="0"/>
              <a:buChar char="•"/>
            </a:pPr>
            <a:r>
              <a:rPr lang="en-IN" sz="2400" dirty="0" smtClean="0">
                <a:latin typeface="Times New Roman" panose="02020603050405020304" pitchFamily="18" charset="0"/>
                <a:cs typeface="Times New Roman" panose="02020603050405020304" pitchFamily="18" charset="0"/>
              </a:rPr>
              <a:t> Scaling given text data into vector form using  </a:t>
            </a:r>
            <a:r>
              <a:rPr lang="en-IN" sz="2400" dirty="0" err="1" smtClean="0">
                <a:latin typeface="Times New Roman" panose="02020603050405020304" pitchFamily="18" charset="0"/>
                <a:cs typeface="Times New Roman" panose="02020603050405020304" pitchFamily="18" charset="0"/>
              </a:rPr>
              <a:t>TfidfVectorizer</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Data Loading :- </a:t>
            </a:r>
          </a:p>
          <a:p>
            <a:pPr>
              <a:buFont typeface="Arial" pitchFamily="34" charset="0"/>
              <a:buChar char="•"/>
            </a:pPr>
            <a:r>
              <a:rPr lang="en-IN" sz="2400" dirty="0" smtClean="0">
                <a:latin typeface="Times New Roman" panose="02020603050405020304" pitchFamily="18" charset="0"/>
                <a:cs typeface="Times New Roman" panose="02020603050405020304" pitchFamily="18" charset="0"/>
              </a:rPr>
              <a:t> Load the extracted data into for testing and training set.</a:t>
            </a:r>
            <a:endParaRPr lang="en-IN" sz="2400" dirty="0"/>
          </a:p>
        </p:txBody>
      </p:sp>
    </p:spTree>
    <p:extLst>
      <p:ext uri="{BB962C8B-B14F-4D97-AF65-F5344CB8AC3E}">
        <p14:creationId xmlns="" xmlns:p14="http://schemas.microsoft.com/office/powerpoint/2010/main" val="2793597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8996D49-4A4D-4FD5-9063-19F08CBA30D2}"/>
              </a:ext>
            </a:extLst>
          </p:cNvPr>
          <p:cNvSpPr>
            <a:spLocks noGrp="1"/>
          </p:cNvSpPr>
          <p:nvPr>
            <p:ph idx="1"/>
          </p:nvPr>
        </p:nvSpPr>
        <p:spPr>
          <a:xfrm>
            <a:off x="1484310" y="93133"/>
            <a:ext cx="10631490" cy="6671734"/>
          </a:xfrm>
        </p:spPr>
        <p:txBody>
          <a:bodyPr/>
          <a:lstStyle/>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p:txBody>
      </p:sp>
      <p:sp>
        <p:nvSpPr>
          <p:cNvPr id="4" name="Rectangle 3"/>
          <p:cNvSpPr/>
          <p:nvPr/>
        </p:nvSpPr>
        <p:spPr>
          <a:xfrm>
            <a:off x="2105526" y="986589"/>
            <a:ext cx="7086600" cy="4108817"/>
          </a:xfrm>
          <a:prstGeom prst="rect">
            <a:avLst/>
          </a:prstGeom>
        </p:spPr>
        <p:txBody>
          <a:bodyPr wrap="square">
            <a:spAutoFit/>
          </a:bodyPr>
          <a:lstStyle/>
          <a:p>
            <a:pPr>
              <a:lnSpc>
                <a:spcPct val="150000"/>
              </a:lnSpc>
            </a:pPr>
            <a:r>
              <a:rPr lang="en-IN" sz="2800" b="1" dirty="0" smtClean="0">
                <a:latin typeface="Times New Roman" panose="02020603050405020304" pitchFamily="18" charset="0"/>
                <a:cs typeface="Times New Roman" panose="02020603050405020304" pitchFamily="18" charset="0"/>
              </a:rPr>
              <a:t>Dataset Description:</a:t>
            </a: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lang="en-IN" dirty="0" smtClean="0">
              <a:latin typeface="Times New Roman" panose="02020603050405020304" pitchFamily="18" charset="0"/>
              <a:cs typeface="Times New Roman" panose="02020603050405020304" pitchFamily="18" charset="0"/>
            </a:endParaRPr>
          </a:p>
          <a:p>
            <a:pPr>
              <a:buFont typeface="Arial" pitchFamily="34" charset="0"/>
              <a:buChar char="•"/>
            </a:pPr>
            <a:r>
              <a:rPr lang="en-IN" sz="2400" dirty="0" smtClean="0">
                <a:latin typeface="Times New Roman" panose="02020603050405020304" pitchFamily="18" charset="0"/>
                <a:cs typeface="Times New Roman" panose="02020603050405020304" pitchFamily="18" charset="0"/>
              </a:rPr>
              <a:t> Dataset for spam prediction is taken from </a:t>
            </a:r>
            <a:r>
              <a:rPr lang="en-IN" sz="2400" dirty="0" err="1" smtClean="0">
                <a:latin typeface="Times New Roman" panose="02020603050405020304" pitchFamily="18" charset="0"/>
                <a:cs typeface="Times New Roman" panose="02020603050405020304" pitchFamily="18" charset="0"/>
              </a:rPr>
              <a:t>kaggle</a:t>
            </a:r>
            <a:r>
              <a:rPr lang="en-IN" sz="2400" dirty="0" smtClean="0">
                <a:latin typeface="Times New Roman" panose="02020603050405020304" pitchFamily="18" charset="0"/>
                <a:cs typeface="Times New Roman" panose="02020603050405020304" pitchFamily="18" charset="0"/>
              </a:rPr>
              <a:t> dataset.</a:t>
            </a:r>
          </a:p>
          <a:p>
            <a:pPr>
              <a:lnSpc>
                <a:spcPct val="150000"/>
              </a:lnSpc>
              <a:buFont typeface="Arial" pitchFamily="34" charset="0"/>
              <a:buChar char="•"/>
            </a:pPr>
            <a:r>
              <a:rPr lang="en-IN" sz="2400" dirty="0" smtClean="0">
                <a:latin typeface="Times New Roman" panose="02020603050405020304" pitchFamily="18" charset="0"/>
                <a:cs typeface="Times New Roman" panose="02020603050405020304" pitchFamily="18" charset="0"/>
              </a:rPr>
              <a:t> It contain the message and it’s class (spam or ham).</a:t>
            </a:r>
          </a:p>
          <a:p>
            <a:pPr>
              <a:lnSpc>
                <a:spcPct val="150000"/>
              </a:lnSpc>
              <a:buFont typeface="Arial" pitchFamily="34" charset="0"/>
              <a:buChar char="•"/>
            </a:pPr>
            <a:r>
              <a:rPr lang="en-IN" sz="2400" dirty="0" smtClean="0">
                <a:latin typeface="Times New Roman" panose="02020603050405020304" pitchFamily="18" charset="0"/>
                <a:cs typeface="Times New Roman" panose="02020603050405020304" pitchFamily="18" charset="0"/>
              </a:rPr>
              <a:t> We have total 5572 data samples.</a:t>
            </a:r>
          </a:p>
          <a:p>
            <a:pPr>
              <a:lnSpc>
                <a:spcPct val="150000"/>
              </a:lnSpc>
              <a:buFont typeface="Arial" pitchFamily="34" charset="0"/>
              <a:buChar char="•"/>
            </a:pPr>
            <a:r>
              <a:rPr lang="en-IN" sz="2400" dirty="0" smtClean="0">
                <a:latin typeface="Times New Roman" panose="02020603050405020304" pitchFamily="18" charset="0"/>
                <a:cs typeface="Times New Roman" panose="02020603050405020304" pitchFamily="18" charset="0"/>
              </a:rPr>
              <a:t> 15%  data is used for testing and remaining is for testing.</a:t>
            </a:r>
          </a:p>
        </p:txBody>
      </p:sp>
    </p:spTree>
    <p:extLst>
      <p:ext uri="{BB962C8B-B14F-4D97-AF65-F5344CB8AC3E}">
        <p14:creationId xmlns="" xmlns:p14="http://schemas.microsoft.com/office/powerpoint/2010/main" val="2793597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8996D49-4A4D-4FD5-9063-19F08CBA30D2}"/>
              </a:ext>
            </a:extLst>
          </p:cNvPr>
          <p:cNvSpPr>
            <a:spLocks noGrp="1"/>
          </p:cNvSpPr>
          <p:nvPr>
            <p:ph idx="1"/>
          </p:nvPr>
        </p:nvSpPr>
        <p:spPr>
          <a:xfrm>
            <a:off x="1484310" y="93133"/>
            <a:ext cx="10631490" cy="6671734"/>
          </a:xfrm>
        </p:spPr>
        <p:txBody>
          <a:bodyPr/>
          <a:lstStyle/>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p:txBody>
      </p:sp>
      <p:sp>
        <p:nvSpPr>
          <p:cNvPr id="4" name="Rectangle 3"/>
          <p:cNvSpPr/>
          <p:nvPr/>
        </p:nvSpPr>
        <p:spPr>
          <a:xfrm>
            <a:off x="2105526" y="986589"/>
            <a:ext cx="7086600" cy="4616648"/>
          </a:xfrm>
          <a:prstGeom prst="rect">
            <a:avLst/>
          </a:prstGeom>
        </p:spPr>
        <p:txBody>
          <a:bodyPr wrap="square">
            <a:spAutoFit/>
          </a:bodyPr>
          <a:lstStyle/>
          <a:p>
            <a:pPr>
              <a:lnSpc>
                <a:spcPct val="150000"/>
              </a:lnSpc>
            </a:pPr>
            <a:r>
              <a:rPr lang="en-IN" sz="2800" b="1" dirty="0" smtClean="0">
                <a:latin typeface="Times New Roman" panose="02020603050405020304" pitchFamily="18" charset="0"/>
                <a:cs typeface="Times New Roman" panose="02020603050405020304" pitchFamily="18" charset="0"/>
              </a:rPr>
              <a:t>Tools used:</a:t>
            </a:r>
          </a:p>
          <a:p>
            <a:r>
              <a:rPr lang="en-IN" sz="2400" dirty="0" err="1" smtClean="0">
                <a:latin typeface="Times New Roman" panose="02020603050405020304" pitchFamily="18" charset="0"/>
                <a:cs typeface="Times New Roman" panose="02020603050405020304" pitchFamily="18" charset="0"/>
              </a:rPr>
              <a:t>Spyder</a:t>
            </a:r>
            <a:r>
              <a:rPr lang="en-IN" sz="2400" dirty="0" smtClean="0">
                <a:latin typeface="Times New Roman" panose="02020603050405020304" pitchFamily="18" charset="0"/>
                <a:cs typeface="Times New Roman" panose="02020603050405020304" pitchFamily="18" charset="0"/>
              </a:rPr>
              <a:t> and </a:t>
            </a:r>
            <a:r>
              <a:rPr lang="en-IN" sz="2400" dirty="0" err="1" smtClean="0">
                <a:latin typeface="Times New Roman" panose="02020603050405020304" pitchFamily="18" charset="0"/>
                <a:cs typeface="Times New Roman" panose="02020603050405020304" pitchFamily="18" charset="0"/>
              </a:rPr>
              <a:t>tkinter</a:t>
            </a:r>
            <a:r>
              <a:rPr lang="en-IN" sz="2400" dirty="0" smtClean="0">
                <a:latin typeface="Times New Roman" panose="02020603050405020304" pitchFamily="18" charset="0"/>
                <a:cs typeface="Times New Roman" panose="02020603050405020304" pitchFamily="18" charset="0"/>
              </a:rPr>
              <a:t> are used in our project</a:t>
            </a: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lang="en-IN" sz="2400" dirty="0" smtClean="0">
              <a:latin typeface="Times New Roman" panose="02020603050405020304" pitchFamily="18" charset="0"/>
              <a:cs typeface="Times New Roman" panose="02020603050405020304" pitchFamily="18" charset="0"/>
            </a:endParaRPr>
          </a:p>
          <a:p>
            <a:pPr>
              <a:lnSpc>
                <a:spcPct val="150000"/>
              </a:lnSpc>
            </a:pPr>
            <a:r>
              <a:rPr lang="en-IN" sz="2800" b="1" dirty="0" smtClean="0">
                <a:latin typeface="Times New Roman" panose="02020603050405020304" pitchFamily="18" charset="0"/>
                <a:cs typeface="Times New Roman" panose="02020603050405020304" pitchFamily="18" charset="0"/>
              </a:rPr>
              <a:t>Techniques followed:</a:t>
            </a:r>
          </a:p>
          <a:p>
            <a:pPr>
              <a:lnSpc>
                <a:spcPct val="150000"/>
              </a:lnSpc>
            </a:pPr>
            <a:r>
              <a:rPr lang="en-IN" sz="2400" dirty="0" smtClean="0">
                <a:latin typeface="Times New Roman" panose="02020603050405020304" pitchFamily="18" charset="0"/>
                <a:cs typeface="Times New Roman" panose="02020603050405020304" pitchFamily="18" charset="0"/>
              </a:rPr>
              <a:t>Used following three classification algorithms:</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1. Naïve </a:t>
            </a:r>
            <a:r>
              <a:rPr lang="en-IN" sz="2400" dirty="0" err="1" smtClean="0">
                <a:latin typeface="Times New Roman" panose="02020603050405020304" pitchFamily="18" charset="0"/>
                <a:cs typeface="Times New Roman" panose="02020603050405020304" pitchFamily="18" charset="0"/>
              </a:rPr>
              <a:t>Bayes</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2. Decision Tree Classifier</a:t>
            </a:r>
          </a:p>
          <a:p>
            <a:r>
              <a:rPr lang="en-IN" sz="2400" dirty="0" smtClean="0">
                <a:latin typeface="Times New Roman" panose="02020603050405020304" pitchFamily="18" charset="0"/>
                <a:cs typeface="Times New Roman" panose="02020603050405020304" pitchFamily="18" charset="0"/>
              </a:rPr>
              <a:t>3. Random Forest Tree</a:t>
            </a:r>
          </a:p>
          <a:p>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endParaRPr lang="en-I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93597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36E79A-2F4E-4D38-9C58-C0E083DBB305}"/>
              </a:ext>
            </a:extLst>
          </p:cNvPr>
          <p:cNvSpPr>
            <a:spLocks noGrp="1"/>
          </p:cNvSpPr>
          <p:nvPr>
            <p:ph type="title"/>
          </p:nvPr>
        </p:nvSpPr>
        <p:spPr>
          <a:xfrm>
            <a:off x="1484310" y="67734"/>
            <a:ext cx="10018713" cy="880533"/>
          </a:xfrm>
        </p:spPr>
        <p:txBody>
          <a:bodyPr>
            <a:normAutofit/>
          </a:bodyPr>
          <a:lstStyle/>
          <a:p>
            <a:r>
              <a:rPr lang="en-IN" sz="3200" b="1" dirty="0">
                <a:latin typeface="Times New Roman" pitchFamily="18" charset="0"/>
                <a:cs typeface="Times New Roman" pitchFamily="18" charset="0"/>
              </a:rPr>
              <a:t>Naïve Bayes Classification</a:t>
            </a:r>
          </a:p>
        </p:txBody>
      </p:sp>
      <p:sp>
        <p:nvSpPr>
          <p:cNvPr id="3" name="Content Placeholder 2">
            <a:extLst>
              <a:ext uri="{FF2B5EF4-FFF2-40B4-BE49-F238E27FC236}">
                <a16:creationId xmlns="" xmlns:a16="http://schemas.microsoft.com/office/drawing/2014/main" id="{59E76872-4BE2-46A9-9F72-A52BECC86521}"/>
              </a:ext>
            </a:extLst>
          </p:cNvPr>
          <p:cNvSpPr>
            <a:spLocks noGrp="1"/>
          </p:cNvSpPr>
          <p:nvPr>
            <p:ph idx="1"/>
          </p:nvPr>
        </p:nvSpPr>
        <p:spPr>
          <a:xfrm>
            <a:off x="1484310" y="846667"/>
            <a:ext cx="10631490" cy="5943599"/>
          </a:xfrm>
        </p:spPr>
        <p:txBody>
          <a:bodyPr/>
          <a:lstStyle/>
          <a:p>
            <a:r>
              <a:rPr lang="en-GB" dirty="0">
                <a:latin typeface="Times New Roman" panose="02020603050405020304" pitchFamily="18" charset="0"/>
                <a:cs typeface="Times New Roman" panose="02020603050405020304" pitchFamily="18" charset="0"/>
              </a:rPr>
              <a:t>Assumes that the presence of a particular feature in a class is unrelated to the presence of any other feature.</a:t>
            </a:r>
          </a:p>
          <a:p>
            <a:r>
              <a:rPr lang="en-GB" dirty="0">
                <a:latin typeface="Times New Roman" panose="02020603050405020304" pitchFamily="18" charset="0"/>
                <a:cs typeface="Times New Roman" panose="02020603050405020304" pitchFamily="18" charset="0"/>
              </a:rPr>
              <a:t>Convert the data set into a frequency table.</a:t>
            </a:r>
          </a:p>
          <a:p>
            <a:r>
              <a:rPr lang="en-GB" dirty="0">
                <a:latin typeface="Times New Roman" panose="02020603050405020304" pitchFamily="18" charset="0"/>
                <a:cs typeface="Times New Roman" panose="02020603050405020304" pitchFamily="18" charset="0"/>
              </a:rPr>
              <a:t>Create Likelihood table by finding the probabilities .</a:t>
            </a:r>
          </a:p>
          <a:p>
            <a:r>
              <a:rPr lang="en-GB" dirty="0">
                <a:latin typeface="Times New Roman" panose="02020603050405020304" pitchFamily="18" charset="0"/>
                <a:cs typeface="Times New Roman" panose="02020603050405020304" pitchFamily="18" charset="0"/>
              </a:rPr>
              <a:t>Now, use Naive Bayesian equation to calculate the posterior probability for each class. The class with the highest posterior probability is the outcome of prediction.</a:t>
            </a:r>
          </a:p>
          <a:p>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8D2F99E9-691C-49CF-8781-8DE8553BC59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845426" y="4061459"/>
            <a:ext cx="3733366" cy="1949873"/>
          </a:xfrm>
          <a:prstGeom prst="rect">
            <a:avLst/>
          </a:prstGeom>
        </p:spPr>
      </p:pic>
    </p:spTree>
    <p:extLst>
      <p:ext uri="{BB962C8B-B14F-4D97-AF65-F5344CB8AC3E}">
        <p14:creationId xmlns="" xmlns:p14="http://schemas.microsoft.com/office/powerpoint/2010/main" val="4143965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8996D49-4A4D-4FD5-9063-19F08CBA30D2}"/>
              </a:ext>
            </a:extLst>
          </p:cNvPr>
          <p:cNvSpPr>
            <a:spLocks noGrp="1"/>
          </p:cNvSpPr>
          <p:nvPr>
            <p:ph idx="1"/>
          </p:nvPr>
        </p:nvSpPr>
        <p:spPr>
          <a:xfrm>
            <a:off x="1484310" y="93133"/>
            <a:ext cx="10631490" cy="6671734"/>
          </a:xfrm>
        </p:spPr>
        <p:txBody>
          <a:bodyPr/>
          <a:lstStyle/>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p:txBody>
      </p:sp>
      <p:sp>
        <p:nvSpPr>
          <p:cNvPr id="4" name="Rectangle 3"/>
          <p:cNvSpPr/>
          <p:nvPr/>
        </p:nvSpPr>
        <p:spPr>
          <a:xfrm>
            <a:off x="2021305" y="661737"/>
            <a:ext cx="7086600" cy="1384995"/>
          </a:xfrm>
          <a:prstGeom prst="rect">
            <a:avLst/>
          </a:prstGeom>
        </p:spPr>
        <p:txBody>
          <a:bodyPr wrap="square">
            <a:spAutoFit/>
          </a:bodyPr>
          <a:lstStyle/>
          <a:p>
            <a:pPr>
              <a:lnSpc>
                <a:spcPct val="150000"/>
              </a:lnSpc>
            </a:pPr>
            <a:r>
              <a:rPr lang="en-IN" sz="2800" b="1" dirty="0" smtClean="0">
                <a:latin typeface="Times New Roman" panose="02020603050405020304" pitchFamily="18" charset="0"/>
                <a:cs typeface="Times New Roman" panose="02020603050405020304" pitchFamily="18" charset="0"/>
              </a:rPr>
              <a:t>Confusion Matrix of NB:</a:t>
            </a:r>
          </a:p>
          <a:p>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endParaRPr lang="en-IN" dirty="0" smtClean="0">
              <a:latin typeface="Times New Roman" panose="02020603050405020304" pitchFamily="18" charset="0"/>
              <a:cs typeface="Times New Roman" panose="02020603050405020304" pitchFamily="18" charset="0"/>
            </a:endParaRPr>
          </a:p>
        </p:txBody>
      </p:sp>
      <p:pic>
        <p:nvPicPr>
          <p:cNvPr id="1026" name="Picture 2" descr="A:\DM\new\SpamPrediction\NBP.png"/>
          <p:cNvPicPr>
            <a:picLocks noChangeAspect="1" noChangeArrowheads="1"/>
          </p:cNvPicPr>
          <p:nvPr/>
        </p:nvPicPr>
        <p:blipFill>
          <a:blip r:embed="rId2"/>
          <a:srcRect/>
          <a:stretch>
            <a:fillRect/>
          </a:stretch>
        </p:blipFill>
        <p:spPr bwMode="auto">
          <a:xfrm>
            <a:off x="2145215" y="2033337"/>
            <a:ext cx="4183396" cy="2112712"/>
          </a:xfrm>
          <a:prstGeom prst="rect">
            <a:avLst/>
          </a:prstGeom>
          <a:noFill/>
        </p:spPr>
      </p:pic>
      <p:pic>
        <p:nvPicPr>
          <p:cNvPr id="1027" name="Picture 3" descr="A:\DM\new\SpamPrediction\NB.png"/>
          <p:cNvPicPr>
            <a:picLocks noChangeAspect="1" noChangeArrowheads="1"/>
          </p:cNvPicPr>
          <p:nvPr/>
        </p:nvPicPr>
        <p:blipFill>
          <a:blip r:embed="rId3"/>
          <a:srcRect/>
          <a:stretch>
            <a:fillRect/>
          </a:stretch>
        </p:blipFill>
        <p:spPr bwMode="auto">
          <a:xfrm>
            <a:off x="7049001" y="1882234"/>
            <a:ext cx="4128336" cy="3958095"/>
          </a:xfrm>
          <a:prstGeom prst="rect">
            <a:avLst/>
          </a:prstGeom>
          <a:noFill/>
        </p:spPr>
      </p:pic>
    </p:spTree>
    <p:extLst>
      <p:ext uri="{BB962C8B-B14F-4D97-AF65-F5344CB8AC3E}">
        <p14:creationId xmlns="" xmlns:p14="http://schemas.microsoft.com/office/powerpoint/2010/main" val="2793597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22D2BD-08F6-4571-ADDF-EC21EA97554F}"/>
              </a:ext>
            </a:extLst>
          </p:cNvPr>
          <p:cNvSpPr>
            <a:spLocks noGrp="1"/>
          </p:cNvSpPr>
          <p:nvPr>
            <p:ph type="title"/>
          </p:nvPr>
        </p:nvSpPr>
        <p:spPr>
          <a:xfrm>
            <a:off x="1484310" y="228600"/>
            <a:ext cx="10018713" cy="838200"/>
          </a:xfrm>
        </p:spPr>
        <p:txBody>
          <a:bodyPr>
            <a:normAutofit/>
          </a:bodyPr>
          <a:lstStyle/>
          <a:p>
            <a:r>
              <a:rPr lang="en-IN" sz="3600" b="1" dirty="0">
                <a:latin typeface="Times New Roman" pitchFamily="18" charset="0"/>
                <a:cs typeface="Times New Roman" pitchFamily="18" charset="0"/>
              </a:rPr>
              <a:t>Decision Tree Classification</a:t>
            </a:r>
          </a:p>
        </p:txBody>
      </p:sp>
      <p:sp>
        <p:nvSpPr>
          <p:cNvPr id="3" name="Content Placeholder 2">
            <a:extLst>
              <a:ext uri="{FF2B5EF4-FFF2-40B4-BE49-F238E27FC236}">
                <a16:creationId xmlns="" xmlns:a16="http://schemas.microsoft.com/office/drawing/2014/main" id="{E5E76A87-56D1-4982-8984-81810BDF80D3}"/>
              </a:ext>
            </a:extLst>
          </p:cNvPr>
          <p:cNvSpPr>
            <a:spLocks noGrp="1"/>
          </p:cNvSpPr>
          <p:nvPr>
            <p:ph idx="1"/>
          </p:nvPr>
        </p:nvSpPr>
        <p:spPr>
          <a:xfrm>
            <a:off x="1484310" y="999067"/>
            <a:ext cx="10614557" cy="5740400"/>
          </a:xfrm>
        </p:spPr>
        <p:txBody>
          <a:bodyPr/>
          <a:lstStyle/>
          <a:p>
            <a:r>
              <a:rPr lang="en-GB" dirty="0">
                <a:latin typeface="Times New Roman" panose="02020603050405020304" pitchFamily="18" charset="0"/>
                <a:cs typeface="Times New Roman" panose="02020603050405020304" pitchFamily="18" charset="0"/>
              </a:rPr>
              <a:t>Place the best attribute of the dataset at the root of the tree.</a:t>
            </a:r>
          </a:p>
          <a:p>
            <a:r>
              <a:rPr lang="en-GB" dirty="0">
                <a:latin typeface="Times New Roman" panose="02020603050405020304" pitchFamily="18" charset="0"/>
                <a:cs typeface="Times New Roman" panose="02020603050405020304" pitchFamily="18" charset="0"/>
              </a:rPr>
              <a:t>Split the training set into subsets. Subsets should be made in such a way that each subset contains data with the same value for an attribute.</a:t>
            </a:r>
          </a:p>
          <a:p>
            <a:r>
              <a:rPr lang="en-GB" dirty="0">
                <a:latin typeface="Times New Roman" panose="02020603050405020304" pitchFamily="18" charset="0"/>
                <a:cs typeface="Times New Roman" panose="02020603050405020304" pitchFamily="18" charset="0"/>
              </a:rPr>
              <a:t>Repeat step 1 and step 2 on each subset until you find leaf nodes in all the branches of the tree.</a:t>
            </a:r>
          </a:p>
          <a:p>
            <a:r>
              <a:rPr lang="en-GB" dirty="0">
                <a:latin typeface="Times New Roman" panose="02020603050405020304" pitchFamily="18" charset="0"/>
                <a:cs typeface="Times New Roman" panose="02020603050405020304" pitchFamily="18" charset="0"/>
              </a:rPr>
              <a:t>Attribute Selection methods:- </a:t>
            </a:r>
          </a:p>
          <a:p>
            <a:pPr marL="0" indent="0">
              <a:buNone/>
            </a:pPr>
            <a:r>
              <a:rPr lang="en-GB" dirty="0">
                <a:latin typeface="Times New Roman" panose="02020603050405020304" pitchFamily="18" charset="0"/>
                <a:cs typeface="Times New Roman" panose="02020603050405020304" pitchFamily="18" charset="0"/>
              </a:rPr>
              <a:t>Gini index: - </a:t>
            </a:r>
            <a:r>
              <a:rPr lang="en-GB" dirty="0" smtClean="0">
                <a:latin typeface="Times New Roman" pitchFamily="18" charset="0"/>
                <a:cs typeface="Times New Roman" pitchFamily="18" charset="0"/>
              </a:rPr>
              <a:t>How often a randomly chosen element would be incorrectly 				 	         identified.</a:t>
            </a:r>
          </a:p>
          <a:p>
            <a:pPr marL="0" indent="0">
              <a:buNone/>
            </a:pPr>
            <a:r>
              <a:rPr lang="en-GB" dirty="0" smtClean="0">
                <a:latin typeface="Times New Roman" pitchFamily="18" charset="0"/>
                <a:cs typeface="Times New Roman" pitchFamily="18" charset="0"/>
              </a:rPr>
              <a:t>			 - It means an attribute with lower </a:t>
            </a:r>
            <a:r>
              <a:rPr lang="en-GB" dirty="0" err="1" smtClean="0">
                <a:latin typeface="Times New Roman" pitchFamily="18" charset="0"/>
                <a:cs typeface="Times New Roman" pitchFamily="18" charset="0"/>
              </a:rPr>
              <a:t>gini</a:t>
            </a:r>
            <a:r>
              <a:rPr lang="en-GB" dirty="0" smtClean="0">
                <a:latin typeface="Times New Roman" pitchFamily="18" charset="0"/>
                <a:cs typeface="Times New Roman" pitchFamily="18" charset="0"/>
              </a:rPr>
              <a:t> index should be preferred.</a:t>
            </a:r>
          </a:p>
          <a:p>
            <a:pPr marL="0" indent="0">
              <a:buNone/>
            </a:pPr>
            <a:r>
              <a:rPr lang="en-GB" dirty="0" smtClean="0">
                <a:latin typeface="Times New Roman" pitchFamily="18" charset="0"/>
                <a:cs typeface="Times New Roman" pitchFamily="18" charset="0"/>
              </a:rPr>
              <a:t>Information </a:t>
            </a:r>
            <a:r>
              <a:rPr lang="en-GB" dirty="0">
                <a:latin typeface="Times New Roman" panose="02020603050405020304" pitchFamily="18" charset="0"/>
                <a:cs typeface="Times New Roman" panose="02020603050405020304" pitchFamily="18" charset="0"/>
              </a:rPr>
              <a:t>gain: Try to estimate the information contained by each attribute</a:t>
            </a:r>
          </a:p>
          <a:p>
            <a:pPr marL="0" indent="0">
              <a:buNone/>
            </a:pPr>
            <a:endParaRPr lang="en-GB"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689435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8996D49-4A4D-4FD5-9063-19F08CBA30D2}"/>
              </a:ext>
            </a:extLst>
          </p:cNvPr>
          <p:cNvSpPr>
            <a:spLocks noGrp="1"/>
          </p:cNvSpPr>
          <p:nvPr>
            <p:ph idx="1"/>
          </p:nvPr>
        </p:nvSpPr>
        <p:spPr>
          <a:xfrm>
            <a:off x="1484310" y="93133"/>
            <a:ext cx="10631490" cy="6671734"/>
          </a:xfrm>
        </p:spPr>
        <p:txBody>
          <a:bodyPr/>
          <a:lstStyle/>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p:txBody>
      </p:sp>
      <p:sp>
        <p:nvSpPr>
          <p:cNvPr id="4" name="Rectangle 3"/>
          <p:cNvSpPr/>
          <p:nvPr/>
        </p:nvSpPr>
        <p:spPr>
          <a:xfrm>
            <a:off x="2021305" y="661737"/>
            <a:ext cx="7086600" cy="1384995"/>
          </a:xfrm>
          <a:prstGeom prst="rect">
            <a:avLst/>
          </a:prstGeom>
        </p:spPr>
        <p:txBody>
          <a:bodyPr wrap="square">
            <a:spAutoFit/>
          </a:bodyPr>
          <a:lstStyle/>
          <a:p>
            <a:pPr>
              <a:lnSpc>
                <a:spcPct val="150000"/>
              </a:lnSpc>
            </a:pPr>
            <a:r>
              <a:rPr lang="en-IN" sz="2800" b="1" dirty="0" smtClean="0">
                <a:latin typeface="Times New Roman" panose="02020603050405020304" pitchFamily="18" charset="0"/>
                <a:cs typeface="Times New Roman" panose="02020603050405020304" pitchFamily="18" charset="0"/>
              </a:rPr>
              <a:t>Confusion Matrix of DTC:</a:t>
            </a:r>
          </a:p>
          <a:p>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endParaRPr lang="en-IN" dirty="0" smtClean="0">
              <a:latin typeface="Times New Roman" panose="02020603050405020304" pitchFamily="18" charset="0"/>
              <a:cs typeface="Times New Roman" panose="02020603050405020304" pitchFamily="18" charset="0"/>
            </a:endParaRPr>
          </a:p>
        </p:txBody>
      </p:sp>
      <p:pic>
        <p:nvPicPr>
          <p:cNvPr id="2050" name="Picture 2" descr="A:\DM\new\SpamPrediction\DTCP.png"/>
          <p:cNvPicPr>
            <a:picLocks noChangeAspect="1" noChangeArrowheads="1"/>
          </p:cNvPicPr>
          <p:nvPr/>
        </p:nvPicPr>
        <p:blipFill>
          <a:blip r:embed="rId2"/>
          <a:stretch>
            <a:fillRect/>
          </a:stretch>
        </p:blipFill>
        <p:spPr bwMode="auto">
          <a:xfrm>
            <a:off x="2150143" y="2049962"/>
            <a:ext cx="4106278" cy="1601072"/>
          </a:xfrm>
          <a:prstGeom prst="rect">
            <a:avLst/>
          </a:prstGeom>
          <a:noFill/>
        </p:spPr>
      </p:pic>
      <p:pic>
        <p:nvPicPr>
          <p:cNvPr id="2051" name="Picture 3" descr="A:\DM\new\SpamPrediction\DTC.png"/>
          <p:cNvPicPr>
            <a:picLocks noChangeAspect="1" noChangeArrowheads="1"/>
          </p:cNvPicPr>
          <p:nvPr/>
        </p:nvPicPr>
        <p:blipFill>
          <a:blip r:embed="rId3"/>
          <a:srcRect/>
          <a:stretch>
            <a:fillRect/>
          </a:stretch>
        </p:blipFill>
        <p:spPr bwMode="auto">
          <a:xfrm>
            <a:off x="7002379" y="1925756"/>
            <a:ext cx="4222756" cy="3837370"/>
          </a:xfrm>
          <a:prstGeom prst="rect">
            <a:avLst/>
          </a:prstGeom>
          <a:noFill/>
        </p:spPr>
      </p:pic>
    </p:spTree>
    <p:extLst>
      <p:ext uri="{BB962C8B-B14F-4D97-AF65-F5344CB8AC3E}">
        <p14:creationId xmlns="" xmlns:p14="http://schemas.microsoft.com/office/powerpoint/2010/main" val="27935970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657</TotalTime>
  <Words>238</Words>
  <Application>Microsoft Office PowerPoint</Application>
  <PresentationFormat>Custom</PresentationFormat>
  <Paragraphs>121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Parallax</vt:lpstr>
      <vt:lpstr>SPAM SMS PREDICTION  USING          DATA CLASSIFICATION TECHNIQUES</vt:lpstr>
      <vt:lpstr>Slide 2</vt:lpstr>
      <vt:lpstr>Slide 3</vt:lpstr>
      <vt:lpstr>Slide 4</vt:lpstr>
      <vt:lpstr>Slide 5</vt:lpstr>
      <vt:lpstr>Naïve Bayes Classification</vt:lpstr>
      <vt:lpstr>Slide 7</vt:lpstr>
      <vt:lpstr>Decision Tree Classification</vt:lpstr>
      <vt:lpstr>Slide 9</vt:lpstr>
      <vt:lpstr>Random Forest Classification</vt:lpstr>
      <vt:lpstr>Slide 11</vt:lpstr>
      <vt:lpstr>Comparison of three classification algorithms:</vt:lpstr>
      <vt:lpstr>Conclusion:</vt:lpstr>
      <vt:lpstr>References:</vt:lpstr>
      <vt:lpstr>THNAK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FRAUD DETECTION  USING          DATA ANALYTICS CLASSIFICATION TECHNIQUES</dc:title>
  <dc:creator>vishwaja.chaudhari@outlook.com</dc:creator>
  <cp:lastModifiedBy>HP</cp:lastModifiedBy>
  <cp:revision>43</cp:revision>
  <dcterms:created xsi:type="dcterms:W3CDTF">2018-09-30T08:15:59Z</dcterms:created>
  <dcterms:modified xsi:type="dcterms:W3CDTF">2018-10-01T04:28:24Z</dcterms:modified>
</cp:coreProperties>
</file>