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6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  <p:embeddedFont>
      <p:font typeface="닉스곤체 B 2.0" panose="020B0600000101010101" pitchFamily="50" charset="-127"/>
      <p:regular r:id="rId13"/>
    </p:embeddedFont>
    <p:embeddedFont>
      <p:font typeface="닉스곤체 M 2.0" panose="020B0600000101010101" pitchFamily="50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1C1B"/>
    <a:srgbClr val="EDF7ED"/>
    <a:srgbClr val="C93736"/>
    <a:srgbClr val="E8E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860" autoAdjust="0"/>
    <p:restoredTop sz="95492" autoAdjust="0"/>
  </p:normalViewPr>
  <p:slideViewPr>
    <p:cSldViewPr snapToGrid="0">
      <p:cViewPr>
        <p:scale>
          <a:sx n="66" d="100"/>
          <a:sy n="66" d="100"/>
        </p:scale>
        <p:origin x="413" y="52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2EC8E-94C8-44A6-8AFA-B3C3538F9273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848E7-14BF-4EA7-9955-0B595E47E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848E7-14BF-4EA7-9955-0B595E47EF2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890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848E7-14BF-4EA7-9955-0B595E47EF2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260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848E7-14BF-4EA7-9955-0B595E47EF2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96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96699-9C29-405E-BEB1-057BAC51E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9F659F-2AA2-4B86-9048-824B4D33D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718636-A775-4A90-98B5-826EB283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B4B5-F5CE-42D8-B1D4-D4EE7E45AEE6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950825-71CF-4DFC-8D37-B3C2B160E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4C0CB-1037-461F-AC0C-EE91D3E4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6C28-769B-4652-8F9E-03320ED7D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0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A911B-AD91-43CA-ABA8-BE8B4B3A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5A7213-DD4E-4B06-8F96-23106B9C0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BD5BBD-4016-4A2D-8C39-B8F5DFE9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B4B5-F5CE-42D8-B1D4-D4EE7E45AEE6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E859F-688C-4C01-9D5D-9C322366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74BBD-95EA-4173-8F2D-C9BF11EE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6C28-769B-4652-8F9E-03320ED7D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46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60D7D7-8D5E-4D7C-AC42-0FD2B2337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6DD7FF-AD9C-4B1B-ABCF-77F4E32AC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D7364-BD49-4E9F-B823-40FE31C0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B4B5-F5CE-42D8-B1D4-D4EE7E45AEE6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8A70D-248B-4136-B1BA-E1CF0D51D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BF86B7-3A40-43A6-9749-C7FD01DE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6C28-769B-4652-8F9E-03320ED7D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881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C27F-AF3D-4420-900B-5C85ED83790E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EB941-BFAE-4284-832A-5EE4558E3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247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C27F-AF3D-4420-900B-5C85ED83790E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EB941-BFAE-4284-832A-5EE4558E3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157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C27F-AF3D-4420-900B-5C85ED83790E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EB941-BFAE-4284-832A-5EE4558E3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347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C27F-AF3D-4420-900B-5C85ED83790E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EB941-BFAE-4284-832A-5EE4558E3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663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C27F-AF3D-4420-900B-5C85ED83790E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EB941-BFAE-4284-832A-5EE4558E3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651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C27F-AF3D-4420-900B-5C85ED83790E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EB941-BFAE-4284-832A-5EE4558E3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152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C27F-AF3D-4420-900B-5C85ED83790E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EB941-BFAE-4284-832A-5EE4558E3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9737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C27F-AF3D-4420-900B-5C85ED83790E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EB941-BFAE-4284-832A-5EE4558E3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81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D115-0B4A-41E1-924B-57BBD276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6E488-272F-49F8-AB7A-B07055712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164D90-58C7-45AC-9349-6DE76B03E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B4B5-F5CE-42D8-B1D4-D4EE7E45AEE6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0A9201-E7E7-4551-89B3-A82B758C4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59894F-EB1E-48A5-984B-80E11EF8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6C28-769B-4652-8F9E-03320ED7D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564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C27F-AF3D-4420-900B-5C85ED83790E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EB941-BFAE-4284-832A-5EE4558E3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017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C27F-AF3D-4420-900B-5C85ED83790E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EB941-BFAE-4284-832A-5EE4558E3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16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C27F-AF3D-4420-900B-5C85ED83790E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EB941-BFAE-4284-832A-5EE4558E3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04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0474A-925C-4824-8150-B9D6117CF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3A1EBB-CACB-4917-AD09-73EED7520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9935C2-006E-44F3-8730-1A8C7B7D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B4B5-F5CE-42D8-B1D4-D4EE7E45AEE6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097948-4A53-44B7-89C1-5C1CC9B3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6F5FA-0664-459C-9A32-6CFD8F9A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6C28-769B-4652-8F9E-03320ED7D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69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9B5D8-A9B1-493D-90B9-78976E14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F6FA1-31CF-4F55-A1A8-83DDFA508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41CA04-BD3D-4AC1-BEC4-1D6339603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2D875B-97AF-44F8-AA05-375F6BA8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B4B5-F5CE-42D8-B1D4-D4EE7E45AEE6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817ECD-90A0-4BF7-9C87-581AC054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0DA013-3CCD-47E0-8EDD-5E8EF862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6C28-769B-4652-8F9E-03320ED7D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17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97823-341D-4582-B0CE-71F4EB7C1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DFE7D0-1A49-447C-B73D-FAACF822D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FBC899-2B70-4DFF-8840-A9B0B528A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831E8E-1E55-40DD-95B6-413E299EB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BDF8A3-EA7E-4339-BED8-23DEC6701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38EE8F-0E96-439E-8E96-84BE415F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B4B5-F5CE-42D8-B1D4-D4EE7E45AEE6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B1B848-7EB3-414F-A5CA-1089F6760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2E73EE-F9FB-4E3D-8CB1-FC112F97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6C28-769B-4652-8F9E-03320ED7D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6584A-FC91-4999-8020-48D6239C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94FAE7-AC02-44E4-BD65-949B45F66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B4B5-F5CE-42D8-B1D4-D4EE7E45AEE6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DF5033-21A0-4B23-AEB5-BE8AADFA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F2BE29-E838-4A6A-9BB1-793A23D7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6C28-769B-4652-8F9E-03320ED7D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77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1C69E5-AD17-4F52-8FBE-AD0A5BAC6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B4B5-F5CE-42D8-B1D4-D4EE7E45AEE6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590BE6-1F93-49EA-A049-C6240909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4E57B3-A618-434C-9175-C7C6B92D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6C28-769B-4652-8F9E-03320ED7D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08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027C7-465C-41D9-91F4-20CF44ECE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EC91EA-69CC-4A41-A00B-095802E5D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51C93-594E-4752-9182-C5C381F55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F1995-B8B5-4750-A12E-B8E65111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B4B5-F5CE-42D8-B1D4-D4EE7E45AEE6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7FB9F2-EB43-4DCB-8E01-1C235771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25E86C-28E7-4719-A210-A3A09DE0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6C28-769B-4652-8F9E-03320ED7D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89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18E00-5620-4986-8E26-03B66C56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09984D-E466-46CD-8F8E-C34E4DEFE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F7E251-FED2-4AEB-B0B9-75EA5AA31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985E02-EF9F-406E-8341-84B5C6C9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B4B5-F5CE-42D8-B1D4-D4EE7E45AEE6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BD7DBC-DA3B-4D6A-9AC5-B6E156F3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1BE260-D140-4EA1-B809-38D8683F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6C28-769B-4652-8F9E-03320ED7D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7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3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7133D3-4C03-4629-8079-488723C33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1BE4CA-23FD-497F-8276-D1202B1FD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89D236-15E1-470C-9BC0-1D1C09317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FB4B5-F5CE-42D8-B1D4-D4EE7E45AEE6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AE91C-FC01-4BBA-B160-73FD7CD5B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98644-1087-4D49-A4C4-AF5AC06FF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6C28-769B-4652-8F9E-03320ED7D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6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3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2C27F-AF3D-4420-900B-5C85ED83790E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EB941-BFAE-4284-832A-5EE4558E3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91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67A36DA-51EB-49DA-AC32-7A49324F17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876"/>
          <a:stretch/>
        </p:blipFill>
        <p:spPr>
          <a:xfrm>
            <a:off x="2685239" y="4571746"/>
            <a:ext cx="7703362" cy="207796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1D4C0DE-72F2-49E8-90F5-51F040D58277}"/>
              </a:ext>
            </a:extLst>
          </p:cNvPr>
          <p:cNvSpPr/>
          <p:nvPr/>
        </p:nvSpPr>
        <p:spPr>
          <a:xfrm>
            <a:off x="387898" y="260287"/>
            <a:ext cx="1762021" cy="300082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dirty="0">
                <a:solidFill>
                  <a:schemeClr val="bg1">
                    <a:lumMod val="95000"/>
                  </a:schemeClr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Song management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9431CC-5238-401F-8FCA-3359CF6231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97"/>
          <a:stretch/>
        </p:blipFill>
        <p:spPr>
          <a:xfrm>
            <a:off x="3130410" y="1220943"/>
            <a:ext cx="7008226" cy="24190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50F3E0D-71C9-402B-ADBB-CC2CA4F77E6A}"/>
              </a:ext>
            </a:extLst>
          </p:cNvPr>
          <p:cNvSpPr/>
          <p:nvPr/>
        </p:nvSpPr>
        <p:spPr>
          <a:xfrm>
            <a:off x="1427373" y="1108374"/>
            <a:ext cx="1350050" cy="418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latinLnBrk="0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ER Diagram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BEAD04-EE38-43C5-8AC5-A742A12B706F}"/>
              </a:ext>
            </a:extLst>
          </p:cNvPr>
          <p:cNvSpPr/>
          <p:nvPr/>
        </p:nvSpPr>
        <p:spPr>
          <a:xfrm>
            <a:off x="1400704" y="3729499"/>
            <a:ext cx="2872902" cy="4180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latinLnBrk="0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Database schema diagram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196C21-BDE6-4033-9FA4-BFEFC5705DAB}"/>
              </a:ext>
            </a:extLst>
          </p:cNvPr>
          <p:cNvSpPr/>
          <p:nvPr/>
        </p:nvSpPr>
        <p:spPr>
          <a:xfrm>
            <a:off x="508000" y="755175"/>
            <a:ext cx="11530220" cy="5529995"/>
          </a:xfrm>
          <a:prstGeom prst="rect">
            <a:avLst/>
          </a:prstGeom>
          <a:solidFill>
            <a:srgbClr val="E8E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B189FDA-CC59-4597-A050-2047D67A8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600739"/>
              </p:ext>
            </p:extLst>
          </p:nvPr>
        </p:nvGraphicFramePr>
        <p:xfrm>
          <a:off x="404192" y="892228"/>
          <a:ext cx="6421031" cy="5529995"/>
        </p:xfrm>
        <a:graphic>
          <a:graphicData uri="http://schemas.openxmlformats.org/drawingml/2006/table">
            <a:tbl>
              <a:tblPr/>
              <a:tblGrid>
                <a:gridCol w="1014380">
                  <a:extLst>
                    <a:ext uri="{9D8B030D-6E8A-4147-A177-3AD203B41FA5}">
                      <a16:colId xmlns:a16="http://schemas.microsoft.com/office/drawing/2014/main" val="2674497236"/>
                    </a:ext>
                  </a:extLst>
                </a:gridCol>
                <a:gridCol w="1014380">
                  <a:extLst>
                    <a:ext uri="{9D8B030D-6E8A-4147-A177-3AD203B41FA5}">
                      <a16:colId xmlns:a16="http://schemas.microsoft.com/office/drawing/2014/main" val="2913585610"/>
                    </a:ext>
                  </a:extLst>
                </a:gridCol>
                <a:gridCol w="578198">
                  <a:extLst>
                    <a:ext uri="{9D8B030D-6E8A-4147-A177-3AD203B41FA5}">
                      <a16:colId xmlns:a16="http://schemas.microsoft.com/office/drawing/2014/main" val="3310104726"/>
                    </a:ext>
                  </a:extLst>
                </a:gridCol>
                <a:gridCol w="2292502">
                  <a:extLst>
                    <a:ext uri="{9D8B030D-6E8A-4147-A177-3AD203B41FA5}">
                      <a16:colId xmlns:a16="http://schemas.microsoft.com/office/drawing/2014/main" val="313021885"/>
                    </a:ext>
                  </a:extLst>
                </a:gridCol>
                <a:gridCol w="517332">
                  <a:extLst>
                    <a:ext uri="{9D8B030D-6E8A-4147-A177-3AD203B41FA5}">
                      <a16:colId xmlns:a16="http://schemas.microsoft.com/office/drawing/2014/main" val="3651025612"/>
                    </a:ext>
                  </a:extLst>
                </a:gridCol>
                <a:gridCol w="1004239">
                  <a:extLst>
                    <a:ext uri="{9D8B030D-6E8A-4147-A177-3AD203B41FA5}">
                      <a16:colId xmlns:a16="http://schemas.microsoft.com/office/drawing/2014/main" val="1726603821"/>
                    </a:ext>
                  </a:extLst>
                </a:gridCol>
              </a:tblGrid>
              <a:tr h="164026"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900" b="0" i="1" dirty="0">
                          <a:effectLst/>
                          <a:latin typeface="닉스곤체 B 2.0" panose="020B0600000101010101" pitchFamily="50" charset="-127"/>
                          <a:ea typeface="닉스곤체 B 2.0" panose="020B0600000101010101" pitchFamily="50" charset="-127"/>
                        </a:rPr>
                        <a:t>ARTIST</a:t>
                      </a:r>
                    </a:p>
                  </a:txBody>
                  <a:tcPr marL="13712" marR="13712" marT="9141" marB="91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214531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900" b="0" dirty="0">
                          <a:solidFill>
                            <a:schemeClr val="bg1"/>
                          </a:solidFill>
                          <a:effectLst/>
                          <a:latin typeface="닉스곤체 B 2.0" panose="020B0600000101010101" pitchFamily="50" charset="-127"/>
                          <a:ea typeface="닉스곤체 B 2.0" panose="020B0600000101010101" pitchFamily="50" charset="-127"/>
                        </a:rPr>
                        <a:t>column</a:t>
                      </a:r>
                      <a:r>
                        <a:rPr lang="ko-KR" altLang="en-US" sz="900" b="0" dirty="0">
                          <a:solidFill>
                            <a:schemeClr val="bg1"/>
                          </a:solidFill>
                          <a:effectLst/>
                          <a:latin typeface="닉스곤체 B 2.0" panose="020B0600000101010101" pitchFamily="50" charset="-127"/>
                          <a:ea typeface="닉스곤체 B 2.0" panose="020B0600000101010101" pitchFamily="50" charset="-127"/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  <a:effectLst/>
                          <a:latin typeface="닉스곤체 B 2.0" panose="020B0600000101010101" pitchFamily="50" charset="-127"/>
                          <a:ea typeface="닉스곤체 B 2.0" panose="020B0600000101010101" pitchFamily="50" charset="-127"/>
                        </a:rPr>
                        <a:t>name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effectLst/>
                        <a:latin typeface="닉스곤체 B 2.0" panose="020B0600000101010101" pitchFamily="50" charset="-127"/>
                        <a:ea typeface="닉스곤체 B 2.0" panose="020B0600000101010101" pitchFamily="50" charset="-127"/>
                      </a:endParaRP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1C1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900" b="0" dirty="0">
                          <a:solidFill>
                            <a:schemeClr val="bg1"/>
                          </a:solidFill>
                          <a:effectLst/>
                          <a:latin typeface="닉스곤체 B 2.0" panose="020B0600000101010101" pitchFamily="50" charset="-127"/>
                          <a:ea typeface="닉스곤체 B 2.0" panose="020B0600000101010101" pitchFamily="50" charset="-127"/>
                        </a:rPr>
                        <a:t>type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effectLst/>
                        <a:latin typeface="닉스곤체 B 2.0" panose="020B0600000101010101" pitchFamily="50" charset="-127"/>
                        <a:ea typeface="닉스곤체 B 2.0" panose="020B0600000101010101" pitchFamily="50" charset="-127"/>
                      </a:endParaRP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1C1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900" b="0" dirty="0">
                          <a:solidFill>
                            <a:schemeClr val="bg1"/>
                          </a:solidFill>
                          <a:effectLst/>
                          <a:latin typeface="닉스곤체 B 2.0" panose="020B0600000101010101" pitchFamily="50" charset="-127"/>
                          <a:ea typeface="닉스곤체 B 2.0" panose="020B0600000101010101" pitchFamily="50" charset="-127"/>
                        </a:rPr>
                        <a:t>length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effectLst/>
                        <a:latin typeface="닉스곤체 B 2.0" panose="020B0600000101010101" pitchFamily="50" charset="-127"/>
                        <a:ea typeface="닉스곤체 B 2.0" panose="020B0600000101010101" pitchFamily="50" charset="-127"/>
                      </a:endParaRP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1C1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900" b="0" dirty="0">
                          <a:solidFill>
                            <a:schemeClr val="bg1"/>
                          </a:solidFill>
                          <a:effectLst/>
                          <a:latin typeface="닉스곤체 B 2.0" panose="020B0600000101010101" pitchFamily="50" charset="-127"/>
                          <a:ea typeface="닉스곤체 B 2.0" panose="020B0600000101010101" pitchFamily="50" charset="-127"/>
                        </a:rPr>
                        <a:t>explanation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effectLst/>
                        <a:latin typeface="닉스곤체 B 2.0" panose="020B0600000101010101" pitchFamily="50" charset="-127"/>
                        <a:ea typeface="닉스곤체 B 2.0" panose="020B0600000101010101" pitchFamily="50" charset="-127"/>
                      </a:endParaRP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1C1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solidFill>
                            <a:schemeClr val="bg1"/>
                          </a:solidFill>
                          <a:effectLst/>
                          <a:latin typeface="닉스곤체 B 2.0" panose="020B0600000101010101" pitchFamily="50" charset="-127"/>
                          <a:ea typeface="닉스곤체 B 2.0" panose="020B0600000101010101" pitchFamily="50" charset="-127"/>
                        </a:rPr>
                        <a:t>null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1C1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solidFill>
                            <a:schemeClr val="bg1"/>
                          </a:solidFill>
                          <a:effectLst/>
                          <a:latin typeface="닉스곤체 B 2.0" panose="020B0600000101010101" pitchFamily="50" charset="-127"/>
                          <a:ea typeface="닉스곤체 B 2.0" panose="020B0600000101010101" pitchFamily="50" charset="-127"/>
                        </a:rPr>
                        <a:t>key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1C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189199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sng" dirty="0" err="1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artist_sn</a:t>
                      </a:r>
                      <a:endParaRPr lang="en-US" sz="900" u="sng" dirty="0">
                        <a:effectLst/>
                        <a:latin typeface="닉스곤체 M 2.0" panose="020B0600000101010101" pitchFamily="50" charset="-127"/>
                        <a:ea typeface="닉스곤체 M 2.0" panose="020B0600000101010101" pitchFamily="50" charset="-127"/>
                      </a:endParaRP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int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5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아티스트 순번 </a:t>
                      </a:r>
                      <a:r>
                        <a:rPr lang="en-US" altLang="ko-KR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(AUTO_INC)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X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PK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100491"/>
                  </a:ext>
                </a:extLst>
              </a:tr>
              <a:tr h="27591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name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varchar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20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90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아티스트 이름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X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900" dirty="0">
                        <a:effectLst/>
                        <a:latin typeface="닉스곤체 M 2.0" panose="020B0600000101010101" pitchFamily="50" charset="-127"/>
                        <a:ea typeface="닉스곤체 M 2.0" panose="020B0600000101010101" pitchFamily="50" charset="-127"/>
                      </a:endParaRP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3864591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dirty="0" err="1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debut_date</a:t>
                      </a:r>
                      <a:endParaRPr lang="en-US" sz="900" dirty="0">
                        <a:effectLst/>
                        <a:latin typeface="닉스곤체 M 2.0" panose="020B0600000101010101" pitchFamily="50" charset="-127"/>
                        <a:ea typeface="닉스곤체 M 2.0" panose="020B0600000101010101" pitchFamily="50" charset="-127"/>
                      </a:endParaRP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date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900" dirty="0">
                        <a:effectLst/>
                        <a:latin typeface="닉스곤체 M 2.0" panose="020B0600000101010101" pitchFamily="50" charset="-127"/>
                        <a:ea typeface="닉스곤체 M 2.0" panose="020B0600000101010101" pitchFamily="50" charset="-127"/>
                      </a:endParaRP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데뷔일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X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900" dirty="0">
                        <a:effectLst/>
                        <a:latin typeface="닉스곤체 M 2.0" panose="020B0600000101010101" pitchFamily="50" charset="-127"/>
                        <a:ea typeface="닉스곤체 M 2.0" panose="020B0600000101010101" pitchFamily="50" charset="-127"/>
                      </a:endParaRP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4509532"/>
                  </a:ext>
                </a:extLst>
              </a:tr>
              <a:tr h="25612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type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varchar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10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타입 </a:t>
                      </a:r>
                      <a:r>
                        <a:rPr lang="en-US" altLang="ko-KR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(</a:t>
                      </a:r>
                      <a:r>
                        <a:rPr lang="en-US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solo / group)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X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900" dirty="0">
                        <a:effectLst/>
                        <a:latin typeface="닉스곤체 M 2.0" panose="020B0600000101010101" pitchFamily="50" charset="-127"/>
                        <a:ea typeface="닉스곤체 M 2.0" panose="020B0600000101010101" pitchFamily="50" charset="-127"/>
                      </a:endParaRP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4936157"/>
                  </a:ext>
                </a:extLst>
              </a:tr>
              <a:tr h="23620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gender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varchar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10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성별 </a:t>
                      </a:r>
                      <a:r>
                        <a:rPr lang="en-US" altLang="ko-KR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( </a:t>
                      </a:r>
                      <a:r>
                        <a:rPr lang="en-US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female / male / mixed)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X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900" dirty="0">
                        <a:effectLst/>
                        <a:latin typeface="닉스곤체 M 2.0" panose="020B0600000101010101" pitchFamily="50" charset="-127"/>
                        <a:ea typeface="닉스곤체 M 2.0" panose="020B0600000101010101" pitchFamily="50" charset="-127"/>
                      </a:endParaRP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283427"/>
                  </a:ext>
                </a:extLst>
              </a:tr>
              <a:tr h="172321">
                <a:tc>
                  <a:txBody>
                    <a:bodyPr/>
                    <a:lstStyle/>
                    <a:p>
                      <a:pPr algn="l" rtl="0" fontAlgn="b"/>
                      <a:endParaRPr lang="ko-KR" altLang="en-US" sz="900">
                        <a:effectLst/>
                        <a:latin typeface="닉스곤체 M 2.0" panose="020B0600000101010101" pitchFamily="50" charset="-127"/>
                        <a:ea typeface="닉스곤체 M 2.0" panose="020B0600000101010101" pitchFamily="50" charset="-127"/>
                      </a:endParaRPr>
                    </a:p>
                  </a:txBody>
                  <a:tcPr marL="13712" marR="13712" marT="9141" marB="91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900">
                        <a:effectLst/>
                        <a:latin typeface="닉스곤체 M 2.0" panose="020B0600000101010101" pitchFamily="50" charset="-127"/>
                        <a:ea typeface="닉스곤체 M 2.0" panose="020B0600000101010101" pitchFamily="50" charset="-127"/>
                      </a:endParaRPr>
                    </a:p>
                  </a:txBody>
                  <a:tcPr marL="13712" marR="13712" marT="9141" marB="91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900" dirty="0">
                        <a:effectLst/>
                        <a:latin typeface="닉스곤체 M 2.0" panose="020B0600000101010101" pitchFamily="50" charset="-127"/>
                        <a:ea typeface="닉스곤체 M 2.0" panose="020B0600000101010101" pitchFamily="50" charset="-127"/>
                      </a:endParaRPr>
                    </a:p>
                  </a:txBody>
                  <a:tcPr marL="13712" marR="13712" marT="9141" marB="91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900">
                        <a:effectLst/>
                        <a:latin typeface="닉스곤체 M 2.0" panose="020B0600000101010101" pitchFamily="50" charset="-127"/>
                        <a:ea typeface="닉스곤체 M 2.0" panose="020B0600000101010101" pitchFamily="50" charset="-127"/>
                      </a:endParaRPr>
                    </a:p>
                  </a:txBody>
                  <a:tcPr marL="13712" marR="13712" marT="9141" marB="91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900" dirty="0">
                        <a:effectLst/>
                        <a:latin typeface="닉스곤체 M 2.0" panose="020B0600000101010101" pitchFamily="50" charset="-127"/>
                        <a:ea typeface="닉스곤체 M 2.0" panose="020B0600000101010101" pitchFamily="50" charset="-127"/>
                      </a:endParaRPr>
                    </a:p>
                  </a:txBody>
                  <a:tcPr marL="13712" marR="13712" marT="9141" marB="91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900" dirty="0">
                        <a:effectLst/>
                        <a:latin typeface="닉스곤체 M 2.0" panose="020B0600000101010101" pitchFamily="50" charset="-127"/>
                        <a:ea typeface="닉스곤체 M 2.0" panose="020B0600000101010101" pitchFamily="50" charset="-127"/>
                      </a:endParaRPr>
                    </a:p>
                  </a:txBody>
                  <a:tcPr marL="13712" marR="13712" marT="9141" marB="91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497618"/>
                  </a:ext>
                </a:extLst>
              </a:tr>
              <a:tr h="172321">
                <a:tc gridSpan="6"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900" b="0" i="1" kern="1200" dirty="0">
                          <a:solidFill>
                            <a:schemeClr val="tx1"/>
                          </a:solidFill>
                          <a:effectLst/>
                          <a:latin typeface="닉스곤체 B 2.0" panose="020B0600000101010101" pitchFamily="50" charset="-127"/>
                          <a:ea typeface="닉스곤체 B 2.0" panose="020B0600000101010101" pitchFamily="50" charset="-127"/>
                          <a:cs typeface="+mn-cs"/>
                        </a:rPr>
                        <a:t>ALBUM</a:t>
                      </a:r>
                    </a:p>
                  </a:txBody>
                  <a:tcPr marL="13712" marR="13712" marT="9141" marB="91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55560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effectLst/>
                          <a:latin typeface="닉스곤체 B 2.0" panose="020B0600000101010101" pitchFamily="50" charset="-127"/>
                          <a:ea typeface="닉스곤체 B 2.0" panose="020B0600000101010101" pitchFamily="50" charset="-127"/>
                          <a:cs typeface="+mn-cs"/>
                        </a:rPr>
                        <a:t>column</a:t>
                      </a:r>
                      <a:r>
                        <a:rPr lang="ko-KR" altLang="en-US" sz="900" b="0" kern="1200" dirty="0">
                          <a:solidFill>
                            <a:schemeClr val="bg1"/>
                          </a:solidFill>
                          <a:effectLst/>
                          <a:latin typeface="닉스곤체 B 2.0" panose="020B0600000101010101" pitchFamily="50" charset="-127"/>
                          <a:ea typeface="닉스곤체 B 2.0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effectLst/>
                          <a:latin typeface="닉스곤체 B 2.0" panose="020B0600000101010101" pitchFamily="50" charset="-127"/>
                          <a:ea typeface="닉스곤체 B 2.0" panose="020B0600000101010101" pitchFamily="50" charset="-127"/>
                          <a:cs typeface="+mn-cs"/>
                        </a:rPr>
                        <a:t>name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effectLst/>
                        <a:latin typeface="닉스곤체 B 2.0" panose="020B0600000101010101" pitchFamily="50" charset="-127"/>
                        <a:ea typeface="닉스곤체 B 2.0" panose="020B0600000101010101" pitchFamily="50" charset="-127"/>
                        <a:cs typeface="+mn-cs"/>
                      </a:endParaRP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1C1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effectLst/>
                          <a:latin typeface="닉스곤체 B 2.0" panose="020B0600000101010101" pitchFamily="50" charset="-127"/>
                          <a:ea typeface="닉스곤체 B 2.0" panose="020B0600000101010101" pitchFamily="50" charset="-127"/>
                          <a:cs typeface="+mn-cs"/>
                        </a:rPr>
                        <a:t>type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effectLst/>
                        <a:latin typeface="닉스곤체 B 2.0" panose="020B0600000101010101" pitchFamily="50" charset="-127"/>
                        <a:ea typeface="닉스곤체 B 2.0" panose="020B0600000101010101" pitchFamily="50" charset="-127"/>
                        <a:cs typeface="+mn-cs"/>
                      </a:endParaRP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1C1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effectLst/>
                          <a:latin typeface="닉스곤체 B 2.0" panose="020B0600000101010101" pitchFamily="50" charset="-127"/>
                          <a:ea typeface="닉스곤체 B 2.0" panose="020B0600000101010101" pitchFamily="50" charset="-127"/>
                          <a:cs typeface="+mn-cs"/>
                        </a:rPr>
                        <a:t>length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effectLst/>
                        <a:latin typeface="닉스곤체 B 2.0" panose="020B0600000101010101" pitchFamily="50" charset="-127"/>
                        <a:ea typeface="닉스곤체 B 2.0" panose="020B0600000101010101" pitchFamily="50" charset="-127"/>
                        <a:cs typeface="+mn-cs"/>
                      </a:endParaRP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1C1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effectLst/>
                          <a:latin typeface="닉스곤체 B 2.0" panose="020B0600000101010101" pitchFamily="50" charset="-127"/>
                          <a:ea typeface="닉스곤체 B 2.0" panose="020B0600000101010101" pitchFamily="50" charset="-127"/>
                          <a:cs typeface="+mn-cs"/>
                        </a:rPr>
                        <a:t>explanation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effectLst/>
                        <a:latin typeface="닉스곤체 B 2.0" panose="020B0600000101010101" pitchFamily="50" charset="-127"/>
                        <a:ea typeface="닉스곤체 B 2.0" panose="020B0600000101010101" pitchFamily="50" charset="-127"/>
                        <a:cs typeface="+mn-cs"/>
                      </a:endParaRP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1C1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900" b="0" kern="1200" dirty="0">
                          <a:solidFill>
                            <a:schemeClr val="bg1"/>
                          </a:solidFill>
                          <a:effectLst/>
                          <a:latin typeface="닉스곤체 B 2.0" panose="020B0600000101010101" pitchFamily="50" charset="-127"/>
                          <a:ea typeface="닉스곤체 B 2.0" panose="020B0600000101010101" pitchFamily="50" charset="-127"/>
                          <a:cs typeface="+mn-cs"/>
                        </a:rPr>
                        <a:t>null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1C1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900" b="0" kern="1200" dirty="0">
                          <a:solidFill>
                            <a:schemeClr val="bg1"/>
                          </a:solidFill>
                          <a:effectLst/>
                          <a:latin typeface="닉스곤체 B 2.0" panose="020B0600000101010101" pitchFamily="50" charset="-127"/>
                          <a:ea typeface="닉스곤체 B 2.0" panose="020B0600000101010101" pitchFamily="50" charset="-127"/>
                          <a:cs typeface="+mn-cs"/>
                        </a:rPr>
                        <a:t>key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1C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65938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sng" dirty="0" err="1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album_sn</a:t>
                      </a:r>
                      <a:endParaRPr lang="en-US" sz="900" u="sng" dirty="0">
                        <a:effectLst/>
                        <a:latin typeface="닉스곤체 M 2.0" panose="020B0600000101010101" pitchFamily="50" charset="-127"/>
                        <a:ea typeface="닉스곤체 M 2.0" panose="020B0600000101010101" pitchFamily="50" charset="-127"/>
                      </a:endParaRP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int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90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5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앨범 순번 </a:t>
                      </a:r>
                      <a:r>
                        <a:rPr lang="en-US" altLang="ko-KR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(</a:t>
                      </a:r>
                      <a:r>
                        <a:rPr lang="en-US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AUTO_INC)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X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PK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918304"/>
                  </a:ext>
                </a:extLst>
              </a:tr>
              <a:tr h="23620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name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varchar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90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20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앨범 이름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X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900" dirty="0">
                        <a:effectLst/>
                        <a:latin typeface="닉스곤체 M 2.0" panose="020B0600000101010101" pitchFamily="50" charset="-127"/>
                        <a:ea typeface="닉스곤체 M 2.0" panose="020B0600000101010101" pitchFamily="50" charset="-127"/>
                      </a:endParaRP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26198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release_date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date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900">
                        <a:effectLst/>
                        <a:latin typeface="닉스곤체 M 2.0" panose="020B0600000101010101" pitchFamily="50" charset="-127"/>
                        <a:ea typeface="닉스곤체 M 2.0" panose="020B0600000101010101" pitchFamily="50" charset="-127"/>
                      </a:endParaRP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앨범 발매일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X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900" dirty="0">
                        <a:effectLst/>
                        <a:latin typeface="닉스곤체 M 2.0" panose="020B0600000101010101" pitchFamily="50" charset="-127"/>
                        <a:ea typeface="닉스곤체 M 2.0" panose="020B0600000101010101" pitchFamily="50" charset="-127"/>
                      </a:endParaRP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3040297"/>
                  </a:ext>
                </a:extLst>
              </a:tr>
              <a:tr h="21882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dirty="0" err="1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artist_sn</a:t>
                      </a:r>
                      <a:endParaRPr lang="en-US" sz="900" dirty="0">
                        <a:effectLst/>
                        <a:latin typeface="닉스곤체 M 2.0" panose="020B0600000101010101" pitchFamily="50" charset="-127"/>
                        <a:ea typeface="닉스곤체 M 2.0" panose="020B0600000101010101" pitchFamily="50" charset="-127"/>
                      </a:endParaRP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int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5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아티스트 순번 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X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FK(ARTIST)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3799"/>
                  </a:ext>
                </a:extLst>
              </a:tr>
              <a:tr h="172321">
                <a:tc>
                  <a:txBody>
                    <a:bodyPr/>
                    <a:lstStyle/>
                    <a:p>
                      <a:pPr algn="l" rtl="0" fontAlgn="b"/>
                      <a:endParaRPr lang="ko-KR" altLang="en-US" sz="900">
                        <a:effectLst/>
                        <a:latin typeface="닉스곤체 M 2.0" panose="020B0600000101010101" pitchFamily="50" charset="-127"/>
                        <a:ea typeface="닉스곤체 M 2.0" panose="020B0600000101010101" pitchFamily="50" charset="-127"/>
                      </a:endParaRPr>
                    </a:p>
                  </a:txBody>
                  <a:tcPr marL="13712" marR="13712" marT="9141" marB="91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900">
                        <a:effectLst/>
                        <a:latin typeface="닉스곤체 M 2.0" panose="020B0600000101010101" pitchFamily="50" charset="-127"/>
                        <a:ea typeface="닉스곤체 M 2.0" panose="020B0600000101010101" pitchFamily="50" charset="-127"/>
                      </a:endParaRPr>
                    </a:p>
                  </a:txBody>
                  <a:tcPr marL="13712" marR="13712" marT="9141" marB="91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900">
                        <a:effectLst/>
                        <a:latin typeface="닉스곤체 M 2.0" panose="020B0600000101010101" pitchFamily="50" charset="-127"/>
                        <a:ea typeface="닉스곤체 M 2.0" panose="020B0600000101010101" pitchFamily="50" charset="-127"/>
                      </a:endParaRPr>
                    </a:p>
                  </a:txBody>
                  <a:tcPr marL="13712" marR="13712" marT="9141" marB="91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900" dirty="0">
                        <a:effectLst/>
                        <a:latin typeface="닉스곤체 M 2.0" panose="020B0600000101010101" pitchFamily="50" charset="-127"/>
                        <a:ea typeface="닉스곤체 M 2.0" panose="020B0600000101010101" pitchFamily="50" charset="-127"/>
                      </a:endParaRPr>
                    </a:p>
                  </a:txBody>
                  <a:tcPr marL="13712" marR="13712" marT="9141" marB="91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900" dirty="0">
                        <a:effectLst/>
                        <a:latin typeface="닉스곤체 M 2.0" panose="020B0600000101010101" pitchFamily="50" charset="-127"/>
                        <a:ea typeface="닉스곤체 M 2.0" panose="020B0600000101010101" pitchFamily="50" charset="-127"/>
                      </a:endParaRPr>
                    </a:p>
                  </a:txBody>
                  <a:tcPr marL="13712" marR="13712" marT="9141" marB="91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900" dirty="0">
                        <a:effectLst/>
                        <a:latin typeface="닉스곤체 M 2.0" panose="020B0600000101010101" pitchFamily="50" charset="-127"/>
                        <a:ea typeface="닉스곤체 M 2.0" panose="020B0600000101010101" pitchFamily="50" charset="-127"/>
                      </a:endParaRPr>
                    </a:p>
                  </a:txBody>
                  <a:tcPr marL="13712" marR="13712" marT="9141" marB="91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5007558"/>
                  </a:ext>
                </a:extLst>
              </a:tr>
              <a:tr h="172321">
                <a:tc gridSpan="6"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900" b="0" i="1" kern="1200" dirty="0">
                          <a:solidFill>
                            <a:schemeClr val="tx1"/>
                          </a:solidFill>
                          <a:effectLst/>
                          <a:latin typeface="닉스곤체 B 2.0" panose="020B0600000101010101" pitchFamily="50" charset="-127"/>
                          <a:ea typeface="닉스곤체 B 2.0" panose="020B0600000101010101" pitchFamily="50" charset="-127"/>
                          <a:cs typeface="+mn-cs"/>
                        </a:rPr>
                        <a:t>SONG</a:t>
                      </a:r>
                    </a:p>
                  </a:txBody>
                  <a:tcPr marL="13712" marR="13712" marT="9141" marB="91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008588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effectLst/>
                          <a:latin typeface="닉스곤체 B 2.0" panose="020B0600000101010101" pitchFamily="50" charset="-127"/>
                          <a:ea typeface="닉스곤체 B 2.0" panose="020B0600000101010101" pitchFamily="50" charset="-127"/>
                          <a:cs typeface="+mn-cs"/>
                        </a:rPr>
                        <a:t>column</a:t>
                      </a:r>
                      <a:r>
                        <a:rPr lang="ko-KR" altLang="en-US" sz="900" b="0" kern="1200" dirty="0">
                          <a:solidFill>
                            <a:schemeClr val="bg1"/>
                          </a:solidFill>
                          <a:effectLst/>
                          <a:latin typeface="닉스곤체 B 2.0" panose="020B0600000101010101" pitchFamily="50" charset="-127"/>
                          <a:ea typeface="닉스곤체 B 2.0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effectLst/>
                          <a:latin typeface="닉스곤체 B 2.0" panose="020B0600000101010101" pitchFamily="50" charset="-127"/>
                          <a:ea typeface="닉스곤체 B 2.0" panose="020B0600000101010101" pitchFamily="50" charset="-127"/>
                          <a:cs typeface="+mn-cs"/>
                        </a:rPr>
                        <a:t>name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effectLst/>
                        <a:latin typeface="닉스곤체 B 2.0" panose="020B0600000101010101" pitchFamily="50" charset="-127"/>
                        <a:ea typeface="닉스곤체 B 2.0" panose="020B0600000101010101" pitchFamily="50" charset="-127"/>
                        <a:cs typeface="+mn-cs"/>
                      </a:endParaRP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1C1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effectLst/>
                          <a:latin typeface="닉스곤체 B 2.0" panose="020B0600000101010101" pitchFamily="50" charset="-127"/>
                          <a:ea typeface="닉스곤체 B 2.0" panose="020B0600000101010101" pitchFamily="50" charset="-127"/>
                          <a:cs typeface="+mn-cs"/>
                        </a:rPr>
                        <a:t>type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effectLst/>
                        <a:latin typeface="닉스곤체 B 2.0" panose="020B0600000101010101" pitchFamily="50" charset="-127"/>
                        <a:ea typeface="닉스곤체 B 2.0" panose="020B0600000101010101" pitchFamily="50" charset="-127"/>
                        <a:cs typeface="+mn-cs"/>
                      </a:endParaRP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1C1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effectLst/>
                          <a:latin typeface="닉스곤체 B 2.0" panose="020B0600000101010101" pitchFamily="50" charset="-127"/>
                          <a:ea typeface="닉스곤체 B 2.0" panose="020B0600000101010101" pitchFamily="50" charset="-127"/>
                          <a:cs typeface="+mn-cs"/>
                        </a:rPr>
                        <a:t>length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effectLst/>
                        <a:latin typeface="닉스곤체 B 2.0" panose="020B0600000101010101" pitchFamily="50" charset="-127"/>
                        <a:ea typeface="닉스곤체 B 2.0" panose="020B0600000101010101" pitchFamily="50" charset="-127"/>
                        <a:cs typeface="+mn-cs"/>
                      </a:endParaRP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1C1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effectLst/>
                          <a:latin typeface="닉스곤체 B 2.0" panose="020B0600000101010101" pitchFamily="50" charset="-127"/>
                          <a:ea typeface="닉스곤체 B 2.0" panose="020B0600000101010101" pitchFamily="50" charset="-127"/>
                          <a:cs typeface="+mn-cs"/>
                        </a:rPr>
                        <a:t>explanation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effectLst/>
                        <a:latin typeface="닉스곤체 B 2.0" panose="020B0600000101010101" pitchFamily="50" charset="-127"/>
                        <a:ea typeface="닉스곤체 B 2.0" panose="020B0600000101010101" pitchFamily="50" charset="-127"/>
                        <a:cs typeface="+mn-cs"/>
                      </a:endParaRP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1C1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900" b="0" kern="1200" dirty="0">
                          <a:solidFill>
                            <a:schemeClr val="bg1"/>
                          </a:solidFill>
                          <a:effectLst/>
                          <a:latin typeface="닉스곤체 B 2.0" panose="020B0600000101010101" pitchFamily="50" charset="-127"/>
                          <a:ea typeface="닉스곤체 B 2.0" panose="020B0600000101010101" pitchFamily="50" charset="-127"/>
                          <a:cs typeface="+mn-cs"/>
                        </a:rPr>
                        <a:t>null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1C1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900" b="0" kern="1200" dirty="0">
                          <a:solidFill>
                            <a:schemeClr val="bg1"/>
                          </a:solidFill>
                          <a:effectLst/>
                          <a:latin typeface="닉스곤체 B 2.0" panose="020B0600000101010101" pitchFamily="50" charset="-127"/>
                          <a:ea typeface="닉스곤체 B 2.0" panose="020B0600000101010101" pitchFamily="50" charset="-127"/>
                          <a:cs typeface="+mn-cs"/>
                        </a:rPr>
                        <a:t>key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1C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620486"/>
                  </a:ext>
                </a:extLst>
              </a:tr>
              <a:tr h="29330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sng" dirty="0" err="1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song_sn</a:t>
                      </a:r>
                      <a:endParaRPr lang="en-US" sz="900" u="sng" dirty="0">
                        <a:effectLst/>
                        <a:latin typeface="닉스곤체 M 2.0" panose="020B0600000101010101" pitchFamily="50" charset="-127"/>
                        <a:ea typeface="닉스곤체 M 2.0" panose="020B0600000101010101" pitchFamily="50" charset="-127"/>
                      </a:endParaRP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int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90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5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곡 순번 </a:t>
                      </a:r>
                      <a:r>
                        <a:rPr lang="en-US" altLang="ko-KR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(</a:t>
                      </a:r>
                      <a:r>
                        <a:rPr lang="en-US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AUTO_INC)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X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PK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24953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title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varchar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20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곡 제목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X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900" dirty="0">
                        <a:effectLst/>
                        <a:latin typeface="닉스곤체 M 2.0" panose="020B0600000101010101" pitchFamily="50" charset="-127"/>
                        <a:ea typeface="닉스곤체 M 2.0" panose="020B0600000101010101" pitchFamily="50" charset="-127"/>
                      </a:endParaRP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2871863"/>
                  </a:ext>
                </a:extLst>
              </a:tr>
              <a:tr h="26281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genre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varchar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90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20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곡 장르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X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900" dirty="0">
                        <a:effectLst/>
                        <a:latin typeface="닉스곤체 M 2.0" panose="020B0600000101010101" pitchFamily="50" charset="-127"/>
                        <a:ea typeface="닉스곤체 M 2.0" panose="020B0600000101010101" pitchFamily="50" charset="-127"/>
                      </a:endParaRP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9245243"/>
                  </a:ext>
                </a:extLst>
              </a:tr>
              <a:tr h="28011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dirty="0" err="1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album_sn</a:t>
                      </a:r>
                      <a:endParaRPr lang="en-US" sz="900" dirty="0">
                        <a:effectLst/>
                        <a:latin typeface="닉스곤체 M 2.0" panose="020B0600000101010101" pitchFamily="50" charset="-127"/>
                        <a:ea typeface="닉스곤체 M 2.0" panose="020B0600000101010101" pitchFamily="50" charset="-127"/>
                      </a:endParaRP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int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90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5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앨범 순번 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X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FK (ALBUMS)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597307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dirty="0" err="1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artist_sn</a:t>
                      </a:r>
                      <a:endParaRPr lang="en-US" sz="900" dirty="0">
                        <a:effectLst/>
                        <a:latin typeface="닉스곤체 M 2.0" panose="020B0600000101010101" pitchFamily="50" charset="-127"/>
                        <a:ea typeface="닉스곤체 M 2.0" panose="020B0600000101010101" pitchFamily="50" charset="-127"/>
                      </a:endParaRP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int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5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아티스트 순번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X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dirty="0">
                          <a:effectLst/>
                          <a:latin typeface="닉스곤체 M 2.0" panose="020B0600000101010101" pitchFamily="50" charset="-127"/>
                          <a:ea typeface="닉스곤체 M 2.0" panose="020B0600000101010101" pitchFamily="50" charset="-127"/>
                        </a:rPr>
                        <a:t>FK(ARTIST)</a:t>
                      </a:r>
                    </a:p>
                  </a:txBody>
                  <a:tcPr marL="13712" marR="13712" marT="9141" marB="9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825394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6987F725-22C3-4D63-9F00-F74D6E193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853" y="3925051"/>
            <a:ext cx="4860009" cy="81250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6ECD2B-117C-4531-9177-228B129070BF}"/>
              </a:ext>
            </a:extLst>
          </p:cNvPr>
          <p:cNvSpPr/>
          <p:nvPr/>
        </p:nvSpPr>
        <p:spPr>
          <a:xfrm>
            <a:off x="7026087" y="1997034"/>
            <a:ext cx="728084" cy="4180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latinLnBrk="0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Index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26A7B3-A50D-4106-884A-C3A7ED001492}"/>
              </a:ext>
            </a:extLst>
          </p:cNvPr>
          <p:cNvSpPr/>
          <p:nvPr/>
        </p:nvSpPr>
        <p:spPr>
          <a:xfrm>
            <a:off x="7039389" y="3464518"/>
            <a:ext cx="654346" cy="4180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latinLnBrk="0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View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15CEA19-092E-4145-990A-97809A83AB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9624" r="7346" b="-1"/>
          <a:stretch/>
        </p:blipFill>
        <p:spPr>
          <a:xfrm>
            <a:off x="7102010" y="2457567"/>
            <a:ext cx="4851852" cy="655839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3C752B97-6A31-4767-8802-FF1382D929B1}"/>
              </a:ext>
            </a:extLst>
          </p:cNvPr>
          <p:cNvSpPr/>
          <p:nvPr/>
        </p:nvSpPr>
        <p:spPr>
          <a:xfrm>
            <a:off x="347017" y="6463216"/>
            <a:ext cx="3581400" cy="316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latinLnBrk="0"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2020-1 Database Project 1871026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Inryu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 Shin</a:t>
            </a:r>
          </a:p>
        </p:txBody>
      </p:sp>
    </p:spTree>
    <p:extLst>
      <p:ext uri="{BB962C8B-B14F-4D97-AF65-F5344CB8AC3E}">
        <p14:creationId xmlns:p14="http://schemas.microsoft.com/office/powerpoint/2010/main" val="236397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F0321FF-E88A-4637-8F2B-32F7D0C63E98}"/>
              </a:ext>
            </a:extLst>
          </p:cNvPr>
          <p:cNvSpPr/>
          <p:nvPr/>
        </p:nvSpPr>
        <p:spPr>
          <a:xfrm>
            <a:off x="347017" y="299421"/>
            <a:ext cx="951243" cy="208533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95000"/>
                  </a:schemeClr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1. Print All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B49898-A558-4284-B0D8-0DF092D00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17" y="889354"/>
            <a:ext cx="2615222" cy="32080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3D9773-A3BA-48A5-A6BF-4186FCC51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017" y="4097424"/>
            <a:ext cx="2615222" cy="19650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465DCF9-3967-469F-BB9B-548D52A0AA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2230" y="889354"/>
            <a:ext cx="2621376" cy="220444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20C61C1-1B3D-415C-B6DC-7C6681F8F4A7}"/>
              </a:ext>
            </a:extLst>
          </p:cNvPr>
          <p:cNvSpPr/>
          <p:nvPr/>
        </p:nvSpPr>
        <p:spPr>
          <a:xfrm>
            <a:off x="3358420" y="299421"/>
            <a:ext cx="951243" cy="208533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95000"/>
                  </a:schemeClr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2. INSERT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231221-F4CA-4C63-9D29-3EB85BA946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8384" y="3549684"/>
            <a:ext cx="2615222" cy="126219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4B9093A-5F4A-466C-BABC-59F0D9350A53}"/>
              </a:ext>
            </a:extLst>
          </p:cNvPr>
          <p:cNvSpPr/>
          <p:nvPr/>
        </p:nvSpPr>
        <p:spPr>
          <a:xfrm>
            <a:off x="3287208" y="547828"/>
            <a:ext cx="2353529" cy="295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latinLnBrk="0">
              <a:lnSpc>
                <a:spcPct val="150000"/>
              </a:lnSpc>
            </a:pPr>
            <a:r>
              <a:rPr lang="en-US" altLang="ko-KR" sz="1000" dirty="0">
                <a:solidFill>
                  <a:srgbClr val="C00000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case 1 : No duplicates in all tables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DC7C04-29C5-4258-9D06-8368C3407F95}"/>
              </a:ext>
            </a:extLst>
          </p:cNvPr>
          <p:cNvSpPr/>
          <p:nvPr/>
        </p:nvSpPr>
        <p:spPr>
          <a:xfrm>
            <a:off x="3246631" y="3253769"/>
            <a:ext cx="2824812" cy="295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latinLnBrk="0">
              <a:lnSpc>
                <a:spcPct val="150000"/>
              </a:lnSpc>
            </a:pPr>
            <a:r>
              <a:rPr lang="en-US" altLang="ko-KR" sz="1000" dirty="0">
                <a:solidFill>
                  <a:srgbClr val="C00000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case 2 :</a:t>
            </a:r>
            <a:r>
              <a:rPr lang="en-US" altLang="ko-KR" sz="900" dirty="0">
                <a:solidFill>
                  <a:srgbClr val="C00000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Duplicate exists in Artist , Album table</a:t>
            </a:r>
            <a:endParaRPr lang="en-US" altLang="ko-KR" sz="1000" dirty="0">
              <a:solidFill>
                <a:srgbClr val="C00000"/>
              </a:solidFill>
              <a:latin typeface="닉스곤체 B 2.0" panose="020B0600000101010101" pitchFamily="50" charset="-127"/>
              <a:ea typeface="닉스곤체 B 2.0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2795CF-6B24-4876-87B5-83E66ACEED5E}"/>
              </a:ext>
            </a:extLst>
          </p:cNvPr>
          <p:cNvSpPr/>
          <p:nvPr/>
        </p:nvSpPr>
        <p:spPr>
          <a:xfrm>
            <a:off x="6339787" y="299421"/>
            <a:ext cx="951243" cy="208533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95000"/>
                  </a:schemeClr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3. UPDATE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D5195C0-D45B-4733-A481-90387CBB47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9787" y="889354"/>
            <a:ext cx="2618455" cy="384391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C42838-212A-4091-A81C-95446F37D4BD}"/>
              </a:ext>
            </a:extLst>
          </p:cNvPr>
          <p:cNvSpPr/>
          <p:nvPr/>
        </p:nvSpPr>
        <p:spPr>
          <a:xfrm>
            <a:off x="6303597" y="547828"/>
            <a:ext cx="1582484" cy="295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latinLnBrk="0">
              <a:lnSpc>
                <a:spcPct val="150000"/>
              </a:lnSpc>
            </a:pPr>
            <a:r>
              <a:rPr lang="en-US" altLang="ko-KR" sz="1000" dirty="0">
                <a:solidFill>
                  <a:srgbClr val="C00000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1) Single table (Artist)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EB0EEF1-C20A-4E6D-A4D2-09290A53A353}"/>
              </a:ext>
            </a:extLst>
          </p:cNvPr>
          <p:cNvGrpSpPr/>
          <p:nvPr/>
        </p:nvGrpSpPr>
        <p:grpSpPr>
          <a:xfrm>
            <a:off x="9348468" y="889354"/>
            <a:ext cx="2615223" cy="5590458"/>
            <a:chOff x="9390613" y="1111793"/>
            <a:chExt cx="2615223" cy="5590458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95ABC52-3049-4F7A-8BDF-1DE5A0AFF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90613" y="1111793"/>
              <a:ext cx="2615223" cy="290686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649CDDBF-CE1B-4FBA-956F-B135662426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716" b="2499"/>
            <a:stretch/>
          </p:blipFill>
          <p:spPr>
            <a:xfrm>
              <a:off x="9390614" y="4018659"/>
              <a:ext cx="2615222" cy="2683592"/>
            </a:xfrm>
            <a:prstGeom prst="rect">
              <a:avLst/>
            </a:prstGeom>
          </p:spPr>
        </p:pic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8F1DA5E-2505-41F6-838B-9F666C19C82A}"/>
              </a:ext>
            </a:extLst>
          </p:cNvPr>
          <p:cNvSpPr/>
          <p:nvPr/>
        </p:nvSpPr>
        <p:spPr>
          <a:xfrm>
            <a:off x="9348468" y="547827"/>
            <a:ext cx="1087157" cy="295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latinLnBrk="0">
              <a:lnSpc>
                <a:spcPct val="150000"/>
              </a:lnSpc>
            </a:pPr>
            <a:r>
              <a:rPr lang="en-US" altLang="ko-KR" sz="1000" dirty="0">
                <a:solidFill>
                  <a:srgbClr val="C00000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2) Transaction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A0AE2FA-7E12-41B8-9989-44B9AD79B6C2}"/>
              </a:ext>
            </a:extLst>
          </p:cNvPr>
          <p:cNvSpPr/>
          <p:nvPr/>
        </p:nvSpPr>
        <p:spPr>
          <a:xfrm>
            <a:off x="7401975" y="3549684"/>
            <a:ext cx="401381" cy="118555"/>
          </a:xfrm>
          <a:prstGeom prst="rect">
            <a:avLst/>
          </a:prstGeom>
          <a:noFill/>
          <a:ln>
            <a:solidFill>
              <a:srgbClr val="C51C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AE85D9B-BB27-4C8B-82A1-CE0B9A949F41}"/>
              </a:ext>
            </a:extLst>
          </p:cNvPr>
          <p:cNvSpPr/>
          <p:nvPr/>
        </p:nvSpPr>
        <p:spPr>
          <a:xfrm>
            <a:off x="7401975" y="4492658"/>
            <a:ext cx="401381" cy="118555"/>
          </a:xfrm>
          <a:prstGeom prst="rect">
            <a:avLst/>
          </a:prstGeom>
          <a:noFill/>
          <a:ln>
            <a:solidFill>
              <a:srgbClr val="C51C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540E926-6879-42BC-9172-0500F0C9BDA1}"/>
              </a:ext>
            </a:extLst>
          </p:cNvPr>
          <p:cNvSpPr/>
          <p:nvPr/>
        </p:nvSpPr>
        <p:spPr>
          <a:xfrm>
            <a:off x="6852787" y="3897345"/>
            <a:ext cx="381452" cy="118555"/>
          </a:xfrm>
          <a:prstGeom prst="rect">
            <a:avLst/>
          </a:prstGeom>
          <a:noFill/>
          <a:ln>
            <a:solidFill>
              <a:srgbClr val="C51C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483E53-0EA8-458C-BF90-B5B88925DBEC}"/>
              </a:ext>
            </a:extLst>
          </p:cNvPr>
          <p:cNvSpPr/>
          <p:nvPr/>
        </p:nvSpPr>
        <p:spPr>
          <a:xfrm>
            <a:off x="10776551" y="3542320"/>
            <a:ext cx="94649" cy="118555"/>
          </a:xfrm>
          <a:prstGeom prst="rect">
            <a:avLst/>
          </a:prstGeom>
          <a:noFill/>
          <a:ln>
            <a:solidFill>
              <a:srgbClr val="C51C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057BD8B-F507-40AF-B544-7133E1C1A5BE}"/>
              </a:ext>
            </a:extLst>
          </p:cNvPr>
          <p:cNvSpPr/>
          <p:nvPr/>
        </p:nvSpPr>
        <p:spPr>
          <a:xfrm>
            <a:off x="11078176" y="3634395"/>
            <a:ext cx="94649" cy="118555"/>
          </a:xfrm>
          <a:prstGeom prst="rect">
            <a:avLst/>
          </a:prstGeom>
          <a:noFill/>
          <a:ln>
            <a:solidFill>
              <a:srgbClr val="C51C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312B55-ABAE-4C0E-916E-53DD649BC703}"/>
              </a:ext>
            </a:extLst>
          </p:cNvPr>
          <p:cNvSpPr/>
          <p:nvPr/>
        </p:nvSpPr>
        <p:spPr>
          <a:xfrm>
            <a:off x="11475051" y="2342787"/>
            <a:ext cx="94649" cy="194038"/>
          </a:xfrm>
          <a:prstGeom prst="rect">
            <a:avLst/>
          </a:prstGeom>
          <a:noFill/>
          <a:ln>
            <a:solidFill>
              <a:srgbClr val="C51C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522E2CE-61C2-401A-BBA5-866571724C32}"/>
              </a:ext>
            </a:extLst>
          </p:cNvPr>
          <p:cNvSpPr/>
          <p:nvPr/>
        </p:nvSpPr>
        <p:spPr>
          <a:xfrm>
            <a:off x="11475051" y="4145570"/>
            <a:ext cx="94649" cy="175605"/>
          </a:xfrm>
          <a:prstGeom prst="rect">
            <a:avLst/>
          </a:prstGeom>
          <a:noFill/>
          <a:ln>
            <a:solidFill>
              <a:srgbClr val="C51C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8219FBD-E1A1-4C65-B95E-9D846E7C7C09}"/>
              </a:ext>
            </a:extLst>
          </p:cNvPr>
          <p:cNvSpPr/>
          <p:nvPr/>
        </p:nvSpPr>
        <p:spPr>
          <a:xfrm>
            <a:off x="9601801" y="6310173"/>
            <a:ext cx="94649" cy="87452"/>
          </a:xfrm>
          <a:prstGeom prst="rect">
            <a:avLst/>
          </a:prstGeom>
          <a:noFill/>
          <a:ln>
            <a:solidFill>
              <a:srgbClr val="C51C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D8DACF-2C35-451C-9C61-B74EA235D602}"/>
              </a:ext>
            </a:extLst>
          </p:cNvPr>
          <p:cNvSpPr/>
          <p:nvPr/>
        </p:nvSpPr>
        <p:spPr>
          <a:xfrm>
            <a:off x="347017" y="6463216"/>
            <a:ext cx="3581400" cy="316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latinLnBrk="0"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2020-1 Database Project 1871026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Inryu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 Shin</a:t>
            </a:r>
          </a:p>
        </p:txBody>
      </p:sp>
    </p:spTree>
    <p:extLst>
      <p:ext uri="{BB962C8B-B14F-4D97-AF65-F5344CB8AC3E}">
        <p14:creationId xmlns:p14="http://schemas.microsoft.com/office/powerpoint/2010/main" val="400634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/>
      <p:bldP spid="12" grpId="0"/>
      <p:bldP spid="13" grpId="0" animBg="1"/>
      <p:bldP spid="15" grpId="0"/>
      <p:bldP spid="19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F0321FF-E88A-4637-8F2B-32F7D0C63E98}"/>
              </a:ext>
            </a:extLst>
          </p:cNvPr>
          <p:cNvSpPr/>
          <p:nvPr/>
        </p:nvSpPr>
        <p:spPr>
          <a:xfrm>
            <a:off x="347017" y="299421"/>
            <a:ext cx="951243" cy="208533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95000"/>
                  </a:schemeClr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4. DELETE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0C61C1-1B3D-415C-B6DC-7C6681F8F4A7}"/>
              </a:ext>
            </a:extLst>
          </p:cNvPr>
          <p:cNvSpPr/>
          <p:nvPr/>
        </p:nvSpPr>
        <p:spPr>
          <a:xfrm>
            <a:off x="3287208" y="299421"/>
            <a:ext cx="951243" cy="208533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95000"/>
                  </a:schemeClr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5. SELECT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4B9093A-5F4A-466C-BABC-59F0D9350A53}"/>
              </a:ext>
            </a:extLst>
          </p:cNvPr>
          <p:cNvSpPr/>
          <p:nvPr/>
        </p:nvSpPr>
        <p:spPr>
          <a:xfrm>
            <a:off x="3182413" y="533267"/>
            <a:ext cx="1582484" cy="295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latinLnBrk="0">
              <a:lnSpc>
                <a:spcPct val="150000"/>
              </a:lnSpc>
            </a:pPr>
            <a:r>
              <a:rPr lang="en-US" altLang="ko-KR" sz="1000" dirty="0">
                <a:solidFill>
                  <a:srgbClr val="C00000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1) Single table (Artist)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2795CF-6B24-4876-87B5-83E66ACEED5E}"/>
              </a:ext>
            </a:extLst>
          </p:cNvPr>
          <p:cNvSpPr/>
          <p:nvPr/>
        </p:nvSpPr>
        <p:spPr>
          <a:xfrm>
            <a:off x="9234271" y="5076794"/>
            <a:ext cx="1196393" cy="208533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95000"/>
                  </a:schemeClr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6. End Program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A0A4A19-EA22-4979-A565-5A8F24FE798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234271" y="5375228"/>
            <a:ext cx="2615222" cy="112708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3F61E16-E60E-42E5-B685-916DD1BF2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60" y="883616"/>
            <a:ext cx="2602794" cy="31785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F364D1D-74A8-4D0C-A246-31CAA9475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1697" y="883616"/>
            <a:ext cx="2602794" cy="2774093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738FD5A1-CC31-487F-AF9E-FA16EED23FEF}"/>
              </a:ext>
            </a:extLst>
          </p:cNvPr>
          <p:cNvSpPr/>
          <p:nvPr/>
        </p:nvSpPr>
        <p:spPr>
          <a:xfrm>
            <a:off x="6212112" y="507954"/>
            <a:ext cx="978153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latinLnBrk="0">
              <a:lnSpc>
                <a:spcPct val="150000"/>
              </a:lnSpc>
            </a:pPr>
            <a:r>
              <a:rPr lang="en-US" altLang="ko-KR" sz="1000" dirty="0">
                <a:solidFill>
                  <a:srgbClr val="C00000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2) Join table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B40946E-F8CE-4DA4-9957-E76D92BC35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3934" y="883616"/>
            <a:ext cx="2617735" cy="233538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B061896-0CFA-4F84-B5CF-4DD6050597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3262" y="3219000"/>
            <a:ext cx="2619078" cy="186735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58509A57-5509-45E4-A44B-087E6974878B}"/>
              </a:ext>
            </a:extLst>
          </p:cNvPr>
          <p:cNvSpPr/>
          <p:nvPr/>
        </p:nvSpPr>
        <p:spPr>
          <a:xfrm>
            <a:off x="9145396" y="507954"/>
            <a:ext cx="1157931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latinLnBrk="0">
              <a:lnSpc>
                <a:spcPct val="150000"/>
              </a:lnSpc>
            </a:pPr>
            <a:r>
              <a:rPr lang="en-US" altLang="ko-KR" sz="1000" dirty="0">
                <a:solidFill>
                  <a:srgbClr val="C00000"/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3) Using View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93DDA106-CC0F-4E33-AC14-E15E95D88F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1111" y="883616"/>
            <a:ext cx="2602795" cy="317855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DA5FD6B2-8963-4BAB-B463-0D2637921C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31110" y="4063167"/>
            <a:ext cx="2602795" cy="79766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A8BFDC-45B2-4D4F-8249-7C0F247A8D88}"/>
              </a:ext>
            </a:extLst>
          </p:cNvPr>
          <p:cNvSpPr/>
          <p:nvPr/>
        </p:nvSpPr>
        <p:spPr>
          <a:xfrm>
            <a:off x="347017" y="6463216"/>
            <a:ext cx="3581400" cy="316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latinLnBrk="0"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2020-1 Database Project 1871026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Inryu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닉스곤체 B 2.0" panose="020B0600000101010101" pitchFamily="50" charset="-127"/>
                <a:ea typeface="닉스곤체 B 2.0" panose="020B0600000101010101" pitchFamily="50" charset="-127"/>
              </a:rPr>
              <a:t> Shin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66EEBC6-5982-4F79-94AB-EFDB458004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53262" y="5086350"/>
            <a:ext cx="2619801" cy="9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8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/>
      <p:bldP spid="13" grpId="0" animBg="1"/>
      <p:bldP spid="30" grpId="0"/>
      <p:bldP spid="3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254</Words>
  <Application>Microsoft Office PowerPoint</Application>
  <PresentationFormat>와이드스크린</PresentationFormat>
  <Paragraphs>119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맑은 고딕</vt:lpstr>
      <vt:lpstr>Calibri</vt:lpstr>
      <vt:lpstr>Arial</vt:lpstr>
      <vt:lpstr>닉스곤체 B 2.0</vt:lpstr>
      <vt:lpstr>닉스곤체 M 2.0</vt:lpstr>
      <vt:lpstr>Calibri Light</vt:lpstr>
      <vt:lpstr>Office 테마</vt:lpstr>
      <vt:lpstr>1_Office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인류</dc:creator>
  <cp:lastModifiedBy>신 인류</cp:lastModifiedBy>
  <cp:revision>57</cp:revision>
  <dcterms:created xsi:type="dcterms:W3CDTF">2020-06-18T05:24:13Z</dcterms:created>
  <dcterms:modified xsi:type="dcterms:W3CDTF">2020-06-24T06:17:42Z</dcterms:modified>
</cp:coreProperties>
</file>