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9"/>
  </p:notesMasterIdLst>
  <p:sldIdLst>
    <p:sldId id="291" r:id="rId2"/>
    <p:sldId id="259" r:id="rId3"/>
    <p:sldId id="260" r:id="rId4"/>
    <p:sldId id="292" r:id="rId5"/>
    <p:sldId id="262" r:id="rId6"/>
    <p:sldId id="276" r:id="rId7"/>
    <p:sldId id="293" r:id="rId8"/>
  </p:sldIdLst>
  <p:sldSz cx="9144000" cy="5143500" type="screen16x9"/>
  <p:notesSz cx="6858000" cy="9144000"/>
  <p:embeddedFontLst>
    <p:embeddedFont>
      <p:font typeface="Berlin Sans FB" panose="020E0602020502020306" pitchFamily="34" charset="0"/>
      <p:regular r:id="rId10"/>
      <p:bold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Fira Sans Extra Condensed SemiBold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  <p:embeddedFont>
      <p:font typeface="Fira Sans Extra Condensed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14D629-A7E9-41BB-9DEC-A64BDABBF0CF}">
  <a:tblStyle styleId="{D214D629-A7E9-41BB-9DEC-A64BDABBF0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9" Type="http://schemas.openxmlformats.org/officeDocument/2006/relationships/tableStyles" Target="tableStyles.xml"/><Relationship Id="rId21" Type="http://schemas.openxmlformats.org/officeDocument/2006/relationships/font" Target="fonts/font12.fntdata"/><Relationship Id="rId34" Type="http://schemas.openxmlformats.org/officeDocument/2006/relationships/font" Target="fonts/font25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font" Target="fonts/font2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6464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01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eaf0c5807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eaf0c5807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703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eaf0c5807b_0_3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eaf0c5807b_0_3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23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365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eaf63f53a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eaf63f53a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683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1" name="Google Shape;3661;geaf63f53a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2" name="Google Shape;3662;geaf63f53ab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393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1f6935d229_0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1f6935d229_0_1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22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4654125" y="1533475"/>
            <a:ext cx="4080300" cy="17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4848825" y="3269525"/>
            <a:ext cx="38856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/>
          <p:nvPr/>
        </p:nvSpPr>
        <p:spPr>
          <a:xfrm>
            <a:off x="8869680" y="4869180"/>
            <a:ext cx="274200" cy="274200"/>
          </a:xfrm>
          <a:prstGeom prst="rect">
            <a:avLst/>
          </a:prstGeom>
          <a:solidFill>
            <a:srgbClr val="999EB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8869680" y="4869180"/>
            <a:ext cx="274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 1">
  <p:cSld name="Blank 2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8869680" y="4869180"/>
            <a:ext cx="274200" cy="274200"/>
          </a:xfrm>
          <a:prstGeom prst="rect">
            <a:avLst/>
          </a:prstGeom>
          <a:solidFill>
            <a:srgbClr val="999EB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19"/>
          <p:cNvSpPr txBox="1">
            <a:spLocks noGrp="1"/>
          </p:cNvSpPr>
          <p:nvPr>
            <p:ph type="sldNum" idx="12"/>
          </p:nvPr>
        </p:nvSpPr>
        <p:spPr>
          <a:xfrm>
            <a:off x="8869680" y="4869180"/>
            <a:ext cx="274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04137" y="-243863"/>
            <a:ext cx="604748" cy="604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1047" y="-481406"/>
            <a:ext cx="1079850" cy="10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0340" y="4315510"/>
            <a:ext cx="1316550" cy="13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25715" y="3632190"/>
            <a:ext cx="1121025" cy="11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50300" y="1618822"/>
            <a:ext cx="1263400" cy="1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1972675" y="3100300"/>
            <a:ext cx="5198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1"/>
          </p:nvPr>
        </p:nvSpPr>
        <p:spPr>
          <a:xfrm>
            <a:off x="2249825" y="1511325"/>
            <a:ext cx="46443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041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8259" y="735418"/>
            <a:ext cx="1165675" cy="11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73" y="-484923"/>
            <a:ext cx="993900" cy="9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8721" y="4715137"/>
            <a:ext cx="821292" cy="821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6425" y="4715125"/>
            <a:ext cx="993900" cy="9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679422" y="1112098"/>
            <a:ext cx="1114775" cy="11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title" idx="2"/>
          </p:nvPr>
        </p:nvSpPr>
        <p:spPr>
          <a:xfrm>
            <a:off x="713175" y="1388550"/>
            <a:ext cx="1929300" cy="6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subTitle" idx="1"/>
          </p:nvPr>
        </p:nvSpPr>
        <p:spPr>
          <a:xfrm>
            <a:off x="713164" y="3948650"/>
            <a:ext cx="19293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title" idx="3"/>
          </p:nvPr>
        </p:nvSpPr>
        <p:spPr>
          <a:xfrm>
            <a:off x="2642619" y="1388550"/>
            <a:ext cx="1929300" cy="6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subTitle" idx="4"/>
          </p:nvPr>
        </p:nvSpPr>
        <p:spPr>
          <a:xfrm>
            <a:off x="2642608" y="3948650"/>
            <a:ext cx="19293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6"/>
          <p:cNvSpPr txBox="1">
            <a:spLocks noGrp="1"/>
          </p:cNvSpPr>
          <p:nvPr>
            <p:ph type="title" idx="5"/>
          </p:nvPr>
        </p:nvSpPr>
        <p:spPr>
          <a:xfrm>
            <a:off x="4572085" y="1388550"/>
            <a:ext cx="1929300" cy="6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4" name="Google Shape;264;p26"/>
          <p:cNvSpPr txBox="1">
            <a:spLocks noGrp="1"/>
          </p:cNvSpPr>
          <p:nvPr>
            <p:ph type="subTitle" idx="6"/>
          </p:nvPr>
        </p:nvSpPr>
        <p:spPr>
          <a:xfrm>
            <a:off x="4572075" y="3948650"/>
            <a:ext cx="19293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title" idx="7"/>
          </p:nvPr>
        </p:nvSpPr>
        <p:spPr>
          <a:xfrm>
            <a:off x="6501551" y="1388550"/>
            <a:ext cx="1929300" cy="6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subTitle" idx="8"/>
          </p:nvPr>
        </p:nvSpPr>
        <p:spPr>
          <a:xfrm>
            <a:off x="6501542" y="3948650"/>
            <a:ext cx="19293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388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48975" y="410350"/>
            <a:ext cx="8237700" cy="2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9" r:id="rId18"/>
    <p:sldLayoutId id="2147483670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>
            <a:spLocks noGrp="1"/>
          </p:cNvSpPr>
          <p:nvPr>
            <p:ph type="subTitle" idx="1"/>
          </p:nvPr>
        </p:nvSpPr>
        <p:spPr>
          <a:xfrm>
            <a:off x="2307575" y="366118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Presented</a:t>
            </a:r>
            <a:r>
              <a:rPr lang="fr-FR" dirty="0" smtClean="0"/>
              <a:t> by : </a:t>
            </a:r>
            <a:r>
              <a:rPr lang="fr-FR" dirty="0" err="1" smtClean="0"/>
              <a:t>Insaf</a:t>
            </a:r>
            <a:r>
              <a:rPr lang="fr-FR" dirty="0" smtClean="0"/>
              <a:t> </a:t>
            </a:r>
            <a:r>
              <a:rPr lang="fr-FR" dirty="0" err="1" smtClean="0"/>
              <a:t>ElEbri</a:t>
            </a:r>
            <a:endParaRPr dirty="0"/>
          </a:p>
        </p:txBody>
      </p:sp>
      <p:pic>
        <p:nvPicPr>
          <p:cNvPr id="381" name="Google Shape;38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2650" y="1130162"/>
            <a:ext cx="550860" cy="550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2112" y="635075"/>
            <a:ext cx="670612" cy="670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89365" y="757948"/>
            <a:ext cx="699560" cy="699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425" y="2839224"/>
            <a:ext cx="562835" cy="562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263" y="3770074"/>
            <a:ext cx="562825" cy="5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83059" y="200967"/>
            <a:ext cx="1047831" cy="1047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08402" y="144072"/>
            <a:ext cx="1161596" cy="1161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32709" y="4411122"/>
            <a:ext cx="598179" cy="598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33959" y="126104"/>
            <a:ext cx="1083757" cy="1083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229802" y="2454746"/>
            <a:ext cx="565036" cy="565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38362" y="4360975"/>
            <a:ext cx="604748" cy="604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50376" y="1570361"/>
            <a:ext cx="562825" cy="5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0"/>
          <p:cNvSpPr txBox="1">
            <a:spLocks noGrp="1"/>
          </p:cNvSpPr>
          <p:nvPr>
            <p:ph type="ctrTitle"/>
          </p:nvPr>
        </p:nvSpPr>
        <p:spPr>
          <a:xfrm>
            <a:off x="1417650" y="2133185"/>
            <a:ext cx="6308700" cy="16015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5400" dirty="0" err="1">
                <a:latin typeface="Berlin Sans FB" panose="020E0602020502020306" pitchFamily="34" charset="0"/>
              </a:rPr>
              <a:t>Protein</a:t>
            </a:r>
            <a:r>
              <a:rPr lang="fr-FR" sz="5400" dirty="0">
                <a:latin typeface="Berlin Sans FB" panose="020E0602020502020306" pitchFamily="34" charset="0"/>
              </a:rPr>
              <a:t> </a:t>
            </a:r>
            <a:r>
              <a:rPr lang="fr-FR" sz="5400" dirty="0" err="1">
                <a:latin typeface="Berlin Sans FB" panose="020E0602020502020306" pitchFamily="34" charset="0"/>
              </a:rPr>
              <a:t>secondary</a:t>
            </a:r>
            <a:r>
              <a:rPr lang="fr-FR" sz="5400" dirty="0">
                <a:latin typeface="Berlin Sans FB" panose="020E0602020502020306" pitchFamily="34" charset="0"/>
              </a:rPr>
              <a:t> structure </a:t>
            </a:r>
            <a:r>
              <a:rPr lang="fr-FR" sz="5400" dirty="0" err="1">
                <a:latin typeface="Berlin Sans FB" panose="020E0602020502020306" pitchFamily="34" charset="0"/>
              </a:rPr>
              <a:t>assignment</a:t>
            </a:r>
            <a:endParaRPr sz="5400" dirty="0">
              <a:solidFill>
                <a:schemeClr val="dk1"/>
              </a:solidFill>
            </a:endParaRPr>
          </a:p>
        </p:txBody>
      </p:sp>
      <p:grpSp>
        <p:nvGrpSpPr>
          <p:cNvPr id="16" name="Google Shape;949;p65"/>
          <p:cNvGrpSpPr/>
          <p:nvPr/>
        </p:nvGrpSpPr>
        <p:grpSpPr>
          <a:xfrm>
            <a:off x="1165561" y="2988808"/>
            <a:ext cx="464701" cy="1491831"/>
            <a:chOff x="3347620" y="2147625"/>
            <a:chExt cx="464701" cy="1491831"/>
          </a:xfrm>
        </p:grpSpPr>
        <p:sp>
          <p:nvSpPr>
            <p:cNvPr id="17" name="Google Shape;950;p65"/>
            <p:cNvSpPr/>
            <p:nvPr/>
          </p:nvSpPr>
          <p:spPr>
            <a:xfrm>
              <a:off x="3356178" y="2147625"/>
              <a:ext cx="425600" cy="1458875"/>
            </a:xfrm>
            <a:custGeom>
              <a:avLst/>
              <a:gdLst/>
              <a:ahLst/>
              <a:cxnLst/>
              <a:rect l="l" t="t" r="r" b="b"/>
              <a:pathLst>
                <a:path w="17024" h="58355" extrusionOk="0">
                  <a:moveTo>
                    <a:pt x="14980" y="0"/>
                  </a:moveTo>
                  <a:cubicBezTo>
                    <a:pt x="12484" y="1262"/>
                    <a:pt x="-254" y="4762"/>
                    <a:pt x="4" y="7573"/>
                  </a:cubicBezTo>
                  <a:cubicBezTo>
                    <a:pt x="262" y="10385"/>
                    <a:pt x="16386" y="13914"/>
                    <a:pt x="16529" y="16869"/>
                  </a:cubicBezTo>
                  <a:cubicBezTo>
                    <a:pt x="16672" y="19824"/>
                    <a:pt x="782" y="22451"/>
                    <a:pt x="864" y="25304"/>
                  </a:cubicBezTo>
                  <a:cubicBezTo>
                    <a:pt x="947" y="28157"/>
                    <a:pt x="16995" y="31003"/>
                    <a:pt x="17024" y="33987"/>
                  </a:cubicBezTo>
                  <a:cubicBezTo>
                    <a:pt x="17053" y="36971"/>
                    <a:pt x="1061" y="40149"/>
                    <a:pt x="1036" y="43206"/>
                  </a:cubicBezTo>
                  <a:cubicBezTo>
                    <a:pt x="1011" y="46263"/>
                    <a:pt x="16673" y="49805"/>
                    <a:pt x="16874" y="52330"/>
                  </a:cubicBezTo>
                  <a:cubicBezTo>
                    <a:pt x="17075" y="54855"/>
                    <a:pt x="4680" y="57351"/>
                    <a:pt x="2241" y="58355"/>
                  </a:cubicBezTo>
                </a:path>
              </a:pathLst>
            </a:cu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" name="Google Shape;951;p6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72742" y="2885099"/>
              <a:ext cx="99497" cy="994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952;p6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434595" y="2793936"/>
              <a:ext cx="74421" cy="744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953;p65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3455819" y="3120427"/>
              <a:ext cx="74415" cy="698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954;p6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553664" y="2839849"/>
              <a:ext cx="74415" cy="744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955;p65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3672749" y="3002435"/>
              <a:ext cx="99500" cy="994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956;p6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63988" y="3039640"/>
              <a:ext cx="99497" cy="994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957;p6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7494" y="2603776"/>
              <a:ext cx="99497" cy="994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958;p65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3451529" y="2646146"/>
              <a:ext cx="99500" cy="994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959;p6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356176" y="2719505"/>
              <a:ext cx="74421" cy="744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960;p6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737896" y="2534535"/>
              <a:ext cx="74421" cy="744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961;p6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663483" y="2603763"/>
              <a:ext cx="74415" cy="744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962;p6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42769" y="2423251"/>
              <a:ext cx="99497" cy="994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963;p65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3422054" y="2345708"/>
              <a:ext cx="99500" cy="994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964;p6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347626" y="2299042"/>
              <a:ext cx="74421" cy="744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965;p65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3663481" y="2470302"/>
              <a:ext cx="74415" cy="698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966;p6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531764" y="2172905"/>
              <a:ext cx="74421" cy="744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967;p6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10381" y="2190376"/>
              <a:ext cx="99497" cy="994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968;p65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3628081" y="2153414"/>
              <a:ext cx="74415" cy="698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969;p6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347620" y="3171761"/>
              <a:ext cx="74421" cy="744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970;p65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3422061" y="3242960"/>
              <a:ext cx="99500" cy="994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971;p6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531758" y="3296162"/>
              <a:ext cx="74421" cy="744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972;p6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16363" y="3313465"/>
              <a:ext cx="99497" cy="994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973;p6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19213" y="3519702"/>
              <a:ext cx="99497" cy="994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974;p6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628908" y="3506687"/>
              <a:ext cx="74421" cy="744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975;p6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434608" y="3565037"/>
              <a:ext cx="74421" cy="744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976;p65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3737906" y="3431714"/>
              <a:ext cx="74415" cy="6983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618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25"/>
          <p:cNvGrpSpPr/>
          <p:nvPr/>
        </p:nvGrpSpPr>
        <p:grpSpPr>
          <a:xfrm>
            <a:off x="481158" y="1895475"/>
            <a:ext cx="8181684" cy="1204800"/>
            <a:chOff x="453150" y="-923925"/>
            <a:chExt cx="8237700" cy="1204800"/>
          </a:xfrm>
        </p:grpSpPr>
        <p:cxnSp>
          <p:nvCxnSpPr>
            <p:cNvPr id="578" name="Google Shape;578;p25"/>
            <p:cNvCxnSpPr/>
            <p:nvPr/>
          </p:nvCxnSpPr>
          <p:spPr>
            <a:xfrm>
              <a:off x="547688" y="-914400"/>
              <a:ext cx="0" cy="1181100"/>
            </a:xfrm>
            <a:prstGeom prst="straightConnector1">
              <a:avLst/>
            </a:prstGeom>
            <a:noFill/>
            <a:ln w="762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25"/>
            <p:cNvCxnSpPr/>
            <p:nvPr/>
          </p:nvCxnSpPr>
          <p:spPr>
            <a:xfrm>
              <a:off x="897628" y="-833425"/>
              <a:ext cx="0" cy="1014300"/>
            </a:xfrm>
            <a:prstGeom prst="straightConnector1">
              <a:avLst/>
            </a:prstGeom>
            <a:noFill/>
            <a:ln w="762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25"/>
            <p:cNvCxnSpPr/>
            <p:nvPr/>
          </p:nvCxnSpPr>
          <p:spPr>
            <a:xfrm>
              <a:off x="1247575" y="-600075"/>
              <a:ext cx="0" cy="561900"/>
            </a:xfrm>
            <a:prstGeom prst="straightConnector1">
              <a:avLst/>
            </a:prstGeom>
            <a:noFill/>
            <a:ln w="762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25"/>
            <p:cNvCxnSpPr/>
            <p:nvPr/>
          </p:nvCxnSpPr>
          <p:spPr>
            <a:xfrm>
              <a:off x="1947448" y="-666750"/>
              <a:ext cx="0" cy="695400"/>
            </a:xfrm>
            <a:prstGeom prst="straightConnector1">
              <a:avLst/>
            </a:prstGeom>
            <a:noFill/>
            <a:ln w="762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25"/>
            <p:cNvCxnSpPr/>
            <p:nvPr/>
          </p:nvCxnSpPr>
          <p:spPr>
            <a:xfrm>
              <a:off x="2297389" y="-814375"/>
              <a:ext cx="0" cy="995400"/>
            </a:xfrm>
            <a:prstGeom prst="straightConnector1">
              <a:avLst/>
            </a:prstGeom>
            <a:noFill/>
            <a:ln w="762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25"/>
            <p:cNvCxnSpPr/>
            <p:nvPr/>
          </p:nvCxnSpPr>
          <p:spPr>
            <a:xfrm>
              <a:off x="2647329" y="-847725"/>
              <a:ext cx="0" cy="1052400"/>
            </a:xfrm>
            <a:prstGeom prst="straightConnector1">
              <a:avLst/>
            </a:prstGeom>
            <a:noFill/>
            <a:ln w="762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25"/>
            <p:cNvCxnSpPr/>
            <p:nvPr/>
          </p:nvCxnSpPr>
          <p:spPr>
            <a:xfrm>
              <a:off x="2997269" y="-762000"/>
              <a:ext cx="0" cy="861900"/>
            </a:xfrm>
            <a:prstGeom prst="straightConnector1">
              <a:avLst/>
            </a:prstGeom>
            <a:noFill/>
            <a:ln w="762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25"/>
            <p:cNvCxnSpPr/>
            <p:nvPr/>
          </p:nvCxnSpPr>
          <p:spPr>
            <a:xfrm>
              <a:off x="3347209" y="-528625"/>
              <a:ext cx="0" cy="390600"/>
            </a:xfrm>
            <a:prstGeom prst="straightConnector1">
              <a:avLst/>
            </a:prstGeom>
            <a:noFill/>
            <a:ln w="762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25"/>
            <p:cNvCxnSpPr/>
            <p:nvPr/>
          </p:nvCxnSpPr>
          <p:spPr>
            <a:xfrm>
              <a:off x="3697150" y="-533400"/>
              <a:ext cx="0" cy="423900"/>
            </a:xfrm>
            <a:prstGeom prst="straightConnector1">
              <a:avLst/>
            </a:prstGeom>
            <a:noFill/>
            <a:ln w="762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25"/>
            <p:cNvCxnSpPr/>
            <p:nvPr/>
          </p:nvCxnSpPr>
          <p:spPr>
            <a:xfrm>
              <a:off x="4047100" y="-795325"/>
              <a:ext cx="0" cy="957300"/>
            </a:xfrm>
            <a:prstGeom prst="straightConnector1">
              <a:avLst/>
            </a:prstGeom>
            <a:noFill/>
            <a:ln w="762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5"/>
            <p:cNvCxnSpPr/>
            <p:nvPr/>
          </p:nvCxnSpPr>
          <p:spPr>
            <a:xfrm>
              <a:off x="4397025" y="-923925"/>
              <a:ext cx="0" cy="1204800"/>
            </a:xfrm>
            <a:prstGeom prst="straightConnector1">
              <a:avLst/>
            </a:prstGeom>
            <a:noFill/>
            <a:ln w="762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5"/>
            <p:cNvCxnSpPr/>
            <p:nvPr/>
          </p:nvCxnSpPr>
          <p:spPr>
            <a:xfrm>
              <a:off x="4746970" y="-919150"/>
              <a:ext cx="0" cy="1181100"/>
            </a:xfrm>
            <a:prstGeom prst="straightConnector1">
              <a:avLst/>
            </a:prstGeom>
            <a:noFill/>
            <a:ln w="762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5"/>
            <p:cNvCxnSpPr/>
            <p:nvPr/>
          </p:nvCxnSpPr>
          <p:spPr>
            <a:xfrm>
              <a:off x="5096900" y="-800100"/>
              <a:ext cx="0" cy="948000"/>
            </a:xfrm>
            <a:prstGeom prst="straightConnector1">
              <a:avLst/>
            </a:prstGeom>
            <a:noFill/>
            <a:ln w="762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25"/>
            <p:cNvCxnSpPr/>
            <p:nvPr/>
          </p:nvCxnSpPr>
          <p:spPr>
            <a:xfrm>
              <a:off x="5446850" y="-519100"/>
              <a:ext cx="0" cy="400200"/>
            </a:xfrm>
            <a:prstGeom prst="straightConnector1">
              <a:avLst/>
            </a:prstGeom>
            <a:noFill/>
            <a:ln w="762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25"/>
            <p:cNvCxnSpPr/>
            <p:nvPr/>
          </p:nvCxnSpPr>
          <p:spPr>
            <a:xfrm>
              <a:off x="5796800" y="-504825"/>
              <a:ext cx="0" cy="352500"/>
            </a:xfrm>
            <a:prstGeom prst="straightConnector1">
              <a:avLst/>
            </a:prstGeom>
            <a:noFill/>
            <a:ln w="762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25"/>
            <p:cNvCxnSpPr/>
            <p:nvPr/>
          </p:nvCxnSpPr>
          <p:spPr>
            <a:xfrm>
              <a:off x="6146725" y="-747700"/>
              <a:ext cx="0" cy="890700"/>
            </a:xfrm>
            <a:prstGeom prst="straightConnector1">
              <a:avLst/>
            </a:prstGeom>
            <a:noFill/>
            <a:ln w="762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25"/>
            <p:cNvCxnSpPr/>
            <p:nvPr/>
          </p:nvCxnSpPr>
          <p:spPr>
            <a:xfrm>
              <a:off x="6496675" y="-842950"/>
              <a:ext cx="0" cy="1033500"/>
            </a:xfrm>
            <a:prstGeom prst="straightConnector1">
              <a:avLst/>
            </a:prstGeom>
            <a:noFill/>
            <a:ln w="762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25"/>
            <p:cNvCxnSpPr/>
            <p:nvPr/>
          </p:nvCxnSpPr>
          <p:spPr>
            <a:xfrm>
              <a:off x="6846611" y="-828675"/>
              <a:ext cx="0" cy="1014300"/>
            </a:xfrm>
            <a:prstGeom prst="straightConnector1">
              <a:avLst/>
            </a:prstGeom>
            <a:noFill/>
            <a:ln w="762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25"/>
            <p:cNvCxnSpPr/>
            <p:nvPr/>
          </p:nvCxnSpPr>
          <p:spPr>
            <a:xfrm>
              <a:off x="7196550" y="-690550"/>
              <a:ext cx="0" cy="757200"/>
            </a:xfrm>
            <a:prstGeom prst="straightConnector1">
              <a:avLst/>
            </a:prstGeom>
            <a:noFill/>
            <a:ln w="762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25"/>
            <p:cNvCxnSpPr/>
            <p:nvPr/>
          </p:nvCxnSpPr>
          <p:spPr>
            <a:xfrm>
              <a:off x="7896425" y="-619125"/>
              <a:ext cx="0" cy="600000"/>
            </a:xfrm>
            <a:prstGeom prst="straightConnector1">
              <a:avLst/>
            </a:prstGeom>
            <a:noFill/>
            <a:ln w="762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25"/>
            <p:cNvCxnSpPr/>
            <p:nvPr/>
          </p:nvCxnSpPr>
          <p:spPr>
            <a:xfrm>
              <a:off x="8246375" y="-828675"/>
              <a:ext cx="0" cy="1014300"/>
            </a:xfrm>
            <a:prstGeom prst="straightConnector1">
              <a:avLst/>
            </a:prstGeom>
            <a:noFill/>
            <a:ln w="762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25"/>
            <p:cNvCxnSpPr/>
            <p:nvPr/>
          </p:nvCxnSpPr>
          <p:spPr>
            <a:xfrm>
              <a:off x="8596313" y="-895350"/>
              <a:ext cx="0" cy="1171500"/>
            </a:xfrm>
            <a:prstGeom prst="straightConnector1">
              <a:avLst/>
            </a:prstGeom>
            <a:noFill/>
            <a:ln w="762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00" name="Google Shape;600;p25"/>
            <p:cNvGrpSpPr/>
            <p:nvPr/>
          </p:nvGrpSpPr>
          <p:grpSpPr>
            <a:xfrm>
              <a:off x="453150" y="-919350"/>
              <a:ext cx="8237700" cy="1121400"/>
              <a:chOff x="409575" y="-919350"/>
              <a:chExt cx="8237700" cy="1121400"/>
            </a:xfrm>
          </p:grpSpPr>
          <p:cxnSp>
            <p:nvCxnSpPr>
              <p:cNvPr id="601" name="Google Shape;601;p25"/>
              <p:cNvCxnSpPr/>
              <p:nvPr/>
            </p:nvCxnSpPr>
            <p:spPr>
              <a:xfrm>
                <a:off x="409575" y="-919350"/>
                <a:ext cx="2059500" cy="1121400"/>
              </a:xfrm>
              <a:prstGeom prst="curvedConnector3">
                <a:avLst>
                  <a:gd name="adj1" fmla="val 50000"/>
                </a:avLst>
              </a:pr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25"/>
              <p:cNvCxnSpPr/>
              <p:nvPr/>
            </p:nvCxnSpPr>
            <p:spPr>
              <a:xfrm flipH="1">
                <a:off x="2468925" y="-919350"/>
                <a:ext cx="2059500" cy="1121400"/>
              </a:xfrm>
              <a:prstGeom prst="curvedConnector3">
                <a:avLst>
                  <a:gd name="adj1" fmla="val 50000"/>
                </a:avLst>
              </a:prstGeom>
              <a:noFill/>
              <a:ln w="1143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25"/>
              <p:cNvCxnSpPr/>
              <p:nvPr/>
            </p:nvCxnSpPr>
            <p:spPr>
              <a:xfrm>
                <a:off x="4528425" y="-919350"/>
                <a:ext cx="2059500" cy="1121400"/>
              </a:xfrm>
              <a:prstGeom prst="curvedConnector3">
                <a:avLst>
                  <a:gd name="adj1" fmla="val 50000"/>
                </a:avLst>
              </a:prstGeom>
              <a:noFill/>
              <a:ln w="1143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25"/>
              <p:cNvCxnSpPr/>
              <p:nvPr/>
            </p:nvCxnSpPr>
            <p:spPr>
              <a:xfrm flipH="1">
                <a:off x="6587775" y="-919350"/>
                <a:ext cx="2059500" cy="1121400"/>
              </a:xfrm>
              <a:prstGeom prst="curvedConnector3">
                <a:avLst>
                  <a:gd name="adj1" fmla="val 50000"/>
                </a:avLst>
              </a:pr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5" name="Google Shape;605;p25"/>
            <p:cNvGrpSpPr/>
            <p:nvPr/>
          </p:nvGrpSpPr>
          <p:grpSpPr>
            <a:xfrm rot="10800000" flipH="1">
              <a:off x="453150" y="-843150"/>
              <a:ext cx="8237700" cy="1121400"/>
              <a:chOff x="409575" y="-919350"/>
              <a:chExt cx="8237700" cy="1121400"/>
            </a:xfrm>
          </p:grpSpPr>
          <p:cxnSp>
            <p:nvCxnSpPr>
              <p:cNvPr id="606" name="Google Shape;606;p25"/>
              <p:cNvCxnSpPr/>
              <p:nvPr/>
            </p:nvCxnSpPr>
            <p:spPr>
              <a:xfrm>
                <a:off x="409575" y="-919350"/>
                <a:ext cx="2059500" cy="1121400"/>
              </a:xfrm>
              <a:prstGeom prst="curvedConnector3">
                <a:avLst>
                  <a:gd name="adj1" fmla="val 50000"/>
                </a:avLst>
              </a:prstGeom>
              <a:noFill/>
              <a:ln w="1143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25"/>
              <p:cNvCxnSpPr/>
              <p:nvPr/>
            </p:nvCxnSpPr>
            <p:spPr>
              <a:xfrm flipH="1">
                <a:off x="2468925" y="-919350"/>
                <a:ext cx="2059500" cy="1121400"/>
              </a:xfrm>
              <a:prstGeom prst="curvedConnector3">
                <a:avLst>
                  <a:gd name="adj1" fmla="val 50000"/>
                </a:avLst>
              </a:pr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25"/>
              <p:cNvCxnSpPr/>
              <p:nvPr/>
            </p:nvCxnSpPr>
            <p:spPr>
              <a:xfrm>
                <a:off x="4528425" y="-919350"/>
                <a:ext cx="2059500" cy="1121400"/>
              </a:xfrm>
              <a:prstGeom prst="curvedConnector3">
                <a:avLst>
                  <a:gd name="adj1" fmla="val 50000"/>
                </a:avLst>
              </a:prstGeom>
              <a:noFill/>
              <a:ln w="1143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25"/>
              <p:cNvCxnSpPr/>
              <p:nvPr/>
            </p:nvCxnSpPr>
            <p:spPr>
              <a:xfrm flipH="1">
                <a:off x="6587775" y="-919350"/>
                <a:ext cx="2059500" cy="1121400"/>
              </a:xfrm>
              <a:prstGeom prst="curvedConnector3">
                <a:avLst>
                  <a:gd name="adj1" fmla="val 50000"/>
                </a:avLst>
              </a:prstGeom>
              <a:noFill/>
              <a:ln w="1143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10" name="Google Shape;610;p25"/>
          <p:cNvGrpSpPr/>
          <p:nvPr/>
        </p:nvGrpSpPr>
        <p:grpSpPr>
          <a:xfrm>
            <a:off x="518649" y="3871200"/>
            <a:ext cx="1970400" cy="802085"/>
            <a:chOff x="518649" y="3871200"/>
            <a:chExt cx="1970400" cy="802085"/>
          </a:xfrm>
        </p:grpSpPr>
        <p:sp>
          <p:nvSpPr>
            <p:cNvPr id="611" name="Google Shape;611;p25"/>
            <p:cNvSpPr txBox="1"/>
            <p:nvPr/>
          </p:nvSpPr>
          <p:spPr>
            <a:xfrm flipH="1">
              <a:off x="789776" y="3871200"/>
              <a:ext cx="14187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smtClean="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Secondary Structure</a:t>
              </a:r>
              <a:endParaRPr sz="2000" b="1" dirty="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2" name="Google Shape;612;p25"/>
            <p:cNvSpPr txBox="1"/>
            <p:nvPr/>
          </p:nvSpPr>
          <p:spPr>
            <a:xfrm flipH="1">
              <a:off x="518649" y="4249385"/>
              <a:ext cx="19704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13" name="Google Shape;613;p25"/>
          <p:cNvCxnSpPr>
            <a:stCxn id="611" idx="0"/>
            <a:endCxn id="614" idx="4"/>
          </p:cNvCxnSpPr>
          <p:nvPr/>
        </p:nvCxnSpPr>
        <p:spPr>
          <a:xfrm rot="10800000" flipH="1">
            <a:off x="1499126" y="2598300"/>
            <a:ext cx="48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4" name="Google Shape;614;p25"/>
          <p:cNvSpPr/>
          <p:nvPr/>
        </p:nvSpPr>
        <p:spPr>
          <a:xfrm>
            <a:off x="1403789" y="2398088"/>
            <a:ext cx="200100" cy="2001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5" name="Google Shape;615;p25"/>
          <p:cNvGrpSpPr/>
          <p:nvPr/>
        </p:nvGrpSpPr>
        <p:grpSpPr>
          <a:xfrm>
            <a:off x="2567225" y="3874679"/>
            <a:ext cx="1970400" cy="803441"/>
            <a:chOff x="2567224" y="3874679"/>
            <a:chExt cx="1970400" cy="803441"/>
          </a:xfrm>
        </p:grpSpPr>
        <p:sp>
          <p:nvSpPr>
            <p:cNvPr id="616" name="Google Shape;616;p25"/>
            <p:cNvSpPr txBox="1"/>
            <p:nvPr/>
          </p:nvSpPr>
          <p:spPr>
            <a:xfrm flipH="1">
              <a:off x="2838349" y="3874679"/>
              <a:ext cx="14187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smtClean="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DSSP Program</a:t>
              </a:r>
              <a:endParaRPr sz="20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7" name="Google Shape;617;p25"/>
            <p:cNvSpPr txBox="1"/>
            <p:nvPr/>
          </p:nvSpPr>
          <p:spPr>
            <a:xfrm flipH="1">
              <a:off x="2567224" y="4254220"/>
              <a:ext cx="19704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18" name="Google Shape;618;p25"/>
          <p:cNvCxnSpPr>
            <a:stCxn id="616" idx="0"/>
            <a:endCxn id="619" idx="4"/>
          </p:cNvCxnSpPr>
          <p:nvPr/>
        </p:nvCxnSpPr>
        <p:spPr>
          <a:xfrm rot="10800000" flipH="1">
            <a:off x="3547700" y="2598179"/>
            <a:ext cx="4800" cy="1276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9" name="Google Shape;619;p25"/>
          <p:cNvSpPr/>
          <p:nvPr/>
        </p:nvSpPr>
        <p:spPr>
          <a:xfrm>
            <a:off x="3452367" y="2398075"/>
            <a:ext cx="200100" cy="2001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25"/>
          <p:cNvGrpSpPr/>
          <p:nvPr/>
        </p:nvGrpSpPr>
        <p:grpSpPr>
          <a:xfrm>
            <a:off x="4615800" y="3879896"/>
            <a:ext cx="1970400" cy="801449"/>
            <a:chOff x="4615801" y="3879896"/>
            <a:chExt cx="1970400" cy="801449"/>
          </a:xfrm>
        </p:grpSpPr>
        <p:sp>
          <p:nvSpPr>
            <p:cNvPr id="621" name="Google Shape;621;p25"/>
            <p:cNvSpPr txBox="1"/>
            <p:nvPr/>
          </p:nvSpPr>
          <p:spPr>
            <a:xfrm>
              <a:off x="4796772" y="3879896"/>
              <a:ext cx="1508854" cy="7023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smtClean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Implemented Program</a:t>
              </a:r>
              <a:endParaRPr sz="20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2" name="Google Shape;622;p25"/>
            <p:cNvSpPr txBox="1"/>
            <p:nvPr/>
          </p:nvSpPr>
          <p:spPr>
            <a:xfrm>
              <a:off x="4615801" y="4257445"/>
              <a:ext cx="19704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23" name="Google Shape;623;p25"/>
          <p:cNvCxnSpPr>
            <a:stCxn id="621" idx="0"/>
            <a:endCxn id="624" idx="4"/>
          </p:cNvCxnSpPr>
          <p:nvPr/>
        </p:nvCxnSpPr>
        <p:spPr>
          <a:xfrm flipV="1">
            <a:off x="5551198" y="2598163"/>
            <a:ext cx="49797" cy="128173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25"/>
          <p:cNvSpPr/>
          <p:nvPr/>
        </p:nvSpPr>
        <p:spPr>
          <a:xfrm>
            <a:off x="5500945" y="2398063"/>
            <a:ext cx="200100" cy="2001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5" name="Google Shape;625;p25"/>
          <p:cNvGrpSpPr/>
          <p:nvPr/>
        </p:nvGrpSpPr>
        <p:grpSpPr>
          <a:xfrm>
            <a:off x="6664376" y="3883379"/>
            <a:ext cx="1970400" cy="802800"/>
            <a:chOff x="6664376" y="3883379"/>
            <a:chExt cx="1970400" cy="802800"/>
          </a:xfrm>
        </p:grpSpPr>
        <p:sp>
          <p:nvSpPr>
            <p:cNvPr id="626" name="Google Shape;626;p25"/>
            <p:cNvSpPr txBox="1"/>
            <p:nvPr/>
          </p:nvSpPr>
          <p:spPr>
            <a:xfrm>
              <a:off x="6935499" y="3883379"/>
              <a:ext cx="14187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smtClean="0">
                  <a:solidFill>
                    <a:srgbClr val="9ED36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Results</a:t>
              </a:r>
              <a:endParaRPr sz="2000" b="1" dirty="0">
                <a:solidFill>
                  <a:srgbClr val="9ED36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7" name="Google Shape;627;p25"/>
            <p:cNvSpPr txBox="1"/>
            <p:nvPr/>
          </p:nvSpPr>
          <p:spPr>
            <a:xfrm>
              <a:off x="6664376" y="4262279"/>
              <a:ext cx="19704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28" name="Google Shape;628;p25"/>
          <p:cNvCxnSpPr>
            <a:stCxn id="626" idx="0"/>
            <a:endCxn id="629" idx="4"/>
          </p:cNvCxnSpPr>
          <p:nvPr/>
        </p:nvCxnSpPr>
        <p:spPr>
          <a:xfrm rot="10800000" flipH="1">
            <a:off x="7644849" y="2598179"/>
            <a:ext cx="4800" cy="1285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9" name="Google Shape;629;p25"/>
          <p:cNvSpPr/>
          <p:nvPr/>
        </p:nvSpPr>
        <p:spPr>
          <a:xfrm>
            <a:off x="7549523" y="2398063"/>
            <a:ext cx="200100" cy="2001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5"/>
          <p:cNvSpPr txBox="1"/>
          <p:nvPr/>
        </p:nvSpPr>
        <p:spPr>
          <a:xfrm flipH="1">
            <a:off x="1139045" y="997275"/>
            <a:ext cx="7296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400" b="1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1" name="Google Shape;631;p25"/>
          <p:cNvSpPr txBox="1"/>
          <p:nvPr/>
        </p:nvSpPr>
        <p:spPr>
          <a:xfrm flipH="1">
            <a:off x="3187620" y="997275"/>
            <a:ext cx="7296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400" b="1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2" name="Google Shape;632;p25"/>
          <p:cNvSpPr txBox="1"/>
          <p:nvPr/>
        </p:nvSpPr>
        <p:spPr>
          <a:xfrm flipH="1">
            <a:off x="5236195" y="997275"/>
            <a:ext cx="7296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4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3" name="Google Shape;633;p25"/>
          <p:cNvSpPr txBox="1"/>
          <p:nvPr/>
        </p:nvSpPr>
        <p:spPr>
          <a:xfrm flipH="1">
            <a:off x="7284770" y="997275"/>
            <a:ext cx="7296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4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34" name="Google Shape;634;p25"/>
          <p:cNvCxnSpPr>
            <a:stCxn id="630" idx="2"/>
            <a:endCxn id="614" idx="0"/>
          </p:cNvCxnSpPr>
          <p:nvPr/>
        </p:nvCxnSpPr>
        <p:spPr>
          <a:xfrm>
            <a:off x="1503845" y="1407975"/>
            <a:ext cx="0" cy="99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5" name="Google Shape;635;p25"/>
          <p:cNvCxnSpPr>
            <a:stCxn id="631" idx="2"/>
            <a:endCxn id="619" idx="0"/>
          </p:cNvCxnSpPr>
          <p:nvPr/>
        </p:nvCxnSpPr>
        <p:spPr>
          <a:xfrm>
            <a:off x="3552420" y="1407975"/>
            <a:ext cx="0" cy="990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6" name="Google Shape;636;p25"/>
          <p:cNvCxnSpPr>
            <a:stCxn id="632" idx="2"/>
            <a:endCxn id="624" idx="0"/>
          </p:cNvCxnSpPr>
          <p:nvPr/>
        </p:nvCxnSpPr>
        <p:spPr>
          <a:xfrm>
            <a:off x="5600995" y="1407975"/>
            <a:ext cx="0" cy="990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7" name="Google Shape;637;p25"/>
          <p:cNvCxnSpPr>
            <a:stCxn id="633" idx="2"/>
            <a:endCxn id="629" idx="4"/>
          </p:cNvCxnSpPr>
          <p:nvPr/>
        </p:nvCxnSpPr>
        <p:spPr>
          <a:xfrm>
            <a:off x="7649570" y="1407975"/>
            <a:ext cx="0" cy="1190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26"/>
          <p:cNvGrpSpPr/>
          <p:nvPr/>
        </p:nvGrpSpPr>
        <p:grpSpPr>
          <a:xfrm>
            <a:off x="4680947" y="1087690"/>
            <a:ext cx="4025801" cy="3617874"/>
            <a:chOff x="6102096" y="1163890"/>
            <a:chExt cx="2573800" cy="670050"/>
          </a:xfrm>
        </p:grpSpPr>
        <p:sp>
          <p:nvSpPr>
            <p:cNvPr id="755" name="Google Shape;755;p26"/>
            <p:cNvSpPr txBox="1"/>
            <p:nvPr/>
          </p:nvSpPr>
          <p:spPr>
            <a:xfrm>
              <a:off x="6215836" y="1163890"/>
              <a:ext cx="2460060" cy="829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smtClean="0">
                  <a:solidFill>
                    <a:srgbClr val="2F705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Definition</a:t>
              </a:r>
              <a:endParaRPr sz="2000" b="1" dirty="0">
                <a:solidFill>
                  <a:srgbClr val="2F705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6" name="Google Shape;756;p26"/>
            <p:cNvSpPr txBox="1"/>
            <p:nvPr/>
          </p:nvSpPr>
          <p:spPr>
            <a:xfrm>
              <a:off x="6102096" y="1311392"/>
              <a:ext cx="2573700" cy="522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Secondary structure refers to regular, recurring arrangements in space of adjacent amino acid residues in a polypeptide chain. It is maintained by hydrogen bonds between amide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hydrogens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and carbonyl oxygens of the peptide backbone. The major secondary structures are α-helices and β-structures.</a:t>
              </a:r>
              <a:endParaRPr lang="fr-FR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33" name="Image 1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3" y="1535609"/>
            <a:ext cx="3686558" cy="30103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3"/>
          <p:cNvSpPr txBox="1">
            <a:spLocks noGrp="1"/>
          </p:cNvSpPr>
          <p:nvPr>
            <p:ph type="subTitle" idx="1"/>
          </p:nvPr>
        </p:nvSpPr>
        <p:spPr>
          <a:xfrm>
            <a:off x="1479479" y="1569275"/>
            <a:ext cx="5414646" cy="29308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Is a program designed by Wolfgang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Kabsch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and Chris Sander to standardize secondary structure assignment.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Is not designed to predict secondary structure</a:t>
            </a:r>
            <a:r>
              <a:rPr lang="en-US" dirty="0"/>
              <a:t>.</a:t>
            </a:r>
            <a:endParaRPr lang="fr-FR" dirty="0"/>
          </a:p>
        </p:txBody>
      </p:sp>
      <p:pic>
        <p:nvPicPr>
          <p:cNvPr id="736" name="Google Shape;73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2425" y="878537"/>
            <a:ext cx="550860" cy="550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25" y="3187049"/>
            <a:ext cx="562835" cy="562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052" y="4128397"/>
            <a:ext cx="759097" cy="759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29802" y="2454746"/>
            <a:ext cx="565036" cy="565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5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62400" y="294275"/>
            <a:ext cx="801050" cy="8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53"/>
          <p:cNvSpPr txBox="1">
            <a:spLocks noGrp="1"/>
          </p:cNvSpPr>
          <p:nvPr>
            <p:ph type="title"/>
          </p:nvPr>
        </p:nvSpPr>
        <p:spPr>
          <a:xfrm>
            <a:off x="1695425" y="1037375"/>
            <a:ext cx="5198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DSSP Program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4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8"/>
          <p:cNvSpPr txBox="1"/>
          <p:nvPr/>
        </p:nvSpPr>
        <p:spPr>
          <a:xfrm>
            <a:off x="6551936" y="1389701"/>
            <a:ext cx="1857300" cy="2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1)Turn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2)Helix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3)Bridge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4)Ladder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5)Sheet</a:t>
            </a:r>
            <a:endParaRPr sz="32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809" name="Google Shape;809;p28"/>
          <p:cNvGrpSpPr/>
          <p:nvPr/>
        </p:nvGrpSpPr>
        <p:grpSpPr>
          <a:xfrm>
            <a:off x="3609840" y="1573643"/>
            <a:ext cx="1924319" cy="1783662"/>
            <a:chOff x="3643347" y="2095500"/>
            <a:chExt cx="1924319" cy="1783662"/>
          </a:xfrm>
        </p:grpSpPr>
        <p:sp>
          <p:nvSpPr>
            <p:cNvPr id="810" name="Google Shape;810;p28"/>
            <p:cNvSpPr txBox="1"/>
            <p:nvPr/>
          </p:nvSpPr>
          <p:spPr>
            <a:xfrm>
              <a:off x="3643347" y="2095500"/>
              <a:ext cx="1857300" cy="16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 dirty="0" smtClean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HBPlus</a:t>
              </a:r>
            </a:p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 dirty="0" smtClean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.hb2</a:t>
              </a:r>
              <a:endParaRPr sz="44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11" name="Google Shape;811;p28"/>
            <p:cNvSpPr txBox="1"/>
            <p:nvPr/>
          </p:nvSpPr>
          <p:spPr>
            <a:xfrm>
              <a:off x="3710366" y="3175362"/>
              <a:ext cx="1857300" cy="70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fr-FR" sz="2000" b="1" dirty="0" smtClean="0">
                  <a:solidFill>
                    <a:srgbClr val="000000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To </a:t>
              </a:r>
              <a:r>
                <a:rPr lang="fr-FR" sz="2000" b="1" dirty="0" err="1" smtClean="0">
                  <a:solidFill>
                    <a:srgbClr val="000000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extract</a:t>
              </a:r>
              <a:r>
                <a:rPr lang="fr-FR" sz="2000" b="1" dirty="0" smtClean="0">
                  <a:solidFill>
                    <a:srgbClr val="000000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 the H-Bonds</a:t>
              </a:r>
              <a:endParaRPr sz="2000" b="1" dirty="0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grpSp>
        <p:nvGrpSpPr>
          <p:cNvPr id="812" name="Google Shape;812;p28"/>
          <p:cNvGrpSpPr/>
          <p:nvPr/>
        </p:nvGrpSpPr>
        <p:grpSpPr>
          <a:xfrm>
            <a:off x="19510" y="913970"/>
            <a:ext cx="2853648" cy="2854850"/>
            <a:chOff x="1113370" y="2119773"/>
            <a:chExt cx="1857300" cy="1697140"/>
          </a:xfrm>
        </p:grpSpPr>
        <p:sp>
          <p:nvSpPr>
            <p:cNvPr id="813" name="Google Shape;813;p28"/>
            <p:cNvSpPr txBox="1"/>
            <p:nvPr/>
          </p:nvSpPr>
          <p:spPr>
            <a:xfrm>
              <a:off x="1113370" y="2119773"/>
              <a:ext cx="1857300" cy="16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PDB FILE</a:t>
              </a:r>
              <a:endParaRPr sz="4000" dirty="0" smtClean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14" name="Google Shape;814;p28"/>
            <p:cNvSpPr txBox="1"/>
            <p:nvPr/>
          </p:nvSpPr>
          <p:spPr>
            <a:xfrm>
              <a:off x="1253620" y="3113113"/>
              <a:ext cx="1576800" cy="70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-FR" sz="1600" b="1" dirty="0" smtClean="0">
                  <a:solidFill>
                    <a:srgbClr val="000000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Of the </a:t>
              </a:r>
              <a:r>
                <a:rPr lang="fr-FR" sz="1600" b="1" dirty="0" err="1" smtClean="0">
                  <a:solidFill>
                    <a:srgbClr val="000000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protein</a:t>
              </a:r>
              <a:r>
                <a:rPr lang="fr-FR" sz="1600" b="1" dirty="0" smtClean="0">
                  <a:solidFill>
                    <a:srgbClr val="000000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 </a:t>
              </a:r>
              <a:r>
                <a:rPr lang="fr-FR" sz="1600" b="1" dirty="0" err="1" smtClean="0">
                  <a:solidFill>
                    <a:srgbClr val="000000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we</a:t>
              </a:r>
              <a:r>
                <a:rPr lang="fr-FR" sz="1600" b="1" dirty="0" smtClean="0">
                  <a:solidFill>
                    <a:srgbClr val="000000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 </a:t>
              </a:r>
              <a:r>
                <a:rPr lang="fr-FR" sz="1600" b="1" dirty="0" err="1" smtClean="0">
                  <a:solidFill>
                    <a:srgbClr val="000000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want</a:t>
              </a:r>
              <a:r>
                <a:rPr lang="fr-FR" sz="1600" b="1" dirty="0" smtClean="0">
                  <a:solidFill>
                    <a:srgbClr val="000000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 to test</a:t>
              </a:r>
              <a:endParaRPr sz="1600" b="1" dirty="0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sp>
        <p:nvSpPr>
          <p:cNvPr id="831" name="Google Shape;831;p28"/>
          <p:cNvSpPr/>
          <p:nvPr/>
        </p:nvSpPr>
        <p:spPr>
          <a:xfrm>
            <a:off x="2809166" y="2602400"/>
            <a:ext cx="901200" cy="45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8"/>
          <p:cNvSpPr/>
          <p:nvPr/>
        </p:nvSpPr>
        <p:spPr>
          <a:xfrm>
            <a:off x="5467542" y="2653055"/>
            <a:ext cx="901200" cy="45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4" name="Google Shape;3664;p42"/>
          <p:cNvGrpSpPr/>
          <p:nvPr/>
        </p:nvGrpSpPr>
        <p:grpSpPr>
          <a:xfrm>
            <a:off x="407100" y="1520300"/>
            <a:ext cx="1548388" cy="3164100"/>
            <a:chOff x="407100" y="1520300"/>
            <a:chExt cx="1548388" cy="3164100"/>
          </a:xfrm>
        </p:grpSpPr>
        <p:sp>
          <p:nvSpPr>
            <p:cNvPr id="3665" name="Google Shape;3665;p42"/>
            <p:cNvSpPr/>
            <p:nvPr/>
          </p:nvSpPr>
          <p:spPr>
            <a:xfrm>
              <a:off x="444388" y="1520300"/>
              <a:ext cx="1511100" cy="31641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6" name="Google Shape;3666;p42"/>
            <p:cNvSpPr txBox="1"/>
            <p:nvPr/>
          </p:nvSpPr>
          <p:spPr>
            <a:xfrm>
              <a:off x="407100" y="1781175"/>
              <a:ext cx="15111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2500"/>
                <a:buFont typeface="Arial"/>
                <a:buNone/>
              </a:pPr>
              <a:r>
                <a:rPr lang="en" sz="2000" b="1" dirty="0" smtClean="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Turn</a:t>
              </a:r>
              <a:endParaRPr sz="2000" b="1" i="0" u="none" strike="noStrike" cap="none" dirty="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671" name="Google Shape;3671;p42"/>
          <p:cNvGrpSpPr/>
          <p:nvPr/>
        </p:nvGrpSpPr>
        <p:grpSpPr>
          <a:xfrm>
            <a:off x="2130413" y="1520300"/>
            <a:ext cx="1530040" cy="3164100"/>
            <a:chOff x="2130413" y="1520300"/>
            <a:chExt cx="1530040" cy="3164100"/>
          </a:xfrm>
        </p:grpSpPr>
        <p:sp>
          <p:nvSpPr>
            <p:cNvPr id="3672" name="Google Shape;3672;p42"/>
            <p:cNvSpPr/>
            <p:nvPr/>
          </p:nvSpPr>
          <p:spPr>
            <a:xfrm>
              <a:off x="2130413" y="1520300"/>
              <a:ext cx="1511100" cy="31641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3" name="Google Shape;3673;p42"/>
            <p:cNvSpPr txBox="1"/>
            <p:nvPr/>
          </p:nvSpPr>
          <p:spPr>
            <a:xfrm>
              <a:off x="2149353" y="1771025"/>
              <a:ext cx="15111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2500"/>
                <a:buFont typeface="Arial"/>
                <a:buNone/>
              </a:pPr>
              <a:r>
                <a:rPr lang="en" sz="2000" b="1" dirty="0" smtClean="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Helix</a:t>
              </a:r>
              <a:endParaRPr sz="2000" b="1" i="0" u="none" strike="noStrike" cap="none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678" name="Google Shape;3678;p42"/>
          <p:cNvGrpSpPr/>
          <p:nvPr/>
        </p:nvGrpSpPr>
        <p:grpSpPr>
          <a:xfrm>
            <a:off x="3816441" y="1520300"/>
            <a:ext cx="1511104" cy="3164100"/>
            <a:chOff x="3816441" y="1520300"/>
            <a:chExt cx="1511104" cy="3164100"/>
          </a:xfrm>
        </p:grpSpPr>
        <p:sp>
          <p:nvSpPr>
            <p:cNvPr id="3679" name="Google Shape;3679;p42"/>
            <p:cNvSpPr/>
            <p:nvPr/>
          </p:nvSpPr>
          <p:spPr>
            <a:xfrm>
              <a:off x="3816441" y="1520300"/>
              <a:ext cx="1511100" cy="31641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0" name="Google Shape;3680;p42"/>
            <p:cNvSpPr txBox="1"/>
            <p:nvPr/>
          </p:nvSpPr>
          <p:spPr>
            <a:xfrm>
              <a:off x="3816445" y="1781175"/>
              <a:ext cx="15111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2500"/>
                <a:buFont typeface="Arial"/>
                <a:buNone/>
              </a:pPr>
              <a:r>
                <a:rPr lang="en" sz="2000" b="1" dirty="0" smtClean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Bridge</a:t>
              </a:r>
              <a:endParaRPr sz="2000" b="1" i="0" u="none" strike="noStrike" cap="none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685" name="Google Shape;3685;p42"/>
          <p:cNvGrpSpPr/>
          <p:nvPr/>
        </p:nvGrpSpPr>
        <p:grpSpPr>
          <a:xfrm>
            <a:off x="5502471" y="1520300"/>
            <a:ext cx="1511107" cy="3164100"/>
            <a:chOff x="5502471" y="1520300"/>
            <a:chExt cx="1511107" cy="3164100"/>
          </a:xfrm>
        </p:grpSpPr>
        <p:sp>
          <p:nvSpPr>
            <p:cNvPr id="3686" name="Google Shape;3686;p42"/>
            <p:cNvSpPr/>
            <p:nvPr/>
          </p:nvSpPr>
          <p:spPr>
            <a:xfrm>
              <a:off x="5502471" y="1520300"/>
              <a:ext cx="1511100" cy="31641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7" name="Google Shape;3687;p42"/>
            <p:cNvSpPr txBox="1"/>
            <p:nvPr/>
          </p:nvSpPr>
          <p:spPr>
            <a:xfrm>
              <a:off x="5502478" y="1781175"/>
              <a:ext cx="15111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2500"/>
                <a:buFont typeface="Arial"/>
                <a:buNone/>
              </a:pPr>
              <a:r>
                <a:rPr lang="en" sz="2000" b="1" dirty="0" smtClean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Ladder</a:t>
              </a:r>
              <a:endParaRPr sz="2000" b="1" i="0" u="none" strike="noStrike" cap="none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692" name="Google Shape;3692;p42"/>
          <p:cNvGrpSpPr/>
          <p:nvPr/>
        </p:nvGrpSpPr>
        <p:grpSpPr>
          <a:xfrm>
            <a:off x="7178204" y="1520300"/>
            <a:ext cx="1521407" cy="3164100"/>
            <a:chOff x="7178204" y="1520300"/>
            <a:chExt cx="1521407" cy="3164100"/>
          </a:xfrm>
        </p:grpSpPr>
        <p:sp>
          <p:nvSpPr>
            <p:cNvPr id="3693" name="Google Shape;3693;p42"/>
            <p:cNvSpPr/>
            <p:nvPr/>
          </p:nvSpPr>
          <p:spPr>
            <a:xfrm>
              <a:off x="7188503" y="1520300"/>
              <a:ext cx="1511100" cy="31641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4" name="Google Shape;3694;p42"/>
            <p:cNvSpPr txBox="1"/>
            <p:nvPr/>
          </p:nvSpPr>
          <p:spPr>
            <a:xfrm>
              <a:off x="7178204" y="1748095"/>
              <a:ext cx="15111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2500"/>
                <a:buFont typeface="Arial"/>
                <a:buNone/>
              </a:pPr>
              <a:r>
                <a:rPr lang="en" sz="2000" b="1" dirty="0" smtClean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Sheet</a:t>
              </a:r>
              <a:endParaRPr sz="2000" b="1" i="0" u="none" strike="noStrike" cap="none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95" name="Google Shape;3695;p42"/>
            <p:cNvSpPr txBox="1"/>
            <p:nvPr/>
          </p:nvSpPr>
          <p:spPr>
            <a:xfrm>
              <a:off x="7188511" y="2190000"/>
              <a:ext cx="1511100" cy="46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20" name="Google Shape;3720;p42"/>
          <p:cNvSpPr txBox="1"/>
          <p:nvPr/>
        </p:nvSpPr>
        <p:spPr>
          <a:xfrm>
            <a:off x="2237337" y="512897"/>
            <a:ext cx="4369774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2F705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5 </a:t>
            </a:r>
            <a:r>
              <a:rPr lang="en" sz="2100" b="1" dirty="0" smtClean="0">
                <a:solidFill>
                  <a:srgbClr val="2F705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main sections of the program</a:t>
            </a:r>
            <a:endParaRPr sz="2100" dirty="0">
              <a:solidFill>
                <a:srgbClr val="2F7055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37" y="2666455"/>
            <a:ext cx="1335133" cy="167041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06175" y="2423700"/>
            <a:ext cx="126874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A </a:t>
            </a:r>
            <a:r>
              <a:rPr lang="fr-FR" sz="1100" b="1" dirty="0" err="1"/>
              <a:t>loop</a:t>
            </a:r>
            <a:r>
              <a:rPr lang="fr-FR" sz="1100" b="1" dirty="0"/>
              <a:t> for </a:t>
            </a:r>
            <a:r>
              <a:rPr lang="fr-FR" sz="1100" b="1" dirty="0" err="1"/>
              <a:t>will</a:t>
            </a:r>
            <a:r>
              <a:rPr lang="fr-FR" sz="1100" b="1" dirty="0"/>
              <a:t> </a:t>
            </a:r>
            <a:r>
              <a:rPr lang="fr-FR" sz="1100" b="1" dirty="0" err="1"/>
              <a:t>browse</a:t>
            </a:r>
            <a:r>
              <a:rPr lang="fr-FR" sz="1100" b="1" dirty="0"/>
              <a:t> </a:t>
            </a:r>
            <a:r>
              <a:rPr lang="fr-FR" sz="1100" b="1" dirty="0" err="1"/>
              <a:t>these</a:t>
            </a:r>
            <a:r>
              <a:rPr lang="fr-FR" sz="1100" b="1" dirty="0"/>
              <a:t> to </a:t>
            </a:r>
            <a:r>
              <a:rPr lang="fr-FR" sz="1100" b="1" dirty="0" err="1"/>
              <a:t>lists</a:t>
            </a:r>
            <a:r>
              <a:rPr lang="fr-FR" sz="1100" b="1" dirty="0"/>
              <a:t> to </a:t>
            </a:r>
            <a:r>
              <a:rPr lang="fr-FR" sz="1100" b="1" dirty="0" err="1"/>
              <a:t>calculate</a:t>
            </a:r>
            <a:r>
              <a:rPr lang="fr-FR" sz="1100" b="1" dirty="0"/>
              <a:t> the distance </a:t>
            </a:r>
            <a:r>
              <a:rPr lang="fr-FR" sz="1100" b="1" dirty="0" err="1"/>
              <a:t>between</a:t>
            </a:r>
            <a:r>
              <a:rPr lang="fr-FR" sz="1100" b="1" dirty="0"/>
              <a:t> </a:t>
            </a:r>
            <a:r>
              <a:rPr lang="fr-FR" sz="1100" b="1" dirty="0" err="1"/>
              <a:t>both</a:t>
            </a:r>
            <a:r>
              <a:rPr lang="fr-FR" sz="1100" b="1" dirty="0"/>
              <a:t> </a:t>
            </a:r>
            <a:r>
              <a:rPr lang="fr-FR" sz="1100" b="1" dirty="0" err="1"/>
              <a:t>involved</a:t>
            </a:r>
            <a:r>
              <a:rPr lang="fr-FR" sz="1100" b="1" dirty="0"/>
              <a:t> </a:t>
            </a:r>
            <a:r>
              <a:rPr lang="fr-FR" sz="1100" b="1" dirty="0" err="1"/>
              <a:t>residues</a:t>
            </a:r>
            <a:r>
              <a:rPr lang="fr-FR" sz="1100" b="1" dirty="0"/>
              <a:t>. If </a:t>
            </a:r>
            <a:r>
              <a:rPr lang="fr-FR" sz="1100" b="1" dirty="0" err="1"/>
              <a:t>it</a:t>
            </a:r>
            <a:r>
              <a:rPr lang="fr-FR" sz="1100" b="1" dirty="0"/>
              <a:t> </a:t>
            </a:r>
            <a:r>
              <a:rPr lang="fr-FR" sz="1100" b="1" dirty="0" err="1"/>
              <a:t>is</a:t>
            </a:r>
            <a:r>
              <a:rPr lang="fr-FR" sz="1100" b="1" dirty="0"/>
              <a:t> </a:t>
            </a:r>
            <a:r>
              <a:rPr lang="fr-FR" sz="1100" b="1" dirty="0" err="1"/>
              <a:t>equal</a:t>
            </a:r>
            <a:r>
              <a:rPr lang="fr-FR" sz="1100" b="1" dirty="0"/>
              <a:t> to FOUR </a:t>
            </a:r>
            <a:r>
              <a:rPr lang="fr-FR" sz="1100" b="1" dirty="0" err="1"/>
              <a:t>then</a:t>
            </a:r>
            <a:r>
              <a:rPr lang="fr-FR" sz="1100" b="1" dirty="0"/>
              <a:t> a </a:t>
            </a:r>
            <a:r>
              <a:rPr lang="fr-FR" sz="1100" b="1" dirty="0" err="1"/>
              <a:t>list</a:t>
            </a:r>
            <a:r>
              <a:rPr lang="fr-FR" sz="1100" b="1" dirty="0"/>
              <a:t> </a:t>
            </a:r>
            <a:r>
              <a:rPr lang="fr-FR" sz="1100" b="1" dirty="0" err="1"/>
              <a:t>called</a:t>
            </a:r>
            <a:r>
              <a:rPr lang="fr-FR" sz="1100" b="1" dirty="0"/>
              <a:t> TURN </a:t>
            </a:r>
            <a:r>
              <a:rPr lang="fr-FR" sz="1100" b="1" dirty="0" err="1"/>
              <a:t>will</a:t>
            </a:r>
            <a:r>
              <a:rPr lang="fr-FR" sz="1100" b="1" dirty="0"/>
              <a:t> append the </a:t>
            </a:r>
            <a:r>
              <a:rPr lang="fr-FR" sz="1100" b="1" dirty="0" err="1"/>
              <a:t>two</a:t>
            </a:r>
            <a:r>
              <a:rPr lang="fr-FR" sz="1100" b="1" dirty="0"/>
              <a:t> of </a:t>
            </a:r>
            <a:r>
              <a:rPr lang="fr-FR" sz="1100" b="1" dirty="0" err="1"/>
              <a:t>them</a:t>
            </a:r>
            <a:r>
              <a:rPr lang="fr-FR" sz="1100" b="1" dirty="0"/>
              <a:t>.</a:t>
            </a:r>
          </a:p>
          <a:p>
            <a:endParaRPr lang="fr-FR" dirty="0"/>
          </a:p>
        </p:txBody>
      </p:sp>
      <p:sp>
        <p:nvSpPr>
          <p:cNvPr id="62" name="Google Shape;3728;p43"/>
          <p:cNvSpPr/>
          <p:nvPr/>
        </p:nvSpPr>
        <p:spPr>
          <a:xfrm>
            <a:off x="854623" y="4547813"/>
            <a:ext cx="616054" cy="6160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3729;p43"/>
          <p:cNvSpPr/>
          <p:nvPr/>
        </p:nvSpPr>
        <p:spPr>
          <a:xfrm>
            <a:off x="2565305" y="4547813"/>
            <a:ext cx="616054" cy="616054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200"/>
          </a:p>
        </p:txBody>
      </p:sp>
      <p:sp>
        <p:nvSpPr>
          <p:cNvPr id="64" name="Google Shape;3730;p43"/>
          <p:cNvSpPr/>
          <p:nvPr/>
        </p:nvSpPr>
        <p:spPr>
          <a:xfrm>
            <a:off x="4295623" y="4547813"/>
            <a:ext cx="616054" cy="6160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200" dirty="0"/>
          </a:p>
        </p:txBody>
      </p:sp>
      <p:sp>
        <p:nvSpPr>
          <p:cNvPr id="65" name="Google Shape;3731;p43"/>
          <p:cNvSpPr/>
          <p:nvPr/>
        </p:nvSpPr>
        <p:spPr>
          <a:xfrm>
            <a:off x="6025204" y="4547813"/>
            <a:ext cx="616054" cy="6160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200" dirty="0"/>
          </a:p>
        </p:txBody>
      </p:sp>
      <p:sp>
        <p:nvSpPr>
          <p:cNvPr id="66" name="Google Shape;3732;p43"/>
          <p:cNvSpPr/>
          <p:nvPr/>
        </p:nvSpPr>
        <p:spPr>
          <a:xfrm>
            <a:off x="7705603" y="4511385"/>
            <a:ext cx="616054" cy="6160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dirty="0"/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921" y="2358502"/>
            <a:ext cx="1261138" cy="228631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816433" y="2666455"/>
            <a:ext cx="1511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b="1" dirty="0" err="1" smtClean="0"/>
              <a:t>Parallel</a:t>
            </a:r>
            <a:endParaRPr lang="fr-FR" b="1" dirty="0" smtClean="0"/>
          </a:p>
          <a:p>
            <a:pPr marL="342900" indent="-342900">
              <a:buAutoNum type="arabicParenR"/>
            </a:pPr>
            <a:r>
              <a:rPr lang="fr-FR" b="1" dirty="0" err="1" smtClean="0"/>
              <a:t>Antiparalle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5702157" y="2558265"/>
            <a:ext cx="121235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If </a:t>
            </a:r>
            <a:r>
              <a:rPr lang="fr-FR" sz="1200" b="1" dirty="0" err="1"/>
              <a:t>there’s</a:t>
            </a:r>
            <a:r>
              <a:rPr lang="fr-FR" sz="1200" b="1" dirty="0"/>
              <a:t> a set of one or more </a:t>
            </a:r>
            <a:r>
              <a:rPr lang="fr-FR" sz="1200" b="1" dirty="0" err="1"/>
              <a:t>consecutive</a:t>
            </a:r>
            <a:r>
              <a:rPr lang="fr-FR" sz="1200" b="1" dirty="0"/>
              <a:t> bridges of </a:t>
            </a:r>
            <a:r>
              <a:rPr lang="fr-FR" sz="1200" b="1" dirty="0" err="1"/>
              <a:t>identical</a:t>
            </a:r>
            <a:r>
              <a:rPr lang="fr-FR" sz="1200" b="1" dirty="0"/>
              <a:t> type, the program </a:t>
            </a:r>
            <a:r>
              <a:rPr lang="fr-FR" sz="1200" b="1" dirty="0" err="1"/>
              <a:t>will</a:t>
            </a:r>
            <a:r>
              <a:rPr lang="fr-FR" sz="1200" b="1" dirty="0"/>
              <a:t> </a:t>
            </a:r>
            <a:r>
              <a:rPr lang="fr-FR" sz="1200" b="1" dirty="0" err="1"/>
              <a:t>identify</a:t>
            </a:r>
            <a:r>
              <a:rPr lang="fr-FR" sz="1200" b="1" dirty="0"/>
              <a:t> </a:t>
            </a:r>
            <a:r>
              <a:rPr lang="fr-FR" sz="1200" b="1" dirty="0" err="1"/>
              <a:t>it</a:t>
            </a:r>
            <a:r>
              <a:rPr lang="fr-FR" sz="1200" b="1" dirty="0"/>
              <a:t> as a </a:t>
            </a:r>
            <a:r>
              <a:rPr lang="fr-FR" sz="1200" b="1" dirty="0" err="1"/>
              <a:t>Ladder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6" name="Google Shape;916;p65"/>
          <p:cNvGrpSpPr/>
          <p:nvPr/>
        </p:nvGrpSpPr>
        <p:grpSpPr>
          <a:xfrm>
            <a:off x="513026" y="539400"/>
            <a:ext cx="1692600" cy="1313800"/>
            <a:chOff x="831525" y="2226625"/>
            <a:chExt cx="1692600" cy="1313800"/>
          </a:xfrm>
        </p:grpSpPr>
        <p:sp>
          <p:nvSpPr>
            <p:cNvPr id="917" name="Google Shape;917;p65"/>
            <p:cNvSpPr/>
            <p:nvPr/>
          </p:nvSpPr>
          <p:spPr>
            <a:xfrm>
              <a:off x="864674" y="3310437"/>
              <a:ext cx="225600" cy="225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5"/>
            <p:cNvSpPr/>
            <p:nvPr/>
          </p:nvSpPr>
          <p:spPr>
            <a:xfrm>
              <a:off x="1119651" y="3058120"/>
              <a:ext cx="271500" cy="271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5"/>
            <p:cNvSpPr/>
            <p:nvPr/>
          </p:nvSpPr>
          <p:spPr>
            <a:xfrm>
              <a:off x="846772" y="2906184"/>
              <a:ext cx="213900" cy="213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5"/>
            <p:cNvSpPr/>
            <p:nvPr/>
          </p:nvSpPr>
          <p:spPr>
            <a:xfrm>
              <a:off x="1396203" y="2751231"/>
              <a:ext cx="291000" cy="29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5"/>
            <p:cNvSpPr/>
            <p:nvPr/>
          </p:nvSpPr>
          <p:spPr>
            <a:xfrm>
              <a:off x="1788314" y="2821634"/>
              <a:ext cx="271500" cy="271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5"/>
            <p:cNvSpPr/>
            <p:nvPr/>
          </p:nvSpPr>
          <p:spPr>
            <a:xfrm>
              <a:off x="2015502" y="2488039"/>
              <a:ext cx="271500" cy="271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5"/>
            <p:cNvSpPr/>
            <p:nvPr/>
          </p:nvSpPr>
          <p:spPr>
            <a:xfrm>
              <a:off x="1642950" y="2300503"/>
              <a:ext cx="291000" cy="29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5"/>
            <p:cNvSpPr/>
            <p:nvPr/>
          </p:nvSpPr>
          <p:spPr>
            <a:xfrm>
              <a:off x="1926753" y="3129405"/>
              <a:ext cx="225600" cy="225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5"/>
            <p:cNvSpPr/>
            <p:nvPr/>
          </p:nvSpPr>
          <p:spPr>
            <a:xfrm>
              <a:off x="1223958" y="2556120"/>
              <a:ext cx="213900" cy="213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5"/>
            <p:cNvSpPr/>
            <p:nvPr/>
          </p:nvSpPr>
          <p:spPr>
            <a:xfrm>
              <a:off x="2302176" y="2710002"/>
              <a:ext cx="213900" cy="213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5"/>
            <p:cNvSpPr/>
            <p:nvPr/>
          </p:nvSpPr>
          <p:spPr>
            <a:xfrm>
              <a:off x="2164681" y="2233814"/>
              <a:ext cx="225600" cy="225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8" name="Google Shape;928;p65"/>
            <p:cNvCxnSpPr>
              <a:stCxn id="925" idx="1"/>
              <a:endCxn id="920" idx="5"/>
            </p:cNvCxnSpPr>
            <p:nvPr/>
          </p:nvCxnSpPr>
          <p:spPr>
            <a:xfrm>
              <a:off x="1255283" y="2587444"/>
              <a:ext cx="389400" cy="412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" name="Google Shape;929;p65"/>
            <p:cNvCxnSpPr>
              <a:stCxn id="927" idx="7"/>
              <a:endCxn id="922" idx="3"/>
            </p:cNvCxnSpPr>
            <p:nvPr/>
          </p:nvCxnSpPr>
          <p:spPr>
            <a:xfrm flipH="1">
              <a:off x="2055142" y="2266852"/>
              <a:ext cx="302100" cy="45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" name="Google Shape;930;p65"/>
            <p:cNvCxnSpPr>
              <a:stCxn id="926" idx="5"/>
              <a:endCxn id="922" idx="1"/>
            </p:cNvCxnSpPr>
            <p:nvPr/>
          </p:nvCxnSpPr>
          <p:spPr>
            <a:xfrm rot="10800000">
              <a:off x="2055151" y="2527777"/>
              <a:ext cx="429600" cy="36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" name="Google Shape;931;p65"/>
            <p:cNvCxnSpPr>
              <a:stCxn id="923" idx="1"/>
              <a:endCxn id="922" idx="5"/>
            </p:cNvCxnSpPr>
            <p:nvPr/>
          </p:nvCxnSpPr>
          <p:spPr>
            <a:xfrm>
              <a:off x="1685566" y="2343119"/>
              <a:ext cx="561600" cy="376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65"/>
            <p:cNvCxnSpPr>
              <a:stCxn id="921" idx="3"/>
              <a:endCxn id="922" idx="7"/>
            </p:cNvCxnSpPr>
            <p:nvPr/>
          </p:nvCxnSpPr>
          <p:spPr>
            <a:xfrm rot="10800000" flipH="1">
              <a:off x="1828074" y="2527774"/>
              <a:ext cx="419100" cy="525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65"/>
            <p:cNvCxnSpPr>
              <a:stCxn id="921" idx="1"/>
              <a:endCxn id="924" idx="5"/>
            </p:cNvCxnSpPr>
            <p:nvPr/>
          </p:nvCxnSpPr>
          <p:spPr>
            <a:xfrm>
              <a:off x="1828074" y="2861394"/>
              <a:ext cx="291300" cy="46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65"/>
            <p:cNvCxnSpPr>
              <a:stCxn id="920" idx="2"/>
              <a:endCxn id="921" idx="6"/>
            </p:cNvCxnSpPr>
            <p:nvPr/>
          </p:nvCxnSpPr>
          <p:spPr>
            <a:xfrm>
              <a:off x="1396203" y="2896731"/>
              <a:ext cx="663600" cy="6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65"/>
            <p:cNvCxnSpPr>
              <a:stCxn id="918" idx="7"/>
              <a:endCxn id="920" idx="3"/>
            </p:cNvCxnSpPr>
            <p:nvPr/>
          </p:nvCxnSpPr>
          <p:spPr>
            <a:xfrm rot="10800000" flipH="1">
              <a:off x="1351391" y="2999480"/>
              <a:ext cx="87300" cy="98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65"/>
            <p:cNvCxnSpPr>
              <a:stCxn id="918" idx="5"/>
              <a:endCxn id="919" idx="1"/>
            </p:cNvCxnSpPr>
            <p:nvPr/>
          </p:nvCxnSpPr>
          <p:spPr>
            <a:xfrm rot="10800000">
              <a:off x="877991" y="2937360"/>
              <a:ext cx="473400" cy="352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65"/>
            <p:cNvCxnSpPr>
              <a:stCxn id="917" idx="3"/>
              <a:endCxn id="918" idx="7"/>
            </p:cNvCxnSpPr>
            <p:nvPr/>
          </p:nvCxnSpPr>
          <p:spPr>
            <a:xfrm rot="10800000" flipH="1">
              <a:off x="897713" y="3097999"/>
              <a:ext cx="453600" cy="40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38" name="Google Shape;938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95377" y="3033882"/>
              <a:ext cx="317120" cy="317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9" name="Google Shape;939;p6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1525" y="2893800"/>
              <a:ext cx="237195" cy="2371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0" name="Google Shape;940;p6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21029" y="3130984"/>
              <a:ext cx="237178" cy="2225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1" name="Google Shape;941;p6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8198" y="3303248"/>
              <a:ext cx="237178" cy="237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2" name="Google Shape;942;p6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381649" y="2736663"/>
              <a:ext cx="317126" cy="317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3" name="Google Shape;943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64040" y="2797396"/>
              <a:ext cx="317120" cy="317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4" name="Google Shape;944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91228" y="2463801"/>
              <a:ext cx="317120" cy="317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5" name="Google Shape;945;p6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628396" y="2285935"/>
              <a:ext cx="317126" cy="317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6" name="Google Shape;946;p6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08711" y="2543735"/>
              <a:ext cx="237195" cy="2371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7" name="Google Shape;947;p6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86930" y="2697618"/>
              <a:ext cx="237195" cy="2371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8" name="Google Shape;948;p6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158205" y="2226625"/>
              <a:ext cx="237178" cy="2371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1" name="Google Shape;991;p6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pic>
        <p:nvPicPr>
          <p:cNvPr id="96" name="Espace réservé du contenu 3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8" y="2267025"/>
            <a:ext cx="5091018" cy="1011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Image 96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177" y="2045255"/>
            <a:ext cx="16637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logy Infographics by Slidesgo">
  <a:themeElements>
    <a:clrScheme name="Simple Light">
      <a:dk1>
        <a:srgbClr val="000000"/>
      </a:dk1>
      <a:lt1>
        <a:srgbClr val="FFFFFF"/>
      </a:lt1>
      <a:dk2>
        <a:srgbClr val="2F7055"/>
      </a:dk2>
      <a:lt2>
        <a:srgbClr val="53A783"/>
      </a:lt2>
      <a:accent1>
        <a:srgbClr val="7BC9A8"/>
      </a:accent1>
      <a:accent2>
        <a:srgbClr val="99BE6B"/>
      </a:accent2>
      <a:accent3>
        <a:srgbClr val="7A9E4C"/>
      </a:accent3>
      <a:accent4>
        <a:srgbClr val="517524"/>
      </a:accent4>
      <a:accent5>
        <a:srgbClr val="9FAF97"/>
      </a:accent5>
      <a:accent6>
        <a:srgbClr val="CAD3C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166</Words>
  <Application>Microsoft Office PowerPoint</Application>
  <PresentationFormat>Affichage à l'écran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Arial</vt:lpstr>
      <vt:lpstr>Berlin Sans FB</vt:lpstr>
      <vt:lpstr>Century Gothic</vt:lpstr>
      <vt:lpstr>Fira Sans Extra Condensed Medium</vt:lpstr>
      <vt:lpstr>Fira Sans Extra Condensed SemiBold</vt:lpstr>
      <vt:lpstr>Calibri</vt:lpstr>
      <vt:lpstr>Roboto</vt:lpstr>
      <vt:lpstr>Fira Sans Extra Condensed</vt:lpstr>
      <vt:lpstr>Biology Infographics by Slidesgo</vt:lpstr>
      <vt:lpstr>Protein secondary structure assignment</vt:lpstr>
      <vt:lpstr>Présentation PowerPoint</vt:lpstr>
      <vt:lpstr>Présentation PowerPoint</vt:lpstr>
      <vt:lpstr>DSSP Program</vt:lpstr>
      <vt:lpstr>Présentation PowerPoint</vt:lpstr>
      <vt:lpstr>Présentation PowerPoint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secondary structure assignment</dc:title>
  <cp:lastModifiedBy>hp</cp:lastModifiedBy>
  <cp:revision>5</cp:revision>
  <dcterms:modified xsi:type="dcterms:W3CDTF">2022-09-15T21:40:32Z</dcterms:modified>
</cp:coreProperties>
</file>