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9" r:id="rId15"/>
    <p:sldId id="2146847068" r:id="rId16"/>
    <p:sldId id="2146847062" r:id="rId17"/>
    <p:sldId id="2146847061" r:id="rId18"/>
    <p:sldId id="2146847055" r:id="rId19"/>
    <p:sldId id="2146847059" r:id="rId20"/>
    <p:sldId id="214684707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InsaneIshita/LearnMate-Agentic-AI"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47040" y="1821635"/>
            <a:ext cx="113284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Agentic AI for Personalized Course Pathways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SKILLSBUILD AI &amp; CLOUD INTERNSHIP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Ishita Singh</a:t>
            </a:r>
          </a:p>
          <a:p>
            <a:r>
              <a:rPr lang="en-US" sz="2000" b="1" dirty="0">
                <a:solidFill>
                  <a:schemeClr val="accent1">
                    <a:lumMod val="75000"/>
                  </a:schemeClr>
                </a:solidFill>
                <a:latin typeface="Arial"/>
                <a:cs typeface="Arial"/>
              </a:rPr>
              <a:t>College Name &amp; Department : University of Lucknow,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l="10983" t="12958"/>
          <a:stretch>
            <a:fillRect/>
          </a:stretch>
        </p:blipFill>
        <p:spPr>
          <a:xfrm>
            <a:off x="2526514" y="833120"/>
            <a:ext cx="9177806" cy="532272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4EEC-9BC9-D3E1-4CCA-8D58A1EF6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DAD328-2771-F3AE-5D8B-37C0B8776708}"/>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F2AD178F-1576-C644-0F8A-849E5B3892B6}"/>
              </a:ext>
            </a:extLst>
          </p:cNvPr>
          <p:cNvPicPr>
            <a:picLocks noChangeAspect="1"/>
          </p:cNvPicPr>
          <p:nvPr/>
        </p:nvPicPr>
        <p:blipFill>
          <a:blip r:embed="rId2"/>
          <a:srcRect l="11185" t="12407" r="5295"/>
          <a:stretch>
            <a:fillRect/>
          </a:stretch>
        </p:blipFill>
        <p:spPr>
          <a:xfrm>
            <a:off x="2509520" y="812800"/>
            <a:ext cx="9204960" cy="5343044"/>
          </a:xfrm>
          <a:prstGeom prst="rect">
            <a:avLst/>
          </a:prstGeom>
        </p:spPr>
      </p:pic>
    </p:spTree>
    <p:extLst>
      <p:ext uri="{BB962C8B-B14F-4D97-AF65-F5344CB8AC3E}">
        <p14:creationId xmlns:p14="http://schemas.microsoft.com/office/powerpoint/2010/main" val="257639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l="497" r="273"/>
          <a:stretch>
            <a:fillRect/>
          </a:stretch>
        </p:blipFill>
        <p:spPr>
          <a:xfrm>
            <a:off x="2712275" y="2142894"/>
            <a:ext cx="8898534" cy="4012950"/>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64906"/>
            <a:ext cx="11029615" cy="4673324"/>
          </a:xfrm>
        </p:spPr>
        <p:txBody>
          <a:bodyPr>
            <a:noAutofit/>
          </a:bodyPr>
          <a:lstStyle/>
          <a:p>
            <a:pPr marL="305435" indent="-305435"/>
            <a:r>
              <a:rPr lang="en-US" sz="2800" dirty="0">
                <a:latin typeface="Calibri"/>
                <a:ea typeface="Calibri"/>
                <a:cs typeface="Calibri"/>
              </a:rPr>
              <a:t>LearnMate bridges the gap between confusion and clarity in a student’s tech journey. By combining conversational AI with adaptive learning paths, it acts as a personal career coach — guiding learners based on their interests, current skills, and goals.</a:t>
            </a:r>
          </a:p>
          <a:p>
            <a:pPr marL="305435" indent="-305435"/>
            <a:r>
              <a:rPr lang="en-US" sz="2800" dirty="0">
                <a:latin typeface="Calibri"/>
                <a:ea typeface="Calibri"/>
                <a:cs typeface="Calibri"/>
              </a:rPr>
              <a:t>This AI agent not only answers common student doubts but also empowers users to take the right steps with confidence by recommending the best resources, building roadmaps, and adapting to user progress.</a:t>
            </a:r>
          </a:p>
          <a:p>
            <a:pPr marL="305435" indent="-305435"/>
            <a:r>
              <a:rPr lang="en-US" sz="2800" dirty="0">
                <a:latin typeface="Calibri"/>
                <a:ea typeface="Calibri"/>
                <a:cs typeface="Calibri"/>
              </a:rPr>
              <a:t>It’s a step toward personalized, scalable, and student-centered learning with AI.</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err="1">
                <a:latin typeface="Calibri" panose="020F0502020204030204" pitchFamily="34" charset="0"/>
                <a:ea typeface="Calibri" panose="020F0502020204030204" pitchFamily="34" charset="0"/>
                <a:cs typeface="Calibri" panose="020F0502020204030204" pitchFamily="34" charset="0"/>
              </a:rPr>
              <a:t>Github</a:t>
            </a:r>
            <a:r>
              <a:rPr lang="en-IN" sz="2000" dirty="0">
                <a:latin typeface="Calibri" panose="020F0502020204030204" pitchFamily="34" charset="0"/>
                <a:ea typeface="Calibri" panose="020F0502020204030204" pitchFamily="34" charset="0"/>
                <a:cs typeface="Calibri" panose="020F0502020204030204" pitchFamily="34" charset="0"/>
              </a:rPr>
              <a:t> link: </a:t>
            </a:r>
            <a:r>
              <a:rPr lang="en-IN" sz="2000" dirty="0">
                <a:solidFill>
                  <a:schemeClr val="accent2"/>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https://github.com/InsaneIshita/LearnMate-Agentic-AI</a:t>
            </a:r>
            <a:endParaRPr lang="en-IN" sz="20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305435" indent="-305435"/>
            <a:r>
              <a:rPr lang="en-US" sz="2800" b="1" dirty="0">
                <a:latin typeface="Calibri"/>
                <a:ea typeface="+mn-lt"/>
                <a:cs typeface="+mn-lt"/>
              </a:rPr>
              <a:t>Multilingual Support</a:t>
            </a:r>
            <a:r>
              <a:rPr lang="en-US" sz="2800" dirty="0">
                <a:latin typeface="Calibri"/>
                <a:ea typeface="+mn-lt"/>
                <a:cs typeface="+mn-lt"/>
              </a:rPr>
              <a:t>: Expand accessibility by enabling the agent to understand and respond in multiple regional and international languages.</a:t>
            </a:r>
          </a:p>
          <a:p>
            <a:pPr marL="305435" indent="-305435"/>
            <a:r>
              <a:rPr lang="en-US" sz="2800" b="1" dirty="0">
                <a:latin typeface="Calibri"/>
                <a:ea typeface="+mn-lt"/>
                <a:cs typeface="+mn-lt"/>
              </a:rPr>
              <a:t>Website &amp; UI Integration</a:t>
            </a:r>
            <a:r>
              <a:rPr lang="en-US" sz="2800" dirty="0">
                <a:latin typeface="Calibri"/>
                <a:ea typeface="+mn-lt"/>
                <a:cs typeface="+mn-lt"/>
              </a:rPr>
              <a:t>: Embed the AI agent into a user-friendly web interface for public access and real-time interaction.</a:t>
            </a:r>
          </a:p>
          <a:p>
            <a:pPr marL="305435" indent="-305435"/>
            <a:r>
              <a:rPr lang="en-US" sz="2800" b="1" dirty="0">
                <a:latin typeface="Calibri"/>
                <a:ea typeface="+mn-lt"/>
                <a:cs typeface="+mn-lt"/>
              </a:rPr>
              <a:t>Voice-Based Interaction</a:t>
            </a:r>
            <a:r>
              <a:rPr lang="en-US" sz="2800" dirty="0">
                <a:latin typeface="Calibri"/>
                <a:ea typeface="+mn-lt"/>
                <a:cs typeface="+mn-lt"/>
              </a:rPr>
              <a:t>: Enable voice input/output for hands-free, interactive guidance.</a:t>
            </a:r>
          </a:p>
          <a:p>
            <a:pPr marL="305435" indent="-305435"/>
            <a:r>
              <a:rPr lang="en-US" sz="2800" b="1" dirty="0">
                <a:latin typeface="Calibri"/>
                <a:ea typeface="+mn-lt"/>
                <a:cs typeface="+mn-lt"/>
              </a:rPr>
              <a:t>Institutional Adoption</a:t>
            </a:r>
            <a:r>
              <a:rPr lang="en-US" sz="2800" dirty="0">
                <a:latin typeface="Calibri"/>
                <a:ea typeface="+mn-lt"/>
                <a:cs typeface="+mn-lt"/>
              </a:rPr>
              <a:t>: Integrate with colleges or EdTech platforms to assist students with personalized tech learning paths.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22A7C54-8240-336A-62FE-5945934FB286}"/>
              </a:ext>
            </a:extLst>
          </p:cNvPr>
          <p:cNvPicPr>
            <a:picLocks noGrp="1" noChangeAspect="1"/>
          </p:cNvPicPr>
          <p:nvPr>
            <p:ph idx="1"/>
          </p:nvPr>
        </p:nvPicPr>
        <p:blipFill>
          <a:blip r:embed="rId2"/>
          <a:stretch>
            <a:fillRect/>
          </a:stretch>
        </p:blipFill>
        <p:spPr>
          <a:xfrm>
            <a:off x="2478911" y="1482244"/>
            <a:ext cx="7234177"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448C31-F477-56EB-6D15-FBA83EAA7DF2}"/>
              </a:ext>
            </a:extLst>
          </p:cNvPr>
          <p:cNvPicPr>
            <a:picLocks noGrp="1" noChangeAspect="1"/>
          </p:cNvPicPr>
          <p:nvPr>
            <p:ph idx="1"/>
          </p:nvPr>
        </p:nvPicPr>
        <p:blipFill>
          <a:blip r:embed="rId2"/>
          <a:srcRect t="625" b="1"/>
          <a:stretch>
            <a:fillRect/>
          </a:stretch>
        </p:blipFill>
        <p:spPr>
          <a:xfrm>
            <a:off x="2324864" y="1330960"/>
            <a:ext cx="7542271" cy="4644390"/>
          </a:xfrm>
        </p:spPr>
      </p:pic>
    </p:spTree>
    <p:extLst>
      <p:ext uri="{BB962C8B-B14F-4D97-AF65-F5344CB8AC3E}">
        <p14:creationId xmlns:p14="http://schemas.microsoft.com/office/powerpoint/2010/main" val="2597733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latin typeface="Calibri"/>
                <a:ea typeface="+mn-lt"/>
                <a:cs typeface="+mn-lt"/>
              </a:rPr>
              <a:t>Students often struggle to identify the right learning path that aligns with their interests and long-term goals due to the overwhelming number of online courses and a lack of personalized guidance. </a:t>
            </a:r>
          </a:p>
          <a:p>
            <a:pPr marL="0" indent="0">
              <a:buNone/>
            </a:pPr>
            <a:r>
              <a:rPr lang="en-US" sz="2800" b="1"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LearnMate is an AI-powered Agentic Coach that interacts with students, helps them explore their interests (e.g., Web Development, Cybersecurity, UI/UX), assesses their current skill level, and dynamically builds a personalized course roadmap, adapting over time based on the learner’s progress and preferences.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b="1" dirty="0">
                <a:solidFill>
                  <a:srgbClr val="000000"/>
                </a:solidFill>
                <a:latin typeface="Calibri"/>
                <a:ea typeface="Calibri"/>
                <a:cs typeface="Calibri"/>
              </a:rPr>
              <a:t>IBM Cloud Lite Services </a:t>
            </a:r>
            <a:r>
              <a:rPr lang="en-US" sz="2800" dirty="0">
                <a:solidFill>
                  <a:srgbClr val="000000"/>
                </a:solidFill>
                <a:latin typeface="Calibri"/>
                <a:ea typeface="Calibri"/>
                <a:cs typeface="Calibri"/>
              </a:rPr>
              <a:t>– For deployment and testing within a cloud environment</a:t>
            </a:r>
          </a:p>
          <a:p>
            <a:pPr marL="0" indent="0">
              <a:buNone/>
            </a:pPr>
            <a:r>
              <a:rPr lang="en-US" sz="2800" b="1" dirty="0">
                <a:solidFill>
                  <a:srgbClr val="000000"/>
                </a:solidFill>
                <a:latin typeface="Calibri"/>
                <a:ea typeface="Calibri"/>
                <a:cs typeface="Calibri"/>
              </a:rPr>
              <a:t>Model Parameter Tuning </a:t>
            </a:r>
            <a:r>
              <a:rPr lang="en-US" sz="2800" dirty="0">
                <a:solidFill>
                  <a:srgbClr val="000000"/>
                </a:solidFill>
                <a:latin typeface="Calibri"/>
                <a:ea typeface="Calibri"/>
                <a:cs typeface="Calibri"/>
              </a:rPr>
              <a:t>– For customizing AI behavior for tone, creativity, and relevance</a:t>
            </a:r>
          </a:p>
          <a:p>
            <a:pPr marL="0" indent="0">
              <a:buNone/>
            </a:pPr>
            <a:r>
              <a:rPr lang="en-US" sz="2800" b="1" dirty="0" err="1">
                <a:solidFill>
                  <a:srgbClr val="000000"/>
                </a:solidFill>
                <a:latin typeface="Calibri"/>
                <a:ea typeface="Calibri"/>
                <a:cs typeface="Calibri"/>
              </a:rPr>
              <a:t>LangChain</a:t>
            </a:r>
            <a:r>
              <a:rPr lang="en-US" sz="2800" b="1" dirty="0">
                <a:solidFill>
                  <a:srgbClr val="000000"/>
                </a:solidFill>
                <a:latin typeface="Calibri"/>
                <a:ea typeface="Calibri"/>
                <a:cs typeface="Calibri"/>
              </a:rPr>
              <a:t> Framework </a:t>
            </a:r>
            <a:r>
              <a:rPr lang="en-US" sz="2800" dirty="0">
                <a:solidFill>
                  <a:srgbClr val="000000"/>
                </a:solidFill>
                <a:latin typeface="Calibri"/>
                <a:ea typeface="Calibri"/>
                <a:cs typeface="Calibri"/>
              </a:rPr>
              <a:t>– To manage agent logic, memory, and tool use</a:t>
            </a:r>
          </a:p>
          <a:p>
            <a:pPr marL="0" indent="0">
              <a:buNone/>
            </a:pPr>
            <a:r>
              <a:rPr lang="en-US" sz="2800" b="1" dirty="0" err="1">
                <a:solidFill>
                  <a:srgbClr val="000000"/>
                </a:solidFill>
                <a:latin typeface="Calibri"/>
                <a:ea typeface="Calibri"/>
                <a:cs typeface="Calibri"/>
              </a:rPr>
              <a:t>ReAct</a:t>
            </a:r>
            <a:r>
              <a:rPr lang="en-US" sz="2800" b="1" dirty="0">
                <a:solidFill>
                  <a:srgbClr val="000000"/>
                </a:solidFill>
                <a:latin typeface="Calibri"/>
                <a:ea typeface="Calibri"/>
                <a:cs typeface="Calibri"/>
              </a:rPr>
              <a:t> Architecture </a:t>
            </a:r>
            <a:r>
              <a:rPr lang="en-US" sz="2800" dirty="0">
                <a:solidFill>
                  <a:srgbClr val="000000"/>
                </a:solidFill>
                <a:latin typeface="Calibri"/>
                <a:ea typeface="Calibri"/>
                <a:cs typeface="Calibri"/>
              </a:rPr>
              <a:t>– To enable reasoning + action flow for adaptive conversations</a:t>
            </a:r>
          </a:p>
          <a:p>
            <a:pPr marL="0" indent="0">
              <a:buNone/>
            </a:pPr>
            <a:r>
              <a:rPr lang="en-US" sz="2800" b="1" dirty="0">
                <a:solidFill>
                  <a:srgbClr val="000000"/>
                </a:solidFill>
                <a:latin typeface="Calibri"/>
                <a:ea typeface="Calibri"/>
                <a:cs typeface="Calibri"/>
              </a:rPr>
              <a:t>IBM Granite Model </a:t>
            </a:r>
            <a:r>
              <a:rPr lang="en-US" sz="2800" dirty="0">
                <a:solidFill>
                  <a:srgbClr val="000000"/>
                </a:solidFill>
                <a:latin typeface="Calibri"/>
                <a:ea typeface="Calibri"/>
                <a:cs typeface="Calibri"/>
              </a:rPr>
              <a:t>– For natural language understanding and reasoning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US" b="1" dirty="0"/>
              <a:t>IBM Watsonx.ai Studio </a:t>
            </a:r>
            <a:r>
              <a:rPr lang="en-US" dirty="0"/>
              <a:t>- To build, configure, and deploy the Agentic AI using foundation models</a:t>
            </a:r>
          </a:p>
          <a:p>
            <a:pPr marL="305435" indent="-305435"/>
            <a:r>
              <a:rPr lang="en-US" b="1" dirty="0"/>
              <a:t>IBM Watsonx.ai Runtime </a:t>
            </a:r>
            <a:r>
              <a:rPr lang="en-US" dirty="0"/>
              <a:t>- For executing and managing the deployed agent’s interactions</a:t>
            </a:r>
            <a:endParaRPr lang="en-IN" dirty="0"/>
          </a:p>
          <a:p>
            <a:pPr marL="305435" indent="-305435"/>
            <a:r>
              <a:rPr lang="en-US" b="1" dirty="0"/>
              <a:t>IBM Watsonx.ai Agent Lab </a:t>
            </a:r>
            <a:r>
              <a:rPr lang="en-US" dirty="0"/>
              <a:t>- For designing agent instructions, abilities, and conversation flows</a:t>
            </a:r>
          </a:p>
          <a:p>
            <a:pPr marL="305435" indent="-305435"/>
            <a:r>
              <a:rPr lang="en-US" b="1" dirty="0"/>
              <a:t>IBM Granite Foundation Model </a:t>
            </a:r>
            <a:r>
              <a:rPr lang="en-US" dirty="0"/>
              <a:t>- Used as the core LLM to enable intelligent, context-aware responses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434812"/>
            <a:ext cx="11366968" cy="4673324"/>
          </a:xfrm>
        </p:spPr>
        <p:txBody>
          <a:bodyPr>
            <a:noAutofit/>
          </a:bodyPr>
          <a:lstStyle/>
          <a:p>
            <a:pPr marL="457200" indent="-457200">
              <a:buFont typeface="+mj-lt"/>
              <a:buAutoNum type="arabicPeriod"/>
            </a:pPr>
            <a:r>
              <a:rPr lang="en-US" sz="2200" b="1" dirty="0">
                <a:solidFill>
                  <a:srgbClr val="0F0F0F"/>
                </a:solidFill>
                <a:latin typeface="Calibri"/>
                <a:ea typeface="+mn-lt"/>
                <a:cs typeface="+mn-lt"/>
              </a:rPr>
              <a:t>Domain-Focused &amp; Professional: </a:t>
            </a:r>
            <a:r>
              <a:rPr lang="en-US" sz="2200" dirty="0">
                <a:solidFill>
                  <a:srgbClr val="0F0F0F"/>
                </a:solidFill>
                <a:latin typeface="Calibri"/>
                <a:ea typeface="+mn-lt"/>
                <a:cs typeface="+mn-lt"/>
              </a:rPr>
              <a:t>Responds only to queries related to technology, academics, learning paths, or career advice, avoiding unrelated topics like entertainment or politics for a focused learning experience.</a:t>
            </a:r>
          </a:p>
          <a:p>
            <a:pPr marL="457200" indent="-457200">
              <a:buFont typeface="+mj-lt"/>
              <a:buAutoNum type="arabicPeriod"/>
            </a:pPr>
            <a:r>
              <a:rPr lang="en-US" sz="2200" b="1" dirty="0">
                <a:solidFill>
                  <a:srgbClr val="0F0F0F"/>
                </a:solidFill>
                <a:latin typeface="Calibri"/>
                <a:ea typeface="+mn-lt"/>
                <a:cs typeface="+mn-lt"/>
              </a:rPr>
              <a:t>Smart &amp; Personalized Learning Paths: </a:t>
            </a:r>
            <a:r>
              <a:rPr lang="en-US" sz="2200" dirty="0">
                <a:solidFill>
                  <a:srgbClr val="0F0F0F"/>
                </a:solidFill>
                <a:latin typeface="Calibri"/>
                <a:ea typeface="+mn-lt"/>
                <a:cs typeface="+mn-lt"/>
              </a:rPr>
              <a:t>Assesses user interests and skill level to build customized course roadmaps that adapt over time as the user learns and progresses.</a:t>
            </a:r>
          </a:p>
          <a:p>
            <a:pPr marL="457200" indent="-457200">
              <a:buFont typeface="+mj-lt"/>
              <a:buAutoNum type="arabicPeriod"/>
            </a:pPr>
            <a:r>
              <a:rPr lang="en-US" sz="2200" b="1" dirty="0">
                <a:solidFill>
                  <a:srgbClr val="0F0F0F"/>
                </a:solidFill>
                <a:latin typeface="Calibri"/>
                <a:ea typeface="+mn-lt"/>
                <a:cs typeface="+mn-lt"/>
              </a:rPr>
              <a:t>Inquisitive &amp; Interactive Approach: </a:t>
            </a:r>
            <a:r>
              <a:rPr lang="en-US" sz="2200" dirty="0">
                <a:solidFill>
                  <a:srgbClr val="0F0F0F"/>
                </a:solidFill>
                <a:latin typeface="Calibri"/>
                <a:ea typeface="+mn-lt"/>
                <a:cs typeface="+mn-lt"/>
              </a:rPr>
              <a:t>Learns through conversation by asking questions at each step, ensuring the roadmap and advice align with the user’s choices, preferences, and goals.</a:t>
            </a:r>
          </a:p>
          <a:p>
            <a:pPr marL="457200" indent="-457200">
              <a:buFont typeface="+mj-lt"/>
              <a:buAutoNum type="arabicPeriod"/>
            </a:pPr>
            <a:r>
              <a:rPr lang="en-US" sz="2200" b="1" dirty="0">
                <a:solidFill>
                  <a:srgbClr val="0F0F0F"/>
                </a:solidFill>
                <a:latin typeface="Calibri"/>
                <a:ea typeface="+mn-lt"/>
                <a:cs typeface="+mn-lt"/>
              </a:rPr>
              <a:t>Context-Aware Memory: </a:t>
            </a:r>
            <a:r>
              <a:rPr lang="en-US" sz="2200" dirty="0">
                <a:solidFill>
                  <a:srgbClr val="0F0F0F"/>
                </a:solidFill>
                <a:latin typeface="Calibri"/>
                <a:ea typeface="+mn-lt"/>
                <a:cs typeface="+mn-lt"/>
              </a:rPr>
              <a:t>Remembers the user’s selected domain (e.g., Cybersecurity, Web Dev) to provide consistent, tailored guidance throughout the conversation.</a:t>
            </a:r>
          </a:p>
          <a:p>
            <a:pPr marL="457200" indent="-457200">
              <a:buFont typeface="+mj-lt"/>
              <a:buAutoNum type="arabicPeriod"/>
            </a:pPr>
            <a:r>
              <a:rPr lang="en-US" sz="2200" b="1" dirty="0">
                <a:solidFill>
                  <a:srgbClr val="0F0F0F"/>
                </a:solidFill>
                <a:latin typeface="Calibri"/>
                <a:ea typeface="+mn-lt"/>
                <a:cs typeface="+mn-lt"/>
              </a:rPr>
              <a:t>Resource Recommender &amp; Interview Support: </a:t>
            </a:r>
            <a:r>
              <a:rPr lang="en-US" sz="2200" dirty="0">
                <a:solidFill>
                  <a:srgbClr val="0F0F0F"/>
                </a:solidFill>
                <a:latin typeface="Calibri"/>
                <a:ea typeface="+mn-lt"/>
                <a:cs typeface="+mn-lt"/>
              </a:rPr>
              <a:t>Suggests top free &amp; paid learning resources, clears career confusion, and helps with interview preparation based on the user's chosen field.</a:t>
            </a:r>
            <a:endParaRPr lang="en-IN" sz="2200" dirty="0">
              <a:solidFill>
                <a:srgbClr val="0F0F0F"/>
              </a:solidFill>
              <a:latin typeface="Calibri"/>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A7FDA327-5651-FB99-AD3B-42CA43461298}"/>
              </a:ext>
            </a:extLst>
          </p:cNvPr>
          <p:cNvSpPr>
            <a:spLocks noGrp="1" noChangeArrowheads="1"/>
          </p:cNvSpPr>
          <p:nvPr>
            <p:ph idx="1"/>
          </p:nvPr>
        </p:nvSpPr>
        <p:spPr bwMode="auto">
          <a:xfrm>
            <a:off x="581192" y="2084416"/>
            <a:ext cx="68340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SzTx/>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Students &amp; Freshers</a:t>
            </a:r>
          </a:p>
          <a:p>
            <a:pPr defTabSz="914400" eaLnBrk="0" fontAlgn="base" hangingPunct="0">
              <a:lnSpc>
                <a:spcPct val="100000"/>
              </a:lnSpc>
              <a:spcBef>
                <a:spcPct val="0"/>
              </a:spcBef>
              <a:spcAft>
                <a:spcPct val="0"/>
              </a:spcAft>
              <a:buSzTx/>
            </a:pPr>
            <a:endPar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lnSpc>
                <a:spcPct val="100000"/>
              </a:lnSpc>
              <a:spcBef>
                <a:spcPct val="0"/>
              </a:spcBef>
              <a:spcAft>
                <a:spcPct val="0"/>
              </a:spcAft>
              <a:buSzTx/>
            </a:pPr>
            <a:r>
              <a:rPr lang="en-US" alt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Self-learners &amp; Upskillers</a:t>
            </a:r>
          </a:p>
          <a:p>
            <a:pPr defTabSz="914400" eaLnBrk="0" fontAlgn="base" hangingPunct="0">
              <a:lnSpc>
                <a:spcPct val="100000"/>
              </a:lnSpc>
              <a:spcBef>
                <a:spcPct val="0"/>
              </a:spcBef>
              <a:spcAft>
                <a:spcPct val="0"/>
              </a:spcAft>
              <a:buSzTx/>
            </a:pP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lnSpc>
                <a:spcPct val="100000"/>
              </a:lnSpc>
              <a:spcBef>
                <a:spcPct val="0"/>
              </a:spcBef>
              <a:spcAft>
                <a:spcPct val="0"/>
              </a:spcAft>
              <a:buSzTx/>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Aspiring Technologists</a:t>
            </a:r>
          </a:p>
          <a:p>
            <a:pPr defTabSz="914400" eaLnBrk="0" fontAlgn="base" hangingPunct="0">
              <a:lnSpc>
                <a:spcPct val="100000"/>
              </a:lnSpc>
              <a:spcBef>
                <a:spcPct val="0"/>
              </a:spcBef>
              <a:spcAft>
                <a:spcPct val="0"/>
              </a:spcAft>
              <a:buSzTx/>
            </a:pPr>
            <a:endPar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lnSpc>
                <a:spcPct val="100000"/>
              </a:lnSpc>
              <a:spcBef>
                <a:spcPct val="0"/>
              </a:spcBef>
              <a:spcAft>
                <a:spcPct val="0"/>
              </a:spcAft>
              <a:buSzTx/>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Educational Institutions &amp; EdTech Platforms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l="11232" t="12489" r="303" b="-1"/>
          <a:stretch>
            <a:fillRect/>
          </a:stretch>
        </p:blipFill>
        <p:spPr>
          <a:xfrm>
            <a:off x="2672080" y="883920"/>
            <a:ext cx="9032240" cy="527192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l="10743" t="13101" r="237" b="1079"/>
          <a:stretch>
            <a:fillRect/>
          </a:stretch>
        </p:blipFill>
        <p:spPr>
          <a:xfrm>
            <a:off x="2692399" y="792480"/>
            <a:ext cx="9072881" cy="5363364"/>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234</TotalTime>
  <Words>641</Words>
  <Application>Microsoft Office PowerPoint</Application>
  <PresentationFormat>Widescreen</PresentationFormat>
  <Paragraphs>63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Agentic AI for Personalized Course Pathways</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Ishita Singh</cp:lastModifiedBy>
  <cp:revision>143</cp:revision>
  <dcterms:created xsi:type="dcterms:W3CDTF">2021-05-26T16:50:10Z</dcterms:created>
  <dcterms:modified xsi:type="dcterms:W3CDTF">2025-07-31T17:40:18Z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