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4.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5.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notesMasterIdLst>
    <p:notesMasterId r:id="rId23"/>
  </p:notesMasterIdLst>
  <p:sldIdLst>
    <p:sldId id="411" r:id="rId2"/>
    <p:sldId id="401" r:id="rId3"/>
    <p:sldId id="402" r:id="rId4"/>
    <p:sldId id="334" r:id="rId5"/>
    <p:sldId id="270" r:id="rId6"/>
    <p:sldId id="288" r:id="rId7"/>
    <p:sldId id="392" r:id="rId8"/>
    <p:sldId id="393" r:id="rId9"/>
    <p:sldId id="403" r:id="rId10"/>
    <p:sldId id="396" r:id="rId11"/>
    <p:sldId id="412" r:id="rId12"/>
    <p:sldId id="358" r:id="rId13"/>
    <p:sldId id="415" r:id="rId14"/>
    <p:sldId id="413" r:id="rId15"/>
    <p:sldId id="414" r:id="rId16"/>
    <p:sldId id="390" r:id="rId17"/>
    <p:sldId id="407" r:id="rId18"/>
    <p:sldId id="404" r:id="rId19"/>
    <p:sldId id="394" r:id="rId20"/>
    <p:sldId id="405" r:id="rId21"/>
    <p:sldId id="410" r:id="rId22"/>
  </p:sldIdLst>
  <p:sldSz cx="12192000" cy="6858000"/>
  <p:notesSz cx="6858000" cy="9144000"/>
  <p:custDataLst>
    <p:tags r:id="rId24"/>
  </p:custDataLst>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p l" initials="k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7474F"/>
    <a:srgbClr val="BCC2C4"/>
    <a:srgbClr val="D7DBDC"/>
    <a:srgbClr val="0A7A04"/>
    <a:srgbClr val="074D03"/>
    <a:srgbClr val="0A8604"/>
    <a:srgbClr val="57C55A"/>
    <a:srgbClr val="0C9905"/>
    <a:srgbClr val="B6D47E"/>
    <a:srgbClr val="E1E8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38" autoAdjust="0"/>
    <p:restoredTop sz="82236" autoAdjust="0"/>
  </p:normalViewPr>
  <p:slideViewPr>
    <p:cSldViewPr snapToGrid="0">
      <p:cViewPr>
        <p:scale>
          <a:sx n="121" d="100"/>
          <a:sy n="121" d="100"/>
        </p:scale>
        <p:origin x="432" y="144"/>
      </p:cViewPr>
      <p:guideLst>
        <p:guide orient="horz" pos="2160"/>
        <p:guide/>
      </p:guideLst>
    </p:cSldViewPr>
  </p:slideViewPr>
  <p:notesTextViewPr>
    <p:cViewPr>
      <p:scale>
        <a:sx n="300" d="100"/>
        <a:sy n="300" d="100"/>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78DF0A77-2099-4ED7-BBD0-DB514028A61B}" type="datetimeFigureOut">
              <a:rPr lang="zh-CN" altLang="en-US"/>
              <a:pPr>
                <a:defRPr/>
              </a:pPr>
              <a:t>2024/1/4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99B9ACD5-4993-490D-9F63-8857A175D726}" type="slidenum">
              <a:rPr lang="zh-CN" altLang="en-US"/>
              <a:pPr/>
              <a:t>‹#›</a:t>
            </a:fld>
            <a:endParaRPr lang="zh-CN" altLang="en-US"/>
          </a:p>
        </p:txBody>
      </p:sp>
    </p:spTree>
    <p:extLst>
      <p:ext uri="{BB962C8B-B14F-4D97-AF65-F5344CB8AC3E}">
        <p14:creationId xmlns:p14="http://schemas.microsoft.com/office/powerpoint/2010/main" val="23835285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B9ACD5-4993-490D-9F63-8857A175D726}" type="slidenum">
              <a:rPr lang="zh-CN" altLang="en-US" smtClean="0"/>
              <a:pPr/>
              <a:t>1</a:t>
            </a:fld>
            <a:endParaRPr lang="zh-CN" altLang="en-US"/>
          </a:p>
        </p:txBody>
      </p:sp>
    </p:spTree>
    <p:extLst>
      <p:ext uri="{BB962C8B-B14F-4D97-AF65-F5344CB8AC3E}">
        <p14:creationId xmlns:p14="http://schemas.microsoft.com/office/powerpoint/2010/main" val="4276445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smtClean="0"/>
              <a:pPr/>
              <a:t>10</a:t>
            </a:fld>
            <a:endParaRPr lang="zh-CN" altLang="en-US"/>
          </a:p>
        </p:txBody>
      </p:sp>
    </p:spTree>
    <p:extLst>
      <p:ext uri="{BB962C8B-B14F-4D97-AF65-F5344CB8AC3E}">
        <p14:creationId xmlns:p14="http://schemas.microsoft.com/office/powerpoint/2010/main" val="1607147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综上所述，查询时间的峰值表明容量过大可能会在</a:t>
            </a:r>
            <a:r>
              <a:rPr lang="en" altLang="zh-CN" sz="1200" dirty="0"/>
              <a:t>refine</a:t>
            </a:r>
            <a:r>
              <a:rPr lang="zh-CN" altLang="en-US" sz="1200" dirty="0"/>
              <a:t>步骤造成瓶颈，导致性能下降。最佳的容量设置需要找到</a:t>
            </a:r>
            <a:r>
              <a:rPr lang="en" altLang="zh-CN" sz="1200" dirty="0"/>
              <a:t>filter</a:t>
            </a:r>
            <a:r>
              <a:rPr lang="zh-CN" altLang="en-US" sz="1200" dirty="0"/>
              <a:t>和</a:t>
            </a:r>
            <a:r>
              <a:rPr lang="en" altLang="zh-CN" sz="1200" dirty="0"/>
              <a:t>refine</a:t>
            </a:r>
            <a:r>
              <a:rPr lang="zh-CN" altLang="en-US" sz="1200" dirty="0"/>
              <a:t>两个步骤之间的最佳平衡点，以保证快速的查询响应时间。在此数据集和查询条件下，容量为</a:t>
            </a:r>
            <a:r>
              <a:rPr lang="en-US" altLang="zh-CN" sz="1200" dirty="0"/>
              <a:t>120</a:t>
            </a:r>
            <a:r>
              <a:rPr lang="zh-CN" altLang="en-US" sz="1200" dirty="0"/>
              <a:t>时似乎提供了这样的平衡。</a:t>
            </a:r>
          </a:p>
          <a:p>
            <a:r>
              <a:rPr lang="zh-CN" altLang="en-US" sz="1200" dirty="0"/>
              <a:t>总结来说，四叉树的最优容量设置需要在树的高度、节点数和查询时间之间进行权衡。容量太小会导致树过高和节点过多，而容量太大则可能会增加节点中的查询判断次数。</a:t>
            </a:r>
          </a:p>
          <a:p>
            <a:endParaRPr lang="zh-CN" altLang="en-US" dirty="0"/>
          </a:p>
        </p:txBody>
      </p:sp>
      <p:sp>
        <p:nvSpPr>
          <p:cNvPr id="4" name="灯片编号占位符 3"/>
          <p:cNvSpPr>
            <a:spLocks noGrp="1"/>
          </p:cNvSpPr>
          <p:nvPr>
            <p:ph type="sldNum" sz="quarter" idx="10"/>
          </p:nvPr>
        </p:nvSpPr>
        <p:spPr/>
        <p:txBody>
          <a:bodyPr/>
          <a:lstStyle/>
          <a:p>
            <a:fld id="{99B9ACD5-4993-490D-9F63-8857A175D726}" type="slidenum">
              <a:rPr lang="zh-CN" altLang="en-US" smtClean="0"/>
              <a:pPr/>
              <a:t>11</a:t>
            </a:fld>
            <a:endParaRPr lang="zh-CN" altLang="en-US"/>
          </a:p>
        </p:txBody>
      </p:sp>
    </p:spTree>
    <p:extLst>
      <p:ext uri="{BB962C8B-B14F-4D97-AF65-F5344CB8AC3E}">
        <p14:creationId xmlns:p14="http://schemas.microsoft.com/office/powerpoint/2010/main" val="40840204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u="none" strike="noStrike" dirty="0">
                <a:solidFill>
                  <a:srgbClr val="000000"/>
                </a:solidFill>
                <a:effectLst/>
              </a:rPr>
              <a:t>建树的时间随着数据量大增长而增加。</a:t>
            </a:r>
            <a:endParaRPr lang="zh-CN" altLang="en-US" dirty="0"/>
          </a:p>
        </p:txBody>
      </p:sp>
      <p:sp>
        <p:nvSpPr>
          <p:cNvPr id="4" name="灯片编号占位符 3"/>
          <p:cNvSpPr>
            <a:spLocks noGrp="1"/>
          </p:cNvSpPr>
          <p:nvPr>
            <p:ph type="sldNum" sz="quarter" idx="10"/>
          </p:nvPr>
        </p:nvSpPr>
        <p:spPr/>
        <p:txBody>
          <a:bodyPr/>
          <a:lstStyle/>
          <a:p>
            <a:fld id="{99B9ACD5-4993-490D-9F63-8857A175D726}" type="slidenum">
              <a:rPr lang="zh-CN" altLang="en-US" smtClean="0"/>
              <a:pPr/>
              <a:t>12</a:t>
            </a:fld>
            <a:endParaRPr lang="zh-CN" altLang="en-US"/>
          </a:p>
        </p:txBody>
      </p:sp>
    </p:spTree>
    <p:extLst>
      <p:ext uri="{BB962C8B-B14F-4D97-AF65-F5344CB8AC3E}">
        <p14:creationId xmlns:p14="http://schemas.microsoft.com/office/powerpoint/2010/main" val="79351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u="none" strike="noStrike" dirty="0">
                <a:solidFill>
                  <a:srgbClr val="000000"/>
                </a:solidFill>
                <a:effectLst/>
              </a:rPr>
              <a:t>建树的时间随着数据量大增长而增加。</a:t>
            </a:r>
            <a:endParaRPr lang="zh-CN" altLang="en-US" dirty="0"/>
          </a:p>
        </p:txBody>
      </p:sp>
      <p:sp>
        <p:nvSpPr>
          <p:cNvPr id="4" name="灯片编号占位符 3"/>
          <p:cNvSpPr>
            <a:spLocks noGrp="1"/>
          </p:cNvSpPr>
          <p:nvPr>
            <p:ph type="sldNum" sz="quarter" idx="10"/>
          </p:nvPr>
        </p:nvSpPr>
        <p:spPr/>
        <p:txBody>
          <a:bodyPr/>
          <a:lstStyle/>
          <a:p>
            <a:fld id="{99B9ACD5-4993-490D-9F63-8857A175D726}" type="slidenum">
              <a:rPr lang="zh-CN" altLang="en-US" smtClean="0"/>
              <a:pPr/>
              <a:t>13</a:t>
            </a:fld>
            <a:endParaRPr lang="zh-CN" altLang="en-US"/>
          </a:p>
        </p:txBody>
      </p:sp>
    </p:spTree>
    <p:extLst>
      <p:ext uri="{BB962C8B-B14F-4D97-AF65-F5344CB8AC3E}">
        <p14:creationId xmlns:p14="http://schemas.microsoft.com/office/powerpoint/2010/main" val="9739398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u="none" strike="noStrike" dirty="0">
                <a:solidFill>
                  <a:srgbClr val="000000"/>
                </a:solidFill>
                <a:effectLst/>
              </a:rPr>
              <a:t>建树的时间随着数据量大增长而增加。</a:t>
            </a:r>
            <a:endParaRPr lang="zh-CN" altLang="en-US" dirty="0"/>
          </a:p>
        </p:txBody>
      </p:sp>
      <p:sp>
        <p:nvSpPr>
          <p:cNvPr id="4" name="灯片编号占位符 3"/>
          <p:cNvSpPr>
            <a:spLocks noGrp="1"/>
          </p:cNvSpPr>
          <p:nvPr>
            <p:ph type="sldNum" sz="quarter" idx="10"/>
          </p:nvPr>
        </p:nvSpPr>
        <p:spPr/>
        <p:txBody>
          <a:bodyPr/>
          <a:lstStyle/>
          <a:p>
            <a:fld id="{99B9ACD5-4993-490D-9F63-8857A175D726}" type="slidenum">
              <a:rPr lang="zh-CN" altLang="en-US" smtClean="0"/>
              <a:pPr/>
              <a:t>14</a:t>
            </a:fld>
            <a:endParaRPr lang="zh-CN" altLang="en-US"/>
          </a:p>
        </p:txBody>
      </p:sp>
    </p:spTree>
    <p:extLst>
      <p:ext uri="{BB962C8B-B14F-4D97-AF65-F5344CB8AC3E}">
        <p14:creationId xmlns:p14="http://schemas.microsoft.com/office/powerpoint/2010/main" val="38329900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u="none" strike="noStrike" dirty="0">
                <a:solidFill>
                  <a:srgbClr val="000000"/>
                </a:solidFill>
                <a:effectLst/>
              </a:rPr>
              <a:t>建树的时间随着数据量大增长而增加。</a:t>
            </a:r>
            <a:endParaRPr lang="zh-CN" altLang="en-US" dirty="0"/>
          </a:p>
        </p:txBody>
      </p:sp>
      <p:sp>
        <p:nvSpPr>
          <p:cNvPr id="4" name="灯片编号占位符 3"/>
          <p:cNvSpPr>
            <a:spLocks noGrp="1"/>
          </p:cNvSpPr>
          <p:nvPr>
            <p:ph type="sldNum" sz="quarter" idx="10"/>
          </p:nvPr>
        </p:nvSpPr>
        <p:spPr/>
        <p:txBody>
          <a:bodyPr/>
          <a:lstStyle/>
          <a:p>
            <a:fld id="{99B9ACD5-4993-490D-9F63-8857A175D726}" type="slidenum">
              <a:rPr lang="zh-CN" altLang="en-US" smtClean="0"/>
              <a:pPr/>
              <a:t>15</a:t>
            </a:fld>
            <a:endParaRPr lang="zh-CN" altLang="en-US"/>
          </a:p>
        </p:txBody>
      </p:sp>
    </p:spTree>
    <p:extLst>
      <p:ext uri="{BB962C8B-B14F-4D97-AF65-F5344CB8AC3E}">
        <p14:creationId xmlns:p14="http://schemas.microsoft.com/office/powerpoint/2010/main" val="31386631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B9ACD5-4993-490D-9F63-8857A175D726}" type="slidenum">
              <a:rPr lang="zh-CN" altLang="en-US" smtClean="0"/>
              <a:pPr/>
              <a:t>16</a:t>
            </a:fld>
            <a:endParaRPr lang="zh-CN" altLang="en-US"/>
          </a:p>
        </p:txBody>
      </p:sp>
    </p:spTree>
    <p:extLst>
      <p:ext uri="{BB962C8B-B14F-4D97-AF65-F5344CB8AC3E}">
        <p14:creationId xmlns:p14="http://schemas.microsoft.com/office/powerpoint/2010/main" val="4033640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B9ACD5-4993-490D-9F63-8857A175D726}" type="slidenum">
              <a:rPr lang="zh-CN" altLang="en-US" smtClean="0"/>
              <a:pPr/>
              <a:t>17</a:t>
            </a:fld>
            <a:endParaRPr lang="zh-CN" altLang="en-US"/>
          </a:p>
        </p:txBody>
      </p:sp>
    </p:spTree>
    <p:extLst>
      <p:ext uri="{BB962C8B-B14F-4D97-AF65-F5344CB8AC3E}">
        <p14:creationId xmlns:p14="http://schemas.microsoft.com/office/powerpoint/2010/main" val="40230024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064CBF-18AB-4544-B797-938057863C58}" type="slidenum">
              <a:rPr lang="zh-CN" altLang="en-US" smtClean="0"/>
              <a:t>18</a:t>
            </a:fld>
            <a:endParaRPr lang="zh-CN" altLang="en-US"/>
          </a:p>
        </p:txBody>
      </p:sp>
    </p:spTree>
    <p:extLst>
      <p:ext uri="{BB962C8B-B14F-4D97-AF65-F5344CB8AC3E}">
        <p14:creationId xmlns:p14="http://schemas.microsoft.com/office/powerpoint/2010/main" val="38285723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B9ACD5-4993-490D-9F63-8857A175D726}" type="slidenum">
              <a:rPr lang="zh-CN" altLang="en-US" smtClean="0"/>
              <a:pPr/>
              <a:t>19</a:t>
            </a:fld>
            <a:endParaRPr lang="zh-CN" altLang="en-US"/>
          </a:p>
        </p:txBody>
      </p:sp>
    </p:spTree>
    <p:extLst>
      <p:ext uri="{BB962C8B-B14F-4D97-AF65-F5344CB8AC3E}">
        <p14:creationId xmlns:p14="http://schemas.microsoft.com/office/powerpoint/2010/main" val="2198375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smtClean="0"/>
              <a:pPr/>
              <a:t>2</a:t>
            </a:fld>
            <a:endParaRPr lang="zh-CN" altLang="en-US"/>
          </a:p>
        </p:txBody>
      </p:sp>
    </p:spTree>
    <p:extLst>
      <p:ext uri="{BB962C8B-B14F-4D97-AF65-F5344CB8AC3E}">
        <p14:creationId xmlns:p14="http://schemas.microsoft.com/office/powerpoint/2010/main" val="35529276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064CBF-18AB-4544-B797-938057863C58}" type="slidenum">
              <a:rPr lang="zh-CN" altLang="en-US" smtClean="0"/>
              <a:t>20</a:t>
            </a:fld>
            <a:endParaRPr lang="zh-CN" altLang="en-US"/>
          </a:p>
        </p:txBody>
      </p:sp>
    </p:spTree>
    <p:extLst>
      <p:ext uri="{BB962C8B-B14F-4D97-AF65-F5344CB8AC3E}">
        <p14:creationId xmlns:p14="http://schemas.microsoft.com/office/powerpoint/2010/main" val="10171120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B9ACD5-4993-490D-9F63-8857A175D726}" type="slidenum">
              <a:rPr lang="zh-CN" altLang="en-US" smtClean="0"/>
              <a:pPr/>
              <a:t>21</a:t>
            </a:fld>
            <a:endParaRPr lang="zh-CN" altLang="en-US"/>
          </a:p>
        </p:txBody>
      </p:sp>
    </p:spTree>
    <p:extLst>
      <p:ext uri="{BB962C8B-B14F-4D97-AF65-F5344CB8AC3E}">
        <p14:creationId xmlns:p14="http://schemas.microsoft.com/office/powerpoint/2010/main" val="4251162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064CBF-18AB-4544-B797-938057863C58}" type="slidenum">
              <a:rPr lang="zh-CN" altLang="en-US" smtClean="0"/>
              <a:t>3</a:t>
            </a:fld>
            <a:endParaRPr lang="zh-CN" altLang="en-US"/>
          </a:p>
        </p:txBody>
      </p:sp>
    </p:spTree>
    <p:extLst>
      <p:ext uri="{BB962C8B-B14F-4D97-AF65-F5344CB8AC3E}">
        <p14:creationId xmlns:p14="http://schemas.microsoft.com/office/powerpoint/2010/main" val="1087627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smtClean="0"/>
              <a:pPr/>
              <a:t>4</a:t>
            </a:fld>
            <a:endParaRPr lang="zh-CN" altLang="en-US"/>
          </a:p>
        </p:txBody>
      </p:sp>
    </p:spTree>
    <p:extLst>
      <p:ext uri="{BB962C8B-B14F-4D97-AF65-F5344CB8AC3E}">
        <p14:creationId xmlns:p14="http://schemas.microsoft.com/office/powerpoint/2010/main" val="3335061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smtClean="0"/>
              <a:pPr/>
              <a:t>5</a:t>
            </a:fld>
            <a:endParaRPr lang="zh-CN" altLang="en-US"/>
          </a:p>
        </p:txBody>
      </p:sp>
    </p:spTree>
    <p:extLst>
      <p:ext uri="{BB962C8B-B14F-4D97-AF65-F5344CB8AC3E}">
        <p14:creationId xmlns:p14="http://schemas.microsoft.com/office/powerpoint/2010/main" val="314596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smtClean="0"/>
              <a:pPr/>
              <a:t>6</a:t>
            </a:fld>
            <a:endParaRPr lang="zh-CN" altLang="en-US"/>
          </a:p>
        </p:txBody>
      </p:sp>
    </p:spTree>
    <p:extLst>
      <p:ext uri="{BB962C8B-B14F-4D97-AF65-F5344CB8AC3E}">
        <p14:creationId xmlns:p14="http://schemas.microsoft.com/office/powerpoint/2010/main" val="1277218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smtClean="0"/>
              <a:pPr/>
              <a:t>7</a:t>
            </a:fld>
            <a:endParaRPr lang="zh-CN" altLang="en-US"/>
          </a:p>
        </p:txBody>
      </p:sp>
    </p:spTree>
    <p:extLst>
      <p:ext uri="{BB962C8B-B14F-4D97-AF65-F5344CB8AC3E}">
        <p14:creationId xmlns:p14="http://schemas.microsoft.com/office/powerpoint/2010/main" val="3200770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smtClean="0"/>
              <a:pPr/>
              <a:t>8</a:t>
            </a:fld>
            <a:endParaRPr lang="zh-CN" altLang="en-US"/>
          </a:p>
        </p:txBody>
      </p:sp>
    </p:spTree>
    <p:extLst>
      <p:ext uri="{BB962C8B-B14F-4D97-AF65-F5344CB8AC3E}">
        <p14:creationId xmlns:p14="http://schemas.microsoft.com/office/powerpoint/2010/main" val="3521391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064CBF-18AB-4544-B797-938057863C58}" type="slidenum">
              <a:rPr lang="zh-CN" altLang="en-US" smtClean="0"/>
              <a:t>9</a:t>
            </a:fld>
            <a:endParaRPr lang="zh-CN" altLang="en-US"/>
          </a:p>
        </p:txBody>
      </p:sp>
    </p:spTree>
    <p:extLst>
      <p:ext uri="{BB962C8B-B14F-4D97-AF65-F5344CB8AC3E}">
        <p14:creationId xmlns:p14="http://schemas.microsoft.com/office/powerpoint/2010/main" val="116916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fld id="{06D045BB-3887-4E3F-A272-E5247811F888}" type="datetimeFigureOut">
              <a:rPr lang="zh-CN" altLang="en-US" smtClean="0"/>
              <a:pPr>
                <a:defRPr/>
              </a:pPr>
              <a:t>2024/1/4</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4769E6EE-4033-4F3F-A866-667792DA3606}" type="slidenum">
              <a:rPr lang="zh-CN" altLang="en-US" smtClean="0"/>
              <a:pPr/>
              <a:t>‹#›</a:t>
            </a:fld>
            <a:endParaRPr lang="zh-CN" altLang="en-US"/>
          </a:p>
        </p:txBody>
      </p:sp>
    </p:spTree>
    <p:extLst>
      <p:ext uri="{BB962C8B-B14F-4D97-AF65-F5344CB8AC3E}">
        <p14:creationId xmlns:p14="http://schemas.microsoft.com/office/powerpoint/2010/main" val="3604972893"/>
      </p:ext>
    </p:extLst>
  </p:cSld>
  <p:clrMapOvr>
    <a:masterClrMapping/>
  </p:clrMapOvr>
  <mc:AlternateContent xmlns:mc="http://schemas.openxmlformats.org/markup-compatibility/2006" xmlns:p14="http://schemas.microsoft.com/office/powerpoint/2010/main">
    <mc:Choice Requires="p14">
      <p:transition spd="slow" p14:dur="1500" advTm="3000"/>
    </mc:Choice>
    <mc:Fallback xmlns="">
      <p:transition spd="slow"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1E3A6A11-58F9-4723-A92D-E929B83CFDD8}" type="datetimeFigureOut">
              <a:rPr lang="zh-CN" altLang="en-US" smtClean="0"/>
              <a:pPr>
                <a:defRPr/>
              </a:pPr>
              <a:t>2024/1/4</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9BA8B21C-8687-4765-8BDB-C52167D1EB6E}" type="slidenum">
              <a:rPr lang="zh-CN" altLang="en-US" smtClean="0"/>
              <a:pPr/>
              <a:t>‹#›</a:t>
            </a:fld>
            <a:endParaRPr lang="zh-CN" altLang="en-US"/>
          </a:p>
        </p:txBody>
      </p:sp>
    </p:spTree>
    <p:extLst>
      <p:ext uri="{BB962C8B-B14F-4D97-AF65-F5344CB8AC3E}">
        <p14:creationId xmlns:p14="http://schemas.microsoft.com/office/powerpoint/2010/main" val="3309139413"/>
      </p:ext>
    </p:extLst>
  </p:cSld>
  <p:clrMapOvr>
    <a:masterClrMapping/>
  </p:clrMapOvr>
  <mc:AlternateContent xmlns:mc="http://schemas.openxmlformats.org/markup-compatibility/2006" xmlns:p14="http://schemas.microsoft.com/office/powerpoint/2010/main">
    <mc:Choice Requires="p14">
      <p:transition spd="slow" p14:dur="1500" advTm="3000"/>
    </mc:Choice>
    <mc:Fallback xmlns="">
      <p:transition spd="slow"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958C3543-12E8-41E8-B792-3FC4AAAD13C1}" type="datetimeFigureOut">
              <a:rPr lang="zh-CN" altLang="en-US" smtClean="0"/>
              <a:pPr>
                <a:defRPr/>
              </a:pPr>
              <a:t>2024/1/4</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84FEE633-5D98-42A7-B8B5-38C075D1D5E5}" type="slidenum">
              <a:rPr lang="zh-CN" altLang="en-US" smtClean="0"/>
              <a:pPr/>
              <a:t>‹#›</a:t>
            </a:fld>
            <a:endParaRPr lang="zh-CN" altLang="en-US"/>
          </a:p>
        </p:txBody>
      </p:sp>
    </p:spTree>
    <p:extLst>
      <p:ext uri="{BB962C8B-B14F-4D97-AF65-F5344CB8AC3E}">
        <p14:creationId xmlns:p14="http://schemas.microsoft.com/office/powerpoint/2010/main" val="2456576360"/>
      </p:ext>
    </p:extLst>
  </p:cSld>
  <p:clrMapOvr>
    <a:masterClrMapping/>
  </p:clrMapOvr>
  <mc:AlternateContent xmlns:mc="http://schemas.openxmlformats.org/markup-compatibility/2006" xmlns:p14="http://schemas.microsoft.com/office/powerpoint/2010/main">
    <mc:Choice Requires="p14">
      <p:transition spd="slow" p14:dur="1500" advTm="3000"/>
    </mc:Choice>
    <mc:Fallback xmlns="">
      <p:transition spd="slow" advTm="3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AD7D2D28-E8A0-40C3-9E07-86C241896AFB}" type="datetimeFigureOut">
              <a:rPr lang="zh-CN" altLang="en-US" smtClean="0"/>
              <a:pPr>
                <a:defRPr/>
              </a:pPr>
              <a:t>2024/1/4</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9DC3F693-9EE4-4A67-A7FA-E73A2989A70D}" type="slidenum">
              <a:rPr lang="zh-CN" altLang="en-US" smtClean="0"/>
              <a:pPr/>
              <a:t>‹#›</a:t>
            </a:fld>
            <a:endParaRPr lang="zh-CN" altLang="en-US"/>
          </a:p>
        </p:txBody>
      </p:sp>
    </p:spTree>
    <p:extLst>
      <p:ext uri="{BB962C8B-B14F-4D97-AF65-F5344CB8AC3E}">
        <p14:creationId xmlns:p14="http://schemas.microsoft.com/office/powerpoint/2010/main" val="2157908353"/>
      </p:ext>
    </p:extLst>
  </p:cSld>
  <p:clrMapOvr>
    <a:masterClrMapping/>
  </p:clrMapOvr>
  <mc:AlternateContent xmlns:mc="http://schemas.openxmlformats.org/markup-compatibility/2006" xmlns:p14="http://schemas.microsoft.com/office/powerpoint/2010/main">
    <mc:Choice Requires="p14">
      <p:transition spd="slow" p14:dur="1500" advTm="3000"/>
    </mc:Choice>
    <mc:Fallback xmlns="">
      <p:transition spd="slow" advTm="3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9E4C08EF-9433-4D3E-B912-B49B7CC531BF}" type="datetimeFigureOut">
              <a:rPr lang="zh-CN" altLang="en-US" smtClean="0"/>
              <a:pPr>
                <a:defRPr/>
              </a:pPr>
              <a:t>2024/1/4</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83EDF288-10FE-4776-8760-57E7F945E01D}" type="slidenum">
              <a:rPr lang="zh-CN" altLang="en-US" smtClean="0"/>
              <a:pPr/>
              <a:t>‹#›</a:t>
            </a:fld>
            <a:endParaRPr lang="zh-CN" altLang="en-US"/>
          </a:p>
        </p:txBody>
      </p:sp>
    </p:spTree>
    <p:extLst>
      <p:ext uri="{BB962C8B-B14F-4D97-AF65-F5344CB8AC3E}">
        <p14:creationId xmlns:p14="http://schemas.microsoft.com/office/powerpoint/2010/main" val="263468086"/>
      </p:ext>
    </p:extLst>
  </p:cSld>
  <p:clrMapOvr>
    <a:masterClrMapping/>
  </p:clrMapOvr>
  <mc:AlternateContent xmlns:mc="http://schemas.openxmlformats.org/markup-compatibility/2006" xmlns:p14="http://schemas.microsoft.com/office/powerpoint/2010/main">
    <mc:Choice Requires="p14">
      <p:transition spd="slow" p14:dur="1500" advTm="3000"/>
    </mc:Choice>
    <mc:Fallback xmlns="">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06D045BB-3887-4E3F-A272-E5247811F888}" type="datetimeFigureOut">
              <a:rPr lang="zh-CN" altLang="en-US" smtClean="0"/>
              <a:pPr>
                <a:defRPr/>
              </a:pPr>
              <a:t>2024/1/4</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4769E6EE-4033-4F3F-A866-667792DA3606}" type="slidenum">
              <a:rPr lang="zh-CN" altLang="en-US" smtClean="0"/>
              <a:pPr/>
              <a:t>‹#›</a:t>
            </a:fld>
            <a:endParaRPr lang="zh-CN" altLang="en-US"/>
          </a:p>
        </p:txBody>
      </p:sp>
    </p:spTree>
    <p:extLst>
      <p:ext uri="{BB962C8B-B14F-4D97-AF65-F5344CB8AC3E}">
        <p14:creationId xmlns:p14="http://schemas.microsoft.com/office/powerpoint/2010/main" val="738801887"/>
      </p:ext>
    </p:extLst>
  </p:cSld>
  <p:clrMapOvr>
    <a:masterClrMapping/>
  </p:clrMapOvr>
  <mc:AlternateContent xmlns:mc="http://schemas.openxmlformats.org/markup-compatibility/2006" xmlns:p14="http://schemas.microsoft.com/office/powerpoint/2010/main">
    <mc:Choice Requires="p14">
      <p:transition spd="slow" p14:dur="1500" advTm="3000"/>
    </mc:Choice>
    <mc:Fallback xmlns="">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CF9B9AB7-2EB6-4185-9DCB-4AF6356386BC}" type="datetimeFigureOut">
              <a:rPr lang="zh-CN" altLang="en-US" smtClean="0"/>
              <a:pPr>
                <a:defRPr/>
              </a:pPr>
              <a:t>2024/1/4</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90222633-1CFC-4744-B27B-E89ADF5F76A3}" type="slidenum">
              <a:rPr lang="zh-CN" altLang="en-US" smtClean="0"/>
              <a:pPr/>
              <a:t>‹#›</a:t>
            </a:fld>
            <a:endParaRPr lang="zh-CN" altLang="en-US"/>
          </a:p>
        </p:txBody>
      </p:sp>
    </p:spTree>
    <p:extLst>
      <p:ext uri="{BB962C8B-B14F-4D97-AF65-F5344CB8AC3E}">
        <p14:creationId xmlns:p14="http://schemas.microsoft.com/office/powerpoint/2010/main" val="4053001991"/>
      </p:ext>
    </p:extLst>
  </p:cSld>
  <p:clrMapOvr>
    <a:masterClrMapping/>
  </p:clrMapOvr>
  <mc:AlternateContent xmlns:mc="http://schemas.openxmlformats.org/markup-compatibility/2006" xmlns:p14="http://schemas.microsoft.com/office/powerpoint/2010/main">
    <mc:Choice Requires="p14">
      <p:transition spd="slow" p14:dur="1500" advTm="3000"/>
    </mc:Choice>
    <mc:Fallback xmlns="">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fld id="{D2FD1BE6-F418-4461-8AC3-D256C0A710B1}" type="datetimeFigureOut">
              <a:rPr lang="zh-CN" altLang="en-US" smtClean="0"/>
              <a:pPr>
                <a:defRPr/>
              </a:pPr>
              <a:t>2024/1/4</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CFB63FA0-0751-4FD1-AA0A-BCFF0CDB5DE5}" type="slidenum">
              <a:rPr lang="zh-CN" altLang="en-US" smtClean="0"/>
              <a:pPr/>
              <a:t>‹#›</a:t>
            </a:fld>
            <a:endParaRPr lang="zh-CN" altLang="en-US"/>
          </a:p>
        </p:txBody>
      </p:sp>
    </p:spTree>
    <p:extLst>
      <p:ext uri="{BB962C8B-B14F-4D97-AF65-F5344CB8AC3E}">
        <p14:creationId xmlns:p14="http://schemas.microsoft.com/office/powerpoint/2010/main" val="3869369447"/>
      </p:ext>
    </p:extLst>
  </p:cSld>
  <p:clrMapOvr>
    <a:masterClrMapping/>
  </p:clrMapOvr>
  <mc:AlternateContent xmlns:mc="http://schemas.openxmlformats.org/markup-compatibility/2006" xmlns:p14="http://schemas.microsoft.com/office/powerpoint/2010/main">
    <mc:Choice Requires="p14">
      <p:transition spd="slow" p14:dur="1500" advTm="3000"/>
    </mc:Choice>
    <mc:Fallback xmlns="">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fld id="{920E11D0-1426-4C51-B810-275B779BA932}" type="datetimeFigureOut">
              <a:rPr lang="zh-CN" altLang="en-US" smtClean="0"/>
              <a:pPr>
                <a:defRPr/>
              </a:pPr>
              <a:t>2024/1/4</a:t>
            </a:fld>
            <a:endParaRPr lang="zh-CN" altLang="en-US"/>
          </a:p>
        </p:txBody>
      </p:sp>
      <p:sp>
        <p:nvSpPr>
          <p:cNvPr id="8" name="Footer Placeholder 7"/>
          <p:cNvSpPr>
            <a:spLocks noGrp="1"/>
          </p:cNvSpPr>
          <p:nvPr>
            <p:ph type="ftr" sz="quarter" idx="11"/>
          </p:nvPr>
        </p:nvSpPr>
        <p:spPr/>
        <p:txBody>
          <a:bodyPr/>
          <a:lstStyle/>
          <a:p>
            <a:pPr>
              <a:defRPr/>
            </a:pPr>
            <a:endParaRPr lang="zh-CN" altLang="en-US"/>
          </a:p>
        </p:txBody>
      </p:sp>
      <p:sp>
        <p:nvSpPr>
          <p:cNvPr id="9" name="Slide Number Placeholder 8"/>
          <p:cNvSpPr>
            <a:spLocks noGrp="1"/>
          </p:cNvSpPr>
          <p:nvPr>
            <p:ph type="sldNum" sz="quarter" idx="12"/>
          </p:nvPr>
        </p:nvSpPr>
        <p:spPr/>
        <p:txBody>
          <a:bodyPr/>
          <a:lstStyle/>
          <a:p>
            <a:fld id="{F838110D-3347-4AFC-839B-CCA40FE78440}" type="slidenum">
              <a:rPr lang="zh-CN" altLang="en-US" smtClean="0"/>
              <a:pPr/>
              <a:t>‹#›</a:t>
            </a:fld>
            <a:endParaRPr lang="zh-CN" altLang="en-US"/>
          </a:p>
        </p:txBody>
      </p:sp>
      <p:sp>
        <p:nvSpPr>
          <p:cNvPr id="11" name="矩形 10"/>
          <p:cNvSpPr/>
          <p:nvPr userDrawn="1"/>
        </p:nvSpPr>
        <p:spPr>
          <a:xfrm>
            <a:off x="8325228" y="4422157"/>
            <a:ext cx="775136" cy="230832"/>
          </a:xfrm>
          <a:prstGeom prst="rect">
            <a:avLst/>
          </a:prstGeom>
        </p:spPr>
        <p:txBody>
          <a:bodyPr wrap="square">
            <a:spAutoFit/>
          </a:bodyPr>
          <a:lstStyle/>
          <a:p>
            <a:pPr eaLnBrk="1" fontAlgn="auto" hangingPunct="1">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eaLnBrk="1" fontAlgn="auto" hangingPunct="1">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pPr eaLnBrk="1" fontAlgn="auto" hangingPunct="1">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pPr eaLnBrk="1" fontAlgn="auto" hangingPunct="1">
              <a:spcBef>
                <a:spcPts val="0"/>
              </a:spcBef>
              <a:spcAft>
                <a:spcPts val="0"/>
              </a:spcAft>
            </a:pPr>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eaLnBrk="1" fontAlgn="auto" hangingPunct="1">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pPr eaLnBrk="1" fontAlgn="auto" hangingPunct="1">
              <a:spcBef>
                <a:spcPts val="0"/>
              </a:spcBef>
              <a:spcAft>
                <a:spcPts val="0"/>
              </a:spcAft>
            </a:pPr>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pPr eaLnBrk="1" fontAlgn="auto" hangingPunct="1">
              <a:spcBef>
                <a:spcPts val="0"/>
              </a:spcBef>
              <a:spcAft>
                <a:spcPts val="0"/>
              </a:spcAft>
            </a:pPr>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pPr eaLnBrk="1" fontAlgn="auto" hangingPunct="1">
              <a:spcBef>
                <a:spcPts val="0"/>
              </a:spcBef>
              <a:spcAft>
                <a:spcPts val="0"/>
              </a:spcAft>
            </a:pPr>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pPr eaLnBrk="1" fontAlgn="auto" hangingPunct="1">
              <a:spcBef>
                <a:spcPts val="0"/>
              </a:spcBef>
              <a:spcAft>
                <a:spcPts val="0"/>
              </a:spcAft>
            </a:pPr>
            <a:r>
              <a:rPr lang="en-US" altLang="zh-CN" sz="100" dirty="0">
                <a:solidFill>
                  <a:prstClr val="white"/>
                </a:solidFill>
                <a:latin typeface="Calibri"/>
                <a:ea typeface="宋体"/>
              </a:rPr>
              <a:t> </a:t>
            </a:r>
          </a:p>
        </p:txBody>
      </p:sp>
    </p:spTree>
    <p:extLst>
      <p:ext uri="{BB962C8B-B14F-4D97-AF65-F5344CB8AC3E}">
        <p14:creationId xmlns:p14="http://schemas.microsoft.com/office/powerpoint/2010/main" val="1083532397"/>
      </p:ext>
    </p:extLst>
  </p:cSld>
  <p:clrMapOvr>
    <a:masterClrMapping/>
  </p:clrMapOvr>
  <mc:AlternateContent xmlns:mc="http://schemas.openxmlformats.org/markup-compatibility/2006" xmlns:p14="http://schemas.microsoft.com/office/powerpoint/2010/main">
    <mc:Choice Requires="p14">
      <p:transition spd="slow" p14:dur="1500" advTm="3000"/>
    </mc:Choice>
    <mc:Fallback xmlns="">
      <p:transition spd="slow"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fld id="{71A050A5-43DA-4A5C-A304-60D2304D70DE}" type="datetimeFigureOut">
              <a:rPr lang="zh-CN" altLang="en-US" smtClean="0"/>
              <a:pPr>
                <a:defRPr/>
              </a:pPr>
              <a:t>2024/1/4</a:t>
            </a:fld>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5" name="Slide Number Placeholder 4"/>
          <p:cNvSpPr>
            <a:spLocks noGrp="1"/>
          </p:cNvSpPr>
          <p:nvPr>
            <p:ph type="sldNum" sz="quarter" idx="12"/>
          </p:nvPr>
        </p:nvSpPr>
        <p:spPr/>
        <p:txBody>
          <a:bodyPr/>
          <a:lstStyle/>
          <a:p>
            <a:fld id="{B59F8795-4A45-4CF6-A2F1-3F6184487FB8}" type="slidenum">
              <a:rPr lang="zh-CN" altLang="en-US" smtClean="0"/>
              <a:pPr/>
              <a:t>‹#›</a:t>
            </a:fld>
            <a:endParaRPr lang="zh-CN" altLang="en-US"/>
          </a:p>
        </p:txBody>
      </p:sp>
    </p:spTree>
    <p:extLst>
      <p:ext uri="{BB962C8B-B14F-4D97-AF65-F5344CB8AC3E}">
        <p14:creationId xmlns:p14="http://schemas.microsoft.com/office/powerpoint/2010/main" val="1475173455"/>
      </p:ext>
    </p:extLst>
  </p:cSld>
  <p:clrMapOvr>
    <a:masterClrMapping/>
  </p:clrMapOvr>
  <mc:AlternateContent xmlns:mc="http://schemas.openxmlformats.org/markup-compatibility/2006" xmlns:p14="http://schemas.microsoft.com/office/powerpoint/2010/main">
    <mc:Choice Requires="p14">
      <p:transition spd="slow" p14:dur="1500" advTm="3000"/>
    </mc:Choice>
    <mc:Fallback xmlns="">
      <p:transition spd="slow"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23A4A16-ECCF-495A-B14A-C7BCDDEF123A}" type="datetimeFigureOut">
              <a:rPr lang="zh-CN" altLang="en-US" smtClean="0"/>
              <a:pPr>
                <a:defRPr/>
              </a:pPr>
              <a:t>2024/1/4</a:t>
            </a:fld>
            <a:endParaRPr lang="zh-CN" altLang="en-US"/>
          </a:p>
        </p:txBody>
      </p:sp>
      <p:sp>
        <p:nvSpPr>
          <p:cNvPr id="3" name="Footer Placeholder 2"/>
          <p:cNvSpPr>
            <a:spLocks noGrp="1"/>
          </p:cNvSpPr>
          <p:nvPr>
            <p:ph type="ftr" sz="quarter" idx="11"/>
          </p:nvPr>
        </p:nvSpPr>
        <p:spPr/>
        <p:txBody>
          <a:bodyPr/>
          <a:lstStyle/>
          <a:p>
            <a:pPr>
              <a:defRPr/>
            </a:pPr>
            <a:endParaRPr lang="zh-CN" altLang="en-US"/>
          </a:p>
        </p:txBody>
      </p:sp>
      <p:sp>
        <p:nvSpPr>
          <p:cNvPr id="4" name="Slide Number Placeholder 3"/>
          <p:cNvSpPr>
            <a:spLocks noGrp="1"/>
          </p:cNvSpPr>
          <p:nvPr>
            <p:ph type="sldNum" sz="quarter" idx="12"/>
          </p:nvPr>
        </p:nvSpPr>
        <p:spPr/>
        <p:txBody>
          <a:bodyPr/>
          <a:lstStyle/>
          <a:p>
            <a:fld id="{DDDE7253-5D03-4501-ADC9-33795310BD21}" type="slidenum">
              <a:rPr lang="zh-CN" altLang="en-US" smtClean="0"/>
              <a:pPr/>
              <a:t>‹#›</a:t>
            </a:fld>
            <a:endParaRPr lang="zh-CN" altLang="en-US"/>
          </a:p>
        </p:txBody>
      </p:sp>
    </p:spTree>
    <p:extLst>
      <p:ext uri="{BB962C8B-B14F-4D97-AF65-F5344CB8AC3E}">
        <p14:creationId xmlns:p14="http://schemas.microsoft.com/office/powerpoint/2010/main" val="2255583396"/>
      </p:ext>
    </p:extLst>
  </p:cSld>
  <p:clrMapOvr>
    <a:masterClrMapping/>
  </p:clrMapOvr>
  <mc:AlternateContent xmlns:mc="http://schemas.openxmlformats.org/markup-compatibility/2006" xmlns:p14="http://schemas.microsoft.com/office/powerpoint/2010/main">
    <mc:Choice Requires="p14">
      <p:transition spd="slow" p14:dur="1500" advTm="3000"/>
    </mc:Choice>
    <mc:Fallback xmlns="">
      <p:transition spd="slow"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23A4A16-ECCF-495A-B14A-C7BCDDEF123A}" type="datetimeFigureOut">
              <a:rPr lang="zh-CN" altLang="en-US" smtClean="0"/>
              <a:pPr>
                <a:defRPr/>
              </a:pPr>
              <a:t>2024/1/4</a:t>
            </a:fld>
            <a:endParaRPr lang="zh-CN" altLang="en-US"/>
          </a:p>
        </p:txBody>
      </p:sp>
      <p:sp>
        <p:nvSpPr>
          <p:cNvPr id="3" name="Footer Placeholder 2"/>
          <p:cNvSpPr>
            <a:spLocks noGrp="1"/>
          </p:cNvSpPr>
          <p:nvPr>
            <p:ph type="ftr" sz="quarter" idx="11"/>
          </p:nvPr>
        </p:nvSpPr>
        <p:spPr/>
        <p:txBody>
          <a:bodyPr/>
          <a:lstStyle/>
          <a:p>
            <a:pPr>
              <a:defRPr/>
            </a:pPr>
            <a:endParaRPr lang="zh-CN" altLang="en-US"/>
          </a:p>
        </p:txBody>
      </p:sp>
      <p:sp>
        <p:nvSpPr>
          <p:cNvPr id="4" name="Slide Number Placeholder 3"/>
          <p:cNvSpPr>
            <a:spLocks noGrp="1"/>
          </p:cNvSpPr>
          <p:nvPr>
            <p:ph type="sldNum" sz="quarter" idx="12"/>
          </p:nvPr>
        </p:nvSpPr>
        <p:spPr/>
        <p:txBody>
          <a:bodyPr/>
          <a:lstStyle/>
          <a:p>
            <a:fld id="{DDDE7253-5D03-4501-ADC9-33795310BD21}" type="slidenum">
              <a:rPr lang="zh-CN" altLang="en-US" smtClean="0"/>
              <a:pPr/>
              <a:t>‹#›</a:t>
            </a:fld>
            <a:endParaRPr lang="zh-CN" altLang="en-US"/>
          </a:p>
        </p:txBody>
      </p:sp>
      <p:sp>
        <p:nvSpPr>
          <p:cNvPr id="5" name="矩形 4"/>
          <p:cNvSpPr/>
          <p:nvPr userDrawn="1"/>
        </p:nvSpPr>
        <p:spPr>
          <a:xfrm>
            <a:off x="0" y="0"/>
            <a:ext cx="12192000" cy="6858000"/>
          </a:xfrm>
          <a:prstGeom prst="rect">
            <a:avLst/>
          </a:prstGeom>
          <a:solidFill>
            <a:srgbClr val="D7DB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28602960"/>
      </p:ext>
    </p:extLst>
  </p:cSld>
  <p:clrMapOvr>
    <a:masterClrMapping/>
  </p:clrMapOvr>
  <mc:AlternateContent xmlns:mc="http://schemas.openxmlformats.org/markup-compatibility/2006" xmlns:p14="http://schemas.microsoft.com/office/powerpoint/2010/main">
    <mc:Choice Requires="p14">
      <p:transition spd="slow" p14:dur="1500" advTm="3000"/>
    </mc:Choice>
    <mc:Fallback xmlns="">
      <p:transition spd="slow"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23A4A16-ECCF-495A-B14A-C7BCDDEF123A}" type="datetimeFigureOut">
              <a:rPr lang="zh-CN" altLang="en-US" smtClean="0"/>
              <a:pPr>
                <a:defRPr/>
              </a:pPr>
              <a:t>2024/1/4</a:t>
            </a:fld>
            <a:endParaRPr lang="zh-CN" altLang="en-US"/>
          </a:p>
        </p:txBody>
      </p:sp>
      <p:sp>
        <p:nvSpPr>
          <p:cNvPr id="3" name="Footer Placeholder 2"/>
          <p:cNvSpPr>
            <a:spLocks noGrp="1"/>
          </p:cNvSpPr>
          <p:nvPr>
            <p:ph type="ftr" sz="quarter" idx="11"/>
          </p:nvPr>
        </p:nvSpPr>
        <p:spPr/>
        <p:txBody>
          <a:bodyPr/>
          <a:lstStyle/>
          <a:p>
            <a:pPr>
              <a:defRPr/>
            </a:pPr>
            <a:endParaRPr lang="zh-CN" altLang="en-US"/>
          </a:p>
        </p:txBody>
      </p:sp>
      <p:sp>
        <p:nvSpPr>
          <p:cNvPr id="4" name="Slide Number Placeholder 3"/>
          <p:cNvSpPr>
            <a:spLocks noGrp="1"/>
          </p:cNvSpPr>
          <p:nvPr>
            <p:ph type="sldNum" sz="quarter" idx="12"/>
          </p:nvPr>
        </p:nvSpPr>
        <p:spPr/>
        <p:txBody>
          <a:bodyPr/>
          <a:lstStyle/>
          <a:p>
            <a:fld id="{DDDE7253-5D03-4501-ADC9-33795310BD21}" type="slidenum">
              <a:rPr lang="zh-CN" altLang="en-US" smtClean="0"/>
              <a:pPr/>
              <a:t>‹#›</a:t>
            </a:fld>
            <a:endParaRPr lang="zh-CN" altLang="en-US"/>
          </a:p>
        </p:txBody>
      </p:sp>
      <p:sp>
        <p:nvSpPr>
          <p:cNvPr id="5" name="矩形 4"/>
          <p:cNvSpPr/>
          <p:nvPr userDrawn="1"/>
        </p:nvSpPr>
        <p:spPr>
          <a:xfrm>
            <a:off x="0" y="0"/>
            <a:ext cx="12192000" cy="6858000"/>
          </a:xfrm>
          <a:prstGeom prst="rect">
            <a:avLst/>
          </a:prstGeom>
          <a:solidFill>
            <a:srgbClr val="D7DB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userDrawn="1"/>
        </p:nvGrpSpPr>
        <p:grpSpPr>
          <a:xfrm>
            <a:off x="314153" y="549641"/>
            <a:ext cx="552622" cy="577512"/>
            <a:chOff x="4822956" y="1288691"/>
            <a:chExt cx="2351883" cy="2457809"/>
          </a:xfrm>
        </p:grpSpPr>
        <p:sp>
          <p:nvSpPr>
            <p:cNvPr id="7" name="矩形 6"/>
            <p:cNvSpPr/>
            <p:nvPr/>
          </p:nvSpPr>
          <p:spPr>
            <a:xfrm>
              <a:off x="5154654" y="1288691"/>
              <a:ext cx="2020185" cy="2167299"/>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822956" y="1579201"/>
              <a:ext cx="2020186" cy="216729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517733600"/>
      </p:ext>
    </p:extLst>
  </p:cSld>
  <p:clrMapOvr>
    <a:masterClrMapping/>
  </p:clrMapOvr>
  <mc:AlternateContent xmlns:mc="http://schemas.openxmlformats.org/markup-compatibility/2006" xmlns:p14="http://schemas.microsoft.com/office/powerpoint/2010/main">
    <mc:Choice Requires="p14">
      <p:transition spd="slow" p14:dur="1500" advTm="3000"/>
    </mc:Choice>
    <mc:Fallback xmlns="">
      <p:transition spd="slow"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春秋视觉工作室</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06D045BB-3887-4E3F-A272-E5247811F888}" type="datetimeFigureOut">
              <a:rPr lang="zh-CN" altLang="en-US" smtClean="0"/>
              <a:pPr>
                <a:defRPr/>
              </a:pPr>
              <a:t>2024/1/4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69E6EE-4033-4F3F-A866-667792DA3606}" type="slidenum">
              <a:rPr lang="zh-CN" altLang="en-US" smtClean="0"/>
              <a:pPr/>
              <a:t>‹#›</a:t>
            </a:fld>
            <a:endParaRPr lang="zh-CN" altLang="en-US"/>
          </a:p>
        </p:txBody>
      </p:sp>
    </p:spTree>
    <p:extLst>
      <p:ext uri="{BB962C8B-B14F-4D97-AF65-F5344CB8AC3E}">
        <p14:creationId xmlns:p14="http://schemas.microsoft.com/office/powerpoint/2010/main" val="3259164137"/>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57" r:id="rId8"/>
    <p:sldLayoutId id="2147483758" r:id="rId9"/>
    <p:sldLayoutId id="2147483748" r:id="rId10"/>
    <p:sldLayoutId id="2147483749" r:id="rId11"/>
    <p:sldLayoutId id="2147483750" r:id="rId12"/>
    <p:sldLayoutId id="2147483751" r:id="rId13"/>
  </p:sldLayoutIdLst>
  <mc:AlternateContent xmlns:mc="http://schemas.openxmlformats.org/markup-compatibility/2006" xmlns:p14="http://schemas.microsoft.com/office/powerpoint/2010/main">
    <mc:Choice Requires="p14">
      <p:transition spd="slow" p14:dur="1500" advTm="3000"/>
    </mc:Choice>
    <mc:Fallback xmlns="">
      <p:transition spd="slow"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9.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9.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9.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9.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8.xml"/><Relationship Id="rId1" Type="http://schemas.openxmlformats.org/officeDocument/2006/relationships/tags" Target="../tags/tag4.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8.xml"/><Relationship Id="rId1" Type="http://schemas.openxmlformats.org/officeDocument/2006/relationships/tags" Target="../tags/tag5.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tags" Target="../tags/tag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tags" Target="../tags/tag3.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111307" y="1498600"/>
            <a:ext cx="2020186" cy="3782992"/>
          </a:xfrm>
          <a:prstGeom prst="rect">
            <a:avLst/>
          </a:prstGeom>
          <a:noFill/>
          <a:ln>
            <a:solidFill>
              <a:schemeClr val="tx1">
                <a:lumMod val="75000"/>
                <a:lumOff val="25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p:nvPr/>
        </p:nvCxnSpPr>
        <p:spPr>
          <a:xfrm flipV="1">
            <a:off x="4615543" y="579835"/>
            <a:ext cx="4361147" cy="4361147"/>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5211225" y="1389960"/>
            <a:ext cx="2020186" cy="3782992"/>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5346778" y="1928078"/>
            <a:ext cx="1661993" cy="2213269"/>
          </a:xfrm>
          <a:prstGeom prst="rect">
            <a:avLst/>
          </a:prstGeom>
          <a:noFill/>
          <a:effectLst/>
        </p:spPr>
        <p:txBody>
          <a:bodyPr vert="eaVert" wrap="square" rtlCol="0">
            <a:spAutoFit/>
          </a:bodyPr>
          <a:lstStyle/>
          <a:p>
            <a:pPr algn="dist"/>
            <a:r>
              <a:rPr lang="zh-CN" altLang="en-US" sz="4800" dirty="0">
                <a:solidFill>
                  <a:schemeClr val="tx1">
                    <a:lumMod val="75000"/>
                    <a:lumOff val="25000"/>
                  </a:schemeClr>
                </a:solidFill>
                <a:latin typeface="微软雅黑 Light" panose="020B0502040204020203" pitchFamily="34" charset="-122"/>
                <a:ea typeface="微软雅黑 Light" panose="020B0502040204020203" pitchFamily="34" charset="-122"/>
                <a:cs typeface="Kartika" panose="02020503030404060203" pitchFamily="18" charset="0"/>
              </a:rPr>
              <a:t>空间索引实现</a:t>
            </a:r>
          </a:p>
        </p:txBody>
      </p:sp>
      <p:cxnSp>
        <p:nvCxnSpPr>
          <p:cNvPr id="23" name="直接连接符 22"/>
          <p:cNvCxnSpPr/>
          <p:nvPr/>
        </p:nvCxnSpPr>
        <p:spPr>
          <a:xfrm flipH="1">
            <a:off x="3612707" y="4141347"/>
            <a:ext cx="1498600" cy="1498600"/>
          </a:xfrm>
          <a:prstGeom prst="line">
            <a:avLst/>
          </a:prstGeom>
          <a:ln w="698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6049279" y="1209935"/>
            <a:ext cx="2548054" cy="2548054"/>
          </a:xfrm>
          <a:prstGeom prst="line">
            <a:avLst/>
          </a:prstGeom>
          <a:ln w="0">
            <a:solidFill>
              <a:schemeClr val="tx1">
                <a:lumMod val="75000"/>
                <a:lumOff val="25000"/>
                <a:alpha val="52000"/>
              </a:schemeClr>
            </a:solidFill>
          </a:ln>
        </p:spPr>
        <p:style>
          <a:lnRef idx="1">
            <a:schemeClr val="accent1"/>
          </a:lnRef>
          <a:fillRef idx="0">
            <a:schemeClr val="accent1"/>
          </a:fillRef>
          <a:effectRef idx="0">
            <a:schemeClr val="accent1"/>
          </a:effectRef>
          <a:fontRef idx="minor">
            <a:schemeClr val="tx1"/>
          </a:fontRef>
        </p:style>
      </p:cxnSp>
      <p:sp>
        <p:nvSpPr>
          <p:cNvPr id="26" name="矩形 17"/>
          <p:cNvSpPr>
            <a:spLocks noChangeArrowheads="1"/>
          </p:cNvSpPr>
          <p:nvPr/>
        </p:nvSpPr>
        <p:spPr bwMode="auto">
          <a:xfrm>
            <a:off x="5464629" y="4733692"/>
            <a:ext cx="143757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200" spc="300" dirty="0">
                <a:solidFill>
                  <a:schemeClr val="tx1">
                    <a:lumMod val="50000"/>
                    <a:lumOff val="50000"/>
                  </a:schemeClr>
                </a:solidFill>
                <a:latin typeface="+mn-lt"/>
                <a:ea typeface="+mn-ea"/>
                <a:cs typeface="+mn-ea"/>
                <a:sym typeface="+mn-lt"/>
              </a:rPr>
              <a:t>王若栩 潘思彤</a:t>
            </a:r>
          </a:p>
        </p:txBody>
      </p:sp>
      <p:cxnSp>
        <p:nvCxnSpPr>
          <p:cNvPr id="4" name="直接连接符 3"/>
          <p:cNvCxnSpPr/>
          <p:nvPr/>
        </p:nvCxnSpPr>
        <p:spPr>
          <a:xfrm>
            <a:off x="5473932" y="4676754"/>
            <a:ext cx="140768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ECA8FD57-C0E9-73BB-07A5-3AF0B43889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113" y="356916"/>
            <a:ext cx="1033043" cy="1033043"/>
          </a:xfrm>
          <a:prstGeom prst="rect">
            <a:avLst/>
          </a:prstGeom>
        </p:spPr>
      </p:pic>
    </p:spTree>
    <p:extLst>
      <p:ext uri="{BB962C8B-B14F-4D97-AF65-F5344CB8AC3E}">
        <p14:creationId xmlns:p14="http://schemas.microsoft.com/office/powerpoint/2010/main" val="1081474337"/>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60000" fill="hold" grpId="0" nodeType="withEffect" p14:presetBounceEnd="60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60000">
                                          <p:cBhvr additive="base">
                                            <p:cTn id="7" dur="1500" fill="hold"/>
                                            <p:tgtEl>
                                              <p:spTgt spid="19"/>
                                            </p:tgtEl>
                                            <p:attrNameLst>
                                              <p:attrName>ppt_x</p:attrName>
                                            </p:attrNameLst>
                                          </p:cBhvr>
                                          <p:tavLst>
                                            <p:tav tm="0">
                                              <p:val>
                                                <p:strVal val="#ppt_x"/>
                                              </p:val>
                                            </p:tav>
                                            <p:tav tm="100000">
                                              <p:val>
                                                <p:strVal val="#ppt_x"/>
                                              </p:val>
                                            </p:tav>
                                          </p:tavLst>
                                        </p:anim>
                                        <p:anim calcmode="lin" valueType="num" p14:bounceEnd="60000">
                                          <p:cBhvr additive="base">
                                            <p:cTn id="8" dur="1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1" accel="60000" fill="hold" grpId="0" nodeType="withEffect" p14:presetBounceEnd="60000">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14:bounceEnd="60000">
                                          <p:cBhvr additive="base">
                                            <p:cTn id="11" dur="1500" fill="hold"/>
                                            <p:tgtEl>
                                              <p:spTgt spid="20"/>
                                            </p:tgtEl>
                                            <p:attrNameLst>
                                              <p:attrName>ppt_x</p:attrName>
                                            </p:attrNameLst>
                                          </p:cBhvr>
                                          <p:tavLst>
                                            <p:tav tm="0">
                                              <p:val>
                                                <p:strVal val="#ppt_x"/>
                                              </p:val>
                                            </p:tav>
                                            <p:tav tm="100000">
                                              <p:val>
                                                <p:strVal val="#ppt_x"/>
                                              </p:val>
                                            </p:tav>
                                          </p:tavLst>
                                        </p:anim>
                                        <p:anim calcmode="lin" valueType="num" p14:bounceEnd="60000">
                                          <p:cBhvr additive="base">
                                            <p:cTn id="12" dur="1500" fill="hold"/>
                                            <p:tgtEl>
                                              <p:spTgt spid="20"/>
                                            </p:tgtEl>
                                            <p:attrNameLst>
                                              <p:attrName>ppt_y</p:attrName>
                                            </p:attrNameLst>
                                          </p:cBhvr>
                                          <p:tavLst>
                                            <p:tav tm="0">
                                              <p:val>
                                                <p:strVal val="0-#ppt_h/2"/>
                                              </p:val>
                                            </p:tav>
                                            <p:tav tm="100000">
                                              <p:val>
                                                <p:strVal val="#ppt_y"/>
                                              </p:val>
                                            </p:tav>
                                          </p:tavLst>
                                        </p:anim>
                                      </p:childTnLst>
                                    </p:cTn>
                                  </p:par>
                                </p:childTnLst>
                              </p:cTn>
                            </p:par>
                            <p:par>
                              <p:cTn id="13" fill="hold">
                                <p:stCondLst>
                                  <p:cond delay="1500"/>
                                </p:stCondLst>
                                <p:childTnLst>
                                  <p:par>
                                    <p:cTn id="14" presetID="22" presetClass="entr" presetSubtype="4"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down)">
                                          <p:cBhvr>
                                            <p:cTn id="16" dur="500"/>
                                            <p:tgtEl>
                                              <p:spTgt spid="18"/>
                                            </p:tgtEl>
                                          </p:cBhvr>
                                        </p:animEffect>
                                      </p:childTnLst>
                                    </p:cTn>
                                  </p:par>
                                  <p:par>
                                    <p:cTn id="17" presetID="56" presetClass="entr" presetSubtype="0" fill="hold" grpId="0" nodeType="withEffect">
                                      <p:stCondLst>
                                        <p:cond delay="0"/>
                                      </p:stCondLst>
                                      <p:iterate type="lt">
                                        <p:tmPct val="10000"/>
                                      </p:iterate>
                                      <p:childTnLst>
                                        <p:set>
                                          <p:cBhvr>
                                            <p:cTn id="18" dur="1" fill="hold">
                                              <p:stCondLst>
                                                <p:cond delay="0"/>
                                              </p:stCondLst>
                                            </p:cTn>
                                            <p:tgtEl>
                                              <p:spTgt spid="21"/>
                                            </p:tgtEl>
                                            <p:attrNameLst>
                                              <p:attrName>style.visibility</p:attrName>
                                            </p:attrNameLst>
                                          </p:cBhvr>
                                          <p:to>
                                            <p:strVal val="visible"/>
                                          </p:to>
                                        </p:set>
                                        <p:anim by="(-#ppt_w*2)" calcmode="lin" valueType="num">
                                          <p:cBhvr rctx="PPT">
                                            <p:cTn id="19" dur="500" autoRev="1" fill="hold">
                                              <p:stCondLst>
                                                <p:cond delay="0"/>
                                              </p:stCondLst>
                                            </p:cTn>
                                            <p:tgtEl>
                                              <p:spTgt spid="21"/>
                                            </p:tgtEl>
                                            <p:attrNameLst>
                                              <p:attrName>ppt_w</p:attrName>
                                            </p:attrNameLst>
                                          </p:cBhvr>
                                        </p:anim>
                                        <p:anim by="(#ppt_w*0.50)" calcmode="lin" valueType="num">
                                          <p:cBhvr>
                                            <p:cTn id="20" dur="500" decel="50000" autoRev="1" fill="hold">
                                              <p:stCondLst>
                                                <p:cond delay="0"/>
                                              </p:stCondLst>
                                            </p:cTn>
                                            <p:tgtEl>
                                              <p:spTgt spid="21"/>
                                            </p:tgtEl>
                                            <p:attrNameLst>
                                              <p:attrName>ppt_x</p:attrName>
                                            </p:attrNameLst>
                                          </p:cBhvr>
                                        </p:anim>
                                        <p:anim from="(-#ppt_h/2)" to="(#ppt_y)" calcmode="lin" valueType="num">
                                          <p:cBhvr>
                                            <p:cTn id="21" dur="1000" fill="hold">
                                              <p:stCondLst>
                                                <p:cond delay="0"/>
                                              </p:stCondLst>
                                            </p:cTn>
                                            <p:tgtEl>
                                              <p:spTgt spid="21"/>
                                            </p:tgtEl>
                                            <p:attrNameLst>
                                              <p:attrName>ppt_y</p:attrName>
                                            </p:attrNameLst>
                                          </p:cBhvr>
                                        </p:anim>
                                        <p:animRot by="21600000">
                                          <p:cBhvr>
                                            <p:cTn id="22" dur="1000" fill="hold">
                                              <p:stCondLst>
                                                <p:cond delay="0"/>
                                              </p:stCondLst>
                                            </p:cTn>
                                            <p:tgtEl>
                                              <p:spTgt spid="21"/>
                                            </p:tgtEl>
                                            <p:attrNameLst>
                                              <p:attrName>r</p:attrName>
                                            </p:attrNameLst>
                                          </p:cBhvr>
                                        </p:animRot>
                                      </p:childTnLst>
                                    </p:cTn>
                                  </p:par>
                                  <p:par>
                                    <p:cTn id="23" presetID="2" presetClass="entr" presetSubtype="12" accel="60000" fill="hold" nodeType="withEffect" p14:presetBounceEnd="60000">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14:bounceEnd="60000">
                                          <p:cBhvr additive="base">
                                            <p:cTn id="25" dur="1250" fill="hold"/>
                                            <p:tgtEl>
                                              <p:spTgt spid="23"/>
                                            </p:tgtEl>
                                            <p:attrNameLst>
                                              <p:attrName>ppt_x</p:attrName>
                                            </p:attrNameLst>
                                          </p:cBhvr>
                                          <p:tavLst>
                                            <p:tav tm="0">
                                              <p:val>
                                                <p:strVal val="0-#ppt_w/2"/>
                                              </p:val>
                                            </p:tav>
                                            <p:tav tm="100000">
                                              <p:val>
                                                <p:strVal val="#ppt_x"/>
                                              </p:val>
                                            </p:tav>
                                          </p:tavLst>
                                        </p:anim>
                                        <p:anim calcmode="lin" valueType="num" p14:bounceEnd="60000">
                                          <p:cBhvr additive="base">
                                            <p:cTn id="26" dur="1250" fill="hold"/>
                                            <p:tgtEl>
                                              <p:spTgt spid="23"/>
                                            </p:tgtEl>
                                            <p:attrNameLst>
                                              <p:attrName>ppt_y</p:attrName>
                                            </p:attrNameLst>
                                          </p:cBhvr>
                                          <p:tavLst>
                                            <p:tav tm="0">
                                              <p:val>
                                                <p:strVal val="1+#ppt_h/2"/>
                                              </p:val>
                                            </p:tav>
                                            <p:tav tm="100000">
                                              <p:val>
                                                <p:strVal val="#ppt_y"/>
                                              </p:val>
                                            </p:tav>
                                          </p:tavLst>
                                        </p:anim>
                                      </p:childTnLst>
                                    </p:cTn>
                                  </p:par>
                                  <p:par>
                                    <p:cTn id="27" presetID="2" presetClass="entr" presetSubtype="3" accel="60000" fill="hold" nodeType="withEffect" p14:presetBounceEnd="60000">
                                      <p:stCondLst>
                                        <p:cond delay="250"/>
                                      </p:stCondLst>
                                      <p:childTnLst>
                                        <p:set>
                                          <p:cBhvr>
                                            <p:cTn id="28" dur="1" fill="hold">
                                              <p:stCondLst>
                                                <p:cond delay="0"/>
                                              </p:stCondLst>
                                            </p:cTn>
                                            <p:tgtEl>
                                              <p:spTgt spid="24"/>
                                            </p:tgtEl>
                                            <p:attrNameLst>
                                              <p:attrName>style.visibility</p:attrName>
                                            </p:attrNameLst>
                                          </p:cBhvr>
                                          <p:to>
                                            <p:strVal val="visible"/>
                                          </p:to>
                                        </p:set>
                                        <p:anim calcmode="lin" valueType="num" p14:bounceEnd="60000">
                                          <p:cBhvr additive="base">
                                            <p:cTn id="29" dur="1250" fill="hold"/>
                                            <p:tgtEl>
                                              <p:spTgt spid="24"/>
                                            </p:tgtEl>
                                            <p:attrNameLst>
                                              <p:attrName>ppt_x</p:attrName>
                                            </p:attrNameLst>
                                          </p:cBhvr>
                                          <p:tavLst>
                                            <p:tav tm="0">
                                              <p:val>
                                                <p:strVal val="1+#ppt_w/2"/>
                                              </p:val>
                                            </p:tav>
                                            <p:tav tm="100000">
                                              <p:val>
                                                <p:strVal val="#ppt_x"/>
                                              </p:val>
                                            </p:tav>
                                          </p:tavLst>
                                        </p:anim>
                                        <p:anim calcmode="lin" valueType="num" p14:bounceEnd="60000">
                                          <p:cBhvr additive="base">
                                            <p:cTn id="30" dur="1250" fill="hold"/>
                                            <p:tgtEl>
                                              <p:spTgt spid="24"/>
                                            </p:tgtEl>
                                            <p:attrNameLst>
                                              <p:attrName>ppt_y</p:attrName>
                                            </p:attrNameLst>
                                          </p:cBhvr>
                                          <p:tavLst>
                                            <p:tav tm="0">
                                              <p:val>
                                                <p:strVal val="0-#ppt_h/2"/>
                                              </p:val>
                                            </p:tav>
                                            <p:tav tm="100000">
                                              <p:val>
                                                <p:strVal val="#ppt_y"/>
                                              </p:val>
                                            </p:tav>
                                          </p:tavLst>
                                        </p:anim>
                                      </p:childTnLst>
                                    </p:cTn>
                                  </p:par>
                                  <p:par>
                                    <p:cTn id="31" presetID="2" presetClass="entr" presetSubtype="2" fill="hold" nodeType="withEffect">
                                      <p:stCondLst>
                                        <p:cond delay="75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1+#ppt_w/2"/>
                                              </p:val>
                                            </p:tav>
                                            <p:tav tm="100000">
                                              <p:val>
                                                <p:strVal val="#ppt_x"/>
                                              </p:val>
                                            </p:tav>
                                          </p:tavLst>
                                        </p:anim>
                                        <p:anim calcmode="lin" valueType="num">
                                          <p:cBhvr additive="base">
                                            <p:cTn id="34" dur="500" fill="hold"/>
                                            <p:tgtEl>
                                              <p:spTgt spid="4"/>
                                            </p:tgtEl>
                                            <p:attrNameLst>
                                              <p:attrName>ppt_y</p:attrName>
                                            </p:attrNameLst>
                                          </p:cBhvr>
                                          <p:tavLst>
                                            <p:tav tm="0">
                                              <p:val>
                                                <p:strVal val="#ppt_y"/>
                                              </p:val>
                                            </p:tav>
                                            <p:tav tm="100000">
                                              <p:val>
                                                <p:strVal val="#ppt_y"/>
                                              </p:val>
                                            </p:tav>
                                          </p:tavLst>
                                        </p:anim>
                                      </p:childTnLst>
                                    </p:cTn>
                                  </p:par>
                                  <p:par>
                                    <p:cTn id="35" presetID="10" presetClass="entr" presetSubtype="0" fill="hold" grpId="0" nodeType="withEffect">
                                      <p:stCondLst>
                                        <p:cond delay="1250"/>
                                      </p:stCondLst>
                                      <p:iterate type="lt">
                                        <p:tmPct val="10000"/>
                                      </p:iterate>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9" grpId="0" animBg="1"/>
          <p:bldP spid="21" grpId="0"/>
          <p:bldP spid="2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6000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1500" fill="hold"/>
                                            <p:tgtEl>
                                              <p:spTgt spid="19"/>
                                            </p:tgtEl>
                                            <p:attrNameLst>
                                              <p:attrName>ppt_x</p:attrName>
                                            </p:attrNameLst>
                                          </p:cBhvr>
                                          <p:tavLst>
                                            <p:tav tm="0">
                                              <p:val>
                                                <p:strVal val="#ppt_x"/>
                                              </p:val>
                                            </p:tav>
                                            <p:tav tm="100000">
                                              <p:val>
                                                <p:strVal val="#ppt_x"/>
                                              </p:val>
                                            </p:tav>
                                          </p:tavLst>
                                        </p:anim>
                                        <p:anim calcmode="lin" valueType="num">
                                          <p:cBhvr additive="base">
                                            <p:cTn id="8" dur="1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1" accel="6000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1500" fill="hold"/>
                                            <p:tgtEl>
                                              <p:spTgt spid="20"/>
                                            </p:tgtEl>
                                            <p:attrNameLst>
                                              <p:attrName>ppt_x</p:attrName>
                                            </p:attrNameLst>
                                          </p:cBhvr>
                                          <p:tavLst>
                                            <p:tav tm="0">
                                              <p:val>
                                                <p:strVal val="#ppt_x"/>
                                              </p:val>
                                            </p:tav>
                                            <p:tav tm="100000">
                                              <p:val>
                                                <p:strVal val="#ppt_x"/>
                                              </p:val>
                                            </p:tav>
                                          </p:tavLst>
                                        </p:anim>
                                        <p:anim calcmode="lin" valueType="num">
                                          <p:cBhvr additive="base">
                                            <p:cTn id="12" dur="1500" fill="hold"/>
                                            <p:tgtEl>
                                              <p:spTgt spid="20"/>
                                            </p:tgtEl>
                                            <p:attrNameLst>
                                              <p:attrName>ppt_y</p:attrName>
                                            </p:attrNameLst>
                                          </p:cBhvr>
                                          <p:tavLst>
                                            <p:tav tm="0">
                                              <p:val>
                                                <p:strVal val="0-#ppt_h/2"/>
                                              </p:val>
                                            </p:tav>
                                            <p:tav tm="100000">
                                              <p:val>
                                                <p:strVal val="#ppt_y"/>
                                              </p:val>
                                            </p:tav>
                                          </p:tavLst>
                                        </p:anim>
                                      </p:childTnLst>
                                    </p:cTn>
                                  </p:par>
                                </p:childTnLst>
                              </p:cTn>
                            </p:par>
                            <p:par>
                              <p:cTn id="13" fill="hold">
                                <p:stCondLst>
                                  <p:cond delay="1500"/>
                                </p:stCondLst>
                                <p:childTnLst>
                                  <p:par>
                                    <p:cTn id="14" presetID="22" presetClass="entr" presetSubtype="4"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down)">
                                          <p:cBhvr>
                                            <p:cTn id="16" dur="500"/>
                                            <p:tgtEl>
                                              <p:spTgt spid="18"/>
                                            </p:tgtEl>
                                          </p:cBhvr>
                                        </p:animEffect>
                                      </p:childTnLst>
                                    </p:cTn>
                                  </p:par>
                                  <p:par>
                                    <p:cTn id="17" presetID="56" presetClass="entr" presetSubtype="0" fill="hold" grpId="0" nodeType="withEffect">
                                      <p:stCondLst>
                                        <p:cond delay="0"/>
                                      </p:stCondLst>
                                      <p:iterate type="lt">
                                        <p:tmPct val="10000"/>
                                      </p:iterate>
                                      <p:childTnLst>
                                        <p:set>
                                          <p:cBhvr>
                                            <p:cTn id="18" dur="1" fill="hold">
                                              <p:stCondLst>
                                                <p:cond delay="0"/>
                                              </p:stCondLst>
                                            </p:cTn>
                                            <p:tgtEl>
                                              <p:spTgt spid="21"/>
                                            </p:tgtEl>
                                            <p:attrNameLst>
                                              <p:attrName>style.visibility</p:attrName>
                                            </p:attrNameLst>
                                          </p:cBhvr>
                                          <p:to>
                                            <p:strVal val="visible"/>
                                          </p:to>
                                        </p:set>
                                        <p:anim by="(-#ppt_w*2)" calcmode="lin" valueType="num">
                                          <p:cBhvr rctx="PPT">
                                            <p:cTn id="19" dur="500" autoRev="1" fill="hold">
                                              <p:stCondLst>
                                                <p:cond delay="0"/>
                                              </p:stCondLst>
                                            </p:cTn>
                                            <p:tgtEl>
                                              <p:spTgt spid="21"/>
                                            </p:tgtEl>
                                            <p:attrNameLst>
                                              <p:attrName>ppt_w</p:attrName>
                                            </p:attrNameLst>
                                          </p:cBhvr>
                                        </p:anim>
                                        <p:anim by="(#ppt_w*0.50)" calcmode="lin" valueType="num">
                                          <p:cBhvr>
                                            <p:cTn id="20" dur="500" decel="50000" autoRev="1" fill="hold">
                                              <p:stCondLst>
                                                <p:cond delay="0"/>
                                              </p:stCondLst>
                                            </p:cTn>
                                            <p:tgtEl>
                                              <p:spTgt spid="21"/>
                                            </p:tgtEl>
                                            <p:attrNameLst>
                                              <p:attrName>ppt_x</p:attrName>
                                            </p:attrNameLst>
                                          </p:cBhvr>
                                        </p:anim>
                                        <p:anim from="(-#ppt_h/2)" to="(#ppt_y)" calcmode="lin" valueType="num">
                                          <p:cBhvr>
                                            <p:cTn id="21" dur="1000" fill="hold">
                                              <p:stCondLst>
                                                <p:cond delay="0"/>
                                              </p:stCondLst>
                                            </p:cTn>
                                            <p:tgtEl>
                                              <p:spTgt spid="21"/>
                                            </p:tgtEl>
                                            <p:attrNameLst>
                                              <p:attrName>ppt_y</p:attrName>
                                            </p:attrNameLst>
                                          </p:cBhvr>
                                        </p:anim>
                                        <p:animRot by="21600000">
                                          <p:cBhvr>
                                            <p:cTn id="22" dur="1000" fill="hold">
                                              <p:stCondLst>
                                                <p:cond delay="0"/>
                                              </p:stCondLst>
                                            </p:cTn>
                                            <p:tgtEl>
                                              <p:spTgt spid="21"/>
                                            </p:tgtEl>
                                            <p:attrNameLst>
                                              <p:attrName>r</p:attrName>
                                            </p:attrNameLst>
                                          </p:cBhvr>
                                        </p:animRot>
                                      </p:childTnLst>
                                    </p:cTn>
                                  </p:par>
                                  <p:par>
                                    <p:cTn id="23" presetID="2" presetClass="entr" presetSubtype="12" accel="6000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1250" fill="hold"/>
                                            <p:tgtEl>
                                              <p:spTgt spid="23"/>
                                            </p:tgtEl>
                                            <p:attrNameLst>
                                              <p:attrName>ppt_x</p:attrName>
                                            </p:attrNameLst>
                                          </p:cBhvr>
                                          <p:tavLst>
                                            <p:tav tm="0">
                                              <p:val>
                                                <p:strVal val="0-#ppt_w/2"/>
                                              </p:val>
                                            </p:tav>
                                            <p:tav tm="100000">
                                              <p:val>
                                                <p:strVal val="#ppt_x"/>
                                              </p:val>
                                            </p:tav>
                                          </p:tavLst>
                                        </p:anim>
                                        <p:anim calcmode="lin" valueType="num">
                                          <p:cBhvr additive="base">
                                            <p:cTn id="26" dur="1250" fill="hold"/>
                                            <p:tgtEl>
                                              <p:spTgt spid="23"/>
                                            </p:tgtEl>
                                            <p:attrNameLst>
                                              <p:attrName>ppt_y</p:attrName>
                                            </p:attrNameLst>
                                          </p:cBhvr>
                                          <p:tavLst>
                                            <p:tav tm="0">
                                              <p:val>
                                                <p:strVal val="1+#ppt_h/2"/>
                                              </p:val>
                                            </p:tav>
                                            <p:tav tm="100000">
                                              <p:val>
                                                <p:strVal val="#ppt_y"/>
                                              </p:val>
                                            </p:tav>
                                          </p:tavLst>
                                        </p:anim>
                                      </p:childTnLst>
                                    </p:cTn>
                                  </p:par>
                                  <p:par>
                                    <p:cTn id="27" presetID="2" presetClass="entr" presetSubtype="3" accel="60000" fill="hold" nodeType="withEffect">
                                      <p:stCondLst>
                                        <p:cond delay="250"/>
                                      </p:stCondLst>
                                      <p:childTnLst>
                                        <p:set>
                                          <p:cBhvr>
                                            <p:cTn id="28" dur="1" fill="hold">
                                              <p:stCondLst>
                                                <p:cond delay="0"/>
                                              </p:stCondLst>
                                            </p:cTn>
                                            <p:tgtEl>
                                              <p:spTgt spid="24"/>
                                            </p:tgtEl>
                                            <p:attrNameLst>
                                              <p:attrName>style.visibility</p:attrName>
                                            </p:attrNameLst>
                                          </p:cBhvr>
                                          <p:to>
                                            <p:strVal val="visible"/>
                                          </p:to>
                                        </p:set>
                                        <p:anim calcmode="lin" valueType="num">
                                          <p:cBhvr additive="base">
                                            <p:cTn id="29" dur="1250" fill="hold"/>
                                            <p:tgtEl>
                                              <p:spTgt spid="24"/>
                                            </p:tgtEl>
                                            <p:attrNameLst>
                                              <p:attrName>ppt_x</p:attrName>
                                            </p:attrNameLst>
                                          </p:cBhvr>
                                          <p:tavLst>
                                            <p:tav tm="0">
                                              <p:val>
                                                <p:strVal val="1+#ppt_w/2"/>
                                              </p:val>
                                            </p:tav>
                                            <p:tav tm="100000">
                                              <p:val>
                                                <p:strVal val="#ppt_x"/>
                                              </p:val>
                                            </p:tav>
                                          </p:tavLst>
                                        </p:anim>
                                        <p:anim calcmode="lin" valueType="num">
                                          <p:cBhvr additive="base">
                                            <p:cTn id="30" dur="1250" fill="hold"/>
                                            <p:tgtEl>
                                              <p:spTgt spid="24"/>
                                            </p:tgtEl>
                                            <p:attrNameLst>
                                              <p:attrName>ppt_y</p:attrName>
                                            </p:attrNameLst>
                                          </p:cBhvr>
                                          <p:tavLst>
                                            <p:tav tm="0">
                                              <p:val>
                                                <p:strVal val="0-#ppt_h/2"/>
                                              </p:val>
                                            </p:tav>
                                            <p:tav tm="100000">
                                              <p:val>
                                                <p:strVal val="#ppt_y"/>
                                              </p:val>
                                            </p:tav>
                                          </p:tavLst>
                                        </p:anim>
                                      </p:childTnLst>
                                    </p:cTn>
                                  </p:par>
                                  <p:par>
                                    <p:cTn id="31" presetID="2" presetClass="entr" presetSubtype="2" fill="hold" nodeType="withEffect">
                                      <p:stCondLst>
                                        <p:cond delay="75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1+#ppt_w/2"/>
                                              </p:val>
                                            </p:tav>
                                            <p:tav tm="100000">
                                              <p:val>
                                                <p:strVal val="#ppt_x"/>
                                              </p:val>
                                            </p:tav>
                                          </p:tavLst>
                                        </p:anim>
                                        <p:anim calcmode="lin" valueType="num">
                                          <p:cBhvr additive="base">
                                            <p:cTn id="34" dur="500" fill="hold"/>
                                            <p:tgtEl>
                                              <p:spTgt spid="4"/>
                                            </p:tgtEl>
                                            <p:attrNameLst>
                                              <p:attrName>ppt_y</p:attrName>
                                            </p:attrNameLst>
                                          </p:cBhvr>
                                          <p:tavLst>
                                            <p:tav tm="0">
                                              <p:val>
                                                <p:strVal val="#ppt_y"/>
                                              </p:val>
                                            </p:tav>
                                            <p:tav tm="100000">
                                              <p:val>
                                                <p:strVal val="#ppt_y"/>
                                              </p:val>
                                            </p:tav>
                                          </p:tavLst>
                                        </p:anim>
                                      </p:childTnLst>
                                    </p:cTn>
                                  </p:par>
                                  <p:par>
                                    <p:cTn id="35" presetID="10" presetClass="entr" presetSubtype="0" fill="hold" grpId="0" nodeType="withEffect">
                                      <p:stCondLst>
                                        <p:cond delay="1250"/>
                                      </p:stCondLst>
                                      <p:iterate type="lt">
                                        <p:tmPct val="10000"/>
                                      </p:iterate>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9" grpId="0" animBg="1"/>
          <p:bldP spid="21" grpId="0"/>
          <p:bldP spid="26"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0" y="6536417"/>
            <a:ext cx="12192000" cy="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7137402" y="1335088"/>
            <a:ext cx="0" cy="4957762"/>
          </a:xfrm>
          <a:prstGeom prst="line">
            <a:avLst/>
          </a:prstGeom>
          <a:ln w="12700">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6" name="组合 5"/>
          <p:cNvGrpSpPr>
            <a:grpSpLocks/>
          </p:cNvGrpSpPr>
          <p:nvPr/>
        </p:nvGrpSpPr>
        <p:grpSpPr bwMode="auto">
          <a:xfrm>
            <a:off x="7388227" y="3351213"/>
            <a:ext cx="1123950" cy="1123950"/>
            <a:chOff x="7489036" y="3140075"/>
            <a:chExt cx="1123950" cy="1123950"/>
          </a:xfrm>
        </p:grpSpPr>
        <p:sp>
          <p:nvSpPr>
            <p:cNvPr id="7" name="椭圆 6"/>
            <p:cNvSpPr/>
            <p:nvPr/>
          </p:nvSpPr>
          <p:spPr>
            <a:xfrm>
              <a:off x="7489036" y="3140075"/>
              <a:ext cx="1123950" cy="1123950"/>
            </a:xfrm>
            <a:prstGeom prst="ellipse">
              <a:avLst/>
            </a:prstGeom>
            <a:solidFill>
              <a:srgbClr val="37474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Freeform 252"/>
            <p:cNvSpPr>
              <a:spLocks noEditPoints="1"/>
            </p:cNvSpPr>
            <p:nvPr/>
          </p:nvSpPr>
          <p:spPr bwMode="auto">
            <a:xfrm>
              <a:off x="7857729" y="3391794"/>
              <a:ext cx="417909" cy="611386"/>
            </a:xfrm>
            <a:custGeom>
              <a:avLst/>
              <a:gdLst>
                <a:gd name="T0" fmla="*/ 91596 w 73"/>
                <a:gd name="T1" fmla="*/ 439969 h 107"/>
                <a:gd name="T2" fmla="*/ 326313 w 73"/>
                <a:gd name="T3" fmla="*/ 439969 h 107"/>
                <a:gd name="T4" fmla="*/ 297689 w 73"/>
                <a:gd name="T5" fmla="*/ 577103 h 107"/>
                <a:gd name="T6" fmla="*/ 257615 w 73"/>
                <a:gd name="T7" fmla="*/ 577103 h 107"/>
                <a:gd name="T8" fmla="*/ 211817 w 73"/>
                <a:gd name="T9" fmla="*/ 611386 h 107"/>
                <a:gd name="T10" fmla="*/ 166019 w 73"/>
                <a:gd name="T11" fmla="*/ 577103 h 107"/>
                <a:gd name="T12" fmla="*/ 120220 w 73"/>
                <a:gd name="T13" fmla="*/ 577103 h 107"/>
                <a:gd name="T14" fmla="*/ 91596 w 73"/>
                <a:gd name="T15" fmla="*/ 439969 h 107"/>
                <a:gd name="T16" fmla="*/ 291964 w 73"/>
                <a:gd name="T17" fmla="*/ 165703 h 107"/>
                <a:gd name="T18" fmla="*/ 297689 w 73"/>
                <a:gd name="T19" fmla="*/ 199986 h 107"/>
                <a:gd name="T20" fmla="*/ 291964 w 73"/>
                <a:gd name="T21" fmla="*/ 211414 h 107"/>
                <a:gd name="T22" fmla="*/ 303413 w 73"/>
                <a:gd name="T23" fmla="*/ 217128 h 107"/>
                <a:gd name="T24" fmla="*/ 297689 w 73"/>
                <a:gd name="T25" fmla="*/ 239983 h 107"/>
                <a:gd name="T26" fmla="*/ 286239 w 73"/>
                <a:gd name="T27" fmla="*/ 239983 h 107"/>
                <a:gd name="T28" fmla="*/ 297689 w 73"/>
                <a:gd name="T29" fmla="*/ 245697 h 107"/>
                <a:gd name="T30" fmla="*/ 291964 w 73"/>
                <a:gd name="T31" fmla="*/ 268553 h 107"/>
                <a:gd name="T32" fmla="*/ 286239 w 73"/>
                <a:gd name="T33" fmla="*/ 274267 h 107"/>
                <a:gd name="T34" fmla="*/ 291964 w 73"/>
                <a:gd name="T35" fmla="*/ 279981 h 107"/>
                <a:gd name="T36" fmla="*/ 286239 w 73"/>
                <a:gd name="T37" fmla="*/ 302836 h 107"/>
                <a:gd name="T38" fmla="*/ 269065 w 73"/>
                <a:gd name="T39" fmla="*/ 308550 h 107"/>
                <a:gd name="T40" fmla="*/ 166019 w 73"/>
                <a:gd name="T41" fmla="*/ 279981 h 107"/>
                <a:gd name="T42" fmla="*/ 120220 w 73"/>
                <a:gd name="T43" fmla="*/ 279981 h 107"/>
                <a:gd name="T44" fmla="*/ 120220 w 73"/>
                <a:gd name="T45" fmla="*/ 182844 h 107"/>
                <a:gd name="T46" fmla="*/ 160294 w 73"/>
                <a:gd name="T47" fmla="*/ 177131 h 107"/>
                <a:gd name="T48" fmla="*/ 240441 w 73"/>
                <a:gd name="T49" fmla="*/ 91422 h 107"/>
                <a:gd name="T50" fmla="*/ 217542 w 73"/>
                <a:gd name="T51" fmla="*/ 171417 h 107"/>
                <a:gd name="T52" fmla="*/ 291964 w 73"/>
                <a:gd name="T53" fmla="*/ 165703 h 107"/>
                <a:gd name="T54" fmla="*/ 85872 w 73"/>
                <a:gd name="T55" fmla="*/ 405686 h 107"/>
                <a:gd name="T56" fmla="*/ 143120 w 73"/>
                <a:gd name="T57" fmla="*/ 405686 h 107"/>
                <a:gd name="T58" fmla="*/ 97321 w 73"/>
                <a:gd name="T59" fmla="*/ 274267 h 107"/>
                <a:gd name="T60" fmla="*/ 62973 w 73"/>
                <a:gd name="T61" fmla="*/ 165703 h 107"/>
                <a:gd name="T62" fmla="*/ 131670 w 73"/>
                <a:gd name="T63" fmla="*/ 74281 h 107"/>
                <a:gd name="T64" fmla="*/ 211817 w 73"/>
                <a:gd name="T65" fmla="*/ 62853 h 107"/>
                <a:gd name="T66" fmla="*/ 286239 w 73"/>
                <a:gd name="T67" fmla="*/ 79994 h 107"/>
                <a:gd name="T68" fmla="*/ 354936 w 73"/>
                <a:gd name="T69" fmla="*/ 165703 h 107"/>
                <a:gd name="T70" fmla="*/ 320588 w 73"/>
                <a:gd name="T71" fmla="*/ 274267 h 107"/>
                <a:gd name="T72" fmla="*/ 274789 w 73"/>
                <a:gd name="T73" fmla="*/ 405686 h 107"/>
                <a:gd name="T74" fmla="*/ 332037 w 73"/>
                <a:gd name="T75" fmla="*/ 405686 h 107"/>
                <a:gd name="T76" fmla="*/ 372111 w 73"/>
                <a:gd name="T77" fmla="*/ 297122 h 107"/>
                <a:gd name="T78" fmla="*/ 406459 w 73"/>
                <a:gd name="T79" fmla="*/ 154275 h 107"/>
                <a:gd name="T80" fmla="*/ 314863 w 73"/>
                <a:gd name="T81" fmla="*/ 28569 h 107"/>
                <a:gd name="T82" fmla="*/ 211817 w 73"/>
                <a:gd name="T83" fmla="*/ 5714 h 107"/>
                <a:gd name="T84" fmla="*/ 108771 w 73"/>
                <a:gd name="T85" fmla="*/ 22856 h 107"/>
                <a:gd name="T86" fmla="*/ 11450 w 73"/>
                <a:gd name="T87" fmla="*/ 154275 h 107"/>
                <a:gd name="T88" fmla="*/ 45798 w 73"/>
                <a:gd name="T89" fmla="*/ 297122 h 107"/>
                <a:gd name="T90" fmla="*/ 85872 w 73"/>
                <a:gd name="T91" fmla="*/ 405686 h 10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73" h="107">
                  <a:moveTo>
                    <a:pt x="16" y="77"/>
                  </a:moveTo>
                  <a:cubicBezTo>
                    <a:pt x="57" y="77"/>
                    <a:pt x="57" y="77"/>
                    <a:pt x="57" y="77"/>
                  </a:cubicBezTo>
                  <a:cubicBezTo>
                    <a:pt x="52" y="101"/>
                    <a:pt x="52" y="101"/>
                    <a:pt x="52" y="101"/>
                  </a:cubicBezTo>
                  <a:cubicBezTo>
                    <a:pt x="45" y="101"/>
                    <a:pt x="45" y="101"/>
                    <a:pt x="45" y="101"/>
                  </a:cubicBezTo>
                  <a:cubicBezTo>
                    <a:pt x="44" y="104"/>
                    <a:pt x="41" y="107"/>
                    <a:pt x="37" y="107"/>
                  </a:cubicBezTo>
                  <a:cubicBezTo>
                    <a:pt x="33" y="107"/>
                    <a:pt x="30" y="104"/>
                    <a:pt x="29" y="101"/>
                  </a:cubicBezTo>
                  <a:cubicBezTo>
                    <a:pt x="21" y="101"/>
                    <a:pt x="21" y="101"/>
                    <a:pt x="21" y="101"/>
                  </a:cubicBezTo>
                  <a:cubicBezTo>
                    <a:pt x="16" y="77"/>
                    <a:pt x="16" y="77"/>
                    <a:pt x="16" y="77"/>
                  </a:cubicBezTo>
                  <a:close/>
                  <a:moveTo>
                    <a:pt x="51" y="29"/>
                  </a:moveTo>
                  <a:cubicBezTo>
                    <a:pt x="52" y="35"/>
                    <a:pt x="52" y="35"/>
                    <a:pt x="52" y="35"/>
                  </a:cubicBezTo>
                  <a:cubicBezTo>
                    <a:pt x="51" y="37"/>
                    <a:pt x="51" y="37"/>
                    <a:pt x="51" y="37"/>
                  </a:cubicBezTo>
                  <a:cubicBezTo>
                    <a:pt x="53" y="38"/>
                    <a:pt x="53" y="38"/>
                    <a:pt x="53" y="38"/>
                  </a:cubicBezTo>
                  <a:cubicBezTo>
                    <a:pt x="52" y="42"/>
                    <a:pt x="52" y="42"/>
                    <a:pt x="52" y="42"/>
                  </a:cubicBezTo>
                  <a:cubicBezTo>
                    <a:pt x="50" y="42"/>
                    <a:pt x="50" y="42"/>
                    <a:pt x="50" y="42"/>
                  </a:cubicBezTo>
                  <a:cubicBezTo>
                    <a:pt x="52" y="43"/>
                    <a:pt x="52" y="43"/>
                    <a:pt x="52" y="43"/>
                  </a:cubicBezTo>
                  <a:cubicBezTo>
                    <a:pt x="51" y="47"/>
                    <a:pt x="51" y="47"/>
                    <a:pt x="51" y="47"/>
                  </a:cubicBezTo>
                  <a:cubicBezTo>
                    <a:pt x="50" y="48"/>
                    <a:pt x="50" y="48"/>
                    <a:pt x="50" y="48"/>
                  </a:cubicBezTo>
                  <a:cubicBezTo>
                    <a:pt x="51" y="49"/>
                    <a:pt x="51" y="49"/>
                    <a:pt x="51" y="49"/>
                  </a:cubicBezTo>
                  <a:cubicBezTo>
                    <a:pt x="50" y="53"/>
                    <a:pt x="50" y="53"/>
                    <a:pt x="50" y="53"/>
                  </a:cubicBezTo>
                  <a:cubicBezTo>
                    <a:pt x="47" y="54"/>
                    <a:pt x="47" y="54"/>
                    <a:pt x="47" y="54"/>
                  </a:cubicBezTo>
                  <a:cubicBezTo>
                    <a:pt x="29" y="49"/>
                    <a:pt x="29" y="49"/>
                    <a:pt x="29" y="49"/>
                  </a:cubicBezTo>
                  <a:cubicBezTo>
                    <a:pt x="21" y="49"/>
                    <a:pt x="21" y="49"/>
                    <a:pt x="21" y="49"/>
                  </a:cubicBezTo>
                  <a:cubicBezTo>
                    <a:pt x="21" y="32"/>
                    <a:pt x="21" y="32"/>
                    <a:pt x="21" y="32"/>
                  </a:cubicBezTo>
                  <a:cubicBezTo>
                    <a:pt x="28" y="31"/>
                    <a:pt x="28" y="31"/>
                    <a:pt x="28" y="31"/>
                  </a:cubicBezTo>
                  <a:cubicBezTo>
                    <a:pt x="42" y="16"/>
                    <a:pt x="42" y="16"/>
                    <a:pt x="42" y="16"/>
                  </a:cubicBezTo>
                  <a:cubicBezTo>
                    <a:pt x="50" y="21"/>
                    <a:pt x="43" y="26"/>
                    <a:pt x="38" y="30"/>
                  </a:cubicBezTo>
                  <a:cubicBezTo>
                    <a:pt x="51" y="29"/>
                    <a:pt x="51" y="29"/>
                    <a:pt x="51" y="29"/>
                  </a:cubicBezTo>
                  <a:close/>
                  <a:moveTo>
                    <a:pt x="15" y="71"/>
                  </a:moveTo>
                  <a:cubicBezTo>
                    <a:pt x="25" y="71"/>
                    <a:pt x="25" y="71"/>
                    <a:pt x="25" y="71"/>
                  </a:cubicBezTo>
                  <a:cubicBezTo>
                    <a:pt x="24" y="62"/>
                    <a:pt x="20" y="55"/>
                    <a:pt x="17" y="48"/>
                  </a:cubicBezTo>
                  <a:cubicBezTo>
                    <a:pt x="13" y="41"/>
                    <a:pt x="10" y="34"/>
                    <a:pt x="11" y="29"/>
                  </a:cubicBezTo>
                  <a:cubicBezTo>
                    <a:pt x="13" y="21"/>
                    <a:pt x="17" y="16"/>
                    <a:pt x="23" y="13"/>
                  </a:cubicBezTo>
                  <a:cubicBezTo>
                    <a:pt x="27" y="11"/>
                    <a:pt x="32" y="10"/>
                    <a:pt x="37" y="11"/>
                  </a:cubicBezTo>
                  <a:cubicBezTo>
                    <a:pt x="42" y="11"/>
                    <a:pt x="46" y="12"/>
                    <a:pt x="50" y="14"/>
                  </a:cubicBezTo>
                  <a:cubicBezTo>
                    <a:pt x="56" y="17"/>
                    <a:pt x="60" y="22"/>
                    <a:pt x="62" y="29"/>
                  </a:cubicBezTo>
                  <a:cubicBezTo>
                    <a:pt x="63" y="34"/>
                    <a:pt x="59" y="41"/>
                    <a:pt x="56" y="48"/>
                  </a:cubicBezTo>
                  <a:cubicBezTo>
                    <a:pt x="53" y="55"/>
                    <a:pt x="49" y="62"/>
                    <a:pt x="48" y="71"/>
                  </a:cubicBezTo>
                  <a:cubicBezTo>
                    <a:pt x="58" y="71"/>
                    <a:pt x="58" y="71"/>
                    <a:pt x="58" y="71"/>
                  </a:cubicBezTo>
                  <a:cubicBezTo>
                    <a:pt x="59" y="64"/>
                    <a:pt x="62" y="58"/>
                    <a:pt x="65" y="52"/>
                  </a:cubicBezTo>
                  <a:cubicBezTo>
                    <a:pt x="69" y="44"/>
                    <a:pt x="73" y="36"/>
                    <a:pt x="71" y="27"/>
                  </a:cubicBezTo>
                  <a:cubicBezTo>
                    <a:pt x="70" y="17"/>
                    <a:pt x="63" y="9"/>
                    <a:pt x="55" y="5"/>
                  </a:cubicBezTo>
                  <a:cubicBezTo>
                    <a:pt x="49" y="2"/>
                    <a:pt x="43" y="1"/>
                    <a:pt x="37" y="1"/>
                  </a:cubicBezTo>
                  <a:cubicBezTo>
                    <a:pt x="31" y="0"/>
                    <a:pt x="24" y="2"/>
                    <a:pt x="19" y="4"/>
                  </a:cubicBezTo>
                  <a:cubicBezTo>
                    <a:pt x="10" y="9"/>
                    <a:pt x="4" y="16"/>
                    <a:pt x="2" y="27"/>
                  </a:cubicBezTo>
                  <a:cubicBezTo>
                    <a:pt x="0" y="36"/>
                    <a:pt x="4" y="44"/>
                    <a:pt x="8" y="52"/>
                  </a:cubicBezTo>
                  <a:cubicBezTo>
                    <a:pt x="10" y="58"/>
                    <a:pt x="13" y="64"/>
                    <a:pt x="15" y="7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 name="组合 11"/>
          <p:cNvGrpSpPr>
            <a:grpSpLocks/>
          </p:cNvGrpSpPr>
          <p:nvPr/>
        </p:nvGrpSpPr>
        <p:grpSpPr bwMode="auto">
          <a:xfrm>
            <a:off x="7388227" y="1557338"/>
            <a:ext cx="1123950" cy="1123950"/>
            <a:chOff x="7489036" y="1422916"/>
            <a:chExt cx="1123950" cy="1123950"/>
          </a:xfrm>
        </p:grpSpPr>
        <p:sp>
          <p:nvSpPr>
            <p:cNvPr id="13" name="椭圆 12"/>
            <p:cNvSpPr/>
            <p:nvPr/>
          </p:nvSpPr>
          <p:spPr>
            <a:xfrm>
              <a:off x="7489036" y="1422916"/>
              <a:ext cx="1123950" cy="112395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Freeform 274"/>
            <p:cNvSpPr>
              <a:spLocks noEditPoints="1"/>
            </p:cNvSpPr>
            <p:nvPr/>
          </p:nvSpPr>
          <p:spPr bwMode="auto">
            <a:xfrm>
              <a:off x="7773695" y="1706285"/>
              <a:ext cx="554633" cy="557212"/>
            </a:xfrm>
            <a:custGeom>
              <a:avLst/>
              <a:gdLst>
                <a:gd name="T0" fmla="*/ 280175 w 97"/>
                <a:gd name="T1" fmla="*/ 0 h 97"/>
                <a:gd name="T2" fmla="*/ 474583 w 97"/>
                <a:gd name="T3" fmla="*/ 80422 h 97"/>
                <a:gd name="T4" fmla="*/ 554633 w 97"/>
                <a:gd name="T5" fmla="*/ 281478 h 97"/>
                <a:gd name="T6" fmla="*/ 474583 w 97"/>
                <a:gd name="T7" fmla="*/ 476790 h 97"/>
                <a:gd name="T8" fmla="*/ 280175 w 97"/>
                <a:gd name="T9" fmla="*/ 557212 h 97"/>
                <a:gd name="T10" fmla="*/ 80050 w 97"/>
                <a:gd name="T11" fmla="*/ 476790 h 97"/>
                <a:gd name="T12" fmla="*/ 0 w 97"/>
                <a:gd name="T13" fmla="*/ 281478 h 97"/>
                <a:gd name="T14" fmla="*/ 80050 w 97"/>
                <a:gd name="T15" fmla="*/ 80422 h 97"/>
                <a:gd name="T16" fmla="*/ 280175 w 97"/>
                <a:gd name="T17" fmla="*/ 0 h 97"/>
                <a:gd name="T18" fmla="*/ 314483 w 97"/>
                <a:gd name="T19" fmla="*/ 269989 h 97"/>
                <a:gd name="T20" fmla="*/ 308765 w 97"/>
                <a:gd name="T21" fmla="*/ 258500 h 97"/>
                <a:gd name="T22" fmla="*/ 388815 w 97"/>
                <a:gd name="T23" fmla="*/ 137867 h 97"/>
                <a:gd name="T24" fmla="*/ 371661 w 97"/>
                <a:gd name="T25" fmla="*/ 120634 h 97"/>
                <a:gd name="T26" fmla="*/ 285893 w 97"/>
                <a:gd name="T27" fmla="*/ 247012 h 97"/>
                <a:gd name="T28" fmla="*/ 257304 w 97"/>
                <a:gd name="T29" fmla="*/ 247012 h 97"/>
                <a:gd name="T30" fmla="*/ 240150 w 97"/>
                <a:gd name="T31" fmla="*/ 298712 h 97"/>
                <a:gd name="T32" fmla="*/ 291611 w 97"/>
                <a:gd name="T33" fmla="*/ 321689 h 97"/>
                <a:gd name="T34" fmla="*/ 297329 w 97"/>
                <a:gd name="T35" fmla="*/ 315945 h 97"/>
                <a:gd name="T36" fmla="*/ 394533 w 97"/>
                <a:gd name="T37" fmla="*/ 350412 h 97"/>
                <a:gd name="T38" fmla="*/ 405968 w 97"/>
                <a:gd name="T39" fmla="*/ 321689 h 97"/>
                <a:gd name="T40" fmla="*/ 314483 w 97"/>
                <a:gd name="T41" fmla="*/ 287223 h 97"/>
                <a:gd name="T42" fmla="*/ 314483 w 97"/>
                <a:gd name="T43" fmla="*/ 269989 h 97"/>
                <a:gd name="T44" fmla="*/ 423122 w 97"/>
                <a:gd name="T45" fmla="*/ 137867 h 97"/>
                <a:gd name="T46" fmla="*/ 280175 w 97"/>
                <a:gd name="T47" fmla="*/ 74678 h 97"/>
                <a:gd name="T48" fmla="*/ 131511 w 97"/>
                <a:gd name="T49" fmla="*/ 137867 h 97"/>
                <a:gd name="T50" fmla="*/ 74332 w 97"/>
                <a:gd name="T51" fmla="*/ 281478 h 97"/>
                <a:gd name="T52" fmla="*/ 131511 w 97"/>
                <a:gd name="T53" fmla="*/ 425090 h 97"/>
                <a:gd name="T54" fmla="*/ 280175 w 97"/>
                <a:gd name="T55" fmla="*/ 482534 h 97"/>
                <a:gd name="T56" fmla="*/ 423122 w 97"/>
                <a:gd name="T57" fmla="*/ 425090 h 97"/>
                <a:gd name="T58" fmla="*/ 480301 w 97"/>
                <a:gd name="T59" fmla="*/ 281478 h 97"/>
                <a:gd name="T60" fmla="*/ 423122 w 97"/>
                <a:gd name="T61" fmla="*/ 137867 h 9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97" h="97">
                  <a:moveTo>
                    <a:pt x="49" y="0"/>
                  </a:moveTo>
                  <a:cubicBezTo>
                    <a:pt x="62" y="0"/>
                    <a:pt x="74" y="5"/>
                    <a:pt x="83" y="14"/>
                  </a:cubicBezTo>
                  <a:cubicBezTo>
                    <a:pt x="92" y="23"/>
                    <a:pt x="97" y="35"/>
                    <a:pt x="97" y="49"/>
                  </a:cubicBezTo>
                  <a:cubicBezTo>
                    <a:pt x="97" y="62"/>
                    <a:pt x="92" y="74"/>
                    <a:pt x="83" y="83"/>
                  </a:cubicBezTo>
                  <a:cubicBezTo>
                    <a:pt x="74" y="92"/>
                    <a:pt x="62" y="97"/>
                    <a:pt x="49" y="97"/>
                  </a:cubicBezTo>
                  <a:cubicBezTo>
                    <a:pt x="35" y="97"/>
                    <a:pt x="23" y="92"/>
                    <a:pt x="14" y="83"/>
                  </a:cubicBezTo>
                  <a:cubicBezTo>
                    <a:pt x="5" y="74"/>
                    <a:pt x="0" y="62"/>
                    <a:pt x="0" y="49"/>
                  </a:cubicBezTo>
                  <a:cubicBezTo>
                    <a:pt x="0" y="35"/>
                    <a:pt x="5" y="23"/>
                    <a:pt x="14" y="14"/>
                  </a:cubicBezTo>
                  <a:cubicBezTo>
                    <a:pt x="23" y="5"/>
                    <a:pt x="35" y="0"/>
                    <a:pt x="49" y="0"/>
                  </a:cubicBezTo>
                  <a:close/>
                  <a:moveTo>
                    <a:pt x="55" y="47"/>
                  </a:moveTo>
                  <a:cubicBezTo>
                    <a:pt x="54" y="46"/>
                    <a:pt x="54" y="45"/>
                    <a:pt x="54" y="45"/>
                  </a:cubicBezTo>
                  <a:cubicBezTo>
                    <a:pt x="59" y="38"/>
                    <a:pt x="64" y="31"/>
                    <a:pt x="68" y="24"/>
                  </a:cubicBezTo>
                  <a:cubicBezTo>
                    <a:pt x="67" y="23"/>
                    <a:pt x="66" y="22"/>
                    <a:pt x="65" y="21"/>
                  </a:cubicBezTo>
                  <a:cubicBezTo>
                    <a:pt x="59" y="28"/>
                    <a:pt x="54" y="35"/>
                    <a:pt x="50" y="43"/>
                  </a:cubicBezTo>
                  <a:cubicBezTo>
                    <a:pt x="48" y="42"/>
                    <a:pt x="47" y="43"/>
                    <a:pt x="45" y="43"/>
                  </a:cubicBezTo>
                  <a:cubicBezTo>
                    <a:pt x="42" y="45"/>
                    <a:pt x="40" y="49"/>
                    <a:pt x="42" y="52"/>
                  </a:cubicBezTo>
                  <a:cubicBezTo>
                    <a:pt x="43" y="56"/>
                    <a:pt x="47" y="58"/>
                    <a:pt x="51" y="56"/>
                  </a:cubicBezTo>
                  <a:cubicBezTo>
                    <a:pt x="51" y="56"/>
                    <a:pt x="52" y="56"/>
                    <a:pt x="52" y="55"/>
                  </a:cubicBezTo>
                  <a:cubicBezTo>
                    <a:pt x="58" y="58"/>
                    <a:pt x="63" y="60"/>
                    <a:pt x="69" y="61"/>
                  </a:cubicBezTo>
                  <a:cubicBezTo>
                    <a:pt x="70" y="59"/>
                    <a:pt x="71" y="58"/>
                    <a:pt x="71" y="56"/>
                  </a:cubicBezTo>
                  <a:cubicBezTo>
                    <a:pt x="66" y="54"/>
                    <a:pt x="61" y="51"/>
                    <a:pt x="55" y="50"/>
                  </a:cubicBezTo>
                  <a:cubicBezTo>
                    <a:pt x="55" y="49"/>
                    <a:pt x="55" y="48"/>
                    <a:pt x="55" y="47"/>
                  </a:cubicBezTo>
                  <a:close/>
                  <a:moveTo>
                    <a:pt x="74" y="24"/>
                  </a:moveTo>
                  <a:cubicBezTo>
                    <a:pt x="67" y="17"/>
                    <a:pt x="58" y="13"/>
                    <a:pt x="49" y="13"/>
                  </a:cubicBezTo>
                  <a:cubicBezTo>
                    <a:pt x="39" y="13"/>
                    <a:pt x="30" y="17"/>
                    <a:pt x="23" y="24"/>
                  </a:cubicBezTo>
                  <a:cubicBezTo>
                    <a:pt x="17" y="30"/>
                    <a:pt x="13" y="39"/>
                    <a:pt x="13" y="49"/>
                  </a:cubicBezTo>
                  <a:cubicBezTo>
                    <a:pt x="13" y="58"/>
                    <a:pt x="17" y="67"/>
                    <a:pt x="23" y="74"/>
                  </a:cubicBezTo>
                  <a:cubicBezTo>
                    <a:pt x="30" y="80"/>
                    <a:pt x="39" y="84"/>
                    <a:pt x="49" y="84"/>
                  </a:cubicBezTo>
                  <a:cubicBezTo>
                    <a:pt x="58" y="84"/>
                    <a:pt x="67" y="80"/>
                    <a:pt x="74" y="74"/>
                  </a:cubicBezTo>
                  <a:cubicBezTo>
                    <a:pt x="80" y="67"/>
                    <a:pt x="84" y="58"/>
                    <a:pt x="84" y="49"/>
                  </a:cubicBezTo>
                  <a:cubicBezTo>
                    <a:pt x="84" y="39"/>
                    <a:pt x="80" y="30"/>
                    <a:pt x="74" y="2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5" name="文本框 14"/>
          <p:cNvSpPr txBox="1">
            <a:spLocks noChangeArrowheads="1"/>
          </p:cNvSpPr>
          <p:nvPr/>
        </p:nvSpPr>
        <p:spPr bwMode="auto">
          <a:xfrm>
            <a:off x="8573821" y="1492292"/>
            <a:ext cx="126509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600" b="1" dirty="0"/>
              <a:t>树的高度 ：</a:t>
            </a:r>
            <a:endParaRPr lang="en" altLang="zh-CN" sz="1600" dirty="0"/>
          </a:p>
        </p:txBody>
      </p:sp>
      <p:sp>
        <p:nvSpPr>
          <p:cNvPr id="16" name="矩形 15"/>
          <p:cNvSpPr/>
          <p:nvPr/>
        </p:nvSpPr>
        <p:spPr>
          <a:xfrm>
            <a:off x="8567740" y="1743075"/>
            <a:ext cx="3248025" cy="1077218"/>
          </a:xfrm>
          <a:prstGeom prst="rect">
            <a:avLst/>
          </a:prstGeom>
        </p:spPr>
        <p:txBody>
          <a:bodyPr>
            <a:spAutoFit/>
          </a:bodyPr>
          <a:lstStyle/>
          <a:p>
            <a:r>
              <a:rPr lang="zh-CN" altLang="en-US" sz="1600" dirty="0"/>
              <a:t>总体来看高度随着容量的增加而减少。这意味着当每个叶节点可以存储更多的几何特征时，可以减少查询时需要遍历的层数。</a:t>
            </a:r>
          </a:p>
        </p:txBody>
      </p:sp>
      <p:sp>
        <p:nvSpPr>
          <p:cNvPr id="17" name="文本框 16"/>
          <p:cNvSpPr txBox="1">
            <a:spLocks noChangeArrowheads="1"/>
          </p:cNvSpPr>
          <p:nvPr/>
        </p:nvSpPr>
        <p:spPr bwMode="auto">
          <a:xfrm>
            <a:off x="8567740" y="3271838"/>
            <a:ext cx="213712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600" b="1" dirty="0"/>
              <a:t>内部节点数 </a:t>
            </a:r>
            <a:r>
              <a:rPr lang="zh-CN" altLang="en-US" sz="1600" dirty="0"/>
              <a:t>和 </a:t>
            </a:r>
            <a:r>
              <a:rPr lang="zh-CN" altLang="en-US" sz="1600" b="1" dirty="0"/>
              <a:t>叶节：</a:t>
            </a:r>
            <a:endParaRPr lang="en" altLang="zh-CN" sz="1600" dirty="0"/>
          </a:p>
        </p:txBody>
      </p:sp>
      <p:sp>
        <p:nvSpPr>
          <p:cNvPr id="18" name="矩形 17"/>
          <p:cNvSpPr/>
          <p:nvPr/>
        </p:nvSpPr>
        <p:spPr>
          <a:xfrm>
            <a:off x="8567740" y="3530600"/>
            <a:ext cx="3477164" cy="1569660"/>
          </a:xfrm>
          <a:prstGeom prst="rect">
            <a:avLst/>
          </a:prstGeom>
        </p:spPr>
        <p:txBody>
          <a:bodyPr wrap="square">
            <a:spAutoFit/>
          </a:bodyPr>
          <a:lstStyle/>
          <a:p>
            <a:r>
              <a:rPr lang="zh-CN" altLang="en-US" sz="1600" dirty="0"/>
              <a:t>这两个指标都随容量的增加而减少，这表明较大的容量可以减少树的总节点数，可能会降低内存占用。这也表明了随着容量的增加，树变得更加“浅”，因为它需要较少的分支来存储相同数量的数据。</a:t>
            </a:r>
          </a:p>
        </p:txBody>
      </p:sp>
      <p:pic>
        <p:nvPicPr>
          <p:cNvPr id="21" name="图片 20">
            <a:extLst>
              <a:ext uri="{FF2B5EF4-FFF2-40B4-BE49-F238E27FC236}">
                <a16:creationId xmlns:a16="http://schemas.microsoft.com/office/drawing/2014/main" id="{FEBF5691-7164-C5F7-07BC-35FA499797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113" y="356916"/>
            <a:ext cx="1033043" cy="1033043"/>
          </a:xfrm>
          <a:prstGeom prst="rect">
            <a:avLst/>
          </a:prstGeom>
        </p:spPr>
      </p:pic>
      <p:pic>
        <p:nvPicPr>
          <p:cNvPr id="1025" name="Picture 1">
            <a:extLst>
              <a:ext uri="{FF2B5EF4-FFF2-40B4-BE49-F238E27FC236}">
                <a16:creationId xmlns:a16="http://schemas.microsoft.com/office/drawing/2014/main" id="{9E66F6DC-D070-B144-8AE2-35BB6D040B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695" y="145022"/>
            <a:ext cx="4340366" cy="198489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2">
            <a:extLst>
              <a:ext uri="{FF2B5EF4-FFF2-40B4-BE49-F238E27FC236}">
                <a16:creationId xmlns:a16="http://schemas.microsoft.com/office/drawing/2014/main" id="{54E99DAD-B03A-9E4E-B84E-EBFB2BF90DB5}"/>
              </a:ext>
            </a:extLst>
          </p:cNvPr>
          <p:cNvSpPr>
            <a:spLocks noChangeArrowheads="1"/>
          </p:cNvSpPr>
          <p:nvPr/>
        </p:nvSpPr>
        <p:spPr bwMode="auto">
          <a:xfrm>
            <a:off x="815527" y="97386"/>
            <a:ext cx="637743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027" name="Picture 3">
            <a:extLst>
              <a:ext uri="{FF2B5EF4-FFF2-40B4-BE49-F238E27FC236}">
                <a16:creationId xmlns:a16="http://schemas.microsoft.com/office/drawing/2014/main" id="{0CABD1B7-1923-E947-ADA3-7AB91EAFF1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182" y="2195020"/>
            <a:ext cx="4375896" cy="1984890"/>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4">
            <a:extLst>
              <a:ext uri="{FF2B5EF4-FFF2-40B4-BE49-F238E27FC236}">
                <a16:creationId xmlns:a16="http://schemas.microsoft.com/office/drawing/2014/main" id="{8202D360-066A-C544-A92A-ED91715DC39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29" name="Picture 5">
            <a:extLst>
              <a:ext uri="{FF2B5EF4-FFF2-40B4-BE49-F238E27FC236}">
                <a16:creationId xmlns:a16="http://schemas.microsoft.com/office/drawing/2014/main" id="{A0278BCD-1C13-2841-8EBC-6B71A91E96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089" y="4399129"/>
            <a:ext cx="4421579" cy="1984888"/>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6">
            <a:extLst>
              <a:ext uri="{FF2B5EF4-FFF2-40B4-BE49-F238E27FC236}">
                <a16:creationId xmlns:a16="http://schemas.microsoft.com/office/drawing/2014/main" id="{E5AC7CC7-E816-3747-8766-872F7567594D}"/>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5" name="文本框 24">
            <a:extLst>
              <a:ext uri="{FF2B5EF4-FFF2-40B4-BE49-F238E27FC236}">
                <a16:creationId xmlns:a16="http://schemas.microsoft.com/office/drawing/2014/main" id="{258C894C-4D8F-024B-9384-6D905A85C9AB}"/>
              </a:ext>
            </a:extLst>
          </p:cNvPr>
          <p:cNvSpPr txBox="1"/>
          <p:nvPr/>
        </p:nvSpPr>
        <p:spPr>
          <a:xfrm>
            <a:off x="8612190" y="712209"/>
            <a:ext cx="3657600" cy="369332"/>
          </a:xfrm>
          <a:prstGeom prst="rect">
            <a:avLst/>
          </a:prstGeom>
          <a:noFill/>
        </p:spPr>
        <p:txBody>
          <a:bodyPr wrap="square" rtlCol="0">
            <a:spAutoFit/>
          </a:bodyPr>
          <a:lstStyle/>
          <a:p>
            <a:r>
              <a:rPr kumimoji="1" lang="zh-CN" altLang="en-US" dirty="0"/>
              <a:t>四叉树分析</a:t>
            </a:r>
          </a:p>
        </p:txBody>
      </p:sp>
    </p:spTree>
    <p:extLst>
      <p:ext uri="{BB962C8B-B14F-4D97-AF65-F5344CB8AC3E}">
        <p14:creationId xmlns:p14="http://schemas.microsoft.com/office/powerpoint/2010/main" val="2460424895"/>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3" presetClass="entr" presetSubtype="16"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fltVal val="0"/>
                                          </p:val>
                                        </p:tav>
                                        <p:tav tm="100000">
                                          <p:val>
                                            <p:strVal val="#ppt_w"/>
                                          </p:val>
                                        </p:tav>
                                      </p:tavLst>
                                    </p:anim>
                                    <p:anim calcmode="lin" valueType="num">
                                      <p:cBhvr>
                                        <p:cTn id="12" dur="500" fill="hold"/>
                                        <p:tgtEl>
                                          <p:spTgt spid="12"/>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2" presetClass="entr" presetSubtype="4"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down)">
                                      <p:cBhvr>
                                        <p:cTn id="20" dur="500"/>
                                        <p:tgtEl>
                                          <p:spTgt spid="15"/>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down)">
                                      <p:cBhvr>
                                        <p:cTn id="23" dur="500"/>
                                        <p:tgtEl>
                                          <p:spTgt spid="17"/>
                                        </p:tgtEl>
                                      </p:cBhvr>
                                    </p:animEffect>
                                  </p:childTnLst>
                                </p:cTn>
                              </p:par>
                            </p:childTnLst>
                          </p:cTn>
                        </p:par>
                        <p:par>
                          <p:cTn id="24" fill="hold">
                            <p:stCondLst>
                              <p:cond delay="1500"/>
                            </p:stCondLst>
                            <p:childTnLst>
                              <p:par>
                                <p:cTn id="25" presetID="14" presetClass="entr" presetSubtype="1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randombar(horizontal)">
                                      <p:cBhvr>
                                        <p:cTn id="27" dur="500"/>
                                        <p:tgtEl>
                                          <p:spTgt spid="16"/>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randombar(horizontal)">
                                      <p:cBhvr>
                                        <p:cTn id="3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0" y="6536417"/>
            <a:ext cx="12192000" cy="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a:cxnSpLocks/>
          </p:cNvCxnSpPr>
          <p:nvPr/>
        </p:nvCxnSpPr>
        <p:spPr>
          <a:xfrm>
            <a:off x="6006871" y="660907"/>
            <a:ext cx="0" cy="3619950"/>
          </a:xfrm>
          <a:prstGeom prst="line">
            <a:avLst/>
          </a:prstGeom>
          <a:ln w="12700">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2" name="组合 11"/>
          <p:cNvGrpSpPr>
            <a:grpSpLocks/>
          </p:cNvGrpSpPr>
          <p:nvPr/>
        </p:nvGrpSpPr>
        <p:grpSpPr bwMode="auto">
          <a:xfrm>
            <a:off x="6096000" y="436030"/>
            <a:ext cx="1123950" cy="1123950"/>
            <a:chOff x="7489036" y="1422916"/>
            <a:chExt cx="1123950" cy="1123950"/>
          </a:xfrm>
        </p:grpSpPr>
        <p:sp>
          <p:nvSpPr>
            <p:cNvPr id="13" name="椭圆 12"/>
            <p:cNvSpPr/>
            <p:nvPr/>
          </p:nvSpPr>
          <p:spPr>
            <a:xfrm>
              <a:off x="7489036" y="1422916"/>
              <a:ext cx="1123950" cy="112395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Freeform 274"/>
            <p:cNvSpPr>
              <a:spLocks noEditPoints="1"/>
            </p:cNvSpPr>
            <p:nvPr/>
          </p:nvSpPr>
          <p:spPr bwMode="auto">
            <a:xfrm>
              <a:off x="7773695" y="1706285"/>
              <a:ext cx="554633" cy="557212"/>
            </a:xfrm>
            <a:custGeom>
              <a:avLst/>
              <a:gdLst>
                <a:gd name="T0" fmla="*/ 280175 w 97"/>
                <a:gd name="T1" fmla="*/ 0 h 97"/>
                <a:gd name="T2" fmla="*/ 474583 w 97"/>
                <a:gd name="T3" fmla="*/ 80422 h 97"/>
                <a:gd name="T4" fmla="*/ 554633 w 97"/>
                <a:gd name="T5" fmla="*/ 281478 h 97"/>
                <a:gd name="T6" fmla="*/ 474583 w 97"/>
                <a:gd name="T7" fmla="*/ 476790 h 97"/>
                <a:gd name="T8" fmla="*/ 280175 w 97"/>
                <a:gd name="T9" fmla="*/ 557212 h 97"/>
                <a:gd name="T10" fmla="*/ 80050 w 97"/>
                <a:gd name="T11" fmla="*/ 476790 h 97"/>
                <a:gd name="T12" fmla="*/ 0 w 97"/>
                <a:gd name="T13" fmla="*/ 281478 h 97"/>
                <a:gd name="T14" fmla="*/ 80050 w 97"/>
                <a:gd name="T15" fmla="*/ 80422 h 97"/>
                <a:gd name="T16" fmla="*/ 280175 w 97"/>
                <a:gd name="T17" fmla="*/ 0 h 97"/>
                <a:gd name="T18" fmla="*/ 314483 w 97"/>
                <a:gd name="T19" fmla="*/ 269989 h 97"/>
                <a:gd name="T20" fmla="*/ 308765 w 97"/>
                <a:gd name="T21" fmla="*/ 258500 h 97"/>
                <a:gd name="T22" fmla="*/ 388815 w 97"/>
                <a:gd name="T23" fmla="*/ 137867 h 97"/>
                <a:gd name="T24" fmla="*/ 371661 w 97"/>
                <a:gd name="T25" fmla="*/ 120634 h 97"/>
                <a:gd name="T26" fmla="*/ 285893 w 97"/>
                <a:gd name="T27" fmla="*/ 247012 h 97"/>
                <a:gd name="T28" fmla="*/ 257304 w 97"/>
                <a:gd name="T29" fmla="*/ 247012 h 97"/>
                <a:gd name="T30" fmla="*/ 240150 w 97"/>
                <a:gd name="T31" fmla="*/ 298712 h 97"/>
                <a:gd name="T32" fmla="*/ 291611 w 97"/>
                <a:gd name="T33" fmla="*/ 321689 h 97"/>
                <a:gd name="T34" fmla="*/ 297329 w 97"/>
                <a:gd name="T35" fmla="*/ 315945 h 97"/>
                <a:gd name="T36" fmla="*/ 394533 w 97"/>
                <a:gd name="T37" fmla="*/ 350412 h 97"/>
                <a:gd name="T38" fmla="*/ 405968 w 97"/>
                <a:gd name="T39" fmla="*/ 321689 h 97"/>
                <a:gd name="T40" fmla="*/ 314483 w 97"/>
                <a:gd name="T41" fmla="*/ 287223 h 97"/>
                <a:gd name="T42" fmla="*/ 314483 w 97"/>
                <a:gd name="T43" fmla="*/ 269989 h 97"/>
                <a:gd name="T44" fmla="*/ 423122 w 97"/>
                <a:gd name="T45" fmla="*/ 137867 h 97"/>
                <a:gd name="T46" fmla="*/ 280175 w 97"/>
                <a:gd name="T47" fmla="*/ 74678 h 97"/>
                <a:gd name="T48" fmla="*/ 131511 w 97"/>
                <a:gd name="T49" fmla="*/ 137867 h 97"/>
                <a:gd name="T50" fmla="*/ 74332 w 97"/>
                <a:gd name="T51" fmla="*/ 281478 h 97"/>
                <a:gd name="T52" fmla="*/ 131511 w 97"/>
                <a:gd name="T53" fmla="*/ 425090 h 97"/>
                <a:gd name="T54" fmla="*/ 280175 w 97"/>
                <a:gd name="T55" fmla="*/ 482534 h 97"/>
                <a:gd name="T56" fmla="*/ 423122 w 97"/>
                <a:gd name="T57" fmla="*/ 425090 h 97"/>
                <a:gd name="T58" fmla="*/ 480301 w 97"/>
                <a:gd name="T59" fmla="*/ 281478 h 97"/>
                <a:gd name="T60" fmla="*/ 423122 w 97"/>
                <a:gd name="T61" fmla="*/ 137867 h 9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97" h="97">
                  <a:moveTo>
                    <a:pt x="49" y="0"/>
                  </a:moveTo>
                  <a:cubicBezTo>
                    <a:pt x="62" y="0"/>
                    <a:pt x="74" y="5"/>
                    <a:pt x="83" y="14"/>
                  </a:cubicBezTo>
                  <a:cubicBezTo>
                    <a:pt x="92" y="23"/>
                    <a:pt x="97" y="35"/>
                    <a:pt x="97" y="49"/>
                  </a:cubicBezTo>
                  <a:cubicBezTo>
                    <a:pt x="97" y="62"/>
                    <a:pt x="92" y="74"/>
                    <a:pt x="83" y="83"/>
                  </a:cubicBezTo>
                  <a:cubicBezTo>
                    <a:pt x="74" y="92"/>
                    <a:pt x="62" y="97"/>
                    <a:pt x="49" y="97"/>
                  </a:cubicBezTo>
                  <a:cubicBezTo>
                    <a:pt x="35" y="97"/>
                    <a:pt x="23" y="92"/>
                    <a:pt x="14" y="83"/>
                  </a:cubicBezTo>
                  <a:cubicBezTo>
                    <a:pt x="5" y="74"/>
                    <a:pt x="0" y="62"/>
                    <a:pt x="0" y="49"/>
                  </a:cubicBezTo>
                  <a:cubicBezTo>
                    <a:pt x="0" y="35"/>
                    <a:pt x="5" y="23"/>
                    <a:pt x="14" y="14"/>
                  </a:cubicBezTo>
                  <a:cubicBezTo>
                    <a:pt x="23" y="5"/>
                    <a:pt x="35" y="0"/>
                    <a:pt x="49" y="0"/>
                  </a:cubicBezTo>
                  <a:close/>
                  <a:moveTo>
                    <a:pt x="55" y="47"/>
                  </a:moveTo>
                  <a:cubicBezTo>
                    <a:pt x="54" y="46"/>
                    <a:pt x="54" y="45"/>
                    <a:pt x="54" y="45"/>
                  </a:cubicBezTo>
                  <a:cubicBezTo>
                    <a:pt x="59" y="38"/>
                    <a:pt x="64" y="31"/>
                    <a:pt x="68" y="24"/>
                  </a:cubicBezTo>
                  <a:cubicBezTo>
                    <a:pt x="67" y="23"/>
                    <a:pt x="66" y="22"/>
                    <a:pt x="65" y="21"/>
                  </a:cubicBezTo>
                  <a:cubicBezTo>
                    <a:pt x="59" y="28"/>
                    <a:pt x="54" y="35"/>
                    <a:pt x="50" y="43"/>
                  </a:cubicBezTo>
                  <a:cubicBezTo>
                    <a:pt x="48" y="42"/>
                    <a:pt x="47" y="43"/>
                    <a:pt x="45" y="43"/>
                  </a:cubicBezTo>
                  <a:cubicBezTo>
                    <a:pt x="42" y="45"/>
                    <a:pt x="40" y="49"/>
                    <a:pt x="42" y="52"/>
                  </a:cubicBezTo>
                  <a:cubicBezTo>
                    <a:pt x="43" y="56"/>
                    <a:pt x="47" y="58"/>
                    <a:pt x="51" y="56"/>
                  </a:cubicBezTo>
                  <a:cubicBezTo>
                    <a:pt x="51" y="56"/>
                    <a:pt x="52" y="56"/>
                    <a:pt x="52" y="55"/>
                  </a:cubicBezTo>
                  <a:cubicBezTo>
                    <a:pt x="58" y="58"/>
                    <a:pt x="63" y="60"/>
                    <a:pt x="69" y="61"/>
                  </a:cubicBezTo>
                  <a:cubicBezTo>
                    <a:pt x="70" y="59"/>
                    <a:pt x="71" y="58"/>
                    <a:pt x="71" y="56"/>
                  </a:cubicBezTo>
                  <a:cubicBezTo>
                    <a:pt x="66" y="54"/>
                    <a:pt x="61" y="51"/>
                    <a:pt x="55" y="50"/>
                  </a:cubicBezTo>
                  <a:cubicBezTo>
                    <a:pt x="55" y="49"/>
                    <a:pt x="55" y="48"/>
                    <a:pt x="55" y="47"/>
                  </a:cubicBezTo>
                  <a:close/>
                  <a:moveTo>
                    <a:pt x="74" y="24"/>
                  </a:moveTo>
                  <a:cubicBezTo>
                    <a:pt x="67" y="17"/>
                    <a:pt x="58" y="13"/>
                    <a:pt x="49" y="13"/>
                  </a:cubicBezTo>
                  <a:cubicBezTo>
                    <a:pt x="39" y="13"/>
                    <a:pt x="30" y="17"/>
                    <a:pt x="23" y="24"/>
                  </a:cubicBezTo>
                  <a:cubicBezTo>
                    <a:pt x="17" y="30"/>
                    <a:pt x="13" y="39"/>
                    <a:pt x="13" y="49"/>
                  </a:cubicBezTo>
                  <a:cubicBezTo>
                    <a:pt x="13" y="58"/>
                    <a:pt x="17" y="67"/>
                    <a:pt x="23" y="74"/>
                  </a:cubicBezTo>
                  <a:cubicBezTo>
                    <a:pt x="30" y="80"/>
                    <a:pt x="39" y="84"/>
                    <a:pt x="49" y="84"/>
                  </a:cubicBezTo>
                  <a:cubicBezTo>
                    <a:pt x="58" y="84"/>
                    <a:pt x="67" y="80"/>
                    <a:pt x="74" y="74"/>
                  </a:cubicBezTo>
                  <a:cubicBezTo>
                    <a:pt x="80" y="67"/>
                    <a:pt x="84" y="58"/>
                    <a:pt x="84" y="49"/>
                  </a:cubicBezTo>
                  <a:cubicBezTo>
                    <a:pt x="84" y="39"/>
                    <a:pt x="80" y="30"/>
                    <a:pt x="74" y="2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5" name="文本框 14"/>
          <p:cNvSpPr txBox="1">
            <a:spLocks noChangeArrowheads="1"/>
          </p:cNvSpPr>
          <p:nvPr/>
        </p:nvSpPr>
        <p:spPr bwMode="auto">
          <a:xfrm>
            <a:off x="7130820" y="1108849"/>
            <a:ext cx="43254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b="1" dirty="0"/>
              <a:t>100000</a:t>
            </a:r>
            <a:r>
              <a:rPr lang="zh-CN" altLang="en-US" sz="1600" b="1" dirty="0"/>
              <a:t>次最邻近查询时间 </a:t>
            </a:r>
            <a:r>
              <a:rPr lang="en-US" altLang="zh-CN" sz="1600" b="1" dirty="0"/>
              <a:t>(</a:t>
            </a:r>
            <a:r>
              <a:rPr lang="en" altLang="zh-CN" sz="1600" b="1" dirty="0" err="1"/>
              <a:t>NNQuery</a:t>
            </a:r>
            <a:r>
              <a:rPr lang="en" altLang="zh-CN" sz="1600" b="1" dirty="0"/>
              <a:t> Time)</a:t>
            </a:r>
            <a:r>
              <a:rPr lang="zh-CN" altLang="en-US" sz="1600" b="1" dirty="0"/>
              <a:t>：</a:t>
            </a:r>
            <a:endParaRPr lang="en" altLang="zh-CN" sz="1600" dirty="0"/>
          </a:p>
        </p:txBody>
      </p:sp>
      <p:sp>
        <p:nvSpPr>
          <p:cNvPr id="16" name="矩形 15"/>
          <p:cNvSpPr/>
          <p:nvPr/>
        </p:nvSpPr>
        <p:spPr>
          <a:xfrm>
            <a:off x="6568847" y="1437799"/>
            <a:ext cx="5170076" cy="3046988"/>
          </a:xfrm>
          <a:prstGeom prst="rect">
            <a:avLst/>
          </a:prstGeom>
        </p:spPr>
        <p:txBody>
          <a:bodyPr wrap="square">
            <a:spAutoFit/>
          </a:bodyPr>
          <a:lstStyle/>
          <a:p>
            <a:endParaRPr lang="zh-CN" altLang="en" sz="1600" dirty="0"/>
          </a:p>
          <a:p>
            <a:r>
              <a:rPr lang="en" altLang="zh-CN" sz="1600" dirty="0"/>
              <a:t>Filter </a:t>
            </a:r>
            <a:r>
              <a:rPr lang="zh-CN" altLang="en-US" sz="1600" dirty="0"/>
              <a:t>步骤：容量较低时，每个节点包含较少的几何特征，这意味着</a:t>
            </a:r>
            <a:r>
              <a:rPr lang="en" altLang="zh-CN" sz="1600" dirty="0"/>
              <a:t>filter</a:t>
            </a:r>
            <a:r>
              <a:rPr lang="zh-CN" altLang="en-US" sz="1600" dirty="0"/>
              <a:t>步骤可以迅速执行，因为只需简单地遍历较少的节点即可。这也解释了为什么在容量较低时（例如</a:t>
            </a:r>
            <a:r>
              <a:rPr lang="en-US" altLang="zh-CN" sz="1600" dirty="0"/>
              <a:t>70-120</a:t>
            </a:r>
            <a:r>
              <a:rPr lang="zh-CN" altLang="en-US" sz="1600" dirty="0"/>
              <a:t>），查询时间相对较低。</a:t>
            </a:r>
            <a:endParaRPr lang="en-US" altLang="zh-CN" sz="1600" dirty="0"/>
          </a:p>
          <a:p>
            <a:endParaRPr lang="zh-CN" altLang="en-US" sz="1600" dirty="0"/>
          </a:p>
          <a:p>
            <a:r>
              <a:rPr lang="en" altLang="zh-CN" sz="1600" dirty="0"/>
              <a:t>Refine </a:t>
            </a:r>
            <a:r>
              <a:rPr lang="zh-CN" altLang="en-US" sz="1600" dirty="0"/>
              <a:t>步骤</a:t>
            </a:r>
            <a:r>
              <a:rPr lang="en-US" altLang="zh-CN" sz="1600" dirty="0"/>
              <a:t>:</a:t>
            </a:r>
            <a:r>
              <a:rPr lang="zh-CN" altLang="en-US" sz="1600" dirty="0"/>
              <a:t>经过</a:t>
            </a:r>
            <a:r>
              <a:rPr lang="en" altLang="zh-CN" sz="1600" dirty="0"/>
              <a:t>filter</a:t>
            </a:r>
            <a:r>
              <a:rPr lang="zh-CN" altLang="en-US" sz="1600" dirty="0"/>
              <a:t>步骤后，</a:t>
            </a:r>
            <a:r>
              <a:rPr lang="en" altLang="zh-CN" sz="1600" dirty="0"/>
              <a:t>refine</a:t>
            </a:r>
            <a:r>
              <a:rPr lang="zh-CN" altLang="en-US" sz="1600" dirty="0"/>
              <a:t>步骤对剩余的候选项进行更精确的检查以确定最终的最邻近几何特征。随着容量的增加，每个节点中的几何特征数目增多，</a:t>
            </a:r>
            <a:r>
              <a:rPr lang="en" altLang="zh-CN" sz="1600" dirty="0"/>
              <a:t>refine</a:t>
            </a:r>
            <a:r>
              <a:rPr lang="zh-CN" altLang="en-US" sz="1600" dirty="0"/>
              <a:t>步骤需要更多时间来比较这些特征，以找到真正的最邻近特征。</a:t>
            </a:r>
            <a:endParaRPr lang="en-US" altLang="zh-CN" sz="1600" dirty="0"/>
          </a:p>
          <a:p>
            <a:endParaRPr lang="zh-CN" altLang="en-US" sz="1600" dirty="0"/>
          </a:p>
        </p:txBody>
      </p:sp>
      <p:pic>
        <p:nvPicPr>
          <p:cNvPr id="21" name="图片 20">
            <a:extLst>
              <a:ext uri="{FF2B5EF4-FFF2-40B4-BE49-F238E27FC236}">
                <a16:creationId xmlns:a16="http://schemas.microsoft.com/office/drawing/2014/main" id="{FEBF5691-7164-C5F7-07BC-35FA499797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49585" y="197984"/>
            <a:ext cx="1033043" cy="1033043"/>
          </a:xfrm>
          <a:prstGeom prst="rect">
            <a:avLst/>
          </a:prstGeom>
        </p:spPr>
      </p:pic>
      <p:sp>
        <p:nvSpPr>
          <p:cNvPr id="2" name="Rectangle 2">
            <a:extLst>
              <a:ext uri="{FF2B5EF4-FFF2-40B4-BE49-F238E27FC236}">
                <a16:creationId xmlns:a16="http://schemas.microsoft.com/office/drawing/2014/main" id="{54E99DAD-B03A-9E4E-B84E-EBFB2BF90DB5}"/>
              </a:ext>
            </a:extLst>
          </p:cNvPr>
          <p:cNvSpPr>
            <a:spLocks noChangeArrowheads="1"/>
          </p:cNvSpPr>
          <p:nvPr/>
        </p:nvSpPr>
        <p:spPr bwMode="auto">
          <a:xfrm>
            <a:off x="815527" y="97386"/>
            <a:ext cx="637743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3" name="Rectangle 4">
            <a:extLst>
              <a:ext uri="{FF2B5EF4-FFF2-40B4-BE49-F238E27FC236}">
                <a16:creationId xmlns:a16="http://schemas.microsoft.com/office/drawing/2014/main" id="{8202D360-066A-C544-A92A-ED91715DC39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6">
            <a:extLst>
              <a:ext uri="{FF2B5EF4-FFF2-40B4-BE49-F238E27FC236}">
                <a16:creationId xmlns:a16="http://schemas.microsoft.com/office/drawing/2014/main" id="{E5AC7CC7-E816-3747-8766-872F7567594D}"/>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5" name="文本框 24">
            <a:extLst>
              <a:ext uri="{FF2B5EF4-FFF2-40B4-BE49-F238E27FC236}">
                <a16:creationId xmlns:a16="http://schemas.microsoft.com/office/drawing/2014/main" id="{258C894C-4D8F-024B-9384-6D905A85C9AB}"/>
              </a:ext>
            </a:extLst>
          </p:cNvPr>
          <p:cNvSpPr txBox="1"/>
          <p:nvPr/>
        </p:nvSpPr>
        <p:spPr>
          <a:xfrm>
            <a:off x="918844" y="660907"/>
            <a:ext cx="3657600" cy="369332"/>
          </a:xfrm>
          <a:prstGeom prst="rect">
            <a:avLst/>
          </a:prstGeom>
          <a:noFill/>
        </p:spPr>
        <p:txBody>
          <a:bodyPr wrap="square" rtlCol="0">
            <a:spAutoFit/>
          </a:bodyPr>
          <a:lstStyle/>
          <a:p>
            <a:r>
              <a:rPr kumimoji="1" lang="zh-CN" altLang="en-US" dirty="0"/>
              <a:t>四叉树分析</a:t>
            </a:r>
          </a:p>
        </p:txBody>
      </p:sp>
      <p:sp>
        <p:nvSpPr>
          <p:cNvPr id="4" name="Rectangle 2">
            <a:extLst>
              <a:ext uri="{FF2B5EF4-FFF2-40B4-BE49-F238E27FC236}">
                <a16:creationId xmlns:a16="http://schemas.microsoft.com/office/drawing/2014/main" id="{67292BB9-203D-4241-8AAB-1DB128F7B8B8}"/>
              </a:ext>
            </a:extLst>
          </p:cNvPr>
          <p:cNvSpPr>
            <a:spLocks noChangeArrowheads="1"/>
          </p:cNvSpPr>
          <p:nvPr/>
        </p:nvSpPr>
        <p:spPr bwMode="auto">
          <a:xfrm>
            <a:off x="830166" y="2077066"/>
            <a:ext cx="410677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2051" name="Picture 3">
            <a:extLst>
              <a:ext uri="{FF2B5EF4-FFF2-40B4-BE49-F238E27FC236}">
                <a16:creationId xmlns:a16="http://schemas.microsoft.com/office/drawing/2014/main" id="{138B309A-8487-CF47-851F-60B2769F1D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374" y="1276611"/>
            <a:ext cx="5469238" cy="2501137"/>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4">
            <a:extLst>
              <a:ext uri="{FF2B5EF4-FFF2-40B4-BE49-F238E27FC236}">
                <a16:creationId xmlns:a16="http://schemas.microsoft.com/office/drawing/2014/main" id="{B769F34C-5637-3047-AF8D-71E6FDAE72A9}"/>
              </a:ext>
            </a:extLst>
          </p:cNvPr>
          <p:cNvSpPr>
            <a:spLocks noChangeArrowheads="1"/>
          </p:cNvSpPr>
          <p:nvPr/>
        </p:nvSpPr>
        <p:spPr bwMode="auto">
          <a:xfrm>
            <a:off x="76200" y="2566679"/>
            <a:ext cx="649264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8" name="文本框 27">
            <a:extLst>
              <a:ext uri="{FF2B5EF4-FFF2-40B4-BE49-F238E27FC236}">
                <a16:creationId xmlns:a16="http://schemas.microsoft.com/office/drawing/2014/main" id="{8AD5FA2B-942B-EA4B-8D34-92B8DA9E7096}"/>
              </a:ext>
            </a:extLst>
          </p:cNvPr>
          <p:cNvSpPr txBox="1"/>
          <p:nvPr/>
        </p:nvSpPr>
        <p:spPr>
          <a:xfrm>
            <a:off x="131115" y="4280857"/>
            <a:ext cx="12280900" cy="2308324"/>
          </a:xfrm>
          <a:prstGeom prst="rect">
            <a:avLst/>
          </a:prstGeom>
          <a:noFill/>
        </p:spPr>
        <p:txBody>
          <a:bodyPr wrap="square" rtlCol="0">
            <a:spAutoFit/>
          </a:bodyPr>
          <a:lstStyle/>
          <a:p>
            <a:r>
              <a:rPr lang="zh-CN" altLang="en-US" sz="1800" dirty="0"/>
              <a:t>从图表来看，可以观察到以下趋势：</a:t>
            </a:r>
          </a:p>
          <a:p>
            <a:r>
              <a:rPr lang="zh-CN" altLang="en-US" sz="1800" dirty="0"/>
              <a:t>容量较低时（</a:t>
            </a:r>
            <a:r>
              <a:rPr lang="en-US" altLang="zh-CN" sz="1800" dirty="0"/>
              <a:t>70-120</a:t>
            </a:r>
            <a:r>
              <a:rPr lang="zh-CN" altLang="en-US" sz="1800" dirty="0"/>
              <a:t>）</a:t>
            </a:r>
            <a:r>
              <a:rPr lang="en-US" altLang="zh-CN" sz="1800" dirty="0"/>
              <a:t>: </a:t>
            </a:r>
            <a:r>
              <a:rPr lang="zh-CN" altLang="en-US" sz="1800" dirty="0"/>
              <a:t>查询时间略有波动，但整体趋势是下降的。这可能是因为</a:t>
            </a:r>
            <a:r>
              <a:rPr lang="en" altLang="zh-CN" sz="1800" dirty="0"/>
              <a:t>filter</a:t>
            </a:r>
            <a:r>
              <a:rPr lang="zh-CN" altLang="en-US" sz="1800" dirty="0"/>
              <a:t>步骤能够迅速缩小搜索范围，即使</a:t>
            </a:r>
            <a:r>
              <a:rPr lang="en" altLang="zh-CN" sz="1800" dirty="0"/>
              <a:t>refine</a:t>
            </a:r>
            <a:r>
              <a:rPr lang="zh-CN" altLang="en-US" sz="1800" dirty="0"/>
              <a:t>步骤需要检查多个节点中较少的几何特征。</a:t>
            </a:r>
          </a:p>
          <a:p>
            <a:r>
              <a:rPr lang="zh-CN" altLang="en-US" sz="1800" dirty="0"/>
              <a:t>容量中等时（</a:t>
            </a:r>
            <a:r>
              <a:rPr lang="en-US" altLang="zh-CN" sz="1800" dirty="0"/>
              <a:t>130-170</a:t>
            </a:r>
            <a:r>
              <a:rPr lang="zh-CN" altLang="en-US" sz="1800" dirty="0"/>
              <a:t>）</a:t>
            </a:r>
            <a:r>
              <a:rPr lang="en-US" altLang="zh-CN" sz="1800" dirty="0"/>
              <a:t>: </a:t>
            </a:r>
            <a:r>
              <a:rPr lang="zh-CN" altLang="en-US" sz="1800" dirty="0"/>
              <a:t>查询时间波动上升，这可能是由于</a:t>
            </a:r>
            <a:r>
              <a:rPr lang="en" altLang="zh-CN" sz="1800" dirty="0"/>
              <a:t>filter</a:t>
            </a:r>
            <a:r>
              <a:rPr lang="zh-CN" altLang="en-US" sz="1800" dirty="0"/>
              <a:t>选出的候选节点增加，导致</a:t>
            </a:r>
            <a:r>
              <a:rPr lang="en" altLang="zh-CN" sz="1800" dirty="0"/>
              <a:t>refine</a:t>
            </a:r>
            <a:r>
              <a:rPr lang="zh-CN" altLang="en-US" sz="1800" dirty="0"/>
              <a:t>步骤所需时间增加。</a:t>
            </a:r>
          </a:p>
          <a:p>
            <a:r>
              <a:rPr lang="zh-CN" altLang="en-US" sz="1800" dirty="0"/>
              <a:t>容量较高时（</a:t>
            </a:r>
            <a:r>
              <a:rPr lang="en-US" altLang="zh-CN" sz="1800" dirty="0"/>
              <a:t>180-200</a:t>
            </a:r>
            <a:r>
              <a:rPr lang="zh-CN" altLang="en-US" sz="1800" dirty="0"/>
              <a:t>）</a:t>
            </a:r>
            <a:r>
              <a:rPr lang="en-US" altLang="zh-CN" sz="1800" dirty="0"/>
              <a:t>: </a:t>
            </a:r>
            <a:r>
              <a:rPr lang="zh-CN" altLang="en-US" sz="1800" dirty="0"/>
              <a:t>查询时间急剧上升，特别是在</a:t>
            </a:r>
            <a:r>
              <a:rPr lang="en-US" altLang="zh-CN" sz="1800" dirty="0"/>
              <a:t>180</a:t>
            </a:r>
            <a:r>
              <a:rPr lang="zh-CN" altLang="en-US" sz="1800" dirty="0"/>
              <a:t>和</a:t>
            </a:r>
            <a:r>
              <a:rPr lang="en-US" altLang="zh-CN" sz="1800" dirty="0"/>
              <a:t>190</a:t>
            </a:r>
            <a:r>
              <a:rPr lang="zh-CN" altLang="en-US" sz="1800" dirty="0"/>
              <a:t>时。这可能是由于尽管</a:t>
            </a:r>
            <a:r>
              <a:rPr lang="en" altLang="zh-CN" sz="1800" dirty="0"/>
              <a:t>filter</a:t>
            </a:r>
            <a:r>
              <a:rPr lang="zh-CN" altLang="en-US" sz="1800" dirty="0"/>
              <a:t>步骤可以快速排除大量节点，但每个节点中的几何特征数量增多导致</a:t>
            </a:r>
            <a:r>
              <a:rPr lang="en" altLang="zh-CN" sz="1800" dirty="0"/>
              <a:t>refine</a:t>
            </a:r>
            <a:r>
              <a:rPr lang="zh-CN" altLang="en-US" sz="1800" dirty="0"/>
              <a:t>步骤所需的时间大大增加。在这种情况下，每个节点需要进行更多的比较操作来确定最邻近特征。</a:t>
            </a:r>
          </a:p>
          <a:p>
            <a:endParaRPr kumimoji="1" lang="zh-CN" altLang="en-US" dirty="0"/>
          </a:p>
        </p:txBody>
      </p:sp>
    </p:spTree>
    <p:extLst>
      <p:ext uri="{BB962C8B-B14F-4D97-AF65-F5344CB8AC3E}">
        <p14:creationId xmlns:p14="http://schemas.microsoft.com/office/powerpoint/2010/main" val="529887274"/>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3" presetClass="entr" presetSubtype="16"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fltVal val="0"/>
                                          </p:val>
                                        </p:tav>
                                        <p:tav tm="100000">
                                          <p:val>
                                            <p:strVal val="#ppt_w"/>
                                          </p:val>
                                        </p:tav>
                                      </p:tavLst>
                                    </p:anim>
                                    <p:anim calcmode="lin" valueType="num">
                                      <p:cBhvr>
                                        <p:cTn id="12" dur="500" fill="hold"/>
                                        <p:tgtEl>
                                          <p:spTgt spid="12"/>
                                        </p:tgtEl>
                                        <p:attrNameLst>
                                          <p:attrName>ppt_h</p:attrName>
                                        </p:attrNameLst>
                                      </p:cBhvr>
                                      <p:tavLst>
                                        <p:tav tm="0">
                                          <p:val>
                                            <p:fltVal val="0"/>
                                          </p:val>
                                        </p:tav>
                                        <p:tav tm="100000">
                                          <p:val>
                                            <p:strVal val="#ppt_h"/>
                                          </p:val>
                                        </p:tav>
                                      </p:tavLst>
                                    </p:anim>
                                  </p:childTnLst>
                                </p:cTn>
                              </p:par>
                            </p:childTnLst>
                          </p:cTn>
                        </p:par>
                        <p:par>
                          <p:cTn id="13" fill="hold">
                            <p:stCondLst>
                              <p:cond delay="1000"/>
                            </p:stCondLst>
                            <p:childTnLst>
                              <p:par>
                                <p:cTn id="14" presetID="22" presetClass="entr" presetSubtype="4"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down)">
                                      <p:cBhvr>
                                        <p:cTn id="16" dur="500"/>
                                        <p:tgtEl>
                                          <p:spTgt spid="15"/>
                                        </p:tgtEl>
                                      </p:cBhvr>
                                    </p:animEffect>
                                  </p:childTnLst>
                                </p:cTn>
                              </p:par>
                            </p:childTnLst>
                          </p:cTn>
                        </p:par>
                        <p:par>
                          <p:cTn id="17" fill="hold">
                            <p:stCondLst>
                              <p:cond delay="1500"/>
                            </p:stCondLst>
                            <p:childTnLst>
                              <p:par>
                                <p:cTn id="18" presetID="14" presetClass="entr" presetSubtype="10"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randombar(horizontal)">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56"/>
          <p:cNvSpPr txBox="1">
            <a:spLocks noChangeArrowheads="1"/>
          </p:cNvSpPr>
          <p:nvPr/>
        </p:nvSpPr>
        <p:spPr bwMode="auto">
          <a:xfrm>
            <a:off x="840590" y="330016"/>
            <a:ext cx="85242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a:solidFill>
                  <a:srgbClr val="000000"/>
                </a:solidFill>
              </a:rPr>
              <a:t>建树时间分析</a:t>
            </a:r>
            <a:endParaRPr lang="en-US" altLang="zh-CN" sz="2400" b="1" dirty="0">
              <a:solidFill>
                <a:schemeClr val="tx1">
                  <a:lumMod val="75000"/>
                  <a:lumOff val="25000"/>
                </a:schemeClr>
              </a:solidFill>
              <a:latin typeface="Agency FB" panose="020B0503020202020204" pitchFamily="34" charset="0"/>
            </a:endParaRPr>
          </a:p>
        </p:txBody>
      </p:sp>
      <p:cxnSp>
        <p:nvCxnSpPr>
          <p:cNvPr id="28" name="直接连接符 27"/>
          <p:cNvCxnSpPr/>
          <p:nvPr/>
        </p:nvCxnSpPr>
        <p:spPr>
          <a:xfrm flipV="1">
            <a:off x="-21182" y="5980555"/>
            <a:ext cx="1520860" cy="726565"/>
          </a:xfrm>
          <a:prstGeom prst="line">
            <a:avLst/>
          </a:prstGeom>
          <a:ln w="412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21182" y="4965183"/>
            <a:ext cx="3333457" cy="159250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30" name="图片 29">
            <a:extLst>
              <a:ext uri="{FF2B5EF4-FFF2-40B4-BE49-F238E27FC236}">
                <a16:creationId xmlns:a16="http://schemas.microsoft.com/office/drawing/2014/main" id="{F34F44D6-8FC8-098E-5CA2-9E5B3DC593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4888" y="330016"/>
            <a:ext cx="1033043" cy="1033043"/>
          </a:xfrm>
          <a:prstGeom prst="rect">
            <a:avLst/>
          </a:prstGeom>
        </p:spPr>
      </p:pic>
      <p:pic>
        <p:nvPicPr>
          <p:cNvPr id="3073" name="Picture 1">
            <a:extLst>
              <a:ext uri="{FF2B5EF4-FFF2-40B4-BE49-F238E27FC236}">
                <a16:creationId xmlns:a16="http://schemas.microsoft.com/office/drawing/2014/main" id="{C3CF5BA8-C954-3242-AC9B-1C96339311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248" y="1020067"/>
            <a:ext cx="9901409" cy="208450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2">
            <a:extLst>
              <a:ext uri="{FF2B5EF4-FFF2-40B4-BE49-F238E27FC236}">
                <a16:creationId xmlns:a16="http://schemas.microsoft.com/office/drawing/2014/main" id="{9E591623-E673-7349-B5A4-6DE7F78ED31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075" name="Picture 3">
            <a:extLst>
              <a:ext uri="{FF2B5EF4-FFF2-40B4-BE49-F238E27FC236}">
                <a16:creationId xmlns:a16="http://schemas.microsoft.com/office/drawing/2014/main" id="{0CF627B9-83EE-EE4D-9FD0-EADE8C241E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0590" y="4736973"/>
            <a:ext cx="9876099" cy="1970147"/>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4">
            <a:extLst>
              <a:ext uri="{FF2B5EF4-FFF2-40B4-BE49-F238E27FC236}">
                <a16:creationId xmlns:a16="http://schemas.microsoft.com/office/drawing/2014/main" id="{C73000CC-FF66-AB4C-9852-58729FDA5184}"/>
              </a:ext>
            </a:extLst>
          </p:cNvPr>
          <p:cNvSpPr>
            <a:spLocks noChangeArrowheads="1"/>
          </p:cNvSpPr>
          <p:nvPr/>
        </p:nvSpPr>
        <p:spPr bwMode="auto">
          <a:xfrm>
            <a:off x="787330" y="5640900"/>
            <a:ext cx="130304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2" name="文本框 31">
            <a:extLst>
              <a:ext uri="{FF2B5EF4-FFF2-40B4-BE49-F238E27FC236}">
                <a16:creationId xmlns:a16="http://schemas.microsoft.com/office/drawing/2014/main" id="{F52A1137-C4C1-984E-BF09-5B5488392D54}"/>
              </a:ext>
            </a:extLst>
          </p:cNvPr>
          <p:cNvSpPr txBox="1"/>
          <p:nvPr/>
        </p:nvSpPr>
        <p:spPr>
          <a:xfrm>
            <a:off x="1017205" y="3038640"/>
            <a:ext cx="9676712" cy="2308324"/>
          </a:xfrm>
          <a:prstGeom prst="rect">
            <a:avLst/>
          </a:prstGeom>
          <a:noFill/>
        </p:spPr>
        <p:txBody>
          <a:bodyPr wrap="square" rtlCol="0">
            <a:spAutoFit/>
          </a:bodyPr>
          <a:lstStyle/>
          <a:p>
            <a:r>
              <a:rPr lang="zh-CN" altLang="en-US" dirty="0">
                <a:solidFill>
                  <a:srgbClr val="000000"/>
                </a:solidFill>
              </a:rPr>
              <a:t>         </a:t>
            </a:r>
            <a:r>
              <a:rPr lang="zh-CN" altLang="en-US" b="0" i="0" u="none" strike="noStrike" dirty="0">
                <a:solidFill>
                  <a:srgbClr val="000000"/>
                </a:solidFill>
                <a:effectLst/>
              </a:rPr>
              <a:t>表格为四叉树和</a:t>
            </a:r>
            <a:r>
              <a:rPr lang="en-US" altLang="zh-CN" b="0" i="0" u="none" strike="noStrike" dirty="0">
                <a:solidFill>
                  <a:srgbClr val="000000"/>
                </a:solidFill>
                <a:effectLst/>
              </a:rPr>
              <a:t>R</a:t>
            </a:r>
            <a:r>
              <a:rPr lang="zh-CN" altLang="en-US" b="0" i="0" u="none" strike="noStrike" dirty="0">
                <a:solidFill>
                  <a:srgbClr val="000000"/>
                </a:solidFill>
                <a:effectLst/>
              </a:rPr>
              <a:t>树在</a:t>
            </a:r>
            <a:r>
              <a:rPr lang="en" altLang="zh-CN" b="0" i="0" u="none" strike="noStrike" dirty="0">
                <a:solidFill>
                  <a:srgbClr val="000000"/>
                </a:solidFill>
                <a:effectLst/>
              </a:rPr>
              <a:t>capacity</a:t>
            </a:r>
            <a:r>
              <a:rPr lang="zh-CN" altLang="en-US" b="0" i="0" u="none" strike="noStrike" dirty="0">
                <a:solidFill>
                  <a:srgbClr val="000000"/>
                </a:solidFill>
                <a:effectLst/>
              </a:rPr>
              <a:t>为</a:t>
            </a:r>
            <a:r>
              <a:rPr lang="en-US" altLang="zh-CN" b="0" i="0" u="none" strike="noStrike" dirty="0">
                <a:solidFill>
                  <a:srgbClr val="000000"/>
                </a:solidFill>
                <a:effectLst/>
              </a:rPr>
              <a:t>70</a:t>
            </a:r>
            <a:r>
              <a:rPr lang="zh-CN" altLang="en-US" b="0" i="0" u="none" strike="noStrike" dirty="0">
                <a:solidFill>
                  <a:srgbClr val="000000"/>
                </a:solidFill>
                <a:effectLst/>
              </a:rPr>
              <a:t>、</a:t>
            </a:r>
            <a:r>
              <a:rPr lang="en-US" altLang="zh-CN" b="0" i="0" u="none" strike="noStrike" dirty="0">
                <a:solidFill>
                  <a:srgbClr val="000000"/>
                </a:solidFill>
                <a:effectLst/>
              </a:rPr>
              <a:t>130</a:t>
            </a:r>
            <a:r>
              <a:rPr lang="zh-CN" altLang="en-US" b="0" i="0" u="none" strike="noStrike" dirty="0">
                <a:solidFill>
                  <a:srgbClr val="000000"/>
                </a:solidFill>
                <a:effectLst/>
              </a:rPr>
              <a:t>、</a:t>
            </a:r>
            <a:r>
              <a:rPr lang="en-US" altLang="zh-CN" b="0" i="0" u="none" strike="noStrike" dirty="0">
                <a:solidFill>
                  <a:srgbClr val="000000"/>
                </a:solidFill>
                <a:effectLst/>
              </a:rPr>
              <a:t>200</a:t>
            </a:r>
            <a:r>
              <a:rPr lang="zh-CN" altLang="en-US" b="0" i="0" u="none" strike="noStrike" dirty="0">
                <a:solidFill>
                  <a:srgbClr val="000000"/>
                </a:solidFill>
                <a:effectLst/>
              </a:rPr>
              <a:t>的情况下，对</a:t>
            </a:r>
            <a:r>
              <a:rPr lang="en" altLang="zh-CN" b="0" i="0" u="none" strike="noStrike" dirty="0">
                <a:solidFill>
                  <a:srgbClr val="000000"/>
                </a:solidFill>
                <a:effectLst/>
              </a:rPr>
              <a:t>taxi</a:t>
            </a:r>
            <a:r>
              <a:rPr lang="zh-CN" altLang="en" b="0" i="0" u="none" strike="noStrike" dirty="0">
                <a:solidFill>
                  <a:srgbClr val="000000"/>
                </a:solidFill>
                <a:effectLst/>
              </a:rPr>
              <a:t>、</a:t>
            </a:r>
            <a:r>
              <a:rPr lang="en" altLang="zh-CN" b="0" i="0" u="none" strike="noStrike" dirty="0">
                <a:solidFill>
                  <a:srgbClr val="000000"/>
                </a:solidFill>
                <a:effectLst/>
              </a:rPr>
              <a:t>highway</a:t>
            </a:r>
            <a:r>
              <a:rPr lang="zh-CN" altLang="en-US" b="0" i="0" u="none" strike="noStrike" dirty="0">
                <a:solidFill>
                  <a:srgbClr val="000000"/>
                </a:solidFill>
                <a:effectLst/>
              </a:rPr>
              <a:t>以及</a:t>
            </a:r>
            <a:r>
              <a:rPr lang="en" altLang="zh-CN" b="0" i="0" u="none" strike="noStrike" dirty="0">
                <a:solidFill>
                  <a:srgbClr val="000000"/>
                </a:solidFill>
                <a:effectLst/>
              </a:rPr>
              <a:t>station</a:t>
            </a:r>
            <a:r>
              <a:rPr lang="zh-CN" altLang="en-US" b="0" i="0" u="none" strike="noStrike" dirty="0">
                <a:solidFill>
                  <a:srgbClr val="000000"/>
                </a:solidFill>
                <a:effectLst/>
              </a:rPr>
              <a:t>三个数据集的建树所用时间统计。</a:t>
            </a:r>
            <a:endParaRPr lang="en-US" altLang="zh-CN" b="0" i="0" u="none" strike="noStrike" dirty="0">
              <a:solidFill>
                <a:srgbClr val="000000"/>
              </a:solidFill>
              <a:effectLst/>
            </a:endParaRPr>
          </a:p>
          <a:p>
            <a:r>
              <a:rPr lang="zh-CN" altLang="en-US" dirty="0">
                <a:solidFill>
                  <a:srgbClr val="000000"/>
                </a:solidFill>
              </a:rPr>
              <a:t>         </a:t>
            </a:r>
            <a:r>
              <a:rPr lang="zh-CN" altLang="en-US" b="0" i="0" u="none" strike="noStrike" dirty="0">
                <a:solidFill>
                  <a:srgbClr val="000000"/>
                </a:solidFill>
                <a:effectLst/>
              </a:rPr>
              <a:t>四叉树总体建树时间都比较快，在</a:t>
            </a:r>
            <a:r>
              <a:rPr lang="en-US" altLang="zh-CN" b="0" i="0" u="none" strike="noStrike" dirty="0">
                <a:solidFill>
                  <a:srgbClr val="000000"/>
                </a:solidFill>
                <a:effectLst/>
              </a:rPr>
              <a:t>1</a:t>
            </a:r>
            <a:r>
              <a:rPr lang="zh-CN" altLang="en-US" b="0" i="0" u="none" strike="noStrike" dirty="0">
                <a:solidFill>
                  <a:srgbClr val="000000"/>
                </a:solidFill>
                <a:effectLst/>
              </a:rPr>
              <a:t>秒以内即可完成</a:t>
            </a:r>
            <a:r>
              <a:rPr lang="en-US" altLang="zh-CN" b="0" i="0" u="none" strike="noStrike" dirty="0">
                <a:solidFill>
                  <a:srgbClr val="000000"/>
                </a:solidFill>
                <a:effectLst/>
              </a:rPr>
              <a:t>, </a:t>
            </a:r>
            <a:r>
              <a:rPr lang="zh-CN" altLang="en-US" dirty="0">
                <a:solidFill>
                  <a:srgbClr val="000000"/>
                </a:solidFill>
              </a:rPr>
              <a:t>但总体时间也是随着数据集数量的增长而变长的</a:t>
            </a:r>
            <a:r>
              <a:rPr lang="zh-CN" altLang="en-US" b="0" i="0" u="none" strike="noStrike" dirty="0">
                <a:solidFill>
                  <a:srgbClr val="000000"/>
                </a:solidFill>
                <a:effectLst/>
              </a:rPr>
              <a:t>；</a:t>
            </a:r>
            <a:endParaRPr lang="en-US" altLang="zh-CN" b="0" i="0" u="none" strike="noStrike" dirty="0">
              <a:solidFill>
                <a:srgbClr val="000000"/>
              </a:solidFill>
              <a:effectLst/>
            </a:endParaRPr>
          </a:p>
          <a:p>
            <a:r>
              <a:rPr lang="zh-CN" altLang="en-US" b="0" i="0" u="none" strike="noStrike" dirty="0">
                <a:solidFill>
                  <a:srgbClr val="000000"/>
                </a:solidFill>
                <a:effectLst/>
              </a:rPr>
              <a:t>         对于</a:t>
            </a:r>
            <a:r>
              <a:rPr lang="en-US" altLang="zh-CN" b="0" i="0" u="none" strike="noStrike" dirty="0">
                <a:solidFill>
                  <a:srgbClr val="000000"/>
                </a:solidFill>
                <a:effectLst/>
              </a:rPr>
              <a:t>R</a:t>
            </a:r>
            <a:r>
              <a:rPr lang="zh-CN" altLang="en-US" b="0" i="0" u="none" strike="noStrike" dirty="0">
                <a:solidFill>
                  <a:srgbClr val="000000"/>
                </a:solidFill>
                <a:effectLst/>
              </a:rPr>
              <a:t>树，在数据量较小的</a:t>
            </a:r>
            <a:r>
              <a:rPr lang="en" altLang="zh-CN" b="0" i="0" u="none" strike="noStrike" dirty="0">
                <a:solidFill>
                  <a:srgbClr val="000000"/>
                </a:solidFill>
                <a:effectLst/>
              </a:rPr>
              <a:t>highway</a:t>
            </a:r>
            <a:r>
              <a:rPr lang="zh-CN" altLang="en-US" b="0" i="0" u="none" strike="noStrike" dirty="0">
                <a:solidFill>
                  <a:srgbClr val="000000"/>
                </a:solidFill>
                <a:effectLst/>
              </a:rPr>
              <a:t>和</a:t>
            </a:r>
            <a:r>
              <a:rPr lang="en" altLang="zh-CN" b="0" i="0" u="none" strike="noStrike" dirty="0">
                <a:solidFill>
                  <a:srgbClr val="000000"/>
                </a:solidFill>
                <a:effectLst/>
              </a:rPr>
              <a:t>station</a:t>
            </a:r>
            <a:r>
              <a:rPr lang="zh-CN" altLang="en-US" b="0" i="0" u="none" strike="noStrike" dirty="0">
                <a:solidFill>
                  <a:srgbClr val="000000"/>
                </a:solidFill>
                <a:effectLst/>
              </a:rPr>
              <a:t>数据上，建树速度较快，在</a:t>
            </a:r>
            <a:r>
              <a:rPr lang="en-US" altLang="zh-CN" b="0" i="0" u="none" strike="noStrike" dirty="0">
                <a:solidFill>
                  <a:srgbClr val="000000"/>
                </a:solidFill>
                <a:effectLst/>
              </a:rPr>
              <a:t>0.2</a:t>
            </a:r>
            <a:r>
              <a:rPr lang="zh-CN" altLang="en-US" b="0" i="0" u="none" strike="noStrike" dirty="0">
                <a:solidFill>
                  <a:srgbClr val="000000"/>
                </a:solidFill>
                <a:effectLst/>
              </a:rPr>
              <a:t>秒以内；而对于</a:t>
            </a:r>
            <a:r>
              <a:rPr lang="en-US" altLang="zh-CN" b="0" i="0" u="none" strike="noStrike" dirty="0">
                <a:solidFill>
                  <a:srgbClr val="000000"/>
                </a:solidFill>
                <a:effectLst/>
              </a:rPr>
              <a:t>40,000+</a:t>
            </a:r>
            <a:r>
              <a:rPr lang="zh-CN" altLang="en-US" b="0" i="0" u="none" strike="noStrike" dirty="0">
                <a:solidFill>
                  <a:srgbClr val="000000"/>
                </a:solidFill>
                <a:effectLst/>
              </a:rPr>
              <a:t>的</a:t>
            </a:r>
            <a:r>
              <a:rPr lang="en" altLang="zh-CN" b="0" i="0" u="none" strike="noStrike" dirty="0">
                <a:solidFill>
                  <a:srgbClr val="000000"/>
                </a:solidFill>
                <a:effectLst/>
              </a:rPr>
              <a:t>taxi</a:t>
            </a:r>
            <a:r>
              <a:rPr lang="zh-CN" altLang="en-US" b="0" i="0" u="none" strike="noStrike" dirty="0">
                <a:solidFill>
                  <a:srgbClr val="000000"/>
                </a:solidFill>
                <a:effectLst/>
              </a:rPr>
              <a:t>数据，所用时间需要若干秒；可以看出数据量对</a:t>
            </a:r>
            <a:r>
              <a:rPr lang="en" altLang="zh-CN" b="0" i="0" u="none" strike="noStrike" dirty="0">
                <a:solidFill>
                  <a:srgbClr val="000000"/>
                </a:solidFill>
                <a:effectLst/>
              </a:rPr>
              <a:t>R-tree</a:t>
            </a:r>
            <a:r>
              <a:rPr lang="zh-CN" altLang="en-US" b="0" i="0" u="none" strike="noStrike" dirty="0">
                <a:solidFill>
                  <a:srgbClr val="000000"/>
                </a:solidFill>
                <a:effectLst/>
              </a:rPr>
              <a:t>建树的时间影响较大；</a:t>
            </a:r>
          </a:p>
          <a:p>
            <a:endParaRPr lang="zh-CN" altLang="en-US" b="0" i="0" u="none" strike="noStrike" dirty="0">
              <a:solidFill>
                <a:srgbClr val="000000"/>
              </a:solidFill>
              <a:effectLst/>
            </a:endParaRPr>
          </a:p>
          <a:p>
            <a:endParaRPr kumimoji="1" lang="zh-CN" altLang="en-US" dirty="0"/>
          </a:p>
        </p:txBody>
      </p:sp>
    </p:spTree>
    <p:extLst>
      <p:ext uri="{BB962C8B-B14F-4D97-AF65-F5344CB8AC3E}">
        <p14:creationId xmlns:p14="http://schemas.microsoft.com/office/powerpoint/2010/main" val="1456801773"/>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14:presetBounceEnd="34000">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14:bounceEnd="34000">
                                          <p:cBhvr additive="base">
                                            <p:cTn id="7" dur="750" fill="hold"/>
                                            <p:tgtEl>
                                              <p:spTgt spid="27"/>
                                            </p:tgtEl>
                                            <p:attrNameLst>
                                              <p:attrName>ppt_x</p:attrName>
                                            </p:attrNameLst>
                                          </p:cBhvr>
                                          <p:tavLst>
                                            <p:tav tm="0">
                                              <p:val>
                                                <p:strVal val="1+#ppt_w/2"/>
                                              </p:val>
                                            </p:tav>
                                            <p:tav tm="100000">
                                              <p:val>
                                                <p:strVal val="#ppt_x"/>
                                              </p:val>
                                            </p:tav>
                                          </p:tavLst>
                                        </p:anim>
                                        <p:anim calcmode="lin" valueType="num" p14:bounceEnd="34000">
                                          <p:cBhvr additive="base">
                                            <p:cTn id="8" dur="750" fill="hold"/>
                                            <p:tgtEl>
                                              <p:spTgt spid="27"/>
                                            </p:tgtEl>
                                            <p:attrNameLst>
                                              <p:attrName>ppt_y</p:attrName>
                                            </p:attrNameLst>
                                          </p:cBhvr>
                                          <p:tavLst>
                                            <p:tav tm="0">
                                              <p:val>
                                                <p:strVal val="#ppt_y"/>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1+#ppt_w/2"/>
                                              </p:val>
                                            </p:tav>
                                            <p:tav tm="100000">
                                              <p:val>
                                                <p:strVal val="#ppt_x"/>
                                              </p:val>
                                            </p:tav>
                                          </p:tavLst>
                                        </p:anim>
                                        <p:anim calcmode="lin" valueType="num">
                                          <p:cBhvr additive="base">
                                            <p:cTn id="12" dur="500" fill="hold"/>
                                            <p:tgtEl>
                                              <p:spTgt spid="28"/>
                                            </p:tgtEl>
                                            <p:attrNameLst>
                                              <p:attrName>ppt_y</p:attrName>
                                            </p:attrNameLst>
                                          </p:cBhvr>
                                          <p:tavLst>
                                            <p:tav tm="0">
                                              <p:val>
                                                <p:strVal val="0-#ppt_h/2"/>
                                              </p:val>
                                            </p:tav>
                                            <p:tav tm="100000">
                                              <p:val>
                                                <p:strVal val="#ppt_y"/>
                                              </p:val>
                                            </p:tav>
                                          </p:tavLst>
                                        </p:anim>
                                      </p:childTnLst>
                                    </p:cTn>
                                  </p:par>
                                  <p:par>
                                    <p:cTn id="13" presetID="2" presetClass="entr" presetSubtype="3" fill="hold" nodeType="withEffect">
                                      <p:stCondLst>
                                        <p:cond delay="1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1+#ppt_w/2"/>
                                              </p:val>
                                            </p:tav>
                                            <p:tav tm="100000">
                                              <p:val>
                                                <p:strVal val="#ppt_x"/>
                                              </p:val>
                                            </p:tav>
                                          </p:tavLst>
                                        </p:anim>
                                        <p:anim calcmode="lin" valueType="num">
                                          <p:cBhvr additive="base">
                                            <p:cTn id="16"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750" fill="hold"/>
                                            <p:tgtEl>
                                              <p:spTgt spid="27"/>
                                            </p:tgtEl>
                                            <p:attrNameLst>
                                              <p:attrName>ppt_x</p:attrName>
                                            </p:attrNameLst>
                                          </p:cBhvr>
                                          <p:tavLst>
                                            <p:tav tm="0">
                                              <p:val>
                                                <p:strVal val="1+#ppt_w/2"/>
                                              </p:val>
                                            </p:tav>
                                            <p:tav tm="100000">
                                              <p:val>
                                                <p:strVal val="#ppt_x"/>
                                              </p:val>
                                            </p:tav>
                                          </p:tavLst>
                                        </p:anim>
                                        <p:anim calcmode="lin" valueType="num">
                                          <p:cBhvr additive="base">
                                            <p:cTn id="8" dur="750" fill="hold"/>
                                            <p:tgtEl>
                                              <p:spTgt spid="27"/>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8"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0-#ppt_w/2"/>
                                              </p:val>
                                            </p:tav>
                                            <p:tav tm="100000">
                                              <p:val>
                                                <p:strVal val="#ppt_x"/>
                                              </p:val>
                                            </p:tav>
                                          </p:tavLst>
                                        </p:anim>
                                        <p:anim calcmode="lin" valueType="num">
                                          <p:cBhvr additive="base">
                                            <p:cTn id="17" dur="500" fill="hold"/>
                                            <p:tgtEl>
                                              <p:spTgt spid="7"/>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0-#ppt_w/2"/>
                                              </p:val>
                                            </p:tav>
                                            <p:tav tm="100000">
                                              <p:val>
                                                <p:strVal val="#ppt_x"/>
                                              </p:val>
                                            </p:tav>
                                          </p:tavLst>
                                        </p:anim>
                                        <p:anim calcmode="lin" valueType="num">
                                          <p:cBhvr additive="base">
                                            <p:cTn id="21" dur="500" fill="hold"/>
                                            <p:tgtEl>
                                              <p:spTgt spid="11"/>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500" fill="hold"/>
                                            <p:tgtEl>
                                              <p:spTgt spid="15"/>
                                            </p:tgtEl>
                                            <p:attrNameLst>
                                              <p:attrName>ppt_x</p:attrName>
                                            </p:attrNameLst>
                                          </p:cBhvr>
                                          <p:tavLst>
                                            <p:tav tm="0">
                                              <p:val>
                                                <p:strVal val="0-#ppt_w/2"/>
                                              </p:val>
                                            </p:tav>
                                            <p:tav tm="100000">
                                              <p:val>
                                                <p:strVal val="#ppt_x"/>
                                              </p:val>
                                            </p:tav>
                                          </p:tavLst>
                                        </p:anim>
                                        <p:anim calcmode="lin" valueType="num">
                                          <p:cBhvr additive="base">
                                            <p:cTn id="25" dur="500" fill="hold"/>
                                            <p:tgtEl>
                                              <p:spTgt spid="15"/>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 calcmode="lin" valueType="num">
                                          <p:cBhvr additive="base">
                                            <p:cTn id="28" dur="500" fill="hold"/>
                                            <p:tgtEl>
                                              <p:spTgt spid="21"/>
                                            </p:tgtEl>
                                            <p:attrNameLst>
                                              <p:attrName>ppt_x</p:attrName>
                                            </p:attrNameLst>
                                          </p:cBhvr>
                                          <p:tavLst>
                                            <p:tav tm="0">
                                              <p:val>
                                                <p:strVal val="1+#ppt_w/2"/>
                                              </p:val>
                                            </p:tav>
                                            <p:tav tm="100000">
                                              <p:val>
                                                <p:strVal val="#ppt_x"/>
                                              </p:val>
                                            </p:tav>
                                          </p:tavLst>
                                        </p:anim>
                                        <p:anim calcmode="lin" valueType="num">
                                          <p:cBhvr additive="base">
                                            <p:cTn id="29" dur="500" fill="hold"/>
                                            <p:tgtEl>
                                              <p:spTgt spid="21"/>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additive="base">
                                            <p:cTn id="32" dur="500" fill="hold"/>
                                            <p:tgtEl>
                                              <p:spTgt spid="22"/>
                                            </p:tgtEl>
                                            <p:attrNameLst>
                                              <p:attrName>ppt_x</p:attrName>
                                            </p:attrNameLst>
                                          </p:cBhvr>
                                          <p:tavLst>
                                            <p:tav tm="0">
                                              <p:val>
                                                <p:strVal val="1+#ppt_w/2"/>
                                              </p:val>
                                            </p:tav>
                                            <p:tav tm="100000">
                                              <p:val>
                                                <p:strVal val="#ppt_x"/>
                                              </p:val>
                                            </p:tav>
                                          </p:tavLst>
                                        </p:anim>
                                        <p:anim calcmode="lin" valueType="num">
                                          <p:cBhvr additive="base">
                                            <p:cTn id="33" dur="500" fill="hold"/>
                                            <p:tgtEl>
                                              <p:spTgt spid="22"/>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 calcmode="lin" valueType="num">
                                          <p:cBhvr additive="base">
                                            <p:cTn id="36" dur="500" fill="hold"/>
                                            <p:tgtEl>
                                              <p:spTgt spid="19"/>
                                            </p:tgtEl>
                                            <p:attrNameLst>
                                              <p:attrName>ppt_x</p:attrName>
                                            </p:attrNameLst>
                                          </p:cBhvr>
                                          <p:tavLst>
                                            <p:tav tm="0">
                                              <p:val>
                                                <p:strVal val="1+#ppt_w/2"/>
                                              </p:val>
                                            </p:tav>
                                            <p:tav tm="100000">
                                              <p:val>
                                                <p:strVal val="#ppt_x"/>
                                              </p:val>
                                            </p:tav>
                                          </p:tavLst>
                                        </p:anim>
                                        <p:anim calcmode="lin" valueType="num">
                                          <p:cBhvr additive="base">
                                            <p:cTn id="37" dur="500" fill="hold"/>
                                            <p:tgtEl>
                                              <p:spTgt spid="19"/>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additive="base">
                                            <p:cTn id="40" dur="500" fill="hold"/>
                                            <p:tgtEl>
                                              <p:spTgt spid="20"/>
                                            </p:tgtEl>
                                            <p:attrNameLst>
                                              <p:attrName>ppt_x</p:attrName>
                                            </p:attrNameLst>
                                          </p:cBhvr>
                                          <p:tavLst>
                                            <p:tav tm="0">
                                              <p:val>
                                                <p:strVal val="1+#ppt_w/2"/>
                                              </p:val>
                                            </p:tav>
                                            <p:tav tm="100000">
                                              <p:val>
                                                <p:strVal val="#ppt_x"/>
                                              </p:val>
                                            </p:tav>
                                          </p:tavLst>
                                        </p:anim>
                                        <p:anim calcmode="lin" valueType="num">
                                          <p:cBhvr additive="base">
                                            <p:cTn id="41" dur="500" fill="hold"/>
                                            <p:tgtEl>
                                              <p:spTgt spid="20"/>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250"/>
                                      </p:stCondLst>
                                      <p:childTnLst>
                                        <p:set>
                                          <p:cBhvr>
                                            <p:cTn id="43" dur="1" fill="hold">
                                              <p:stCondLst>
                                                <p:cond delay="0"/>
                                              </p:stCondLst>
                                            </p:cTn>
                                            <p:tgtEl>
                                              <p:spTgt spid="25"/>
                                            </p:tgtEl>
                                            <p:attrNameLst>
                                              <p:attrName>style.visibility</p:attrName>
                                            </p:attrNameLst>
                                          </p:cBhvr>
                                          <p:to>
                                            <p:strVal val="visible"/>
                                          </p:to>
                                        </p:set>
                                        <p:anim calcmode="lin" valueType="num">
                                          <p:cBhvr additive="base">
                                            <p:cTn id="44" dur="500" fill="hold"/>
                                            <p:tgtEl>
                                              <p:spTgt spid="25"/>
                                            </p:tgtEl>
                                            <p:attrNameLst>
                                              <p:attrName>ppt_x</p:attrName>
                                            </p:attrNameLst>
                                          </p:cBhvr>
                                          <p:tavLst>
                                            <p:tav tm="0">
                                              <p:val>
                                                <p:strVal val="1+#ppt_w/2"/>
                                              </p:val>
                                            </p:tav>
                                            <p:tav tm="100000">
                                              <p:val>
                                                <p:strVal val="#ppt_x"/>
                                              </p:val>
                                            </p:tav>
                                          </p:tavLst>
                                        </p:anim>
                                        <p:anim calcmode="lin" valueType="num">
                                          <p:cBhvr additive="base">
                                            <p:cTn id="45" dur="500" fill="hold"/>
                                            <p:tgtEl>
                                              <p:spTgt spid="25"/>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250"/>
                                      </p:stCondLst>
                                      <p:childTnLst>
                                        <p:set>
                                          <p:cBhvr>
                                            <p:cTn id="47" dur="1" fill="hold">
                                              <p:stCondLst>
                                                <p:cond delay="0"/>
                                              </p:stCondLst>
                                            </p:cTn>
                                            <p:tgtEl>
                                              <p:spTgt spid="26"/>
                                            </p:tgtEl>
                                            <p:attrNameLst>
                                              <p:attrName>style.visibility</p:attrName>
                                            </p:attrNameLst>
                                          </p:cBhvr>
                                          <p:to>
                                            <p:strVal val="visible"/>
                                          </p:to>
                                        </p:set>
                                        <p:anim calcmode="lin" valueType="num">
                                          <p:cBhvr additive="base">
                                            <p:cTn id="48" dur="500" fill="hold"/>
                                            <p:tgtEl>
                                              <p:spTgt spid="26"/>
                                            </p:tgtEl>
                                            <p:attrNameLst>
                                              <p:attrName>ppt_x</p:attrName>
                                            </p:attrNameLst>
                                          </p:cBhvr>
                                          <p:tavLst>
                                            <p:tav tm="0">
                                              <p:val>
                                                <p:strVal val="1+#ppt_w/2"/>
                                              </p:val>
                                            </p:tav>
                                            <p:tav tm="100000">
                                              <p:val>
                                                <p:strVal val="#ppt_x"/>
                                              </p:val>
                                            </p:tav>
                                          </p:tavLst>
                                        </p:anim>
                                        <p:anim calcmode="lin" valueType="num">
                                          <p:cBhvr additive="base">
                                            <p:cTn id="49" dur="500" fill="hold"/>
                                            <p:tgtEl>
                                              <p:spTgt spid="26"/>
                                            </p:tgtEl>
                                            <p:attrNameLst>
                                              <p:attrName>ppt_y</p:attrName>
                                            </p:attrNameLst>
                                          </p:cBhvr>
                                          <p:tavLst>
                                            <p:tav tm="0">
                                              <p:val>
                                                <p:strVal val="#ppt_y"/>
                                              </p:val>
                                            </p:tav>
                                            <p:tav tm="100000">
                                              <p:val>
                                                <p:strVal val="#ppt_y"/>
                                              </p:val>
                                            </p:tav>
                                          </p:tavLst>
                                        </p:anim>
                                      </p:childTnLst>
                                    </p:cTn>
                                  </p:par>
                                  <p:par>
                                    <p:cTn id="50" presetID="2" presetClass="entr" presetSubtype="2" fill="hold" grpId="0" nodeType="withEffect">
                                      <p:stCondLst>
                                        <p:cond delay="25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500" fill="hold"/>
                                            <p:tgtEl>
                                              <p:spTgt spid="23"/>
                                            </p:tgtEl>
                                            <p:attrNameLst>
                                              <p:attrName>ppt_x</p:attrName>
                                            </p:attrNameLst>
                                          </p:cBhvr>
                                          <p:tavLst>
                                            <p:tav tm="0">
                                              <p:val>
                                                <p:strVal val="1+#ppt_w/2"/>
                                              </p:val>
                                            </p:tav>
                                            <p:tav tm="100000">
                                              <p:val>
                                                <p:strVal val="#ppt_x"/>
                                              </p:val>
                                            </p:tav>
                                          </p:tavLst>
                                        </p:anim>
                                        <p:anim calcmode="lin" valueType="num">
                                          <p:cBhvr additive="base">
                                            <p:cTn id="53" dur="500" fill="hold"/>
                                            <p:tgtEl>
                                              <p:spTgt spid="23"/>
                                            </p:tgtEl>
                                            <p:attrNameLst>
                                              <p:attrName>ppt_y</p:attrName>
                                            </p:attrNameLst>
                                          </p:cBhvr>
                                          <p:tavLst>
                                            <p:tav tm="0">
                                              <p:val>
                                                <p:strVal val="#ppt_y"/>
                                              </p:val>
                                            </p:tav>
                                            <p:tav tm="100000">
                                              <p:val>
                                                <p:strVal val="#ppt_y"/>
                                              </p:val>
                                            </p:tav>
                                          </p:tavLst>
                                        </p:anim>
                                      </p:childTnLst>
                                    </p:cTn>
                                  </p:par>
                                  <p:par>
                                    <p:cTn id="54" presetID="2" presetClass="entr" presetSubtype="2" fill="hold" grpId="0" nodeType="withEffect">
                                      <p:stCondLst>
                                        <p:cond delay="250"/>
                                      </p:stCondLst>
                                      <p:childTnLst>
                                        <p:set>
                                          <p:cBhvr>
                                            <p:cTn id="55" dur="1" fill="hold">
                                              <p:stCondLst>
                                                <p:cond delay="0"/>
                                              </p:stCondLst>
                                            </p:cTn>
                                            <p:tgtEl>
                                              <p:spTgt spid="24"/>
                                            </p:tgtEl>
                                            <p:attrNameLst>
                                              <p:attrName>style.visibility</p:attrName>
                                            </p:attrNameLst>
                                          </p:cBhvr>
                                          <p:to>
                                            <p:strVal val="visible"/>
                                          </p:to>
                                        </p:set>
                                        <p:anim calcmode="lin" valueType="num">
                                          <p:cBhvr additive="base">
                                            <p:cTn id="56" dur="500" fill="hold"/>
                                            <p:tgtEl>
                                              <p:spTgt spid="24"/>
                                            </p:tgtEl>
                                            <p:attrNameLst>
                                              <p:attrName>ppt_x</p:attrName>
                                            </p:attrNameLst>
                                          </p:cBhvr>
                                          <p:tavLst>
                                            <p:tav tm="0">
                                              <p:val>
                                                <p:strVal val="1+#ppt_w/2"/>
                                              </p:val>
                                            </p:tav>
                                            <p:tav tm="100000">
                                              <p:val>
                                                <p:strVal val="#ppt_x"/>
                                              </p:val>
                                            </p:tav>
                                          </p:tavLst>
                                        </p:anim>
                                        <p:anim calcmode="lin" valueType="num">
                                          <p:cBhvr additive="base">
                                            <p:cTn id="57" dur="500" fill="hold"/>
                                            <p:tgtEl>
                                              <p:spTgt spid="24"/>
                                            </p:tgtEl>
                                            <p:attrNameLst>
                                              <p:attrName>ppt_y</p:attrName>
                                            </p:attrNameLst>
                                          </p:cBhvr>
                                          <p:tavLst>
                                            <p:tav tm="0">
                                              <p:val>
                                                <p:strVal val="#ppt_y"/>
                                              </p:val>
                                            </p:tav>
                                            <p:tav tm="100000">
                                              <p:val>
                                                <p:strVal val="#ppt_y"/>
                                              </p:val>
                                            </p:tav>
                                          </p:tavLst>
                                        </p:anim>
                                      </p:childTnLst>
                                    </p:cTn>
                                  </p:par>
                                  <p:par>
                                    <p:cTn id="58" presetID="2" presetClass="entr" presetSubtype="3" fill="hold" nodeType="withEffect">
                                      <p:stCondLst>
                                        <p:cond delay="0"/>
                                      </p:stCondLst>
                                      <p:childTnLst>
                                        <p:set>
                                          <p:cBhvr>
                                            <p:cTn id="59" dur="1" fill="hold">
                                              <p:stCondLst>
                                                <p:cond delay="0"/>
                                              </p:stCondLst>
                                            </p:cTn>
                                            <p:tgtEl>
                                              <p:spTgt spid="28"/>
                                            </p:tgtEl>
                                            <p:attrNameLst>
                                              <p:attrName>style.visibility</p:attrName>
                                            </p:attrNameLst>
                                          </p:cBhvr>
                                          <p:to>
                                            <p:strVal val="visible"/>
                                          </p:to>
                                        </p:set>
                                        <p:anim calcmode="lin" valueType="num">
                                          <p:cBhvr additive="base">
                                            <p:cTn id="60" dur="500" fill="hold"/>
                                            <p:tgtEl>
                                              <p:spTgt spid="28"/>
                                            </p:tgtEl>
                                            <p:attrNameLst>
                                              <p:attrName>ppt_x</p:attrName>
                                            </p:attrNameLst>
                                          </p:cBhvr>
                                          <p:tavLst>
                                            <p:tav tm="0">
                                              <p:val>
                                                <p:strVal val="1+#ppt_w/2"/>
                                              </p:val>
                                            </p:tav>
                                            <p:tav tm="100000">
                                              <p:val>
                                                <p:strVal val="#ppt_x"/>
                                              </p:val>
                                            </p:tav>
                                          </p:tavLst>
                                        </p:anim>
                                        <p:anim calcmode="lin" valueType="num">
                                          <p:cBhvr additive="base">
                                            <p:cTn id="61" dur="500" fill="hold"/>
                                            <p:tgtEl>
                                              <p:spTgt spid="28"/>
                                            </p:tgtEl>
                                            <p:attrNameLst>
                                              <p:attrName>ppt_y</p:attrName>
                                            </p:attrNameLst>
                                          </p:cBhvr>
                                          <p:tavLst>
                                            <p:tav tm="0">
                                              <p:val>
                                                <p:strVal val="0-#ppt_h/2"/>
                                              </p:val>
                                            </p:tav>
                                            <p:tav tm="100000">
                                              <p:val>
                                                <p:strVal val="#ppt_y"/>
                                              </p:val>
                                            </p:tav>
                                          </p:tavLst>
                                        </p:anim>
                                      </p:childTnLst>
                                    </p:cTn>
                                  </p:par>
                                  <p:par>
                                    <p:cTn id="62" presetID="2" presetClass="entr" presetSubtype="3" fill="hold" nodeType="withEffect">
                                      <p:stCondLst>
                                        <p:cond delay="100"/>
                                      </p:stCondLst>
                                      <p:childTnLst>
                                        <p:set>
                                          <p:cBhvr>
                                            <p:cTn id="63" dur="1" fill="hold">
                                              <p:stCondLst>
                                                <p:cond delay="0"/>
                                              </p:stCondLst>
                                            </p:cTn>
                                            <p:tgtEl>
                                              <p:spTgt spid="29"/>
                                            </p:tgtEl>
                                            <p:attrNameLst>
                                              <p:attrName>style.visibility</p:attrName>
                                            </p:attrNameLst>
                                          </p:cBhvr>
                                          <p:to>
                                            <p:strVal val="visible"/>
                                          </p:to>
                                        </p:set>
                                        <p:anim calcmode="lin" valueType="num">
                                          <p:cBhvr additive="base">
                                            <p:cTn id="64" dur="500" fill="hold"/>
                                            <p:tgtEl>
                                              <p:spTgt spid="29"/>
                                            </p:tgtEl>
                                            <p:attrNameLst>
                                              <p:attrName>ppt_x</p:attrName>
                                            </p:attrNameLst>
                                          </p:cBhvr>
                                          <p:tavLst>
                                            <p:tav tm="0">
                                              <p:val>
                                                <p:strVal val="1+#ppt_w/2"/>
                                              </p:val>
                                            </p:tav>
                                            <p:tav tm="100000">
                                              <p:val>
                                                <p:strVal val="#ppt_x"/>
                                              </p:val>
                                            </p:tav>
                                          </p:tavLst>
                                        </p:anim>
                                        <p:anim calcmode="lin" valueType="num">
                                          <p:cBhvr additive="base">
                                            <p:cTn id="65"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P spid="25" grpId="0"/>
          <p:bldP spid="26" grpId="0"/>
          <p:bldP spid="27"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56"/>
          <p:cNvSpPr txBox="1">
            <a:spLocks noChangeArrowheads="1"/>
          </p:cNvSpPr>
          <p:nvPr/>
        </p:nvSpPr>
        <p:spPr bwMode="auto">
          <a:xfrm>
            <a:off x="840590" y="330016"/>
            <a:ext cx="85242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a:solidFill>
                  <a:srgbClr val="000000"/>
                </a:solidFill>
              </a:rPr>
              <a:t>建树时间分析</a:t>
            </a:r>
            <a:endParaRPr lang="en-US" altLang="zh-CN" sz="2400" b="1" dirty="0">
              <a:solidFill>
                <a:schemeClr val="tx1">
                  <a:lumMod val="75000"/>
                  <a:lumOff val="25000"/>
                </a:schemeClr>
              </a:solidFill>
              <a:latin typeface="Agency FB" panose="020B0503020202020204" pitchFamily="34" charset="0"/>
            </a:endParaRPr>
          </a:p>
        </p:txBody>
      </p:sp>
      <p:cxnSp>
        <p:nvCxnSpPr>
          <p:cNvPr id="28" name="直接连接符 27"/>
          <p:cNvCxnSpPr/>
          <p:nvPr/>
        </p:nvCxnSpPr>
        <p:spPr>
          <a:xfrm flipV="1">
            <a:off x="-21182" y="5980555"/>
            <a:ext cx="1520860" cy="726565"/>
          </a:xfrm>
          <a:prstGeom prst="line">
            <a:avLst/>
          </a:prstGeom>
          <a:ln w="412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21182" y="4965183"/>
            <a:ext cx="3333457" cy="159250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30" name="图片 29">
            <a:extLst>
              <a:ext uri="{FF2B5EF4-FFF2-40B4-BE49-F238E27FC236}">
                <a16:creationId xmlns:a16="http://schemas.microsoft.com/office/drawing/2014/main" id="{F34F44D6-8FC8-098E-5CA2-9E5B3DC593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4888" y="330016"/>
            <a:ext cx="1033043" cy="1033043"/>
          </a:xfrm>
          <a:prstGeom prst="rect">
            <a:avLst/>
          </a:prstGeom>
        </p:spPr>
      </p:pic>
      <p:pic>
        <p:nvPicPr>
          <p:cNvPr id="3073" name="Picture 1">
            <a:extLst>
              <a:ext uri="{FF2B5EF4-FFF2-40B4-BE49-F238E27FC236}">
                <a16:creationId xmlns:a16="http://schemas.microsoft.com/office/drawing/2014/main" id="{C3CF5BA8-C954-3242-AC9B-1C96339311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248" y="1020067"/>
            <a:ext cx="9901409" cy="208450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2">
            <a:extLst>
              <a:ext uri="{FF2B5EF4-FFF2-40B4-BE49-F238E27FC236}">
                <a16:creationId xmlns:a16="http://schemas.microsoft.com/office/drawing/2014/main" id="{9E591623-E673-7349-B5A4-6DE7F78ED31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075" name="Picture 3">
            <a:extLst>
              <a:ext uri="{FF2B5EF4-FFF2-40B4-BE49-F238E27FC236}">
                <a16:creationId xmlns:a16="http://schemas.microsoft.com/office/drawing/2014/main" id="{0CF627B9-83EE-EE4D-9FD0-EADE8C241E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0590" y="4736973"/>
            <a:ext cx="9876099" cy="1970147"/>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4">
            <a:extLst>
              <a:ext uri="{FF2B5EF4-FFF2-40B4-BE49-F238E27FC236}">
                <a16:creationId xmlns:a16="http://schemas.microsoft.com/office/drawing/2014/main" id="{C73000CC-FF66-AB4C-9852-58729FDA5184}"/>
              </a:ext>
            </a:extLst>
          </p:cNvPr>
          <p:cNvSpPr>
            <a:spLocks noChangeArrowheads="1"/>
          </p:cNvSpPr>
          <p:nvPr/>
        </p:nvSpPr>
        <p:spPr bwMode="auto">
          <a:xfrm>
            <a:off x="787330" y="5640900"/>
            <a:ext cx="130304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2" name="文本框 31">
            <a:extLst>
              <a:ext uri="{FF2B5EF4-FFF2-40B4-BE49-F238E27FC236}">
                <a16:creationId xmlns:a16="http://schemas.microsoft.com/office/drawing/2014/main" id="{F52A1137-C4C1-984E-BF09-5B5488392D54}"/>
              </a:ext>
            </a:extLst>
          </p:cNvPr>
          <p:cNvSpPr txBox="1"/>
          <p:nvPr/>
        </p:nvSpPr>
        <p:spPr>
          <a:xfrm>
            <a:off x="1039977" y="3210857"/>
            <a:ext cx="9676712" cy="1754326"/>
          </a:xfrm>
          <a:prstGeom prst="rect">
            <a:avLst/>
          </a:prstGeom>
          <a:noFill/>
        </p:spPr>
        <p:txBody>
          <a:bodyPr wrap="square" rtlCol="0">
            <a:spAutoFit/>
          </a:bodyPr>
          <a:lstStyle/>
          <a:p>
            <a:pPr algn="l">
              <a:buFont typeface="Arial" panose="020B0604020202020204" pitchFamily="34" charset="0"/>
              <a:buChar char="•"/>
            </a:pPr>
            <a:r>
              <a:rPr lang="en" altLang="zh-CN" b="1" i="0" u="none" strike="noStrike" dirty="0">
                <a:solidFill>
                  <a:srgbClr val="000000"/>
                </a:solidFill>
                <a:effectLst/>
              </a:rPr>
              <a:t>Quadtree</a:t>
            </a:r>
            <a:r>
              <a:rPr lang="en" altLang="zh-CN" b="0" i="0" u="none" strike="noStrike" dirty="0">
                <a:solidFill>
                  <a:srgbClr val="000000"/>
                </a:solidFill>
                <a:effectLst/>
              </a:rPr>
              <a:t> </a:t>
            </a:r>
            <a:r>
              <a:rPr lang="zh-CN" altLang="en-US" b="0" i="0" u="none" strike="noStrike" dirty="0">
                <a:solidFill>
                  <a:srgbClr val="000000"/>
                </a:solidFill>
                <a:effectLst/>
              </a:rPr>
              <a:t>的结构相对简单。它通过递归地将空间分割为四个象限来组织数据。这种分割方式比较固定和简单，不依赖于数据的具体分布。</a:t>
            </a:r>
          </a:p>
          <a:p>
            <a:pPr algn="l">
              <a:buFont typeface="Arial" panose="020B0604020202020204" pitchFamily="34" charset="0"/>
              <a:buChar char="•"/>
            </a:pPr>
            <a:r>
              <a:rPr lang="en" altLang="zh-CN" b="1" i="0" u="none" strike="noStrike" dirty="0">
                <a:solidFill>
                  <a:srgbClr val="000000"/>
                </a:solidFill>
                <a:effectLst/>
              </a:rPr>
              <a:t>R-Tree</a:t>
            </a:r>
            <a:r>
              <a:rPr lang="en" altLang="zh-CN" b="0" i="0" u="none" strike="noStrike" dirty="0">
                <a:solidFill>
                  <a:srgbClr val="000000"/>
                </a:solidFill>
                <a:effectLst/>
              </a:rPr>
              <a:t> </a:t>
            </a:r>
            <a:r>
              <a:rPr lang="zh-CN" altLang="en-US" b="0" i="0" u="none" strike="noStrike" dirty="0">
                <a:solidFill>
                  <a:srgbClr val="000000"/>
                </a:solidFill>
                <a:effectLst/>
              </a:rPr>
              <a:t>的结构更复杂。它需要维护空间对象的最小边界矩形（</a:t>
            </a:r>
            <a:r>
              <a:rPr lang="en" altLang="zh-CN" b="0" i="0" u="none" strike="noStrike" dirty="0">
                <a:solidFill>
                  <a:srgbClr val="000000"/>
                </a:solidFill>
                <a:effectLst/>
              </a:rPr>
              <a:t>Minimum Bounding Rectangles, MBRs</a:t>
            </a:r>
            <a:r>
              <a:rPr lang="zh-CN" altLang="en" b="0" i="0" u="none" strike="noStrike" dirty="0">
                <a:solidFill>
                  <a:srgbClr val="000000"/>
                </a:solidFill>
                <a:effectLst/>
              </a:rPr>
              <a:t>），</a:t>
            </a:r>
            <a:r>
              <a:rPr lang="zh-CN" altLang="en-US" b="0" i="0" u="none" strike="noStrike" dirty="0">
                <a:solidFill>
                  <a:srgbClr val="000000"/>
                </a:solidFill>
                <a:effectLst/>
              </a:rPr>
              <a:t>并且在构建过程中要考虑如何分组这些矩形以最小化重叠和空间覆盖。这需要更多的计算，特别是在选择如何分割节点时。</a:t>
            </a:r>
          </a:p>
          <a:p>
            <a:endParaRPr kumimoji="1" lang="zh-CN" altLang="en-US" dirty="0"/>
          </a:p>
        </p:txBody>
      </p:sp>
    </p:spTree>
    <p:extLst>
      <p:ext uri="{BB962C8B-B14F-4D97-AF65-F5344CB8AC3E}">
        <p14:creationId xmlns:p14="http://schemas.microsoft.com/office/powerpoint/2010/main" val="3405076369"/>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14:presetBounceEnd="34000">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14:bounceEnd="34000">
                                          <p:cBhvr additive="base">
                                            <p:cTn id="7" dur="750" fill="hold"/>
                                            <p:tgtEl>
                                              <p:spTgt spid="27"/>
                                            </p:tgtEl>
                                            <p:attrNameLst>
                                              <p:attrName>ppt_x</p:attrName>
                                            </p:attrNameLst>
                                          </p:cBhvr>
                                          <p:tavLst>
                                            <p:tav tm="0">
                                              <p:val>
                                                <p:strVal val="1+#ppt_w/2"/>
                                              </p:val>
                                            </p:tav>
                                            <p:tav tm="100000">
                                              <p:val>
                                                <p:strVal val="#ppt_x"/>
                                              </p:val>
                                            </p:tav>
                                          </p:tavLst>
                                        </p:anim>
                                        <p:anim calcmode="lin" valueType="num" p14:bounceEnd="34000">
                                          <p:cBhvr additive="base">
                                            <p:cTn id="8" dur="750" fill="hold"/>
                                            <p:tgtEl>
                                              <p:spTgt spid="27"/>
                                            </p:tgtEl>
                                            <p:attrNameLst>
                                              <p:attrName>ppt_y</p:attrName>
                                            </p:attrNameLst>
                                          </p:cBhvr>
                                          <p:tavLst>
                                            <p:tav tm="0">
                                              <p:val>
                                                <p:strVal val="#ppt_y"/>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1+#ppt_w/2"/>
                                              </p:val>
                                            </p:tav>
                                            <p:tav tm="100000">
                                              <p:val>
                                                <p:strVal val="#ppt_x"/>
                                              </p:val>
                                            </p:tav>
                                          </p:tavLst>
                                        </p:anim>
                                        <p:anim calcmode="lin" valueType="num">
                                          <p:cBhvr additive="base">
                                            <p:cTn id="12" dur="500" fill="hold"/>
                                            <p:tgtEl>
                                              <p:spTgt spid="28"/>
                                            </p:tgtEl>
                                            <p:attrNameLst>
                                              <p:attrName>ppt_y</p:attrName>
                                            </p:attrNameLst>
                                          </p:cBhvr>
                                          <p:tavLst>
                                            <p:tav tm="0">
                                              <p:val>
                                                <p:strVal val="0-#ppt_h/2"/>
                                              </p:val>
                                            </p:tav>
                                            <p:tav tm="100000">
                                              <p:val>
                                                <p:strVal val="#ppt_y"/>
                                              </p:val>
                                            </p:tav>
                                          </p:tavLst>
                                        </p:anim>
                                      </p:childTnLst>
                                    </p:cTn>
                                  </p:par>
                                  <p:par>
                                    <p:cTn id="13" presetID="2" presetClass="entr" presetSubtype="3" fill="hold" nodeType="withEffect">
                                      <p:stCondLst>
                                        <p:cond delay="1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1+#ppt_w/2"/>
                                              </p:val>
                                            </p:tav>
                                            <p:tav tm="100000">
                                              <p:val>
                                                <p:strVal val="#ppt_x"/>
                                              </p:val>
                                            </p:tav>
                                          </p:tavLst>
                                        </p:anim>
                                        <p:anim calcmode="lin" valueType="num">
                                          <p:cBhvr additive="base">
                                            <p:cTn id="16"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750" fill="hold"/>
                                            <p:tgtEl>
                                              <p:spTgt spid="27"/>
                                            </p:tgtEl>
                                            <p:attrNameLst>
                                              <p:attrName>ppt_x</p:attrName>
                                            </p:attrNameLst>
                                          </p:cBhvr>
                                          <p:tavLst>
                                            <p:tav tm="0">
                                              <p:val>
                                                <p:strVal val="1+#ppt_w/2"/>
                                              </p:val>
                                            </p:tav>
                                            <p:tav tm="100000">
                                              <p:val>
                                                <p:strVal val="#ppt_x"/>
                                              </p:val>
                                            </p:tav>
                                          </p:tavLst>
                                        </p:anim>
                                        <p:anim calcmode="lin" valueType="num">
                                          <p:cBhvr additive="base">
                                            <p:cTn id="8" dur="750" fill="hold"/>
                                            <p:tgtEl>
                                              <p:spTgt spid="27"/>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8"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0-#ppt_w/2"/>
                                              </p:val>
                                            </p:tav>
                                            <p:tav tm="100000">
                                              <p:val>
                                                <p:strVal val="#ppt_x"/>
                                              </p:val>
                                            </p:tav>
                                          </p:tavLst>
                                        </p:anim>
                                        <p:anim calcmode="lin" valueType="num">
                                          <p:cBhvr additive="base">
                                            <p:cTn id="17" dur="500" fill="hold"/>
                                            <p:tgtEl>
                                              <p:spTgt spid="7"/>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0-#ppt_w/2"/>
                                              </p:val>
                                            </p:tav>
                                            <p:tav tm="100000">
                                              <p:val>
                                                <p:strVal val="#ppt_x"/>
                                              </p:val>
                                            </p:tav>
                                          </p:tavLst>
                                        </p:anim>
                                        <p:anim calcmode="lin" valueType="num">
                                          <p:cBhvr additive="base">
                                            <p:cTn id="21" dur="500" fill="hold"/>
                                            <p:tgtEl>
                                              <p:spTgt spid="11"/>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500" fill="hold"/>
                                            <p:tgtEl>
                                              <p:spTgt spid="15"/>
                                            </p:tgtEl>
                                            <p:attrNameLst>
                                              <p:attrName>ppt_x</p:attrName>
                                            </p:attrNameLst>
                                          </p:cBhvr>
                                          <p:tavLst>
                                            <p:tav tm="0">
                                              <p:val>
                                                <p:strVal val="0-#ppt_w/2"/>
                                              </p:val>
                                            </p:tav>
                                            <p:tav tm="100000">
                                              <p:val>
                                                <p:strVal val="#ppt_x"/>
                                              </p:val>
                                            </p:tav>
                                          </p:tavLst>
                                        </p:anim>
                                        <p:anim calcmode="lin" valueType="num">
                                          <p:cBhvr additive="base">
                                            <p:cTn id="25" dur="500" fill="hold"/>
                                            <p:tgtEl>
                                              <p:spTgt spid="15"/>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 calcmode="lin" valueType="num">
                                          <p:cBhvr additive="base">
                                            <p:cTn id="28" dur="500" fill="hold"/>
                                            <p:tgtEl>
                                              <p:spTgt spid="21"/>
                                            </p:tgtEl>
                                            <p:attrNameLst>
                                              <p:attrName>ppt_x</p:attrName>
                                            </p:attrNameLst>
                                          </p:cBhvr>
                                          <p:tavLst>
                                            <p:tav tm="0">
                                              <p:val>
                                                <p:strVal val="1+#ppt_w/2"/>
                                              </p:val>
                                            </p:tav>
                                            <p:tav tm="100000">
                                              <p:val>
                                                <p:strVal val="#ppt_x"/>
                                              </p:val>
                                            </p:tav>
                                          </p:tavLst>
                                        </p:anim>
                                        <p:anim calcmode="lin" valueType="num">
                                          <p:cBhvr additive="base">
                                            <p:cTn id="29" dur="500" fill="hold"/>
                                            <p:tgtEl>
                                              <p:spTgt spid="21"/>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additive="base">
                                            <p:cTn id="32" dur="500" fill="hold"/>
                                            <p:tgtEl>
                                              <p:spTgt spid="22"/>
                                            </p:tgtEl>
                                            <p:attrNameLst>
                                              <p:attrName>ppt_x</p:attrName>
                                            </p:attrNameLst>
                                          </p:cBhvr>
                                          <p:tavLst>
                                            <p:tav tm="0">
                                              <p:val>
                                                <p:strVal val="1+#ppt_w/2"/>
                                              </p:val>
                                            </p:tav>
                                            <p:tav tm="100000">
                                              <p:val>
                                                <p:strVal val="#ppt_x"/>
                                              </p:val>
                                            </p:tav>
                                          </p:tavLst>
                                        </p:anim>
                                        <p:anim calcmode="lin" valueType="num">
                                          <p:cBhvr additive="base">
                                            <p:cTn id="33" dur="500" fill="hold"/>
                                            <p:tgtEl>
                                              <p:spTgt spid="22"/>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 calcmode="lin" valueType="num">
                                          <p:cBhvr additive="base">
                                            <p:cTn id="36" dur="500" fill="hold"/>
                                            <p:tgtEl>
                                              <p:spTgt spid="19"/>
                                            </p:tgtEl>
                                            <p:attrNameLst>
                                              <p:attrName>ppt_x</p:attrName>
                                            </p:attrNameLst>
                                          </p:cBhvr>
                                          <p:tavLst>
                                            <p:tav tm="0">
                                              <p:val>
                                                <p:strVal val="1+#ppt_w/2"/>
                                              </p:val>
                                            </p:tav>
                                            <p:tav tm="100000">
                                              <p:val>
                                                <p:strVal val="#ppt_x"/>
                                              </p:val>
                                            </p:tav>
                                          </p:tavLst>
                                        </p:anim>
                                        <p:anim calcmode="lin" valueType="num">
                                          <p:cBhvr additive="base">
                                            <p:cTn id="37" dur="500" fill="hold"/>
                                            <p:tgtEl>
                                              <p:spTgt spid="19"/>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additive="base">
                                            <p:cTn id="40" dur="500" fill="hold"/>
                                            <p:tgtEl>
                                              <p:spTgt spid="20"/>
                                            </p:tgtEl>
                                            <p:attrNameLst>
                                              <p:attrName>ppt_x</p:attrName>
                                            </p:attrNameLst>
                                          </p:cBhvr>
                                          <p:tavLst>
                                            <p:tav tm="0">
                                              <p:val>
                                                <p:strVal val="1+#ppt_w/2"/>
                                              </p:val>
                                            </p:tav>
                                            <p:tav tm="100000">
                                              <p:val>
                                                <p:strVal val="#ppt_x"/>
                                              </p:val>
                                            </p:tav>
                                          </p:tavLst>
                                        </p:anim>
                                        <p:anim calcmode="lin" valueType="num">
                                          <p:cBhvr additive="base">
                                            <p:cTn id="41" dur="500" fill="hold"/>
                                            <p:tgtEl>
                                              <p:spTgt spid="20"/>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250"/>
                                      </p:stCondLst>
                                      <p:childTnLst>
                                        <p:set>
                                          <p:cBhvr>
                                            <p:cTn id="43" dur="1" fill="hold">
                                              <p:stCondLst>
                                                <p:cond delay="0"/>
                                              </p:stCondLst>
                                            </p:cTn>
                                            <p:tgtEl>
                                              <p:spTgt spid="25"/>
                                            </p:tgtEl>
                                            <p:attrNameLst>
                                              <p:attrName>style.visibility</p:attrName>
                                            </p:attrNameLst>
                                          </p:cBhvr>
                                          <p:to>
                                            <p:strVal val="visible"/>
                                          </p:to>
                                        </p:set>
                                        <p:anim calcmode="lin" valueType="num">
                                          <p:cBhvr additive="base">
                                            <p:cTn id="44" dur="500" fill="hold"/>
                                            <p:tgtEl>
                                              <p:spTgt spid="25"/>
                                            </p:tgtEl>
                                            <p:attrNameLst>
                                              <p:attrName>ppt_x</p:attrName>
                                            </p:attrNameLst>
                                          </p:cBhvr>
                                          <p:tavLst>
                                            <p:tav tm="0">
                                              <p:val>
                                                <p:strVal val="1+#ppt_w/2"/>
                                              </p:val>
                                            </p:tav>
                                            <p:tav tm="100000">
                                              <p:val>
                                                <p:strVal val="#ppt_x"/>
                                              </p:val>
                                            </p:tav>
                                          </p:tavLst>
                                        </p:anim>
                                        <p:anim calcmode="lin" valueType="num">
                                          <p:cBhvr additive="base">
                                            <p:cTn id="45" dur="500" fill="hold"/>
                                            <p:tgtEl>
                                              <p:spTgt spid="25"/>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250"/>
                                      </p:stCondLst>
                                      <p:childTnLst>
                                        <p:set>
                                          <p:cBhvr>
                                            <p:cTn id="47" dur="1" fill="hold">
                                              <p:stCondLst>
                                                <p:cond delay="0"/>
                                              </p:stCondLst>
                                            </p:cTn>
                                            <p:tgtEl>
                                              <p:spTgt spid="26"/>
                                            </p:tgtEl>
                                            <p:attrNameLst>
                                              <p:attrName>style.visibility</p:attrName>
                                            </p:attrNameLst>
                                          </p:cBhvr>
                                          <p:to>
                                            <p:strVal val="visible"/>
                                          </p:to>
                                        </p:set>
                                        <p:anim calcmode="lin" valueType="num">
                                          <p:cBhvr additive="base">
                                            <p:cTn id="48" dur="500" fill="hold"/>
                                            <p:tgtEl>
                                              <p:spTgt spid="26"/>
                                            </p:tgtEl>
                                            <p:attrNameLst>
                                              <p:attrName>ppt_x</p:attrName>
                                            </p:attrNameLst>
                                          </p:cBhvr>
                                          <p:tavLst>
                                            <p:tav tm="0">
                                              <p:val>
                                                <p:strVal val="1+#ppt_w/2"/>
                                              </p:val>
                                            </p:tav>
                                            <p:tav tm="100000">
                                              <p:val>
                                                <p:strVal val="#ppt_x"/>
                                              </p:val>
                                            </p:tav>
                                          </p:tavLst>
                                        </p:anim>
                                        <p:anim calcmode="lin" valueType="num">
                                          <p:cBhvr additive="base">
                                            <p:cTn id="49" dur="500" fill="hold"/>
                                            <p:tgtEl>
                                              <p:spTgt spid="26"/>
                                            </p:tgtEl>
                                            <p:attrNameLst>
                                              <p:attrName>ppt_y</p:attrName>
                                            </p:attrNameLst>
                                          </p:cBhvr>
                                          <p:tavLst>
                                            <p:tav tm="0">
                                              <p:val>
                                                <p:strVal val="#ppt_y"/>
                                              </p:val>
                                            </p:tav>
                                            <p:tav tm="100000">
                                              <p:val>
                                                <p:strVal val="#ppt_y"/>
                                              </p:val>
                                            </p:tav>
                                          </p:tavLst>
                                        </p:anim>
                                      </p:childTnLst>
                                    </p:cTn>
                                  </p:par>
                                  <p:par>
                                    <p:cTn id="50" presetID="2" presetClass="entr" presetSubtype="2" fill="hold" grpId="0" nodeType="withEffect">
                                      <p:stCondLst>
                                        <p:cond delay="25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500" fill="hold"/>
                                            <p:tgtEl>
                                              <p:spTgt spid="23"/>
                                            </p:tgtEl>
                                            <p:attrNameLst>
                                              <p:attrName>ppt_x</p:attrName>
                                            </p:attrNameLst>
                                          </p:cBhvr>
                                          <p:tavLst>
                                            <p:tav tm="0">
                                              <p:val>
                                                <p:strVal val="1+#ppt_w/2"/>
                                              </p:val>
                                            </p:tav>
                                            <p:tav tm="100000">
                                              <p:val>
                                                <p:strVal val="#ppt_x"/>
                                              </p:val>
                                            </p:tav>
                                          </p:tavLst>
                                        </p:anim>
                                        <p:anim calcmode="lin" valueType="num">
                                          <p:cBhvr additive="base">
                                            <p:cTn id="53" dur="500" fill="hold"/>
                                            <p:tgtEl>
                                              <p:spTgt spid="23"/>
                                            </p:tgtEl>
                                            <p:attrNameLst>
                                              <p:attrName>ppt_y</p:attrName>
                                            </p:attrNameLst>
                                          </p:cBhvr>
                                          <p:tavLst>
                                            <p:tav tm="0">
                                              <p:val>
                                                <p:strVal val="#ppt_y"/>
                                              </p:val>
                                            </p:tav>
                                            <p:tav tm="100000">
                                              <p:val>
                                                <p:strVal val="#ppt_y"/>
                                              </p:val>
                                            </p:tav>
                                          </p:tavLst>
                                        </p:anim>
                                      </p:childTnLst>
                                    </p:cTn>
                                  </p:par>
                                  <p:par>
                                    <p:cTn id="54" presetID="2" presetClass="entr" presetSubtype="2" fill="hold" grpId="0" nodeType="withEffect">
                                      <p:stCondLst>
                                        <p:cond delay="250"/>
                                      </p:stCondLst>
                                      <p:childTnLst>
                                        <p:set>
                                          <p:cBhvr>
                                            <p:cTn id="55" dur="1" fill="hold">
                                              <p:stCondLst>
                                                <p:cond delay="0"/>
                                              </p:stCondLst>
                                            </p:cTn>
                                            <p:tgtEl>
                                              <p:spTgt spid="24"/>
                                            </p:tgtEl>
                                            <p:attrNameLst>
                                              <p:attrName>style.visibility</p:attrName>
                                            </p:attrNameLst>
                                          </p:cBhvr>
                                          <p:to>
                                            <p:strVal val="visible"/>
                                          </p:to>
                                        </p:set>
                                        <p:anim calcmode="lin" valueType="num">
                                          <p:cBhvr additive="base">
                                            <p:cTn id="56" dur="500" fill="hold"/>
                                            <p:tgtEl>
                                              <p:spTgt spid="24"/>
                                            </p:tgtEl>
                                            <p:attrNameLst>
                                              <p:attrName>ppt_x</p:attrName>
                                            </p:attrNameLst>
                                          </p:cBhvr>
                                          <p:tavLst>
                                            <p:tav tm="0">
                                              <p:val>
                                                <p:strVal val="1+#ppt_w/2"/>
                                              </p:val>
                                            </p:tav>
                                            <p:tav tm="100000">
                                              <p:val>
                                                <p:strVal val="#ppt_x"/>
                                              </p:val>
                                            </p:tav>
                                          </p:tavLst>
                                        </p:anim>
                                        <p:anim calcmode="lin" valueType="num">
                                          <p:cBhvr additive="base">
                                            <p:cTn id="57" dur="500" fill="hold"/>
                                            <p:tgtEl>
                                              <p:spTgt spid="24"/>
                                            </p:tgtEl>
                                            <p:attrNameLst>
                                              <p:attrName>ppt_y</p:attrName>
                                            </p:attrNameLst>
                                          </p:cBhvr>
                                          <p:tavLst>
                                            <p:tav tm="0">
                                              <p:val>
                                                <p:strVal val="#ppt_y"/>
                                              </p:val>
                                            </p:tav>
                                            <p:tav tm="100000">
                                              <p:val>
                                                <p:strVal val="#ppt_y"/>
                                              </p:val>
                                            </p:tav>
                                          </p:tavLst>
                                        </p:anim>
                                      </p:childTnLst>
                                    </p:cTn>
                                  </p:par>
                                  <p:par>
                                    <p:cTn id="58" presetID="2" presetClass="entr" presetSubtype="3" fill="hold" nodeType="withEffect">
                                      <p:stCondLst>
                                        <p:cond delay="0"/>
                                      </p:stCondLst>
                                      <p:childTnLst>
                                        <p:set>
                                          <p:cBhvr>
                                            <p:cTn id="59" dur="1" fill="hold">
                                              <p:stCondLst>
                                                <p:cond delay="0"/>
                                              </p:stCondLst>
                                            </p:cTn>
                                            <p:tgtEl>
                                              <p:spTgt spid="28"/>
                                            </p:tgtEl>
                                            <p:attrNameLst>
                                              <p:attrName>style.visibility</p:attrName>
                                            </p:attrNameLst>
                                          </p:cBhvr>
                                          <p:to>
                                            <p:strVal val="visible"/>
                                          </p:to>
                                        </p:set>
                                        <p:anim calcmode="lin" valueType="num">
                                          <p:cBhvr additive="base">
                                            <p:cTn id="60" dur="500" fill="hold"/>
                                            <p:tgtEl>
                                              <p:spTgt spid="28"/>
                                            </p:tgtEl>
                                            <p:attrNameLst>
                                              <p:attrName>ppt_x</p:attrName>
                                            </p:attrNameLst>
                                          </p:cBhvr>
                                          <p:tavLst>
                                            <p:tav tm="0">
                                              <p:val>
                                                <p:strVal val="1+#ppt_w/2"/>
                                              </p:val>
                                            </p:tav>
                                            <p:tav tm="100000">
                                              <p:val>
                                                <p:strVal val="#ppt_x"/>
                                              </p:val>
                                            </p:tav>
                                          </p:tavLst>
                                        </p:anim>
                                        <p:anim calcmode="lin" valueType="num">
                                          <p:cBhvr additive="base">
                                            <p:cTn id="61" dur="500" fill="hold"/>
                                            <p:tgtEl>
                                              <p:spTgt spid="28"/>
                                            </p:tgtEl>
                                            <p:attrNameLst>
                                              <p:attrName>ppt_y</p:attrName>
                                            </p:attrNameLst>
                                          </p:cBhvr>
                                          <p:tavLst>
                                            <p:tav tm="0">
                                              <p:val>
                                                <p:strVal val="0-#ppt_h/2"/>
                                              </p:val>
                                            </p:tav>
                                            <p:tav tm="100000">
                                              <p:val>
                                                <p:strVal val="#ppt_y"/>
                                              </p:val>
                                            </p:tav>
                                          </p:tavLst>
                                        </p:anim>
                                      </p:childTnLst>
                                    </p:cTn>
                                  </p:par>
                                  <p:par>
                                    <p:cTn id="62" presetID="2" presetClass="entr" presetSubtype="3" fill="hold" nodeType="withEffect">
                                      <p:stCondLst>
                                        <p:cond delay="100"/>
                                      </p:stCondLst>
                                      <p:childTnLst>
                                        <p:set>
                                          <p:cBhvr>
                                            <p:cTn id="63" dur="1" fill="hold">
                                              <p:stCondLst>
                                                <p:cond delay="0"/>
                                              </p:stCondLst>
                                            </p:cTn>
                                            <p:tgtEl>
                                              <p:spTgt spid="29"/>
                                            </p:tgtEl>
                                            <p:attrNameLst>
                                              <p:attrName>style.visibility</p:attrName>
                                            </p:attrNameLst>
                                          </p:cBhvr>
                                          <p:to>
                                            <p:strVal val="visible"/>
                                          </p:to>
                                        </p:set>
                                        <p:anim calcmode="lin" valueType="num">
                                          <p:cBhvr additive="base">
                                            <p:cTn id="64" dur="500" fill="hold"/>
                                            <p:tgtEl>
                                              <p:spTgt spid="29"/>
                                            </p:tgtEl>
                                            <p:attrNameLst>
                                              <p:attrName>ppt_x</p:attrName>
                                            </p:attrNameLst>
                                          </p:cBhvr>
                                          <p:tavLst>
                                            <p:tav tm="0">
                                              <p:val>
                                                <p:strVal val="1+#ppt_w/2"/>
                                              </p:val>
                                            </p:tav>
                                            <p:tav tm="100000">
                                              <p:val>
                                                <p:strVal val="#ppt_x"/>
                                              </p:val>
                                            </p:tav>
                                          </p:tavLst>
                                        </p:anim>
                                        <p:anim calcmode="lin" valueType="num">
                                          <p:cBhvr additive="base">
                                            <p:cTn id="65"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P spid="25" grpId="0"/>
          <p:bldP spid="26" grpId="0"/>
          <p:bldP spid="27"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56"/>
          <p:cNvSpPr txBox="1">
            <a:spLocks noChangeArrowheads="1"/>
          </p:cNvSpPr>
          <p:nvPr/>
        </p:nvSpPr>
        <p:spPr bwMode="auto">
          <a:xfrm>
            <a:off x="1972705" y="300315"/>
            <a:ext cx="85242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dirty="0">
                <a:solidFill>
                  <a:srgbClr val="000000"/>
                </a:solidFill>
              </a:rPr>
              <a:t>NNQuery</a:t>
            </a:r>
            <a:r>
              <a:rPr lang="zh-CN" altLang="en-US" sz="2400" dirty="0">
                <a:solidFill>
                  <a:srgbClr val="000000"/>
                </a:solidFill>
              </a:rPr>
              <a:t>时间分析</a:t>
            </a:r>
            <a:endParaRPr lang="en-US" altLang="zh-CN" sz="2400" b="1" dirty="0">
              <a:solidFill>
                <a:schemeClr val="tx1">
                  <a:lumMod val="75000"/>
                  <a:lumOff val="25000"/>
                </a:schemeClr>
              </a:solidFill>
              <a:latin typeface="Agency FB" panose="020B0503020202020204" pitchFamily="34" charset="0"/>
            </a:endParaRPr>
          </a:p>
        </p:txBody>
      </p:sp>
      <p:cxnSp>
        <p:nvCxnSpPr>
          <p:cNvPr id="28" name="直接连接符 27"/>
          <p:cNvCxnSpPr/>
          <p:nvPr/>
        </p:nvCxnSpPr>
        <p:spPr>
          <a:xfrm flipV="1">
            <a:off x="-21182" y="5980555"/>
            <a:ext cx="1520860" cy="726565"/>
          </a:xfrm>
          <a:prstGeom prst="line">
            <a:avLst/>
          </a:prstGeom>
          <a:ln w="412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21182" y="4965183"/>
            <a:ext cx="3333457" cy="159250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30" name="图片 29">
            <a:extLst>
              <a:ext uri="{FF2B5EF4-FFF2-40B4-BE49-F238E27FC236}">
                <a16:creationId xmlns:a16="http://schemas.microsoft.com/office/drawing/2014/main" id="{F34F44D6-8FC8-098E-5CA2-9E5B3DC593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4888" y="330016"/>
            <a:ext cx="1033043" cy="1033043"/>
          </a:xfrm>
          <a:prstGeom prst="rect">
            <a:avLst/>
          </a:prstGeom>
        </p:spPr>
      </p:pic>
      <p:sp>
        <p:nvSpPr>
          <p:cNvPr id="2" name="Rectangle 2">
            <a:extLst>
              <a:ext uri="{FF2B5EF4-FFF2-40B4-BE49-F238E27FC236}">
                <a16:creationId xmlns:a16="http://schemas.microsoft.com/office/drawing/2014/main" id="{9E591623-E673-7349-B5A4-6DE7F78ED31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1" name="Rectangle 4">
            <a:extLst>
              <a:ext uri="{FF2B5EF4-FFF2-40B4-BE49-F238E27FC236}">
                <a16:creationId xmlns:a16="http://schemas.microsoft.com/office/drawing/2014/main" id="{C73000CC-FF66-AB4C-9852-58729FDA5184}"/>
              </a:ext>
            </a:extLst>
          </p:cNvPr>
          <p:cNvSpPr>
            <a:spLocks noChangeArrowheads="1"/>
          </p:cNvSpPr>
          <p:nvPr/>
        </p:nvSpPr>
        <p:spPr bwMode="auto">
          <a:xfrm>
            <a:off x="787330" y="5640900"/>
            <a:ext cx="130304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2" name="文本框 31">
            <a:extLst>
              <a:ext uri="{FF2B5EF4-FFF2-40B4-BE49-F238E27FC236}">
                <a16:creationId xmlns:a16="http://schemas.microsoft.com/office/drawing/2014/main" id="{F52A1137-C4C1-984E-BF09-5B5488392D54}"/>
              </a:ext>
            </a:extLst>
          </p:cNvPr>
          <p:cNvSpPr txBox="1"/>
          <p:nvPr/>
        </p:nvSpPr>
        <p:spPr>
          <a:xfrm>
            <a:off x="1257644" y="3260667"/>
            <a:ext cx="9676712" cy="1754326"/>
          </a:xfrm>
          <a:prstGeom prst="rect">
            <a:avLst/>
          </a:prstGeom>
          <a:noFill/>
        </p:spPr>
        <p:txBody>
          <a:bodyPr wrap="square" rtlCol="0">
            <a:spAutoFit/>
          </a:bodyPr>
          <a:lstStyle/>
          <a:p>
            <a:pPr algn="l"/>
            <a:r>
              <a:rPr lang="en" altLang="zh-CN" b="0" i="0" u="none" strike="noStrike" dirty="0">
                <a:solidFill>
                  <a:srgbClr val="000000"/>
                </a:solidFill>
                <a:effectLst/>
              </a:rPr>
              <a:t>  R-Tree</a:t>
            </a:r>
            <a:r>
              <a:rPr lang="zh-CN" altLang="en-US" b="0" i="0" u="none" strike="noStrike" dirty="0">
                <a:solidFill>
                  <a:srgbClr val="000000"/>
                </a:solidFill>
                <a:effectLst/>
              </a:rPr>
              <a:t>的最邻近查询时间随着数据量的增长而增加；对于较小的数据集，不同的</a:t>
            </a:r>
            <a:r>
              <a:rPr lang="en" altLang="zh-CN" b="0" i="0" u="none" strike="noStrike" dirty="0">
                <a:solidFill>
                  <a:srgbClr val="000000"/>
                </a:solidFill>
                <a:effectLst/>
              </a:rPr>
              <a:t>capacity</a:t>
            </a:r>
            <a:r>
              <a:rPr lang="zh-CN" altLang="en-US" b="0" i="0" u="none" strike="noStrike" dirty="0">
                <a:solidFill>
                  <a:srgbClr val="000000"/>
                </a:solidFill>
                <a:effectLst/>
              </a:rPr>
              <a:t>对于</a:t>
            </a:r>
            <a:r>
              <a:rPr lang="en" altLang="zh-CN" b="0" i="0" u="none" strike="noStrike" dirty="0" err="1">
                <a:solidFill>
                  <a:srgbClr val="000000"/>
                </a:solidFill>
                <a:effectLst/>
              </a:rPr>
              <a:t>NNQuery</a:t>
            </a:r>
            <a:r>
              <a:rPr lang="zh-CN" altLang="en-US" b="0" i="0" u="none" strike="noStrike" dirty="0">
                <a:solidFill>
                  <a:srgbClr val="000000"/>
                </a:solidFill>
                <a:effectLst/>
              </a:rPr>
              <a:t>时间的影响很小，时间是比较相似的；而对于数据量较大的数据集，不同的</a:t>
            </a:r>
            <a:r>
              <a:rPr lang="en" altLang="zh-CN" b="0" i="0" u="none" strike="noStrike" dirty="0">
                <a:solidFill>
                  <a:srgbClr val="000000"/>
                </a:solidFill>
                <a:effectLst/>
              </a:rPr>
              <a:t>capacity</a:t>
            </a:r>
            <a:r>
              <a:rPr lang="zh-CN" altLang="en-US" b="0" i="0" u="none" strike="noStrike" dirty="0">
                <a:solidFill>
                  <a:srgbClr val="000000"/>
                </a:solidFill>
                <a:effectLst/>
              </a:rPr>
              <a:t>对应的</a:t>
            </a:r>
            <a:r>
              <a:rPr lang="en" altLang="zh-CN" b="0" i="0" u="none" strike="noStrike" dirty="0" err="1">
                <a:solidFill>
                  <a:srgbClr val="000000"/>
                </a:solidFill>
                <a:effectLst/>
              </a:rPr>
              <a:t>NNQuery</a:t>
            </a:r>
            <a:r>
              <a:rPr lang="zh-CN" altLang="en-US" b="0" i="0" u="none" strike="noStrike" dirty="0">
                <a:solidFill>
                  <a:srgbClr val="000000"/>
                </a:solidFill>
                <a:effectLst/>
              </a:rPr>
              <a:t>所需时间影响较大，这可能是因为数据量较大时，在</a:t>
            </a:r>
            <a:r>
              <a:rPr lang="en" altLang="zh-CN" b="0" i="0" u="none" strike="noStrike" dirty="0">
                <a:solidFill>
                  <a:srgbClr val="000000"/>
                </a:solidFill>
                <a:effectLst/>
              </a:rPr>
              <a:t>filter</a:t>
            </a:r>
            <a:r>
              <a:rPr lang="zh-CN" altLang="en-US" b="0" i="0" u="none" strike="noStrike" dirty="0">
                <a:solidFill>
                  <a:srgbClr val="000000"/>
                </a:solidFill>
                <a:effectLst/>
              </a:rPr>
              <a:t>步骤筛选出的候选集元素也较多，因此在</a:t>
            </a:r>
            <a:r>
              <a:rPr lang="en" altLang="zh-CN" b="0" i="0" u="none" strike="noStrike" dirty="0">
                <a:solidFill>
                  <a:srgbClr val="000000"/>
                </a:solidFill>
                <a:effectLst/>
              </a:rPr>
              <a:t>refine</a:t>
            </a:r>
            <a:r>
              <a:rPr lang="zh-CN" altLang="en-US" b="0" i="0" u="none" strike="noStrike" dirty="0">
                <a:solidFill>
                  <a:srgbClr val="000000"/>
                </a:solidFill>
                <a:effectLst/>
              </a:rPr>
              <a:t>步骤需要更多的时间去找出最近邻的点。</a:t>
            </a:r>
          </a:p>
          <a:p>
            <a:endParaRPr lang="zh-CN" altLang="en-US" b="0" i="0" u="none" strike="noStrike" dirty="0">
              <a:solidFill>
                <a:srgbClr val="000000"/>
              </a:solidFill>
              <a:effectLst/>
            </a:endParaRPr>
          </a:p>
          <a:p>
            <a:endParaRPr kumimoji="1" lang="zh-CN" altLang="en-US" dirty="0"/>
          </a:p>
        </p:txBody>
      </p:sp>
      <p:pic>
        <p:nvPicPr>
          <p:cNvPr id="4097" name="Picture 1">
            <a:extLst>
              <a:ext uri="{FF2B5EF4-FFF2-40B4-BE49-F238E27FC236}">
                <a16:creationId xmlns:a16="http://schemas.microsoft.com/office/drawing/2014/main" id="{12388F43-BE8B-DD48-AFB8-E4CFF3B8C5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2501" y="984749"/>
            <a:ext cx="9236633" cy="18688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22869D92-1633-6B4C-A57F-06BEDB6FAB87}"/>
              </a:ext>
            </a:extLst>
          </p:cNvPr>
          <p:cNvSpPr>
            <a:spLocks noChangeArrowheads="1"/>
          </p:cNvSpPr>
          <p:nvPr/>
        </p:nvSpPr>
        <p:spPr bwMode="auto">
          <a:xfrm>
            <a:off x="-7413456" y="1030467"/>
            <a:ext cx="366307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4099" name="Picture 3">
            <a:extLst>
              <a:ext uri="{FF2B5EF4-FFF2-40B4-BE49-F238E27FC236}">
                <a16:creationId xmlns:a16="http://schemas.microsoft.com/office/drawing/2014/main" id="{C9003923-523A-474A-98EC-E9DD8294EE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4740" y="4788384"/>
            <a:ext cx="9842520" cy="179646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44DF06B4-21D8-9A49-B24F-73D3491F20FC}"/>
              </a:ext>
            </a:extLst>
          </p:cNvPr>
          <p:cNvSpPr>
            <a:spLocks noChangeArrowheads="1"/>
          </p:cNvSpPr>
          <p:nvPr/>
        </p:nvSpPr>
        <p:spPr bwMode="auto">
          <a:xfrm>
            <a:off x="-8177138" y="4910650"/>
            <a:ext cx="482230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3" name="文本框 12">
            <a:extLst>
              <a:ext uri="{FF2B5EF4-FFF2-40B4-BE49-F238E27FC236}">
                <a16:creationId xmlns:a16="http://schemas.microsoft.com/office/drawing/2014/main" id="{17E881CA-8060-0F45-9A24-0CDEB2B9DAB3}"/>
              </a:ext>
            </a:extLst>
          </p:cNvPr>
          <p:cNvSpPr txBox="1"/>
          <p:nvPr/>
        </p:nvSpPr>
        <p:spPr>
          <a:xfrm>
            <a:off x="270791" y="1440481"/>
            <a:ext cx="2336120" cy="378373"/>
          </a:xfrm>
          <a:prstGeom prst="rect">
            <a:avLst/>
          </a:prstGeom>
          <a:noFill/>
        </p:spPr>
        <p:txBody>
          <a:bodyPr wrap="square" rtlCol="0">
            <a:spAutoFit/>
          </a:bodyPr>
          <a:lstStyle/>
          <a:p>
            <a:r>
              <a:rPr kumimoji="1" lang="en-US" altLang="zh-CN" dirty="0"/>
              <a:t>10k</a:t>
            </a:r>
            <a:endParaRPr kumimoji="1" lang="zh-CN" altLang="en-US" dirty="0"/>
          </a:p>
        </p:txBody>
      </p:sp>
      <p:sp>
        <p:nvSpPr>
          <p:cNvPr id="14" name="文本框 13">
            <a:extLst>
              <a:ext uri="{FF2B5EF4-FFF2-40B4-BE49-F238E27FC236}">
                <a16:creationId xmlns:a16="http://schemas.microsoft.com/office/drawing/2014/main" id="{A0AE13C3-97E3-8740-82BA-0E303EB16000}"/>
              </a:ext>
            </a:extLst>
          </p:cNvPr>
          <p:cNvSpPr txBox="1"/>
          <p:nvPr/>
        </p:nvSpPr>
        <p:spPr>
          <a:xfrm>
            <a:off x="331618" y="4734494"/>
            <a:ext cx="2336120" cy="378373"/>
          </a:xfrm>
          <a:prstGeom prst="rect">
            <a:avLst/>
          </a:prstGeom>
          <a:noFill/>
        </p:spPr>
        <p:txBody>
          <a:bodyPr wrap="square" rtlCol="0">
            <a:spAutoFit/>
          </a:bodyPr>
          <a:lstStyle/>
          <a:p>
            <a:r>
              <a:rPr kumimoji="1" lang="en-US" altLang="zh-CN" dirty="0"/>
              <a:t>100k</a:t>
            </a:r>
            <a:endParaRPr kumimoji="1" lang="zh-CN" altLang="en-US" dirty="0"/>
          </a:p>
        </p:txBody>
      </p:sp>
    </p:spTree>
    <p:extLst>
      <p:ext uri="{BB962C8B-B14F-4D97-AF65-F5344CB8AC3E}">
        <p14:creationId xmlns:p14="http://schemas.microsoft.com/office/powerpoint/2010/main" val="2451919492"/>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14:presetBounceEnd="34000">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14:bounceEnd="34000">
                                          <p:cBhvr additive="base">
                                            <p:cTn id="7" dur="750" fill="hold"/>
                                            <p:tgtEl>
                                              <p:spTgt spid="27"/>
                                            </p:tgtEl>
                                            <p:attrNameLst>
                                              <p:attrName>ppt_x</p:attrName>
                                            </p:attrNameLst>
                                          </p:cBhvr>
                                          <p:tavLst>
                                            <p:tav tm="0">
                                              <p:val>
                                                <p:strVal val="1+#ppt_w/2"/>
                                              </p:val>
                                            </p:tav>
                                            <p:tav tm="100000">
                                              <p:val>
                                                <p:strVal val="#ppt_x"/>
                                              </p:val>
                                            </p:tav>
                                          </p:tavLst>
                                        </p:anim>
                                        <p:anim calcmode="lin" valueType="num" p14:bounceEnd="34000">
                                          <p:cBhvr additive="base">
                                            <p:cTn id="8" dur="750" fill="hold"/>
                                            <p:tgtEl>
                                              <p:spTgt spid="27"/>
                                            </p:tgtEl>
                                            <p:attrNameLst>
                                              <p:attrName>ppt_y</p:attrName>
                                            </p:attrNameLst>
                                          </p:cBhvr>
                                          <p:tavLst>
                                            <p:tav tm="0">
                                              <p:val>
                                                <p:strVal val="#ppt_y"/>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1+#ppt_w/2"/>
                                              </p:val>
                                            </p:tav>
                                            <p:tav tm="100000">
                                              <p:val>
                                                <p:strVal val="#ppt_x"/>
                                              </p:val>
                                            </p:tav>
                                          </p:tavLst>
                                        </p:anim>
                                        <p:anim calcmode="lin" valueType="num">
                                          <p:cBhvr additive="base">
                                            <p:cTn id="12" dur="500" fill="hold"/>
                                            <p:tgtEl>
                                              <p:spTgt spid="28"/>
                                            </p:tgtEl>
                                            <p:attrNameLst>
                                              <p:attrName>ppt_y</p:attrName>
                                            </p:attrNameLst>
                                          </p:cBhvr>
                                          <p:tavLst>
                                            <p:tav tm="0">
                                              <p:val>
                                                <p:strVal val="0-#ppt_h/2"/>
                                              </p:val>
                                            </p:tav>
                                            <p:tav tm="100000">
                                              <p:val>
                                                <p:strVal val="#ppt_y"/>
                                              </p:val>
                                            </p:tav>
                                          </p:tavLst>
                                        </p:anim>
                                      </p:childTnLst>
                                    </p:cTn>
                                  </p:par>
                                  <p:par>
                                    <p:cTn id="13" presetID="2" presetClass="entr" presetSubtype="3" fill="hold" nodeType="withEffect">
                                      <p:stCondLst>
                                        <p:cond delay="1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1+#ppt_w/2"/>
                                              </p:val>
                                            </p:tav>
                                            <p:tav tm="100000">
                                              <p:val>
                                                <p:strVal val="#ppt_x"/>
                                              </p:val>
                                            </p:tav>
                                          </p:tavLst>
                                        </p:anim>
                                        <p:anim calcmode="lin" valueType="num">
                                          <p:cBhvr additive="base">
                                            <p:cTn id="16"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750" fill="hold"/>
                                            <p:tgtEl>
                                              <p:spTgt spid="27"/>
                                            </p:tgtEl>
                                            <p:attrNameLst>
                                              <p:attrName>ppt_x</p:attrName>
                                            </p:attrNameLst>
                                          </p:cBhvr>
                                          <p:tavLst>
                                            <p:tav tm="0">
                                              <p:val>
                                                <p:strVal val="1+#ppt_w/2"/>
                                              </p:val>
                                            </p:tav>
                                            <p:tav tm="100000">
                                              <p:val>
                                                <p:strVal val="#ppt_x"/>
                                              </p:val>
                                            </p:tav>
                                          </p:tavLst>
                                        </p:anim>
                                        <p:anim calcmode="lin" valueType="num">
                                          <p:cBhvr additive="base">
                                            <p:cTn id="8" dur="750" fill="hold"/>
                                            <p:tgtEl>
                                              <p:spTgt spid="27"/>
                                            </p:tgtEl>
                                            <p:attrNameLst>
                                              <p:attrName>ppt_y</p:attrName>
                                            </p:attrNameLst>
                                          </p:cBhvr>
                                          <p:tavLst>
                                            <p:tav tm="0">
                                              <p:val>
                                                <p:strVal val="#ppt_y"/>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1+#ppt_w/2"/>
                                              </p:val>
                                            </p:tav>
                                            <p:tav tm="100000">
                                              <p:val>
                                                <p:strVal val="#ppt_x"/>
                                              </p:val>
                                            </p:tav>
                                          </p:tavLst>
                                        </p:anim>
                                        <p:anim calcmode="lin" valueType="num">
                                          <p:cBhvr additive="base">
                                            <p:cTn id="12" dur="500" fill="hold"/>
                                            <p:tgtEl>
                                              <p:spTgt spid="28"/>
                                            </p:tgtEl>
                                            <p:attrNameLst>
                                              <p:attrName>ppt_y</p:attrName>
                                            </p:attrNameLst>
                                          </p:cBhvr>
                                          <p:tavLst>
                                            <p:tav tm="0">
                                              <p:val>
                                                <p:strVal val="0-#ppt_h/2"/>
                                              </p:val>
                                            </p:tav>
                                            <p:tav tm="100000">
                                              <p:val>
                                                <p:strVal val="#ppt_y"/>
                                              </p:val>
                                            </p:tav>
                                          </p:tavLst>
                                        </p:anim>
                                      </p:childTnLst>
                                    </p:cTn>
                                  </p:par>
                                  <p:par>
                                    <p:cTn id="13" presetID="2" presetClass="entr" presetSubtype="3" fill="hold" nodeType="withEffect">
                                      <p:stCondLst>
                                        <p:cond delay="1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1+#ppt_w/2"/>
                                              </p:val>
                                            </p:tav>
                                            <p:tav tm="100000">
                                              <p:val>
                                                <p:strVal val="#ppt_x"/>
                                              </p:val>
                                            </p:tav>
                                          </p:tavLst>
                                        </p:anim>
                                        <p:anim calcmode="lin" valueType="num">
                                          <p:cBhvr additive="base">
                                            <p:cTn id="16"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56"/>
          <p:cNvSpPr txBox="1">
            <a:spLocks noChangeArrowheads="1"/>
          </p:cNvSpPr>
          <p:nvPr/>
        </p:nvSpPr>
        <p:spPr bwMode="auto">
          <a:xfrm>
            <a:off x="1972705" y="300315"/>
            <a:ext cx="85242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dirty="0">
                <a:solidFill>
                  <a:srgbClr val="000000"/>
                </a:solidFill>
              </a:rPr>
              <a:t>NNQuery</a:t>
            </a:r>
            <a:r>
              <a:rPr lang="zh-CN" altLang="en-US" sz="2400" dirty="0">
                <a:solidFill>
                  <a:srgbClr val="000000"/>
                </a:solidFill>
              </a:rPr>
              <a:t>时间分析</a:t>
            </a:r>
            <a:endParaRPr lang="en-US" altLang="zh-CN" sz="2400" b="1" dirty="0">
              <a:solidFill>
                <a:schemeClr val="tx1">
                  <a:lumMod val="75000"/>
                  <a:lumOff val="25000"/>
                </a:schemeClr>
              </a:solidFill>
              <a:latin typeface="Agency FB" panose="020B0503020202020204" pitchFamily="34" charset="0"/>
            </a:endParaRPr>
          </a:p>
        </p:txBody>
      </p:sp>
      <p:cxnSp>
        <p:nvCxnSpPr>
          <p:cNvPr id="28" name="直接连接符 27"/>
          <p:cNvCxnSpPr/>
          <p:nvPr/>
        </p:nvCxnSpPr>
        <p:spPr>
          <a:xfrm flipV="1">
            <a:off x="-21182" y="5980555"/>
            <a:ext cx="1520860" cy="726565"/>
          </a:xfrm>
          <a:prstGeom prst="line">
            <a:avLst/>
          </a:prstGeom>
          <a:ln w="412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21182" y="4965183"/>
            <a:ext cx="3333457" cy="159250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30" name="图片 29">
            <a:extLst>
              <a:ext uri="{FF2B5EF4-FFF2-40B4-BE49-F238E27FC236}">
                <a16:creationId xmlns:a16="http://schemas.microsoft.com/office/drawing/2014/main" id="{F34F44D6-8FC8-098E-5CA2-9E5B3DC593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4888" y="330016"/>
            <a:ext cx="1033043" cy="1033043"/>
          </a:xfrm>
          <a:prstGeom prst="rect">
            <a:avLst/>
          </a:prstGeom>
        </p:spPr>
      </p:pic>
      <p:sp>
        <p:nvSpPr>
          <p:cNvPr id="2" name="Rectangle 2">
            <a:extLst>
              <a:ext uri="{FF2B5EF4-FFF2-40B4-BE49-F238E27FC236}">
                <a16:creationId xmlns:a16="http://schemas.microsoft.com/office/drawing/2014/main" id="{9E591623-E673-7349-B5A4-6DE7F78ED31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1" name="Rectangle 4">
            <a:extLst>
              <a:ext uri="{FF2B5EF4-FFF2-40B4-BE49-F238E27FC236}">
                <a16:creationId xmlns:a16="http://schemas.microsoft.com/office/drawing/2014/main" id="{C73000CC-FF66-AB4C-9852-58729FDA5184}"/>
              </a:ext>
            </a:extLst>
          </p:cNvPr>
          <p:cNvSpPr>
            <a:spLocks noChangeArrowheads="1"/>
          </p:cNvSpPr>
          <p:nvPr/>
        </p:nvSpPr>
        <p:spPr bwMode="auto">
          <a:xfrm>
            <a:off x="787330" y="5640900"/>
            <a:ext cx="130304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2" name="文本框 31">
            <a:extLst>
              <a:ext uri="{FF2B5EF4-FFF2-40B4-BE49-F238E27FC236}">
                <a16:creationId xmlns:a16="http://schemas.microsoft.com/office/drawing/2014/main" id="{F52A1137-C4C1-984E-BF09-5B5488392D54}"/>
              </a:ext>
            </a:extLst>
          </p:cNvPr>
          <p:cNvSpPr txBox="1"/>
          <p:nvPr/>
        </p:nvSpPr>
        <p:spPr>
          <a:xfrm>
            <a:off x="1122461" y="3076344"/>
            <a:ext cx="9676712" cy="1815882"/>
          </a:xfrm>
          <a:prstGeom prst="rect">
            <a:avLst/>
          </a:prstGeom>
          <a:noFill/>
        </p:spPr>
        <p:txBody>
          <a:bodyPr wrap="square" rtlCol="0">
            <a:spAutoFit/>
          </a:bodyPr>
          <a:lstStyle/>
          <a:p>
            <a:pPr algn="l"/>
            <a:r>
              <a:rPr lang="zh-CN" altLang="en-US" sz="1600" b="0" i="0" u="none" strike="noStrike" dirty="0">
                <a:solidFill>
                  <a:srgbClr val="000000"/>
                </a:solidFill>
                <a:effectLst/>
              </a:rPr>
              <a:t>          从下面结果看到，</a:t>
            </a:r>
            <a:r>
              <a:rPr lang="en" altLang="zh-CN" sz="1600" b="0" i="0" u="none" strike="noStrike" dirty="0">
                <a:solidFill>
                  <a:srgbClr val="000000"/>
                </a:solidFill>
                <a:effectLst/>
              </a:rPr>
              <a:t>Quad Tree</a:t>
            </a:r>
            <a:r>
              <a:rPr lang="zh-CN" altLang="en-US" sz="1600" b="0" i="0" u="none" strike="noStrike" dirty="0">
                <a:solidFill>
                  <a:srgbClr val="000000"/>
                </a:solidFill>
                <a:effectLst/>
              </a:rPr>
              <a:t>的最邻近查询时间并不完全数据量增长而增长；</a:t>
            </a:r>
            <a:r>
              <a:rPr lang="en-US" altLang="zh-CN" sz="1600" b="0" i="0" u="none" strike="noStrike" dirty="0">
                <a:solidFill>
                  <a:srgbClr val="000000"/>
                </a:solidFill>
                <a:effectLst/>
              </a:rPr>
              <a:t>1.0</a:t>
            </a:r>
            <a:r>
              <a:rPr lang="en" altLang="zh-CN" sz="1600" b="0" i="0" u="none" strike="noStrike" dirty="0">
                <a:solidFill>
                  <a:srgbClr val="000000"/>
                </a:solidFill>
                <a:effectLst/>
              </a:rPr>
              <a:t>E+5</a:t>
            </a:r>
            <a:r>
              <a:rPr lang="zh-CN" altLang="en-US" sz="1600" b="0" i="0" u="none" strike="noStrike" dirty="0">
                <a:solidFill>
                  <a:srgbClr val="000000"/>
                </a:solidFill>
                <a:effectLst/>
              </a:rPr>
              <a:t>数量级的</a:t>
            </a:r>
            <a:r>
              <a:rPr lang="en" altLang="zh-CN" sz="1600" b="0" i="0" u="none" strike="noStrike" dirty="0">
                <a:solidFill>
                  <a:srgbClr val="000000"/>
                </a:solidFill>
                <a:effectLst/>
              </a:rPr>
              <a:t>taxi</a:t>
            </a:r>
            <a:r>
              <a:rPr lang="zh-CN" altLang="en-US" sz="1600" b="0" i="0" u="none" strike="noStrike" dirty="0">
                <a:solidFill>
                  <a:srgbClr val="000000"/>
                </a:solidFill>
                <a:effectLst/>
              </a:rPr>
              <a:t>数据的查询所用时间反而小于</a:t>
            </a:r>
            <a:r>
              <a:rPr lang="en-US" altLang="zh-CN" sz="1600" b="0" i="0" u="none" strike="noStrike" dirty="0">
                <a:solidFill>
                  <a:srgbClr val="000000"/>
                </a:solidFill>
                <a:effectLst/>
              </a:rPr>
              <a:t>1.0</a:t>
            </a:r>
            <a:r>
              <a:rPr lang="en" altLang="zh-CN" sz="1600" b="0" i="0" u="none" strike="noStrike" dirty="0">
                <a:solidFill>
                  <a:srgbClr val="000000"/>
                </a:solidFill>
                <a:effectLst/>
              </a:rPr>
              <a:t>E+4</a:t>
            </a:r>
            <a:r>
              <a:rPr lang="zh-CN" altLang="en-US" sz="1600" b="0" i="0" u="none" strike="noStrike" dirty="0">
                <a:solidFill>
                  <a:srgbClr val="000000"/>
                </a:solidFill>
                <a:effectLst/>
              </a:rPr>
              <a:t>数量级的</a:t>
            </a:r>
            <a:r>
              <a:rPr lang="en" altLang="zh-CN" sz="1600" b="0" i="0" u="none" strike="noStrike" dirty="0">
                <a:solidFill>
                  <a:srgbClr val="000000"/>
                </a:solidFill>
                <a:effectLst/>
              </a:rPr>
              <a:t>highway</a:t>
            </a:r>
            <a:r>
              <a:rPr lang="zh-CN" altLang="en-US" sz="1600" b="0" i="0" u="none" strike="noStrike" dirty="0">
                <a:solidFill>
                  <a:srgbClr val="000000"/>
                </a:solidFill>
                <a:effectLst/>
              </a:rPr>
              <a:t>数据，这可能是因为：</a:t>
            </a:r>
            <a:endParaRPr lang="en-US" altLang="zh-CN" sz="1600" b="0" i="0" u="none" strike="noStrike" dirty="0">
              <a:solidFill>
                <a:srgbClr val="000000"/>
              </a:solidFill>
              <a:effectLst/>
            </a:endParaRPr>
          </a:p>
          <a:p>
            <a:pPr algn="l"/>
            <a:r>
              <a:rPr lang="zh-CN" altLang="en-US" sz="1600" b="0" i="0" u="none" strike="noStrike" dirty="0">
                <a:solidFill>
                  <a:srgbClr val="000000"/>
                </a:solidFill>
                <a:effectLst/>
              </a:rPr>
              <a:t>         </a:t>
            </a:r>
            <a:r>
              <a:rPr lang="en" altLang="zh-CN" sz="1600" b="0" i="0" u="none" strike="noStrike" dirty="0">
                <a:solidFill>
                  <a:srgbClr val="000000"/>
                </a:solidFill>
                <a:effectLst/>
              </a:rPr>
              <a:t>highway</a:t>
            </a:r>
            <a:r>
              <a:rPr lang="zh-CN" altLang="en-US" sz="1600" b="0" i="0" u="none" strike="noStrike" dirty="0">
                <a:solidFill>
                  <a:srgbClr val="000000"/>
                </a:solidFill>
                <a:effectLst/>
              </a:rPr>
              <a:t>是</a:t>
            </a:r>
            <a:r>
              <a:rPr lang="en" altLang="zh-CN" sz="1600" b="0" i="0" u="none" strike="noStrike" dirty="0" err="1">
                <a:solidFill>
                  <a:srgbClr val="000000"/>
                </a:solidFill>
                <a:effectLst/>
              </a:rPr>
              <a:t>LineString</a:t>
            </a:r>
            <a:r>
              <a:rPr lang="zh-CN" altLang="en-US" sz="1600" b="0" i="0" u="none" strike="noStrike" dirty="0">
                <a:solidFill>
                  <a:srgbClr val="000000"/>
                </a:solidFill>
                <a:effectLst/>
              </a:rPr>
              <a:t>类型的数据而</a:t>
            </a:r>
            <a:r>
              <a:rPr lang="en" altLang="zh-CN" sz="1600" b="0" i="0" u="none" strike="noStrike" dirty="0">
                <a:solidFill>
                  <a:srgbClr val="000000"/>
                </a:solidFill>
                <a:effectLst/>
              </a:rPr>
              <a:t>taxi</a:t>
            </a:r>
            <a:r>
              <a:rPr lang="zh-CN" altLang="en-US" sz="1600" b="0" i="0" u="none" strike="noStrike" dirty="0">
                <a:solidFill>
                  <a:srgbClr val="000000"/>
                </a:solidFill>
                <a:effectLst/>
              </a:rPr>
              <a:t>是</a:t>
            </a:r>
            <a:r>
              <a:rPr lang="en" altLang="zh-CN" sz="1600" b="0" i="0" u="none" strike="noStrike" dirty="0">
                <a:solidFill>
                  <a:srgbClr val="000000"/>
                </a:solidFill>
                <a:effectLst/>
              </a:rPr>
              <a:t>Point</a:t>
            </a:r>
            <a:r>
              <a:rPr lang="zh-CN" altLang="en-US" sz="1600" b="0" i="0" u="none" strike="noStrike" dirty="0">
                <a:solidFill>
                  <a:srgbClr val="000000"/>
                </a:solidFill>
                <a:effectLst/>
              </a:rPr>
              <a:t>类型的数据，在比较</a:t>
            </a:r>
            <a:r>
              <a:rPr lang="en" altLang="zh-CN" sz="1600" b="0" i="0" u="none" strike="noStrike" dirty="0">
                <a:solidFill>
                  <a:srgbClr val="000000"/>
                </a:solidFill>
                <a:effectLst/>
              </a:rPr>
              <a:t>distance</a:t>
            </a:r>
            <a:r>
              <a:rPr lang="zh-CN" altLang="en-US" sz="1600" b="0" i="0" u="none" strike="noStrike" dirty="0">
                <a:solidFill>
                  <a:srgbClr val="000000"/>
                </a:solidFill>
                <a:effectLst/>
              </a:rPr>
              <a:t>的时候</a:t>
            </a:r>
            <a:r>
              <a:rPr lang="en" altLang="zh-CN" sz="1600" b="0" i="0" u="none" strike="noStrike" dirty="0" err="1">
                <a:solidFill>
                  <a:srgbClr val="000000"/>
                </a:solidFill>
                <a:effectLst/>
              </a:rPr>
              <a:t>LineString</a:t>
            </a:r>
            <a:r>
              <a:rPr lang="zh-CN" altLang="en-US" sz="1600" b="0" i="0" u="none" strike="noStrike" dirty="0">
                <a:solidFill>
                  <a:srgbClr val="000000"/>
                </a:solidFill>
                <a:effectLst/>
              </a:rPr>
              <a:t>数据需要比较多条线段，因此增加耗时；且</a:t>
            </a:r>
            <a:r>
              <a:rPr lang="en-US" altLang="zh-CN" sz="1600" b="0" i="0" u="none" strike="noStrike" dirty="0" err="1">
                <a:solidFill>
                  <a:srgbClr val="000000"/>
                </a:solidFill>
                <a:effectLst/>
              </a:rPr>
              <a:t>lineString</a:t>
            </a:r>
            <a:r>
              <a:rPr lang="zh-CN" altLang="en-US" sz="1600" b="0" i="0" u="none" strike="noStrike" dirty="0">
                <a:solidFill>
                  <a:srgbClr val="000000"/>
                </a:solidFill>
                <a:effectLst/>
              </a:rPr>
              <a:t>可能会横跨多个四叉树节点；</a:t>
            </a:r>
            <a:endParaRPr lang="en-US" altLang="zh-CN" sz="1600" b="0" i="0" u="none" strike="noStrike" dirty="0">
              <a:solidFill>
                <a:srgbClr val="000000"/>
              </a:solidFill>
              <a:effectLst/>
            </a:endParaRPr>
          </a:p>
          <a:p>
            <a:pPr algn="l"/>
            <a:r>
              <a:rPr lang="zh-CN" altLang="en-US" sz="1600" b="0" i="0" u="none" strike="noStrike" dirty="0">
                <a:solidFill>
                  <a:srgbClr val="000000"/>
                </a:solidFill>
                <a:effectLst/>
              </a:rPr>
              <a:t>         </a:t>
            </a:r>
            <a:r>
              <a:rPr lang="en" altLang="zh-CN" sz="1600" b="0" i="0" u="none" strike="noStrike" dirty="0">
                <a:solidFill>
                  <a:srgbClr val="000000"/>
                </a:solidFill>
                <a:effectLst/>
              </a:rPr>
              <a:t>taxi</a:t>
            </a:r>
            <a:r>
              <a:rPr lang="zh-CN" altLang="en-US" sz="1600" b="0" i="0" u="none" strike="noStrike" dirty="0">
                <a:solidFill>
                  <a:srgbClr val="000000"/>
                </a:solidFill>
                <a:effectLst/>
              </a:rPr>
              <a:t>数据较多且分布较为集中，在</a:t>
            </a:r>
            <a:r>
              <a:rPr lang="en" altLang="zh-CN" sz="1600" b="0" i="0" u="none" strike="noStrike" dirty="0">
                <a:solidFill>
                  <a:srgbClr val="000000"/>
                </a:solidFill>
                <a:effectLst/>
              </a:rPr>
              <a:t>filter</a:t>
            </a:r>
            <a:r>
              <a:rPr lang="zh-CN" altLang="en-US" sz="1600" b="0" i="0" u="none" strike="noStrike" dirty="0">
                <a:solidFill>
                  <a:srgbClr val="000000"/>
                </a:solidFill>
                <a:effectLst/>
              </a:rPr>
              <a:t>步骤中找候选点时，所划定的矩形范围较小，因此在</a:t>
            </a:r>
            <a:r>
              <a:rPr lang="en" altLang="zh-CN" sz="1600" b="0" i="0" u="none" strike="noStrike" dirty="0">
                <a:solidFill>
                  <a:srgbClr val="000000"/>
                </a:solidFill>
                <a:effectLst/>
              </a:rPr>
              <a:t>refine</a:t>
            </a:r>
            <a:r>
              <a:rPr lang="zh-CN" altLang="en-US" sz="1600" b="0" i="0" u="none" strike="noStrike" dirty="0">
                <a:solidFill>
                  <a:srgbClr val="000000"/>
                </a:solidFill>
                <a:effectLst/>
              </a:rPr>
              <a:t>步骤中对</a:t>
            </a:r>
            <a:r>
              <a:rPr lang="en" altLang="zh-CN" sz="1600" b="0" i="0" u="none" strike="noStrike" dirty="0">
                <a:solidFill>
                  <a:srgbClr val="000000"/>
                </a:solidFill>
                <a:effectLst/>
              </a:rPr>
              <a:t>feature</a:t>
            </a:r>
            <a:r>
              <a:rPr lang="zh-CN" altLang="en-US" sz="1600" b="0" i="0" u="none" strike="noStrike" dirty="0">
                <a:solidFill>
                  <a:srgbClr val="000000"/>
                </a:solidFill>
                <a:effectLst/>
              </a:rPr>
              <a:t>的计算较少。</a:t>
            </a:r>
          </a:p>
          <a:p>
            <a:endParaRPr kumimoji="1" lang="zh-CN" altLang="en-US" sz="1600" dirty="0"/>
          </a:p>
        </p:txBody>
      </p:sp>
      <p:pic>
        <p:nvPicPr>
          <p:cNvPr id="4097" name="Picture 1">
            <a:extLst>
              <a:ext uri="{FF2B5EF4-FFF2-40B4-BE49-F238E27FC236}">
                <a16:creationId xmlns:a16="http://schemas.microsoft.com/office/drawing/2014/main" id="{12388F43-BE8B-DD48-AFB8-E4CFF3B8C5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2501" y="984749"/>
            <a:ext cx="9236633" cy="18688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22869D92-1633-6B4C-A57F-06BEDB6FAB87}"/>
              </a:ext>
            </a:extLst>
          </p:cNvPr>
          <p:cNvSpPr>
            <a:spLocks noChangeArrowheads="1"/>
          </p:cNvSpPr>
          <p:nvPr/>
        </p:nvSpPr>
        <p:spPr bwMode="auto">
          <a:xfrm>
            <a:off x="-7413456" y="1030467"/>
            <a:ext cx="366307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4099" name="Picture 3">
            <a:extLst>
              <a:ext uri="{FF2B5EF4-FFF2-40B4-BE49-F238E27FC236}">
                <a16:creationId xmlns:a16="http://schemas.microsoft.com/office/drawing/2014/main" id="{C9003923-523A-474A-98EC-E9DD8294EE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4740" y="4788384"/>
            <a:ext cx="9842520" cy="179646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44DF06B4-21D8-9A49-B24F-73D3491F20FC}"/>
              </a:ext>
            </a:extLst>
          </p:cNvPr>
          <p:cNvSpPr>
            <a:spLocks noChangeArrowheads="1"/>
          </p:cNvSpPr>
          <p:nvPr/>
        </p:nvSpPr>
        <p:spPr bwMode="auto">
          <a:xfrm>
            <a:off x="-8177138" y="4910650"/>
            <a:ext cx="482230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5" name="文本框 4">
            <a:extLst>
              <a:ext uri="{FF2B5EF4-FFF2-40B4-BE49-F238E27FC236}">
                <a16:creationId xmlns:a16="http://schemas.microsoft.com/office/drawing/2014/main" id="{9D29E898-1C6C-CD41-B967-CFB09736FC34}"/>
              </a:ext>
            </a:extLst>
          </p:cNvPr>
          <p:cNvSpPr txBox="1"/>
          <p:nvPr/>
        </p:nvSpPr>
        <p:spPr>
          <a:xfrm>
            <a:off x="270791" y="1440481"/>
            <a:ext cx="2336120" cy="378373"/>
          </a:xfrm>
          <a:prstGeom prst="rect">
            <a:avLst/>
          </a:prstGeom>
          <a:noFill/>
        </p:spPr>
        <p:txBody>
          <a:bodyPr wrap="square" rtlCol="0">
            <a:spAutoFit/>
          </a:bodyPr>
          <a:lstStyle/>
          <a:p>
            <a:r>
              <a:rPr kumimoji="1" lang="en-US" altLang="zh-CN" dirty="0"/>
              <a:t>10k</a:t>
            </a:r>
            <a:endParaRPr kumimoji="1" lang="zh-CN" altLang="en-US" dirty="0"/>
          </a:p>
        </p:txBody>
      </p:sp>
      <p:sp>
        <p:nvSpPr>
          <p:cNvPr id="14" name="文本框 13">
            <a:extLst>
              <a:ext uri="{FF2B5EF4-FFF2-40B4-BE49-F238E27FC236}">
                <a16:creationId xmlns:a16="http://schemas.microsoft.com/office/drawing/2014/main" id="{464502DB-2748-D24B-BD60-F74145781BD6}"/>
              </a:ext>
            </a:extLst>
          </p:cNvPr>
          <p:cNvSpPr txBox="1"/>
          <p:nvPr/>
        </p:nvSpPr>
        <p:spPr>
          <a:xfrm>
            <a:off x="331618" y="4734494"/>
            <a:ext cx="2336120" cy="378373"/>
          </a:xfrm>
          <a:prstGeom prst="rect">
            <a:avLst/>
          </a:prstGeom>
          <a:noFill/>
        </p:spPr>
        <p:txBody>
          <a:bodyPr wrap="square" rtlCol="0">
            <a:spAutoFit/>
          </a:bodyPr>
          <a:lstStyle/>
          <a:p>
            <a:r>
              <a:rPr kumimoji="1" lang="en-US" altLang="zh-CN" dirty="0"/>
              <a:t>100k</a:t>
            </a:r>
            <a:endParaRPr kumimoji="1" lang="zh-CN" altLang="en-US" dirty="0"/>
          </a:p>
        </p:txBody>
      </p:sp>
    </p:spTree>
    <p:extLst>
      <p:ext uri="{BB962C8B-B14F-4D97-AF65-F5344CB8AC3E}">
        <p14:creationId xmlns:p14="http://schemas.microsoft.com/office/powerpoint/2010/main" val="3554169564"/>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14:presetBounceEnd="34000">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14:bounceEnd="34000">
                                          <p:cBhvr additive="base">
                                            <p:cTn id="7" dur="750" fill="hold"/>
                                            <p:tgtEl>
                                              <p:spTgt spid="27"/>
                                            </p:tgtEl>
                                            <p:attrNameLst>
                                              <p:attrName>ppt_x</p:attrName>
                                            </p:attrNameLst>
                                          </p:cBhvr>
                                          <p:tavLst>
                                            <p:tav tm="0">
                                              <p:val>
                                                <p:strVal val="1+#ppt_w/2"/>
                                              </p:val>
                                            </p:tav>
                                            <p:tav tm="100000">
                                              <p:val>
                                                <p:strVal val="#ppt_x"/>
                                              </p:val>
                                            </p:tav>
                                          </p:tavLst>
                                        </p:anim>
                                        <p:anim calcmode="lin" valueType="num" p14:bounceEnd="34000">
                                          <p:cBhvr additive="base">
                                            <p:cTn id="8" dur="750" fill="hold"/>
                                            <p:tgtEl>
                                              <p:spTgt spid="27"/>
                                            </p:tgtEl>
                                            <p:attrNameLst>
                                              <p:attrName>ppt_y</p:attrName>
                                            </p:attrNameLst>
                                          </p:cBhvr>
                                          <p:tavLst>
                                            <p:tav tm="0">
                                              <p:val>
                                                <p:strVal val="#ppt_y"/>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1+#ppt_w/2"/>
                                              </p:val>
                                            </p:tav>
                                            <p:tav tm="100000">
                                              <p:val>
                                                <p:strVal val="#ppt_x"/>
                                              </p:val>
                                            </p:tav>
                                          </p:tavLst>
                                        </p:anim>
                                        <p:anim calcmode="lin" valueType="num">
                                          <p:cBhvr additive="base">
                                            <p:cTn id="12" dur="500" fill="hold"/>
                                            <p:tgtEl>
                                              <p:spTgt spid="28"/>
                                            </p:tgtEl>
                                            <p:attrNameLst>
                                              <p:attrName>ppt_y</p:attrName>
                                            </p:attrNameLst>
                                          </p:cBhvr>
                                          <p:tavLst>
                                            <p:tav tm="0">
                                              <p:val>
                                                <p:strVal val="0-#ppt_h/2"/>
                                              </p:val>
                                            </p:tav>
                                            <p:tav tm="100000">
                                              <p:val>
                                                <p:strVal val="#ppt_y"/>
                                              </p:val>
                                            </p:tav>
                                          </p:tavLst>
                                        </p:anim>
                                      </p:childTnLst>
                                    </p:cTn>
                                  </p:par>
                                  <p:par>
                                    <p:cTn id="13" presetID="2" presetClass="entr" presetSubtype="3" fill="hold" nodeType="withEffect">
                                      <p:stCondLst>
                                        <p:cond delay="1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1+#ppt_w/2"/>
                                              </p:val>
                                            </p:tav>
                                            <p:tav tm="100000">
                                              <p:val>
                                                <p:strVal val="#ppt_x"/>
                                              </p:val>
                                            </p:tav>
                                          </p:tavLst>
                                        </p:anim>
                                        <p:anim calcmode="lin" valueType="num">
                                          <p:cBhvr additive="base">
                                            <p:cTn id="16"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750" fill="hold"/>
                                            <p:tgtEl>
                                              <p:spTgt spid="27"/>
                                            </p:tgtEl>
                                            <p:attrNameLst>
                                              <p:attrName>ppt_x</p:attrName>
                                            </p:attrNameLst>
                                          </p:cBhvr>
                                          <p:tavLst>
                                            <p:tav tm="0">
                                              <p:val>
                                                <p:strVal val="1+#ppt_w/2"/>
                                              </p:val>
                                            </p:tav>
                                            <p:tav tm="100000">
                                              <p:val>
                                                <p:strVal val="#ppt_x"/>
                                              </p:val>
                                            </p:tav>
                                          </p:tavLst>
                                        </p:anim>
                                        <p:anim calcmode="lin" valueType="num">
                                          <p:cBhvr additive="base">
                                            <p:cTn id="8" dur="750" fill="hold"/>
                                            <p:tgtEl>
                                              <p:spTgt spid="27"/>
                                            </p:tgtEl>
                                            <p:attrNameLst>
                                              <p:attrName>ppt_y</p:attrName>
                                            </p:attrNameLst>
                                          </p:cBhvr>
                                          <p:tavLst>
                                            <p:tav tm="0">
                                              <p:val>
                                                <p:strVal val="#ppt_y"/>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1+#ppt_w/2"/>
                                              </p:val>
                                            </p:tav>
                                            <p:tav tm="100000">
                                              <p:val>
                                                <p:strVal val="#ppt_x"/>
                                              </p:val>
                                            </p:tav>
                                          </p:tavLst>
                                        </p:anim>
                                        <p:anim calcmode="lin" valueType="num">
                                          <p:cBhvr additive="base">
                                            <p:cTn id="12" dur="500" fill="hold"/>
                                            <p:tgtEl>
                                              <p:spTgt spid="28"/>
                                            </p:tgtEl>
                                            <p:attrNameLst>
                                              <p:attrName>ppt_y</p:attrName>
                                            </p:attrNameLst>
                                          </p:cBhvr>
                                          <p:tavLst>
                                            <p:tav tm="0">
                                              <p:val>
                                                <p:strVal val="0-#ppt_h/2"/>
                                              </p:val>
                                            </p:tav>
                                            <p:tav tm="100000">
                                              <p:val>
                                                <p:strVal val="#ppt_y"/>
                                              </p:val>
                                            </p:tav>
                                          </p:tavLst>
                                        </p:anim>
                                      </p:childTnLst>
                                    </p:cTn>
                                  </p:par>
                                  <p:par>
                                    <p:cTn id="13" presetID="2" presetClass="entr" presetSubtype="3" fill="hold" nodeType="withEffect">
                                      <p:stCondLst>
                                        <p:cond delay="1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1+#ppt_w/2"/>
                                              </p:val>
                                            </p:tav>
                                            <p:tav tm="100000">
                                              <p:val>
                                                <p:strVal val="#ppt_x"/>
                                              </p:val>
                                            </p:tav>
                                          </p:tavLst>
                                        </p:anim>
                                        <p:anim calcmode="lin" valueType="num">
                                          <p:cBhvr additive="base">
                                            <p:cTn id="16"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组合 63"/>
          <p:cNvGrpSpPr/>
          <p:nvPr/>
        </p:nvGrpSpPr>
        <p:grpSpPr>
          <a:xfrm>
            <a:off x="2736814" y="5956348"/>
            <a:ext cx="4486274" cy="438341"/>
            <a:chOff x="3418190" y="5097924"/>
            <a:chExt cx="2904060" cy="438341"/>
          </a:xfrm>
        </p:grpSpPr>
        <p:cxnSp>
          <p:nvCxnSpPr>
            <p:cNvPr id="65" name="直接连接符 64"/>
            <p:cNvCxnSpPr/>
            <p:nvPr/>
          </p:nvCxnSpPr>
          <p:spPr>
            <a:xfrm>
              <a:off x="3418190" y="5317094"/>
              <a:ext cx="290406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3418190" y="5207509"/>
              <a:ext cx="290406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3418190" y="5097924"/>
              <a:ext cx="290406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3418190" y="5536265"/>
              <a:ext cx="290406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3418190" y="5426679"/>
              <a:ext cx="290406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70" name="组合 69"/>
          <p:cNvGrpSpPr/>
          <p:nvPr/>
        </p:nvGrpSpPr>
        <p:grpSpPr>
          <a:xfrm>
            <a:off x="398690" y="5956348"/>
            <a:ext cx="2338124" cy="438341"/>
            <a:chOff x="3418190" y="5097924"/>
            <a:chExt cx="2904060" cy="438341"/>
          </a:xfrm>
        </p:grpSpPr>
        <p:cxnSp>
          <p:nvCxnSpPr>
            <p:cNvPr id="71" name="直接连接符 70"/>
            <p:cNvCxnSpPr/>
            <p:nvPr/>
          </p:nvCxnSpPr>
          <p:spPr>
            <a:xfrm>
              <a:off x="3418190" y="5317094"/>
              <a:ext cx="290406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3418190" y="5207509"/>
              <a:ext cx="290406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3418190" y="5097924"/>
              <a:ext cx="290406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3418190" y="5536265"/>
              <a:ext cx="290406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3418190" y="5426679"/>
              <a:ext cx="290406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5" name="表格 4">
            <a:extLst>
              <a:ext uri="{FF2B5EF4-FFF2-40B4-BE49-F238E27FC236}">
                <a16:creationId xmlns:a16="http://schemas.microsoft.com/office/drawing/2014/main" id="{8EC9741B-3D12-A343-91E5-AACD8AD25195}"/>
              </a:ext>
            </a:extLst>
          </p:cNvPr>
          <p:cNvGraphicFramePr>
            <a:graphicFrameLocks noGrp="1"/>
          </p:cNvGraphicFramePr>
          <p:nvPr>
            <p:extLst>
              <p:ext uri="{D42A27DB-BD31-4B8C-83A1-F6EECF244321}">
                <p14:modId xmlns:p14="http://schemas.microsoft.com/office/powerpoint/2010/main" val="4005294104"/>
              </p:ext>
            </p:extLst>
          </p:nvPr>
        </p:nvGraphicFramePr>
        <p:xfrm>
          <a:off x="398690" y="901651"/>
          <a:ext cx="5631995" cy="4647000"/>
        </p:xfrm>
        <a:graphic>
          <a:graphicData uri="http://schemas.openxmlformats.org/drawingml/2006/table">
            <a:tbl>
              <a:tblPr/>
              <a:tblGrid>
                <a:gridCol w="1126399">
                  <a:extLst>
                    <a:ext uri="{9D8B030D-6E8A-4147-A177-3AD203B41FA5}">
                      <a16:colId xmlns:a16="http://schemas.microsoft.com/office/drawing/2014/main" val="222302657"/>
                    </a:ext>
                  </a:extLst>
                </a:gridCol>
                <a:gridCol w="1126399">
                  <a:extLst>
                    <a:ext uri="{9D8B030D-6E8A-4147-A177-3AD203B41FA5}">
                      <a16:colId xmlns:a16="http://schemas.microsoft.com/office/drawing/2014/main" val="627800073"/>
                    </a:ext>
                  </a:extLst>
                </a:gridCol>
                <a:gridCol w="1126399">
                  <a:extLst>
                    <a:ext uri="{9D8B030D-6E8A-4147-A177-3AD203B41FA5}">
                      <a16:colId xmlns:a16="http://schemas.microsoft.com/office/drawing/2014/main" val="1534338995"/>
                    </a:ext>
                  </a:extLst>
                </a:gridCol>
                <a:gridCol w="1126399">
                  <a:extLst>
                    <a:ext uri="{9D8B030D-6E8A-4147-A177-3AD203B41FA5}">
                      <a16:colId xmlns:a16="http://schemas.microsoft.com/office/drawing/2014/main" val="3407044183"/>
                    </a:ext>
                  </a:extLst>
                </a:gridCol>
                <a:gridCol w="1126399">
                  <a:extLst>
                    <a:ext uri="{9D8B030D-6E8A-4147-A177-3AD203B41FA5}">
                      <a16:colId xmlns:a16="http://schemas.microsoft.com/office/drawing/2014/main" val="2915788257"/>
                    </a:ext>
                  </a:extLst>
                </a:gridCol>
              </a:tblGrid>
              <a:tr h="494362">
                <a:tc>
                  <a:txBody>
                    <a:bodyPr/>
                    <a:lstStyle/>
                    <a:p>
                      <a:pPr algn="ctr" fontAlgn="ctr"/>
                      <a:r>
                        <a:rPr lang="en" sz="1200" b="1" i="0">
                          <a:solidFill>
                            <a:srgbClr val="40464F"/>
                          </a:solidFill>
                          <a:effectLst/>
                        </a:rPr>
                        <a:t>Capacity</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tc>
                  <a:txBody>
                    <a:bodyPr/>
                    <a:lstStyle/>
                    <a:p>
                      <a:pPr algn="ctr" fontAlgn="ctr"/>
                      <a:r>
                        <a:rPr lang="en" sz="1200" b="1" i="0">
                          <a:solidFill>
                            <a:srgbClr val="40464F"/>
                          </a:solidFill>
                          <a:effectLst/>
                        </a:rPr>
                        <a:t>(R)NNQuery time</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tc>
                  <a:txBody>
                    <a:bodyPr/>
                    <a:lstStyle/>
                    <a:p>
                      <a:pPr algn="ctr" fontAlgn="ctr"/>
                      <a:r>
                        <a:rPr lang="en" sz="1200" b="1" i="0" dirty="0">
                          <a:solidFill>
                            <a:srgbClr val="40464F"/>
                          </a:solidFill>
                          <a:effectLst/>
                        </a:rPr>
                        <a:t>(R)</a:t>
                      </a:r>
                      <a:r>
                        <a:rPr lang="en" sz="1200" b="1" i="0" dirty="0" err="1">
                          <a:solidFill>
                            <a:srgbClr val="40464F"/>
                          </a:solidFill>
                          <a:effectLst/>
                        </a:rPr>
                        <a:t>RangeQuery</a:t>
                      </a:r>
                      <a:r>
                        <a:rPr lang="en" sz="1200" b="1" i="0" dirty="0">
                          <a:solidFill>
                            <a:srgbClr val="40464F"/>
                          </a:solidFill>
                          <a:effectLst/>
                        </a:rPr>
                        <a:t> time</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tc>
                  <a:txBody>
                    <a:bodyPr/>
                    <a:lstStyle/>
                    <a:p>
                      <a:pPr algn="ctr" fontAlgn="ctr"/>
                      <a:r>
                        <a:rPr lang="en" sz="1200" b="1" i="0">
                          <a:solidFill>
                            <a:srgbClr val="40464F"/>
                          </a:solidFill>
                          <a:effectLst/>
                        </a:rPr>
                        <a:t>(Q)NNQuery time</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tc>
                  <a:txBody>
                    <a:bodyPr/>
                    <a:lstStyle/>
                    <a:p>
                      <a:pPr algn="ctr" fontAlgn="ctr"/>
                      <a:r>
                        <a:rPr lang="en" sz="1200" b="1" i="0">
                          <a:solidFill>
                            <a:srgbClr val="40464F"/>
                          </a:solidFill>
                          <a:effectLst/>
                        </a:rPr>
                        <a:t>(Q)RangeQuery time</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extLst>
                  <a:ext uri="{0D108BD9-81ED-4DB2-BD59-A6C34878D82A}">
                    <a16:rowId xmlns:a16="http://schemas.microsoft.com/office/drawing/2014/main" val="533226330"/>
                  </a:ext>
                </a:extLst>
              </a:tr>
              <a:tr h="296617">
                <a:tc>
                  <a:txBody>
                    <a:bodyPr/>
                    <a:lstStyle/>
                    <a:p>
                      <a:pPr fontAlgn="ctr"/>
                      <a:r>
                        <a:rPr lang="en-US" altLang="zh-CN" sz="1200" b="0" i="0">
                          <a:solidFill>
                            <a:srgbClr val="40464F"/>
                          </a:solidFill>
                          <a:effectLst/>
                        </a:rPr>
                        <a:t>70</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tc>
                  <a:txBody>
                    <a:bodyPr/>
                    <a:lstStyle/>
                    <a:p>
                      <a:pPr fontAlgn="ctr"/>
                      <a:r>
                        <a:rPr lang="en-US" altLang="zh-CN" sz="1200" b="0" i="0">
                          <a:solidFill>
                            <a:srgbClr val="40464F"/>
                          </a:solidFill>
                          <a:effectLst/>
                        </a:rPr>
                        <a:t>53.3</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tc>
                  <a:txBody>
                    <a:bodyPr/>
                    <a:lstStyle/>
                    <a:p>
                      <a:pPr fontAlgn="ctr"/>
                      <a:r>
                        <a:rPr lang="en-US" altLang="zh-CN" sz="1200" b="0" i="0">
                          <a:solidFill>
                            <a:srgbClr val="40464F"/>
                          </a:solidFill>
                          <a:effectLst/>
                        </a:rPr>
                        <a:t>3.97</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tc>
                  <a:txBody>
                    <a:bodyPr/>
                    <a:lstStyle/>
                    <a:p>
                      <a:pPr fontAlgn="ctr"/>
                      <a:r>
                        <a:rPr lang="en-US" altLang="zh-CN" sz="1200" b="0" i="0" dirty="0">
                          <a:solidFill>
                            <a:srgbClr val="40464F"/>
                          </a:solidFill>
                          <a:effectLst/>
                        </a:rPr>
                        <a:t>0.0939</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tc>
                  <a:txBody>
                    <a:bodyPr/>
                    <a:lstStyle/>
                    <a:p>
                      <a:pPr fontAlgn="ctr"/>
                      <a:r>
                        <a:rPr lang="en-US" altLang="zh-CN" sz="1200" b="0" i="0" dirty="0">
                          <a:solidFill>
                            <a:srgbClr val="40464F"/>
                          </a:solidFill>
                          <a:effectLst/>
                        </a:rPr>
                        <a:t>2.61</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extLst>
                  <a:ext uri="{0D108BD9-81ED-4DB2-BD59-A6C34878D82A}">
                    <a16:rowId xmlns:a16="http://schemas.microsoft.com/office/drawing/2014/main" val="3195854846"/>
                  </a:ext>
                </a:extLst>
              </a:tr>
              <a:tr h="296617">
                <a:tc>
                  <a:txBody>
                    <a:bodyPr/>
                    <a:lstStyle/>
                    <a:p>
                      <a:pPr fontAlgn="ctr"/>
                      <a:r>
                        <a:rPr lang="en-US" altLang="zh-CN" sz="1200" b="0" i="0">
                          <a:solidFill>
                            <a:srgbClr val="40464F"/>
                          </a:solidFill>
                          <a:effectLst/>
                        </a:rPr>
                        <a:t>80</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tc>
                  <a:txBody>
                    <a:bodyPr/>
                    <a:lstStyle/>
                    <a:p>
                      <a:pPr fontAlgn="ctr"/>
                      <a:r>
                        <a:rPr lang="en-US" altLang="zh-CN" sz="1200" b="0" i="0">
                          <a:solidFill>
                            <a:srgbClr val="40464F"/>
                          </a:solidFill>
                          <a:effectLst/>
                        </a:rPr>
                        <a:t>52.4</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tc>
                  <a:txBody>
                    <a:bodyPr/>
                    <a:lstStyle/>
                    <a:p>
                      <a:pPr fontAlgn="ctr"/>
                      <a:r>
                        <a:rPr lang="en-US" altLang="zh-CN" sz="1200" b="0" i="0">
                          <a:solidFill>
                            <a:srgbClr val="40464F"/>
                          </a:solidFill>
                          <a:effectLst/>
                        </a:rPr>
                        <a:t>3.5</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tc>
                  <a:txBody>
                    <a:bodyPr/>
                    <a:lstStyle/>
                    <a:p>
                      <a:pPr fontAlgn="ctr"/>
                      <a:r>
                        <a:rPr lang="en-US" altLang="zh-CN" sz="1200" b="0" i="0">
                          <a:solidFill>
                            <a:srgbClr val="40464F"/>
                          </a:solidFill>
                          <a:effectLst/>
                        </a:rPr>
                        <a:t>0.0926</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tc>
                  <a:txBody>
                    <a:bodyPr/>
                    <a:lstStyle/>
                    <a:p>
                      <a:pPr fontAlgn="ctr"/>
                      <a:r>
                        <a:rPr lang="en-US" altLang="zh-CN" sz="1200" b="0" i="0">
                          <a:solidFill>
                            <a:srgbClr val="40464F"/>
                          </a:solidFill>
                          <a:effectLst/>
                        </a:rPr>
                        <a:t>2.5</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extLst>
                  <a:ext uri="{0D108BD9-81ED-4DB2-BD59-A6C34878D82A}">
                    <a16:rowId xmlns:a16="http://schemas.microsoft.com/office/drawing/2014/main" val="1253906710"/>
                  </a:ext>
                </a:extLst>
              </a:tr>
              <a:tr h="296617">
                <a:tc>
                  <a:txBody>
                    <a:bodyPr/>
                    <a:lstStyle/>
                    <a:p>
                      <a:pPr fontAlgn="ctr"/>
                      <a:r>
                        <a:rPr lang="en-US" altLang="zh-CN" sz="1200" b="0" i="0">
                          <a:solidFill>
                            <a:srgbClr val="40464F"/>
                          </a:solidFill>
                          <a:effectLst/>
                        </a:rPr>
                        <a:t>90</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tc>
                  <a:txBody>
                    <a:bodyPr/>
                    <a:lstStyle/>
                    <a:p>
                      <a:pPr fontAlgn="ctr"/>
                      <a:r>
                        <a:rPr lang="en-US" altLang="zh-CN" sz="1200" b="0" i="0">
                          <a:solidFill>
                            <a:srgbClr val="40464F"/>
                          </a:solidFill>
                          <a:effectLst/>
                        </a:rPr>
                        <a:t>52.9</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tc>
                  <a:txBody>
                    <a:bodyPr/>
                    <a:lstStyle/>
                    <a:p>
                      <a:pPr fontAlgn="ctr"/>
                      <a:r>
                        <a:rPr lang="en-US" altLang="zh-CN" sz="1200" b="0" i="0">
                          <a:solidFill>
                            <a:srgbClr val="40464F"/>
                          </a:solidFill>
                          <a:effectLst/>
                        </a:rPr>
                        <a:t>3.4</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tc>
                  <a:txBody>
                    <a:bodyPr/>
                    <a:lstStyle/>
                    <a:p>
                      <a:pPr fontAlgn="ctr"/>
                      <a:r>
                        <a:rPr lang="en-US" altLang="zh-CN" sz="1200" b="0" i="0" dirty="0">
                          <a:solidFill>
                            <a:srgbClr val="40464F"/>
                          </a:solidFill>
                          <a:effectLst/>
                        </a:rPr>
                        <a:t>0.0914</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tc>
                  <a:txBody>
                    <a:bodyPr/>
                    <a:lstStyle/>
                    <a:p>
                      <a:pPr fontAlgn="ctr"/>
                      <a:r>
                        <a:rPr lang="en-US" altLang="zh-CN" sz="1200" b="0" i="0">
                          <a:solidFill>
                            <a:srgbClr val="40464F"/>
                          </a:solidFill>
                          <a:effectLst/>
                        </a:rPr>
                        <a:t>2.54</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extLst>
                  <a:ext uri="{0D108BD9-81ED-4DB2-BD59-A6C34878D82A}">
                    <a16:rowId xmlns:a16="http://schemas.microsoft.com/office/drawing/2014/main" val="1070944762"/>
                  </a:ext>
                </a:extLst>
              </a:tr>
              <a:tr h="296617">
                <a:tc>
                  <a:txBody>
                    <a:bodyPr/>
                    <a:lstStyle/>
                    <a:p>
                      <a:pPr fontAlgn="ctr"/>
                      <a:r>
                        <a:rPr lang="en-US" altLang="zh-CN" sz="1200" b="0" i="0">
                          <a:solidFill>
                            <a:srgbClr val="40464F"/>
                          </a:solidFill>
                          <a:effectLst/>
                        </a:rPr>
                        <a:t>100</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tc>
                  <a:txBody>
                    <a:bodyPr/>
                    <a:lstStyle/>
                    <a:p>
                      <a:pPr fontAlgn="ctr"/>
                      <a:r>
                        <a:rPr lang="en-US" altLang="zh-CN" sz="1200" b="0" i="0">
                          <a:solidFill>
                            <a:srgbClr val="40464F"/>
                          </a:solidFill>
                          <a:effectLst/>
                        </a:rPr>
                        <a:t>49.9</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tc>
                  <a:txBody>
                    <a:bodyPr/>
                    <a:lstStyle/>
                    <a:p>
                      <a:pPr fontAlgn="ctr"/>
                      <a:r>
                        <a:rPr lang="en-US" altLang="zh-CN" sz="1200" b="0" i="0">
                          <a:solidFill>
                            <a:srgbClr val="40464F"/>
                          </a:solidFill>
                          <a:effectLst/>
                        </a:rPr>
                        <a:t>3.61</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tc>
                  <a:txBody>
                    <a:bodyPr/>
                    <a:lstStyle/>
                    <a:p>
                      <a:pPr fontAlgn="ctr"/>
                      <a:r>
                        <a:rPr lang="en-US" altLang="zh-CN" sz="1200" b="0" i="0" dirty="0">
                          <a:solidFill>
                            <a:srgbClr val="40464F"/>
                          </a:solidFill>
                          <a:effectLst/>
                        </a:rPr>
                        <a:t>0.0913</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tc>
                  <a:txBody>
                    <a:bodyPr/>
                    <a:lstStyle/>
                    <a:p>
                      <a:pPr fontAlgn="ctr"/>
                      <a:r>
                        <a:rPr lang="en-US" altLang="zh-CN" sz="1200" b="0" i="0">
                          <a:solidFill>
                            <a:srgbClr val="40464F"/>
                          </a:solidFill>
                          <a:effectLst/>
                        </a:rPr>
                        <a:t>2.47</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extLst>
                  <a:ext uri="{0D108BD9-81ED-4DB2-BD59-A6C34878D82A}">
                    <a16:rowId xmlns:a16="http://schemas.microsoft.com/office/drawing/2014/main" val="3867485896"/>
                  </a:ext>
                </a:extLst>
              </a:tr>
              <a:tr h="296617">
                <a:tc>
                  <a:txBody>
                    <a:bodyPr/>
                    <a:lstStyle/>
                    <a:p>
                      <a:pPr fontAlgn="ctr"/>
                      <a:r>
                        <a:rPr lang="en-US" altLang="zh-CN" sz="1200" b="0" i="0">
                          <a:solidFill>
                            <a:srgbClr val="40464F"/>
                          </a:solidFill>
                          <a:effectLst/>
                        </a:rPr>
                        <a:t>110</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tc>
                  <a:txBody>
                    <a:bodyPr/>
                    <a:lstStyle/>
                    <a:p>
                      <a:pPr fontAlgn="ctr"/>
                      <a:r>
                        <a:rPr lang="en-US" altLang="zh-CN" sz="1200" b="0" i="0" dirty="0">
                          <a:solidFill>
                            <a:srgbClr val="40464F"/>
                          </a:solidFill>
                          <a:effectLst/>
                        </a:rPr>
                        <a:t>53.1</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tc>
                  <a:txBody>
                    <a:bodyPr/>
                    <a:lstStyle/>
                    <a:p>
                      <a:pPr fontAlgn="ctr"/>
                      <a:r>
                        <a:rPr lang="en-US" altLang="zh-CN" sz="1200" b="0" i="0">
                          <a:solidFill>
                            <a:srgbClr val="40464F"/>
                          </a:solidFill>
                          <a:effectLst/>
                        </a:rPr>
                        <a:t>3.61</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tc>
                  <a:txBody>
                    <a:bodyPr/>
                    <a:lstStyle/>
                    <a:p>
                      <a:pPr fontAlgn="ctr"/>
                      <a:r>
                        <a:rPr lang="en-US" altLang="zh-CN" sz="1200" b="0" i="0" dirty="0">
                          <a:solidFill>
                            <a:srgbClr val="40464F"/>
                          </a:solidFill>
                          <a:effectLst/>
                        </a:rPr>
                        <a:t>0.0921</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tc>
                  <a:txBody>
                    <a:bodyPr/>
                    <a:lstStyle/>
                    <a:p>
                      <a:pPr fontAlgn="ctr"/>
                      <a:r>
                        <a:rPr lang="en-US" altLang="zh-CN" sz="1200" b="0" i="0">
                          <a:solidFill>
                            <a:srgbClr val="40464F"/>
                          </a:solidFill>
                          <a:effectLst/>
                        </a:rPr>
                        <a:t>2.41</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extLst>
                  <a:ext uri="{0D108BD9-81ED-4DB2-BD59-A6C34878D82A}">
                    <a16:rowId xmlns:a16="http://schemas.microsoft.com/office/drawing/2014/main" val="2983543415"/>
                  </a:ext>
                </a:extLst>
              </a:tr>
              <a:tr h="296617">
                <a:tc>
                  <a:txBody>
                    <a:bodyPr/>
                    <a:lstStyle/>
                    <a:p>
                      <a:pPr fontAlgn="ctr"/>
                      <a:r>
                        <a:rPr lang="en-US" altLang="zh-CN" sz="1200" b="0" i="0">
                          <a:solidFill>
                            <a:srgbClr val="40464F"/>
                          </a:solidFill>
                          <a:effectLst/>
                        </a:rPr>
                        <a:t>120</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tc>
                  <a:txBody>
                    <a:bodyPr/>
                    <a:lstStyle/>
                    <a:p>
                      <a:pPr fontAlgn="ctr"/>
                      <a:r>
                        <a:rPr lang="en-US" altLang="zh-CN" sz="1200" b="0" i="0">
                          <a:solidFill>
                            <a:srgbClr val="40464F"/>
                          </a:solidFill>
                          <a:effectLst/>
                        </a:rPr>
                        <a:t>54.1</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tc>
                  <a:txBody>
                    <a:bodyPr/>
                    <a:lstStyle/>
                    <a:p>
                      <a:pPr fontAlgn="ctr"/>
                      <a:r>
                        <a:rPr lang="en-US" altLang="zh-CN" sz="1200" b="0" i="0">
                          <a:solidFill>
                            <a:srgbClr val="40464F"/>
                          </a:solidFill>
                          <a:effectLst/>
                        </a:rPr>
                        <a:t>3.37</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tc>
                  <a:txBody>
                    <a:bodyPr/>
                    <a:lstStyle/>
                    <a:p>
                      <a:pPr fontAlgn="ctr"/>
                      <a:r>
                        <a:rPr lang="en-US" altLang="zh-CN" sz="1200" b="0" i="0">
                          <a:solidFill>
                            <a:srgbClr val="40464F"/>
                          </a:solidFill>
                          <a:effectLst/>
                        </a:rPr>
                        <a:t>0.0914</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tc>
                  <a:txBody>
                    <a:bodyPr/>
                    <a:lstStyle/>
                    <a:p>
                      <a:pPr fontAlgn="ctr"/>
                      <a:r>
                        <a:rPr lang="en-US" altLang="zh-CN" sz="1200" b="0" i="0" dirty="0">
                          <a:solidFill>
                            <a:srgbClr val="40464F"/>
                          </a:solidFill>
                          <a:effectLst/>
                        </a:rPr>
                        <a:t>2.49</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extLst>
                  <a:ext uri="{0D108BD9-81ED-4DB2-BD59-A6C34878D82A}">
                    <a16:rowId xmlns:a16="http://schemas.microsoft.com/office/drawing/2014/main" val="4122637007"/>
                  </a:ext>
                </a:extLst>
              </a:tr>
              <a:tr h="296617">
                <a:tc>
                  <a:txBody>
                    <a:bodyPr/>
                    <a:lstStyle/>
                    <a:p>
                      <a:pPr fontAlgn="ctr"/>
                      <a:r>
                        <a:rPr lang="en-US" altLang="zh-CN" sz="1200" b="0" i="0">
                          <a:solidFill>
                            <a:srgbClr val="40464F"/>
                          </a:solidFill>
                          <a:effectLst/>
                        </a:rPr>
                        <a:t>130</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tc>
                  <a:txBody>
                    <a:bodyPr/>
                    <a:lstStyle/>
                    <a:p>
                      <a:pPr fontAlgn="ctr"/>
                      <a:r>
                        <a:rPr lang="en-US" altLang="zh-CN" sz="1200" b="0" i="0">
                          <a:solidFill>
                            <a:srgbClr val="40464F"/>
                          </a:solidFill>
                          <a:effectLst/>
                        </a:rPr>
                        <a:t>53.4</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tc>
                  <a:txBody>
                    <a:bodyPr/>
                    <a:lstStyle/>
                    <a:p>
                      <a:pPr fontAlgn="ctr"/>
                      <a:r>
                        <a:rPr lang="en-US" altLang="zh-CN" sz="1200" b="0" i="0">
                          <a:solidFill>
                            <a:srgbClr val="40464F"/>
                          </a:solidFill>
                          <a:effectLst/>
                        </a:rPr>
                        <a:t>3.65</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tc>
                  <a:txBody>
                    <a:bodyPr/>
                    <a:lstStyle/>
                    <a:p>
                      <a:pPr fontAlgn="ctr"/>
                      <a:r>
                        <a:rPr lang="en-US" altLang="zh-CN" sz="1200" b="0" i="0" dirty="0">
                          <a:solidFill>
                            <a:srgbClr val="40464F"/>
                          </a:solidFill>
                          <a:effectLst/>
                        </a:rPr>
                        <a:t>0.0941</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tc>
                  <a:txBody>
                    <a:bodyPr/>
                    <a:lstStyle/>
                    <a:p>
                      <a:pPr fontAlgn="ctr"/>
                      <a:r>
                        <a:rPr lang="en-US" altLang="zh-CN" sz="1200" b="0" i="0">
                          <a:solidFill>
                            <a:srgbClr val="40464F"/>
                          </a:solidFill>
                          <a:effectLst/>
                        </a:rPr>
                        <a:t>2.52</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extLst>
                  <a:ext uri="{0D108BD9-81ED-4DB2-BD59-A6C34878D82A}">
                    <a16:rowId xmlns:a16="http://schemas.microsoft.com/office/drawing/2014/main" val="846518910"/>
                  </a:ext>
                </a:extLst>
              </a:tr>
              <a:tr h="296617">
                <a:tc>
                  <a:txBody>
                    <a:bodyPr/>
                    <a:lstStyle/>
                    <a:p>
                      <a:pPr fontAlgn="ctr"/>
                      <a:r>
                        <a:rPr lang="en-US" altLang="zh-CN" sz="1200" b="0" i="0">
                          <a:solidFill>
                            <a:srgbClr val="40464F"/>
                          </a:solidFill>
                          <a:effectLst/>
                        </a:rPr>
                        <a:t>140</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tc>
                  <a:txBody>
                    <a:bodyPr/>
                    <a:lstStyle/>
                    <a:p>
                      <a:pPr fontAlgn="ctr"/>
                      <a:r>
                        <a:rPr lang="en-US" altLang="zh-CN" sz="1200" b="0" i="0">
                          <a:solidFill>
                            <a:srgbClr val="40464F"/>
                          </a:solidFill>
                          <a:effectLst/>
                        </a:rPr>
                        <a:t>49.1</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tc>
                  <a:txBody>
                    <a:bodyPr/>
                    <a:lstStyle/>
                    <a:p>
                      <a:pPr fontAlgn="ctr"/>
                      <a:r>
                        <a:rPr lang="en-US" altLang="zh-CN" sz="1200" b="0" i="0">
                          <a:solidFill>
                            <a:srgbClr val="40464F"/>
                          </a:solidFill>
                          <a:effectLst/>
                        </a:rPr>
                        <a:t>3.52</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tc>
                  <a:txBody>
                    <a:bodyPr/>
                    <a:lstStyle/>
                    <a:p>
                      <a:pPr fontAlgn="ctr"/>
                      <a:r>
                        <a:rPr lang="en-US" altLang="zh-CN" sz="1200" b="0" i="0">
                          <a:solidFill>
                            <a:srgbClr val="40464F"/>
                          </a:solidFill>
                          <a:effectLst/>
                        </a:rPr>
                        <a:t>0.0982</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tc>
                  <a:txBody>
                    <a:bodyPr/>
                    <a:lstStyle/>
                    <a:p>
                      <a:pPr fontAlgn="ctr"/>
                      <a:r>
                        <a:rPr lang="en-US" altLang="zh-CN" sz="1200" b="0" i="0">
                          <a:solidFill>
                            <a:srgbClr val="40464F"/>
                          </a:solidFill>
                          <a:effectLst/>
                        </a:rPr>
                        <a:t>2.53</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extLst>
                  <a:ext uri="{0D108BD9-81ED-4DB2-BD59-A6C34878D82A}">
                    <a16:rowId xmlns:a16="http://schemas.microsoft.com/office/drawing/2014/main" val="3402968218"/>
                  </a:ext>
                </a:extLst>
              </a:tr>
              <a:tr h="296617">
                <a:tc>
                  <a:txBody>
                    <a:bodyPr/>
                    <a:lstStyle/>
                    <a:p>
                      <a:pPr fontAlgn="ctr"/>
                      <a:r>
                        <a:rPr lang="en-US" altLang="zh-CN" sz="1200" b="0" i="0">
                          <a:solidFill>
                            <a:srgbClr val="40464F"/>
                          </a:solidFill>
                          <a:effectLst/>
                        </a:rPr>
                        <a:t>150</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tc>
                  <a:txBody>
                    <a:bodyPr/>
                    <a:lstStyle/>
                    <a:p>
                      <a:pPr fontAlgn="ctr"/>
                      <a:r>
                        <a:rPr lang="en-US" altLang="zh-CN" sz="1200" b="0" i="0">
                          <a:solidFill>
                            <a:srgbClr val="40464F"/>
                          </a:solidFill>
                          <a:effectLst/>
                        </a:rPr>
                        <a:t>51.8</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tc>
                  <a:txBody>
                    <a:bodyPr/>
                    <a:lstStyle/>
                    <a:p>
                      <a:pPr fontAlgn="ctr"/>
                      <a:r>
                        <a:rPr lang="en-US" altLang="zh-CN" sz="1200" b="0" i="0">
                          <a:solidFill>
                            <a:srgbClr val="40464F"/>
                          </a:solidFill>
                          <a:effectLst/>
                        </a:rPr>
                        <a:t>3.63</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tc>
                  <a:txBody>
                    <a:bodyPr/>
                    <a:lstStyle/>
                    <a:p>
                      <a:pPr fontAlgn="ctr"/>
                      <a:r>
                        <a:rPr lang="en-US" altLang="zh-CN" sz="1200" b="0" i="0">
                          <a:solidFill>
                            <a:srgbClr val="40464F"/>
                          </a:solidFill>
                          <a:effectLst/>
                        </a:rPr>
                        <a:t>0.0949</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tc>
                  <a:txBody>
                    <a:bodyPr/>
                    <a:lstStyle/>
                    <a:p>
                      <a:pPr fontAlgn="ctr"/>
                      <a:r>
                        <a:rPr lang="en-US" altLang="zh-CN" sz="1200" b="0" i="0">
                          <a:solidFill>
                            <a:srgbClr val="40464F"/>
                          </a:solidFill>
                          <a:effectLst/>
                        </a:rPr>
                        <a:t>2.49</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extLst>
                  <a:ext uri="{0D108BD9-81ED-4DB2-BD59-A6C34878D82A}">
                    <a16:rowId xmlns:a16="http://schemas.microsoft.com/office/drawing/2014/main" val="3484339412"/>
                  </a:ext>
                </a:extLst>
              </a:tr>
              <a:tr h="296617">
                <a:tc>
                  <a:txBody>
                    <a:bodyPr/>
                    <a:lstStyle/>
                    <a:p>
                      <a:pPr fontAlgn="ctr"/>
                      <a:r>
                        <a:rPr lang="en-US" altLang="zh-CN" sz="1200" b="0" i="0">
                          <a:solidFill>
                            <a:srgbClr val="40464F"/>
                          </a:solidFill>
                          <a:effectLst/>
                        </a:rPr>
                        <a:t>160</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tc>
                  <a:txBody>
                    <a:bodyPr/>
                    <a:lstStyle/>
                    <a:p>
                      <a:pPr fontAlgn="ctr"/>
                      <a:r>
                        <a:rPr lang="en-US" altLang="zh-CN" sz="1200" b="0" i="0">
                          <a:solidFill>
                            <a:srgbClr val="40464F"/>
                          </a:solidFill>
                          <a:effectLst/>
                        </a:rPr>
                        <a:t>64.4</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tc>
                  <a:txBody>
                    <a:bodyPr/>
                    <a:lstStyle/>
                    <a:p>
                      <a:pPr fontAlgn="ctr"/>
                      <a:r>
                        <a:rPr lang="en-US" altLang="zh-CN" sz="1200" b="0" i="0">
                          <a:solidFill>
                            <a:srgbClr val="40464F"/>
                          </a:solidFill>
                          <a:effectLst/>
                        </a:rPr>
                        <a:t>4.11</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tc>
                  <a:txBody>
                    <a:bodyPr/>
                    <a:lstStyle/>
                    <a:p>
                      <a:pPr fontAlgn="ctr"/>
                      <a:r>
                        <a:rPr lang="en-US" altLang="zh-CN" sz="1200" b="0" i="0">
                          <a:solidFill>
                            <a:srgbClr val="40464F"/>
                          </a:solidFill>
                          <a:effectLst/>
                        </a:rPr>
                        <a:t>0.096</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tc>
                  <a:txBody>
                    <a:bodyPr/>
                    <a:lstStyle/>
                    <a:p>
                      <a:pPr fontAlgn="ctr"/>
                      <a:r>
                        <a:rPr lang="en-US" altLang="zh-CN" sz="1200" b="0" i="0">
                          <a:solidFill>
                            <a:srgbClr val="40464F"/>
                          </a:solidFill>
                          <a:effectLst/>
                        </a:rPr>
                        <a:t>2.38</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extLst>
                  <a:ext uri="{0D108BD9-81ED-4DB2-BD59-A6C34878D82A}">
                    <a16:rowId xmlns:a16="http://schemas.microsoft.com/office/drawing/2014/main" val="548321447"/>
                  </a:ext>
                </a:extLst>
              </a:tr>
              <a:tr h="296617">
                <a:tc>
                  <a:txBody>
                    <a:bodyPr/>
                    <a:lstStyle/>
                    <a:p>
                      <a:pPr fontAlgn="ctr"/>
                      <a:r>
                        <a:rPr lang="en-US" altLang="zh-CN" sz="1200" b="0" i="0">
                          <a:solidFill>
                            <a:srgbClr val="40464F"/>
                          </a:solidFill>
                          <a:effectLst/>
                        </a:rPr>
                        <a:t>170</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tc>
                  <a:txBody>
                    <a:bodyPr/>
                    <a:lstStyle/>
                    <a:p>
                      <a:pPr fontAlgn="ctr"/>
                      <a:r>
                        <a:rPr lang="en-US" altLang="zh-CN" sz="1200" b="0" i="0">
                          <a:solidFill>
                            <a:srgbClr val="40464F"/>
                          </a:solidFill>
                          <a:effectLst/>
                        </a:rPr>
                        <a:t>87.4</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tc>
                  <a:txBody>
                    <a:bodyPr/>
                    <a:lstStyle/>
                    <a:p>
                      <a:pPr fontAlgn="ctr"/>
                      <a:r>
                        <a:rPr lang="en-US" altLang="zh-CN" sz="1200" b="0" i="0">
                          <a:solidFill>
                            <a:srgbClr val="40464F"/>
                          </a:solidFill>
                          <a:effectLst/>
                        </a:rPr>
                        <a:t>4.83</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tc>
                  <a:txBody>
                    <a:bodyPr/>
                    <a:lstStyle/>
                    <a:p>
                      <a:pPr fontAlgn="ctr"/>
                      <a:r>
                        <a:rPr lang="en-US" altLang="zh-CN" sz="1200" b="0" i="0">
                          <a:solidFill>
                            <a:srgbClr val="40464F"/>
                          </a:solidFill>
                          <a:effectLst/>
                        </a:rPr>
                        <a:t>0.0965</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tc>
                  <a:txBody>
                    <a:bodyPr/>
                    <a:lstStyle/>
                    <a:p>
                      <a:pPr fontAlgn="ctr"/>
                      <a:r>
                        <a:rPr lang="en-US" altLang="zh-CN" sz="1200" b="0" i="0" dirty="0">
                          <a:solidFill>
                            <a:srgbClr val="40464F"/>
                          </a:solidFill>
                          <a:effectLst/>
                        </a:rPr>
                        <a:t>2.51</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extLst>
                  <a:ext uri="{0D108BD9-81ED-4DB2-BD59-A6C34878D82A}">
                    <a16:rowId xmlns:a16="http://schemas.microsoft.com/office/drawing/2014/main" val="1304802913"/>
                  </a:ext>
                </a:extLst>
              </a:tr>
              <a:tr h="296617">
                <a:tc>
                  <a:txBody>
                    <a:bodyPr/>
                    <a:lstStyle/>
                    <a:p>
                      <a:pPr fontAlgn="ctr"/>
                      <a:r>
                        <a:rPr lang="en-US" altLang="zh-CN" sz="1200" b="0" i="0">
                          <a:solidFill>
                            <a:srgbClr val="40464F"/>
                          </a:solidFill>
                          <a:effectLst/>
                        </a:rPr>
                        <a:t>180</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tc>
                  <a:txBody>
                    <a:bodyPr/>
                    <a:lstStyle/>
                    <a:p>
                      <a:pPr fontAlgn="ctr"/>
                      <a:r>
                        <a:rPr lang="en-US" altLang="zh-CN" sz="1200" b="0" i="0">
                          <a:solidFill>
                            <a:srgbClr val="40464F"/>
                          </a:solidFill>
                          <a:effectLst/>
                        </a:rPr>
                        <a:t>90.1</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tc>
                  <a:txBody>
                    <a:bodyPr/>
                    <a:lstStyle/>
                    <a:p>
                      <a:pPr fontAlgn="ctr"/>
                      <a:r>
                        <a:rPr lang="en-US" altLang="zh-CN" sz="1200" b="0" i="0">
                          <a:solidFill>
                            <a:srgbClr val="40464F"/>
                          </a:solidFill>
                          <a:effectLst/>
                        </a:rPr>
                        <a:t>5.42</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tc>
                  <a:txBody>
                    <a:bodyPr/>
                    <a:lstStyle/>
                    <a:p>
                      <a:pPr fontAlgn="ctr"/>
                      <a:r>
                        <a:rPr lang="en-US" altLang="zh-CN" sz="1200" b="0" i="0">
                          <a:solidFill>
                            <a:srgbClr val="40464F"/>
                          </a:solidFill>
                          <a:effectLst/>
                        </a:rPr>
                        <a:t>0.0996</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tc>
                  <a:txBody>
                    <a:bodyPr/>
                    <a:lstStyle/>
                    <a:p>
                      <a:pPr fontAlgn="ctr"/>
                      <a:r>
                        <a:rPr lang="en-US" altLang="zh-CN" sz="1200" b="0" i="0">
                          <a:solidFill>
                            <a:srgbClr val="40464F"/>
                          </a:solidFill>
                          <a:effectLst/>
                        </a:rPr>
                        <a:t>2.47</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extLst>
                  <a:ext uri="{0D108BD9-81ED-4DB2-BD59-A6C34878D82A}">
                    <a16:rowId xmlns:a16="http://schemas.microsoft.com/office/drawing/2014/main" val="2897308898"/>
                  </a:ext>
                </a:extLst>
              </a:tr>
              <a:tr h="296617">
                <a:tc>
                  <a:txBody>
                    <a:bodyPr/>
                    <a:lstStyle/>
                    <a:p>
                      <a:pPr fontAlgn="ctr"/>
                      <a:r>
                        <a:rPr lang="en-US" altLang="zh-CN" sz="1200" b="0" i="0">
                          <a:solidFill>
                            <a:srgbClr val="40464F"/>
                          </a:solidFill>
                          <a:effectLst/>
                        </a:rPr>
                        <a:t>190</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tc>
                  <a:txBody>
                    <a:bodyPr/>
                    <a:lstStyle/>
                    <a:p>
                      <a:pPr fontAlgn="ctr"/>
                      <a:r>
                        <a:rPr lang="en-US" altLang="zh-CN" sz="1200" b="0" i="0">
                          <a:solidFill>
                            <a:srgbClr val="40464F"/>
                          </a:solidFill>
                          <a:effectLst/>
                        </a:rPr>
                        <a:t>85.3</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tc>
                  <a:txBody>
                    <a:bodyPr/>
                    <a:lstStyle/>
                    <a:p>
                      <a:pPr fontAlgn="ctr"/>
                      <a:r>
                        <a:rPr lang="en-US" altLang="zh-CN" sz="1200" b="0" i="0">
                          <a:solidFill>
                            <a:srgbClr val="40464F"/>
                          </a:solidFill>
                          <a:effectLst/>
                        </a:rPr>
                        <a:t>4.94</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tc>
                  <a:txBody>
                    <a:bodyPr/>
                    <a:lstStyle/>
                    <a:p>
                      <a:pPr fontAlgn="ctr"/>
                      <a:r>
                        <a:rPr lang="en-US" altLang="zh-CN" sz="1200" b="0" i="0">
                          <a:solidFill>
                            <a:srgbClr val="40464F"/>
                          </a:solidFill>
                          <a:effectLst/>
                        </a:rPr>
                        <a:t>0.099</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tc>
                  <a:txBody>
                    <a:bodyPr/>
                    <a:lstStyle/>
                    <a:p>
                      <a:pPr fontAlgn="ctr"/>
                      <a:r>
                        <a:rPr lang="en-US" altLang="zh-CN" sz="1200" b="0" i="0">
                          <a:solidFill>
                            <a:srgbClr val="40464F"/>
                          </a:solidFill>
                          <a:effectLst/>
                        </a:rPr>
                        <a:t>2.4</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extLst>
                  <a:ext uri="{0D108BD9-81ED-4DB2-BD59-A6C34878D82A}">
                    <a16:rowId xmlns:a16="http://schemas.microsoft.com/office/drawing/2014/main" val="622568626"/>
                  </a:ext>
                </a:extLst>
              </a:tr>
              <a:tr h="296617">
                <a:tc>
                  <a:txBody>
                    <a:bodyPr/>
                    <a:lstStyle/>
                    <a:p>
                      <a:pPr fontAlgn="ctr"/>
                      <a:r>
                        <a:rPr lang="en-US" altLang="zh-CN" sz="1200" b="0" i="0">
                          <a:solidFill>
                            <a:srgbClr val="40464F"/>
                          </a:solidFill>
                          <a:effectLst/>
                        </a:rPr>
                        <a:t>200</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tc>
                  <a:txBody>
                    <a:bodyPr/>
                    <a:lstStyle/>
                    <a:p>
                      <a:pPr fontAlgn="ctr"/>
                      <a:r>
                        <a:rPr lang="en-US" altLang="zh-CN" sz="1200" b="0" i="0">
                          <a:solidFill>
                            <a:srgbClr val="40464F"/>
                          </a:solidFill>
                          <a:effectLst/>
                        </a:rPr>
                        <a:t>75.4</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tc>
                  <a:txBody>
                    <a:bodyPr/>
                    <a:lstStyle/>
                    <a:p>
                      <a:pPr fontAlgn="ctr"/>
                      <a:r>
                        <a:rPr lang="en-US" altLang="zh-CN" sz="1200" b="0" i="0">
                          <a:solidFill>
                            <a:srgbClr val="40464F"/>
                          </a:solidFill>
                          <a:effectLst/>
                        </a:rPr>
                        <a:t>4.15</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tc>
                  <a:txBody>
                    <a:bodyPr/>
                    <a:lstStyle/>
                    <a:p>
                      <a:pPr fontAlgn="ctr"/>
                      <a:r>
                        <a:rPr lang="en-US" altLang="zh-CN" sz="1200" b="0" i="0">
                          <a:solidFill>
                            <a:srgbClr val="40464F"/>
                          </a:solidFill>
                          <a:effectLst/>
                        </a:rPr>
                        <a:t>0.099</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tc>
                  <a:txBody>
                    <a:bodyPr/>
                    <a:lstStyle/>
                    <a:p>
                      <a:pPr fontAlgn="ctr"/>
                      <a:r>
                        <a:rPr lang="en-US" altLang="zh-CN" sz="1200" b="0" i="0" dirty="0">
                          <a:solidFill>
                            <a:srgbClr val="40464F"/>
                          </a:solidFill>
                          <a:effectLst/>
                        </a:rPr>
                        <a:t>2.36</a:t>
                      </a:r>
                    </a:p>
                  </a:txBody>
                  <a:tcPr anchor="ctr">
                    <a:lnL w="9525" cap="flat" cmpd="sng" algn="ctr">
                      <a:solidFill>
                        <a:srgbClr val="D9DFE4"/>
                      </a:solidFill>
                      <a:prstDash val="solid"/>
                      <a:round/>
                      <a:headEnd type="none" w="med" len="med"/>
                      <a:tailEnd type="none" w="med" len="med"/>
                    </a:lnL>
                    <a:lnR w="9525" cap="flat" cmpd="sng" algn="ctr">
                      <a:solidFill>
                        <a:srgbClr val="D9DFE4"/>
                      </a:solidFill>
                      <a:prstDash val="solid"/>
                      <a:round/>
                      <a:headEnd type="none" w="med" len="med"/>
                      <a:tailEnd type="none" w="med" len="med"/>
                    </a:lnR>
                    <a:lnT w="9525" cap="flat" cmpd="sng" algn="ctr">
                      <a:solidFill>
                        <a:srgbClr val="D9DFE4"/>
                      </a:solidFill>
                      <a:prstDash val="solid"/>
                      <a:round/>
                      <a:headEnd type="none" w="med" len="med"/>
                      <a:tailEnd type="none" w="med" len="med"/>
                    </a:lnT>
                    <a:lnB w="9525" cap="flat" cmpd="sng" algn="ctr">
                      <a:solidFill>
                        <a:srgbClr val="D9DFE4"/>
                      </a:solidFill>
                      <a:prstDash val="solid"/>
                      <a:round/>
                      <a:headEnd type="none" w="med" len="med"/>
                      <a:tailEnd type="none" w="med" len="med"/>
                    </a:lnB>
                  </a:tcPr>
                </a:tc>
                <a:extLst>
                  <a:ext uri="{0D108BD9-81ED-4DB2-BD59-A6C34878D82A}">
                    <a16:rowId xmlns:a16="http://schemas.microsoft.com/office/drawing/2014/main" val="2679549870"/>
                  </a:ext>
                </a:extLst>
              </a:tr>
            </a:tbl>
          </a:graphicData>
        </a:graphic>
      </p:graphicFrame>
      <p:sp>
        <p:nvSpPr>
          <p:cNvPr id="6" name="Rectangle 1">
            <a:extLst>
              <a:ext uri="{FF2B5EF4-FFF2-40B4-BE49-F238E27FC236}">
                <a16:creationId xmlns:a16="http://schemas.microsoft.com/office/drawing/2014/main" id="{F72048F1-A0DD-DE43-ABD7-9DB5A83AC4A0}"/>
              </a:ext>
            </a:extLst>
          </p:cNvPr>
          <p:cNvSpPr>
            <a:spLocks noChangeArrowheads="1"/>
          </p:cNvSpPr>
          <p:nvPr/>
        </p:nvSpPr>
        <p:spPr bwMode="auto">
          <a:xfrm>
            <a:off x="1995371" y="17212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框 6">
            <a:extLst>
              <a:ext uri="{FF2B5EF4-FFF2-40B4-BE49-F238E27FC236}">
                <a16:creationId xmlns:a16="http://schemas.microsoft.com/office/drawing/2014/main" id="{B585DEAF-9FA1-DC41-B778-7F4AE1560077}"/>
              </a:ext>
            </a:extLst>
          </p:cNvPr>
          <p:cNvSpPr txBox="1"/>
          <p:nvPr/>
        </p:nvSpPr>
        <p:spPr>
          <a:xfrm>
            <a:off x="6030685" y="901651"/>
            <a:ext cx="6104546" cy="4770537"/>
          </a:xfrm>
          <a:prstGeom prst="rect">
            <a:avLst/>
          </a:prstGeom>
          <a:noFill/>
        </p:spPr>
        <p:txBody>
          <a:bodyPr wrap="square" rtlCol="0">
            <a:spAutoFit/>
          </a:bodyPr>
          <a:lstStyle/>
          <a:p>
            <a:pPr algn="l">
              <a:buFont typeface="+mj-lt"/>
              <a:buAutoNum type="arabicPeriod"/>
            </a:pPr>
            <a:r>
              <a:rPr lang="zh-CN" altLang="en-US" sz="1600" b="0" i="0" u="none" strike="noStrike" dirty="0">
                <a:solidFill>
                  <a:srgbClr val="000000"/>
                </a:solidFill>
                <a:effectLst/>
              </a:rPr>
              <a:t>结构差异：</a:t>
            </a:r>
            <a:br>
              <a:rPr lang="en-US" altLang="zh-CN" sz="1600" b="0" i="0" u="none" strike="noStrike" dirty="0">
                <a:solidFill>
                  <a:srgbClr val="000000"/>
                </a:solidFill>
                <a:effectLst/>
              </a:rPr>
            </a:br>
            <a:r>
              <a:rPr lang="zh-CN" altLang="en-US" sz="1600" b="0" i="0" u="none" strike="noStrike" dirty="0">
                <a:solidFill>
                  <a:srgbClr val="000000"/>
                </a:solidFill>
                <a:effectLst/>
              </a:rPr>
              <a:t>         在数据组织和空间分割方面有显著不同。</a:t>
            </a:r>
            <a:r>
              <a:rPr lang="en" altLang="zh-CN" sz="1600" b="0" i="0" u="none" strike="noStrike" dirty="0">
                <a:solidFill>
                  <a:srgbClr val="000000"/>
                </a:solidFill>
                <a:effectLst/>
              </a:rPr>
              <a:t>R-Tree</a:t>
            </a:r>
            <a:r>
              <a:rPr lang="zh-CN" altLang="en-US" sz="1600" b="0" i="0" u="none" strike="noStrike" dirty="0">
                <a:solidFill>
                  <a:srgbClr val="000000"/>
                </a:solidFill>
                <a:effectLst/>
              </a:rPr>
              <a:t>通过维护最小边界矩形（</a:t>
            </a:r>
            <a:r>
              <a:rPr lang="en" altLang="zh-CN" sz="1600" b="0" i="0" u="none" strike="noStrike" dirty="0">
                <a:solidFill>
                  <a:srgbClr val="000000"/>
                </a:solidFill>
                <a:effectLst/>
              </a:rPr>
              <a:t>MBRs</a:t>
            </a:r>
            <a:r>
              <a:rPr lang="zh-CN" altLang="en" sz="1600" b="0" i="0" u="none" strike="noStrike" dirty="0">
                <a:solidFill>
                  <a:srgbClr val="000000"/>
                </a:solidFill>
                <a:effectLst/>
              </a:rPr>
              <a:t>）</a:t>
            </a:r>
            <a:r>
              <a:rPr lang="zh-CN" altLang="en-US" sz="1600" b="0" i="0" u="none" strike="noStrike" dirty="0">
                <a:solidFill>
                  <a:srgbClr val="000000"/>
                </a:solidFill>
                <a:effectLst/>
              </a:rPr>
              <a:t>来优化空间覆盖和重叠，而</a:t>
            </a:r>
            <a:r>
              <a:rPr lang="en" altLang="zh-CN" sz="1600" b="0" i="0" u="none" strike="noStrike" dirty="0">
                <a:solidFill>
                  <a:srgbClr val="000000"/>
                </a:solidFill>
                <a:effectLst/>
              </a:rPr>
              <a:t>Quadtree</a:t>
            </a:r>
            <a:r>
              <a:rPr lang="zh-CN" altLang="en-US" sz="1600" b="0" i="0" u="none" strike="noStrike" dirty="0">
                <a:solidFill>
                  <a:srgbClr val="000000"/>
                </a:solidFill>
                <a:effectLst/>
              </a:rPr>
              <a:t>通过将空间均匀分割成四个部分来组织数据。这种结构差异对查询性能有重大影响。</a:t>
            </a:r>
            <a:endParaRPr lang="en-US" altLang="zh-CN" sz="1600" b="0" i="0" u="none" strike="noStrike" dirty="0">
              <a:solidFill>
                <a:srgbClr val="000000"/>
              </a:solidFill>
              <a:effectLst/>
            </a:endParaRPr>
          </a:p>
          <a:p>
            <a:pPr algn="l">
              <a:buFont typeface="+mj-lt"/>
              <a:buAutoNum type="arabicPeriod"/>
            </a:pPr>
            <a:endParaRPr lang="zh-CN" altLang="en-US" sz="1600" b="0" i="0" u="none" strike="noStrike" dirty="0">
              <a:solidFill>
                <a:srgbClr val="000000"/>
              </a:solidFill>
              <a:effectLst/>
            </a:endParaRPr>
          </a:p>
          <a:p>
            <a:pPr algn="l">
              <a:buFont typeface="+mj-lt"/>
              <a:buAutoNum type="arabicPeriod"/>
            </a:pPr>
            <a:r>
              <a:rPr lang="zh-CN" altLang="en-US" sz="1600" b="0" i="0" u="none" strike="noStrike" dirty="0">
                <a:solidFill>
                  <a:srgbClr val="000000"/>
                </a:solidFill>
                <a:effectLst/>
              </a:rPr>
              <a:t>稳定性差异：</a:t>
            </a:r>
          </a:p>
          <a:p>
            <a:pPr marL="742950" lvl="1" indent="-285750" algn="l">
              <a:buFont typeface="+mj-lt"/>
              <a:buAutoNum type="arabicPeriod"/>
            </a:pPr>
            <a:r>
              <a:rPr lang="en" altLang="zh-CN" sz="1600" b="0" i="0" u="none" strike="noStrike" dirty="0">
                <a:solidFill>
                  <a:srgbClr val="000000"/>
                </a:solidFill>
                <a:effectLst/>
              </a:rPr>
              <a:t>R-Tree</a:t>
            </a:r>
            <a:r>
              <a:rPr lang="zh-CN" altLang="en-US" sz="1600" b="0" i="0" u="none" strike="noStrike" dirty="0">
                <a:solidFill>
                  <a:srgbClr val="000000"/>
                </a:solidFill>
                <a:effectLst/>
              </a:rPr>
              <a:t>需要遍历多个节点来找到最近的邻居，因为数据点可能分布在不同的</a:t>
            </a:r>
            <a:r>
              <a:rPr lang="en" altLang="zh-CN" sz="1600" b="0" i="0" u="none" strike="noStrike" dirty="0">
                <a:solidFill>
                  <a:srgbClr val="000000"/>
                </a:solidFill>
                <a:effectLst/>
              </a:rPr>
              <a:t>MBRs</a:t>
            </a:r>
            <a:r>
              <a:rPr lang="zh-CN" altLang="en-US" sz="1600" b="0" i="0" u="none" strike="noStrike" dirty="0">
                <a:solidFill>
                  <a:srgbClr val="000000"/>
                </a:solidFill>
                <a:effectLst/>
              </a:rPr>
              <a:t>中，也有可能不在当前已经有的叶子结点中。</a:t>
            </a:r>
          </a:p>
          <a:p>
            <a:pPr marL="742950" lvl="1" indent="-285750" algn="l">
              <a:buFont typeface="+mj-lt"/>
              <a:buAutoNum type="arabicPeriod"/>
            </a:pPr>
            <a:r>
              <a:rPr lang="zh-CN" altLang="en-US" sz="1600" b="0" i="0" u="none" strike="noStrike" dirty="0">
                <a:solidFill>
                  <a:srgbClr val="000000"/>
                </a:solidFill>
                <a:effectLst/>
              </a:rPr>
              <a:t>而</a:t>
            </a:r>
            <a:r>
              <a:rPr lang="en" altLang="zh-CN" sz="1600" b="0" i="0" u="none" strike="noStrike" dirty="0">
                <a:solidFill>
                  <a:srgbClr val="000000"/>
                </a:solidFill>
                <a:effectLst/>
              </a:rPr>
              <a:t>Quadtree</a:t>
            </a:r>
            <a:r>
              <a:rPr lang="zh-CN" altLang="en-US" sz="1600" b="0" i="0" u="none" strike="noStrike" dirty="0">
                <a:solidFill>
                  <a:srgbClr val="000000"/>
                </a:solidFill>
                <a:effectLst/>
              </a:rPr>
              <a:t>的空间分割更加均匀，保证了每个点都在叶子结点中。</a:t>
            </a:r>
          </a:p>
          <a:p>
            <a:pPr lvl="1" algn="l"/>
            <a:endParaRPr lang="zh-CN" altLang="en-US" sz="1600" b="0" i="0" u="none" strike="noStrike" dirty="0">
              <a:solidFill>
                <a:srgbClr val="000000"/>
              </a:solidFill>
              <a:effectLst/>
            </a:endParaRPr>
          </a:p>
          <a:p>
            <a:pPr>
              <a:buFont typeface="+mj-lt"/>
              <a:buAutoNum type="arabicPeriod"/>
            </a:pPr>
            <a:r>
              <a:rPr lang="zh-CN" altLang="en-US" sz="1600" b="0" i="0" u="none" strike="noStrike" dirty="0">
                <a:solidFill>
                  <a:srgbClr val="000000"/>
                </a:solidFill>
                <a:effectLst/>
              </a:rPr>
              <a:t>数据密度和分布：</a:t>
            </a:r>
            <a:br>
              <a:rPr lang="en-US" altLang="zh-CN" sz="1600" b="0" i="0" u="none" strike="noStrike" dirty="0">
                <a:solidFill>
                  <a:srgbClr val="000000"/>
                </a:solidFill>
                <a:effectLst/>
              </a:rPr>
            </a:br>
            <a:r>
              <a:rPr lang="zh-CN" altLang="en-US" sz="1600" b="0" i="0" u="none" strike="noStrike" dirty="0">
                <a:solidFill>
                  <a:srgbClr val="000000"/>
                </a:solidFill>
                <a:effectLst/>
              </a:rPr>
              <a:t>          数据的空间分布和密度对两种树的性能有显著影响。空间关系和重叠的数据，而</a:t>
            </a:r>
            <a:r>
              <a:rPr lang="en" altLang="zh-CN" sz="1600" b="0" i="0" u="none" strike="noStrike" dirty="0">
                <a:solidFill>
                  <a:srgbClr val="000000"/>
                </a:solidFill>
                <a:effectLst/>
              </a:rPr>
              <a:t>Quadtree</a:t>
            </a:r>
            <a:r>
              <a:rPr lang="zh-CN" altLang="en-US" sz="1600" b="0" i="0" u="none" strike="noStrike" dirty="0">
                <a:solidFill>
                  <a:srgbClr val="000000"/>
                </a:solidFill>
                <a:effectLst/>
              </a:rPr>
              <a:t>在处理均</a:t>
            </a:r>
            <a:r>
              <a:rPr lang="zh-CN" altLang="en-US" sz="1600" dirty="0">
                <a:solidFill>
                  <a:srgbClr val="000000"/>
                </a:solidFill>
              </a:rPr>
              <a:t>匀</a:t>
            </a:r>
            <a:r>
              <a:rPr lang="zh-CN" altLang="en-US" sz="1600" b="0" i="0" u="none" strike="noStrike" dirty="0">
                <a:solidFill>
                  <a:srgbClr val="000000"/>
                </a:solidFill>
                <a:effectLst/>
              </a:rPr>
              <a:t>分布的数据时更为高效。对于</a:t>
            </a:r>
            <a:r>
              <a:rPr lang="en" altLang="zh-CN" sz="1600" b="0" i="0" u="none" strike="noStrike" dirty="0">
                <a:solidFill>
                  <a:srgbClr val="000000"/>
                </a:solidFill>
                <a:effectLst/>
              </a:rPr>
              <a:t>taxi</a:t>
            </a:r>
            <a:r>
              <a:rPr lang="zh-CN" altLang="en-US" sz="1600" b="0" i="0" u="none" strike="noStrike" dirty="0">
                <a:solidFill>
                  <a:srgbClr val="000000"/>
                </a:solidFill>
                <a:effectLst/>
              </a:rPr>
              <a:t>和</a:t>
            </a:r>
            <a:r>
              <a:rPr lang="en" altLang="zh-CN" sz="1600" b="0" i="0" u="none" strike="noStrike" dirty="0">
                <a:solidFill>
                  <a:srgbClr val="000000"/>
                </a:solidFill>
                <a:effectLst/>
              </a:rPr>
              <a:t>station</a:t>
            </a:r>
            <a:r>
              <a:rPr lang="zh-CN" altLang="en-US" sz="1600" b="0" i="0" u="none" strike="noStrike" dirty="0">
                <a:solidFill>
                  <a:srgbClr val="000000"/>
                </a:solidFill>
                <a:effectLst/>
              </a:rPr>
              <a:t>等点</a:t>
            </a:r>
            <a:r>
              <a:rPr lang="en" altLang="zh-CN" sz="1600" dirty="0">
                <a:solidFill>
                  <a:srgbClr val="000000"/>
                </a:solidFill>
              </a:rPr>
              <a:t>R-Tree</a:t>
            </a:r>
            <a:r>
              <a:rPr lang="zh-CN" altLang="en-US" sz="1600" dirty="0">
                <a:solidFill>
                  <a:srgbClr val="000000"/>
                </a:solidFill>
              </a:rPr>
              <a:t>更适合处理具有复杂</a:t>
            </a:r>
            <a:r>
              <a:rPr lang="zh-CN" altLang="en-US" sz="1600" b="0" i="0" u="none" strike="noStrike" dirty="0">
                <a:solidFill>
                  <a:srgbClr val="000000"/>
                </a:solidFill>
                <a:effectLst/>
              </a:rPr>
              <a:t>数据，它们的空间重叠较少，因此四叉树查询更为高效</a:t>
            </a:r>
          </a:p>
          <a:p>
            <a:endParaRPr kumimoji="1" lang="zh-CN" altLang="en-US" sz="1600" dirty="0"/>
          </a:p>
        </p:txBody>
      </p:sp>
      <p:pic>
        <p:nvPicPr>
          <p:cNvPr id="33" name="图片 32">
            <a:extLst>
              <a:ext uri="{FF2B5EF4-FFF2-40B4-BE49-F238E27FC236}">
                <a16:creationId xmlns:a16="http://schemas.microsoft.com/office/drawing/2014/main" id="{DDE74F5C-D2D6-9244-8E15-6AA443DDC0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39009" y="117546"/>
            <a:ext cx="564935" cy="564935"/>
          </a:xfrm>
          <a:prstGeom prst="rect">
            <a:avLst/>
          </a:prstGeom>
        </p:spPr>
      </p:pic>
      <p:sp>
        <p:nvSpPr>
          <p:cNvPr id="34" name="文本框 56">
            <a:extLst>
              <a:ext uri="{FF2B5EF4-FFF2-40B4-BE49-F238E27FC236}">
                <a16:creationId xmlns:a16="http://schemas.microsoft.com/office/drawing/2014/main" id="{B4CCC885-A945-5E43-9236-3AD8119128C1}"/>
              </a:ext>
            </a:extLst>
          </p:cNvPr>
          <p:cNvSpPr txBox="1">
            <a:spLocks noChangeArrowheads="1"/>
          </p:cNvSpPr>
          <p:nvPr/>
        </p:nvSpPr>
        <p:spPr bwMode="auto">
          <a:xfrm>
            <a:off x="1406648" y="169181"/>
            <a:ext cx="85242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dirty="0">
                <a:solidFill>
                  <a:srgbClr val="000000"/>
                </a:solidFill>
              </a:rPr>
              <a:t>10000</a:t>
            </a:r>
            <a:r>
              <a:rPr lang="zh-CN" altLang="en-US" sz="2400" dirty="0">
                <a:solidFill>
                  <a:srgbClr val="000000"/>
                </a:solidFill>
              </a:rPr>
              <a:t>次 </a:t>
            </a:r>
            <a:r>
              <a:rPr lang="en-US" altLang="zh-CN" sz="2400" dirty="0" err="1">
                <a:solidFill>
                  <a:srgbClr val="000000"/>
                </a:solidFill>
              </a:rPr>
              <a:t>NNQuery</a:t>
            </a:r>
            <a:r>
              <a:rPr lang="zh-CN" altLang="en-US" sz="2400" dirty="0">
                <a:solidFill>
                  <a:srgbClr val="000000"/>
                </a:solidFill>
              </a:rPr>
              <a:t>时间分析</a:t>
            </a:r>
            <a:endParaRPr lang="en-US" altLang="zh-CN" sz="2400" b="1" dirty="0">
              <a:solidFill>
                <a:schemeClr val="tx1">
                  <a:lumMod val="75000"/>
                  <a:lumOff val="25000"/>
                </a:schemeClr>
              </a:solidFill>
              <a:latin typeface="Agency FB" panose="020B0503020202020204" pitchFamily="34" charset="0"/>
            </a:endParaRPr>
          </a:p>
        </p:txBody>
      </p:sp>
    </p:spTree>
    <p:extLst>
      <p:ext uri="{BB962C8B-B14F-4D97-AF65-F5344CB8AC3E}">
        <p14:creationId xmlns:p14="http://schemas.microsoft.com/office/powerpoint/2010/main" val="3960568830"/>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left)">
                                          <p:cBhvr>
                                            <p:cTn id="7" dur="500"/>
                                            <p:tgtEl>
                                              <p:spTgt spid="64"/>
                                            </p:tgtEl>
                                          </p:cBhvr>
                                        </p:animEffect>
                                      </p:childTnLst>
                                    </p:cTn>
                                  </p:par>
                                  <p:par>
                                    <p:cTn id="8" presetID="22" presetClass="entr" presetSubtype="8" fill="hold" nodeType="withEffect">
                                      <p:stCondLst>
                                        <p:cond delay="0"/>
                                      </p:stCondLst>
                                      <p:childTnLst>
                                        <p:set>
                                          <p:cBhvr>
                                            <p:cTn id="9" dur="1" fill="hold">
                                              <p:stCondLst>
                                                <p:cond delay="0"/>
                                              </p:stCondLst>
                                            </p:cTn>
                                            <p:tgtEl>
                                              <p:spTgt spid="70"/>
                                            </p:tgtEl>
                                            <p:attrNameLst>
                                              <p:attrName>style.visibility</p:attrName>
                                            </p:attrNameLst>
                                          </p:cBhvr>
                                          <p:to>
                                            <p:strVal val="visible"/>
                                          </p:to>
                                        </p:set>
                                        <p:animEffect transition="in" filter="wipe(left)">
                                          <p:cBhvr>
                                            <p:cTn id="10" dur="500"/>
                                            <p:tgtEl>
                                              <p:spTgt spid="70"/>
                                            </p:tgtEl>
                                          </p:cBhvr>
                                        </p:animEffect>
                                      </p:childTnLst>
                                    </p:cTn>
                                  </p:par>
                                </p:childTnLst>
                              </p:cTn>
                            </p:par>
                            <p:par>
                              <p:cTn id="11" fill="hold">
                                <p:stCondLst>
                                  <p:cond delay="500"/>
                                </p:stCondLst>
                                <p:childTnLst>
                                  <p:par>
                                    <p:cTn id="12" presetID="2" presetClass="entr" presetSubtype="2" accel="76000" fill="hold" grpId="0" nodeType="afterEffect" p14:presetBounceEnd="34000">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14:bounceEnd="34000">
                                          <p:cBhvr additive="base">
                                            <p:cTn id="14" dur="750" fill="hold"/>
                                            <p:tgtEl>
                                              <p:spTgt spid="34"/>
                                            </p:tgtEl>
                                            <p:attrNameLst>
                                              <p:attrName>ppt_x</p:attrName>
                                            </p:attrNameLst>
                                          </p:cBhvr>
                                          <p:tavLst>
                                            <p:tav tm="0">
                                              <p:val>
                                                <p:strVal val="1+#ppt_w/2"/>
                                              </p:val>
                                            </p:tav>
                                            <p:tav tm="100000">
                                              <p:val>
                                                <p:strVal val="#ppt_x"/>
                                              </p:val>
                                            </p:tav>
                                          </p:tavLst>
                                        </p:anim>
                                        <p:anim calcmode="lin" valueType="num" p14:bounceEnd="34000">
                                          <p:cBhvr additive="base">
                                            <p:cTn id="15" dur="75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left)">
                                          <p:cBhvr>
                                            <p:cTn id="7" dur="500"/>
                                            <p:tgtEl>
                                              <p:spTgt spid="64"/>
                                            </p:tgtEl>
                                          </p:cBhvr>
                                        </p:animEffect>
                                      </p:childTnLst>
                                    </p:cTn>
                                  </p:par>
                                  <p:par>
                                    <p:cTn id="8" presetID="22" presetClass="entr" presetSubtype="8" fill="hold" nodeType="withEffect">
                                      <p:stCondLst>
                                        <p:cond delay="0"/>
                                      </p:stCondLst>
                                      <p:childTnLst>
                                        <p:set>
                                          <p:cBhvr>
                                            <p:cTn id="9" dur="1" fill="hold">
                                              <p:stCondLst>
                                                <p:cond delay="0"/>
                                              </p:stCondLst>
                                            </p:cTn>
                                            <p:tgtEl>
                                              <p:spTgt spid="70"/>
                                            </p:tgtEl>
                                            <p:attrNameLst>
                                              <p:attrName>style.visibility</p:attrName>
                                            </p:attrNameLst>
                                          </p:cBhvr>
                                          <p:to>
                                            <p:strVal val="visible"/>
                                          </p:to>
                                        </p:set>
                                        <p:animEffect transition="in" filter="wipe(left)">
                                          <p:cBhvr>
                                            <p:cTn id="10" dur="500"/>
                                            <p:tgtEl>
                                              <p:spTgt spid="70"/>
                                            </p:tgtEl>
                                          </p:cBhvr>
                                        </p:animEffect>
                                      </p:childTnLst>
                                    </p:cTn>
                                  </p:par>
                                </p:childTnLst>
                              </p:cTn>
                            </p:par>
                            <p:par>
                              <p:cTn id="11" fill="hold">
                                <p:stCondLst>
                                  <p:cond delay="500"/>
                                </p:stCondLst>
                                <p:childTnLst>
                                  <p:par>
                                    <p:cTn id="12" presetID="2" presetClass="entr" presetSubtype="2" accel="76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additive="base">
                                            <p:cTn id="14" dur="750" fill="hold"/>
                                            <p:tgtEl>
                                              <p:spTgt spid="34"/>
                                            </p:tgtEl>
                                            <p:attrNameLst>
                                              <p:attrName>ppt_x</p:attrName>
                                            </p:attrNameLst>
                                          </p:cBhvr>
                                          <p:tavLst>
                                            <p:tav tm="0">
                                              <p:val>
                                                <p:strVal val="1+#ppt_w/2"/>
                                              </p:val>
                                            </p:tav>
                                            <p:tav tm="100000">
                                              <p:val>
                                                <p:strVal val="#ppt_x"/>
                                              </p:val>
                                            </p:tav>
                                          </p:tavLst>
                                        </p:anim>
                                        <p:anim calcmode="lin" valueType="num">
                                          <p:cBhvr additive="base">
                                            <p:cTn id="15" dur="75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211A71B-78C9-607F-D2BB-A0E4ACA5BA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113" y="356916"/>
            <a:ext cx="1033043" cy="1033043"/>
          </a:xfrm>
          <a:prstGeom prst="rect">
            <a:avLst/>
          </a:prstGeom>
        </p:spPr>
      </p:pic>
      <p:sp>
        <p:nvSpPr>
          <p:cNvPr id="3" name="文本框 56">
            <a:extLst>
              <a:ext uri="{FF2B5EF4-FFF2-40B4-BE49-F238E27FC236}">
                <a16:creationId xmlns:a16="http://schemas.microsoft.com/office/drawing/2014/main" id="{19B4663F-024A-124D-9F6B-A7EB10A84557}"/>
              </a:ext>
            </a:extLst>
          </p:cNvPr>
          <p:cNvSpPr txBox="1">
            <a:spLocks noChangeArrowheads="1"/>
          </p:cNvSpPr>
          <p:nvPr/>
        </p:nvSpPr>
        <p:spPr bwMode="auto">
          <a:xfrm>
            <a:off x="1972705" y="300315"/>
            <a:ext cx="85242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dirty="0">
                <a:solidFill>
                  <a:srgbClr val="000000"/>
                </a:solidFill>
              </a:rPr>
              <a:t>NNQuery</a:t>
            </a:r>
            <a:r>
              <a:rPr lang="zh-CN" altLang="en-US" sz="2400" dirty="0">
                <a:solidFill>
                  <a:srgbClr val="000000"/>
                </a:solidFill>
              </a:rPr>
              <a:t>时间分析</a:t>
            </a:r>
            <a:endParaRPr lang="en-US" altLang="zh-CN" sz="2400" b="1" dirty="0">
              <a:solidFill>
                <a:schemeClr val="tx1">
                  <a:lumMod val="75000"/>
                  <a:lumOff val="25000"/>
                </a:schemeClr>
              </a:solidFill>
              <a:latin typeface="Agency FB" panose="020B0503020202020204" pitchFamily="34" charset="0"/>
            </a:endParaRPr>
          </a:p>
        </p:txBody>
      </p:sp>
      <p:sp>
        <p:nvSpPr>
          <p:cNvPr id="4" name="文本框 3">
            <a:extLst>
              <a:ext uri="{FF2B5EF4-FFF2-40B4-BE49-F238E27FC236}">
                <a16:creationId xmlns:a16="http://schemas.microsoft.com/office/drawing/2014/main" id="{47F2C9A0-5963-5D47-B020-618D3EB79E6B}"/>
              </a:ext>
            </a:extLst>
          </p:cNvPr>
          <p:cNvSpPr txBox="1"/>
          <p:nvPr/>
        </p:nvSpPr>
        <p:spPr>
          <a:xfrm>
            <a:off x="6890657" y="1720839"/>
            <a:ext cx="4974772" cy="3416320"/>
          </a:xfrm>
          <a:prstGeom prst="rect">
            <a:avLst/>
          </a:prstGeom>
          <a:noFill/>
        </p:spPr>
        <p:txBody>
          <a:bodyPr wrap="square" rtlCol="0">
            <a:spAutoFit/>
          </a:bodyPr>
          <a:lstStyle/>
          <a:p>
            <a:pPr algn="l"/>
            <a:r>
              <a:rPr lang="zh-CN" altLang="en-US" b="0" i="0" u="none" strike="noStrike" dirty="0">
                <a:solidFill>
                  <a:srgbClr val="000000"/>
                </a:solidFill>
                <a:effectLst/>
              </a:rPr>
              <a:t>准确性验证：</a:t>
            </a:r>
            <a:endParaRPr lang="en-US" altLang="zh-CN" dirty="0">
              <a:solidFill>
                <a:srgbClr val="000000"/>
              </a:solidFill>
            </a:endParaRPr>
          </a:p>
          <a:p>
            <a:pPr algn="l"/>
            <a:r>
              <a:rPr lang="zh-CN" altLang="en-US" b="0" i="0" u="none" strike="noStrike" dirty="0">
                <a:solidFill>
                  <a:srgbClr val="000000"/>
                </a:solidFill>
                <a:effectLst/>
              </a:rPr>
              <a:t>        </a:t>
            </a:r>
            <a:endParaRPr lang="en-US" altLang="zh-CN" b="0" i="0" u="none" strike="noStrike" dirty="0">
              <a:solidFill>
                <a:srgbClr val="000000"/>
              </a:solidFill>
              <a:effectLst/>
            </a:endParaRPr>
          </a:p>
          <a:p>
            <a:pPr algn="l"/>
            <a:r>
              <a:rPr lang="zh-CN" altLang="en-US" b="0" i="0" u="none" strike="noStrike" dirty="0">
                <a:solidFill>
                  <a:srgbClr val="000000"/>
                </a:solidFill>
                <a:effectLst/>
              </a:rPr>
              <a:t>由于</a:t>
            </a:r>
            <a:r>
              <a:rPr lang="en" altLang="zh-CN" b="0" i="0" u="none" strike="noStrike" dirty="0" err="1">
                <a:solidFill>
                  <a:srgbClr val="000000"/>
                </a:solidFill>
                <a:effectLst/>
              </a:rPr>
              <a:t>QuadTree</a:t>
            </a:r>
            <a:r>
              <a:rPr lang="zh-CN" altLang="en-US" b="0" i="0" u="none" strike="noStrike" dirty="0">
                <a:solidFill>
                  <a:srgbClr val="000000"/>
                </a:solidFill>
                <a:effectLst/>
              </a:rPr>
              <a:t>的</a:t>
            </a:r>
            <a:r>
              <a:rPr lang="en" altLang="zh-CN" b="0" i="0" u="none" strike="noStrike" dirty="0" err="1">
                <a:solidFill>
                  <a:srgbClr val="000000"/>
                </a:solidFill>
                <a:effectLst/>
              </a:rPr>
              <a:t>NNQuery</a:t>
            </a:r>
            <a:r>
              <a:rPr lang="zh-CN" altLang="en-US" b="0" i="0" u="none" strike="noStrike" dirty="0">
                <a:solidFill>
                  <a:srgbClr val="000000"/>
                </a:solidFill>
                <a:effectLst/>
              </a:rPr>
              <a:t>结果显著快于</a:t>
            </a:r>
            <a:r>
              <a:rPr lang="en" altLang="zh-CN" b="0" i="0" u="none" strike="noStrike" dirty="0">
                <a:solidFill>
                  <a:srgbClr val="000000"/>
                </a:solidFill>
                <a:effectLst/>
              </a:rPr>
              <a:t>R-tree</a:t>
            </a:r>
            <a:r>
              <a:rPr lang="zh-CN" altLang="en" b="0" i="0" u="none" strike="noStrike" dirty="0">
                <a:solidFill>
                  <a:srgbClr val="000000"/>
                </a:solidFill>
                <a:effectLst/>
              </a:rPr>
              <a:t>，</a:t>
            </a:r>
            <a:r>
              <a:rPr lang="zh-CN" altLang="en-US" b="0" i="0" u="none" strike="noStrike" dirty="0">
                <a:solidFill>
                  <a:srgbClr val="000000"/>
                </a:solidFill>
                <a:effectLst/>
              </a:rPr>
              <a:t>我们对</a:t>
            </a:r>
            <a:r>
              <a:rPr lang="en" altLang="zh-CN" b="0" i="0" u="none" strike="noStrike" dirty="0" err="1">
                <a:solidFill>
                  <a:srgbClr val="000000"/>
                </a:solidFill>
                <a:effectLst/>
              </a:rPr>
              <a:t>QuadTree</a:t>
            </a:r>
            <a:r>
              <a:rPr lang="zh-CN" altLang="en-US" b="0" i="0" u="none" strike="noStrike" dirty="0">
                <a:solidFill>
                  <a:srgbClr val="000000"/>
                </a:solidFill>
                <a:effectLst/>
              </a:rPr>
              <a:t>的</a:t>
            </a:r>
            <a:r>
              <a:rPr lang="en" altLang="zh-CN" b="0" i="0" u="none" strike="noStrike" dirty="0" err="1">
                <a:solidFill>
                  <a:srgbClr val="000000"/>
                </a:solidFill>
                <a:effectLst/>
              </a:rPr>
              <a:t>NNQuery</a:t>
            </a:r>
            <a:r>
              <a:rPr lang="zh-CN" altLang="en-US" b="0" i="0" u="none" strike="noStrike" dirty="0">
                <a:solidFill>
                  <a:srgbClr val="000000"/>
                </a:solidFill>
                <a:effectLst/>
              </a:rPr>
              <a:t>结果进行了准确性的验证。</a:t>
            </a:r>
          </a:p>
          <a:p>
            <a:pPr algn="l"/>
            <a:endParaRPr lang="en-US" altLang="zh-CN" b="0" i="0" u="none" strike="noStrike" dirty="0">
              <a:solidFill>
                <a:srgbClr val="000000"/>
              </a:solidFill>
              <a:effectLst/>
            </a:endParaRPr>
          </a:p>
          <a:p>
            <a:pPr algn="l"/>
            <a:r>
              <a:rPr lang="zh-CN" altLang="en-US" b="0" i="0" u="none" strike="noStrike" dirty="0">
                <a:solidFill>
                  <a:srgbClr val="000000"/>
                </a:solidFill>
                <a:effectLst/>
              </a:rPr>
              <a:t>对于每一个</a:t>
            </a:r>
            <a:r>
              <a:rPr lang="en" altLang="zh-CN" b="0" i="0" u="none" strike="noStrike" dirty="0" err="1">
                <a:solidFill>
                  <a:srgbClr val="000000"/>
                </a:solidFill>
                <a:effectLst/>
              </a:rPr>
              <a:t>NNQuery</a:t>
            </a:r>
            <a:r>
              <a:rPr lang="zh-CN" altLang="en" b="0" i="0" u="none" strike="noStrike" dirty="0">
                <a:solidFill>
                  <a:srgbClr val="000000"/>
                </a:solidFill>
                <a:effectLst/>
              </a:rPr>
              <a:t>，</a:t>
            </a:r>
            <a:r>
              <a:rPr lang="zh-CN" altLang="en-US" b="0" i="0" u="none" strike="noStrike" dirty="0">
                <a:solidFill>
                  <a:srgbClr val="000000"/>
                </a:solidFill>
                <a:effectLst/>
              </a:rPr>
              <a:t>首先利用四叉树搜寻，然后利用遍历算法搜寻，对两者的包围盒顶点进行比较；从实验结果来看，四叉树的</a:t>
            </a:r>
            <a:r>
              <a:rPr lang="en" altLang="zh-CN" b="0" i="0" u="none" strike="noStrike" dirty="0" err="1">
                <a:solidFill>
                  <a:srgbClr val="000000"/>
                </a:solidFill>
                <a:effectLst/>
              </a:rPr>
              <a:t>NNQuery</a:t>
            </a:r>
            <a:r>
              <a:rPr lang="zh-CN" altLang="en-US" b="0" i="0" u="none" strike="noStrike" dirty="0">
                <a:solidFill>
                  <a:srgbClr val="000000"/>
                </a:solidFill>
                <a:effectLst/>
              </a:rPr>
              <a:t>结果十分准确，因此可以验证它的查询速度确实较快。</a:t>
            </a:r>
          </a:p>
          <a:p>
            <a:endParaRPr kumimoji="1" lang="zh-CN" altLang="en-US" dirty="0"/>
          </a:p>
        </p:txBody>
      </p:sp>
      <p:pic>
        <p:nvPicPr>
          <p:cNvPr id="5" name="图片 4">
            <a:extLst>
              <a:ext uri="{FF2B5EF4-FFF2-40B4-BE49-F238E27FC236}">
                <a16:creationId xmlns:a16="http://schemas.microsoft.com/office/drawing/2014/main" id="{57A5AFF6-D21B-DF41-A2E8-EBA5EE61ACB2}"/>
              </a:ext>
            </a:extLst>
          </p:cNvPr>
          <p:cNvPicPr>
            <a:picLocks noChangeAspect="1"/>
          </p:cNvPicPr>
          <p:nvPr/>
        </p:nvPicPr>
        <p:blipFill>
          <a:blip r:embed="rId4"/>
          <a:stretch>
            <a:fillRect/>
          </a:stretch>
        </p:blipFill>
        <p:spPr>
          <a:xfrm>
            <a:off x="602158" y="974261"/>
            <a:ext cx="5621805" cy="4909477"/>
          </a:xfrm>
          <a:prstGeom prst="rect">
            <a:avLst/>
          </a:prstGeom>
        </p:spPr>
      </p:pic>
    </p:spTree>
    <p:extLst>
      <p:ext uri="{BB962C8B-B14F-4D97-AF65-F5344CB8AC3E}">
        <p14:creationId xmlns:p14="http://schemas.microsoft.com/office/powerpoint/2010/main" val="2774359576"/>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14:presetBounceEnd="34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34000">
                                          <p:cBhvr additive="base">
                                            <p:cTn id="7" dur="750" fill="hold"/>
                                            <p:tgtEl>
                                              <p:spTgt spid="3"/>
                                            </p:tgtEl>
                                            <p:attrNameLst>
                                              <p:attrName>ppt_x</p:attrName>
                                            </p:attrNameLst>
                                          </p:cBhvr>
                                          <p:tavLst>
                                            <p:tav tm="0">
                                              <p:val>
                                                <p:strVal val="1+#ppt_w/2"/>
                                              </p:val>
                                            </p:tav>
                                            <p:tav tm="100000">
                                              <p:val>
                                                <p:strVal val="#ppt_x"/>
                                              </p:val>
                                            </p:tav>
                                          </p:tavLst>
                                        </p:anim>
                                        <p:anim calcmode="lin" valueType="num" p14:bounceEnd="34000">
                                          <p:cBhvr additive="base">
                                            <p:cTn id="8" dur="75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1+#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4922874" y="1516960"/>
            <a:ext cx="2020186" cy="2167299"/>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822956" y="1579201"/>
            <a:ext cx="2020186" cy="216729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4"/>
          <p:cNvSpPr>
            <a:spLocks noChangeArrowheads="1"/>
          </p:cNvSpPr>
          <p:nvPr/>
        </p:nvSpPr>
        <p:spPr bwMode="auto">
          <a:xfrm>
            <a:off x="4850386" y="1730221"/>
            <a:ext cx="2165161" cy="1323439"/>
          </a:xfrm>
          <a:prstGeom prst="rect">
            <a:avLst/>
          </a:prstGeom>
          <a:noFill/>
          <a:ln w="9525">
            <a:noFill/>
            <a:miter lim="800000"/>
            <a:headEnd/>
            <a:tailEnd/>
          </a:ln>
        </p:spPr>
        <p:txBody>
          <a:bodyPr wrap="square" lIns="91440" tIns="45720" rIns="91440" bIns="45720">
            <a:spAutoFit/>
          </a:bodyPr>
          <a:lstStyle/>
          <a:p>
            <a:pPr algn="ctr"/>
            <a:r>
              <a:rPr lang="en-US" altLang="zh-CN" sz="8000" dirty="0">
                <a:solidFill>
                  <a:schemeClr val="tx1">
                    <a:lumMod val="75000"/>
                    <a:lumOff val="25000"/>
                  </a:schemeClr>
                </a:solidFill>
                <a:effectLst>
                  <a:outerShdw blurRad="50800" dist="38100" dir="16200000" rotWithShape="0">
                    <a:prstClr val="black">
                      <a:alpha val="40000"/>
                    </a:prstClr>
                  </a:outerShdw>
                </a:effectLst>
                <a:latin typeface="Agency FB" panose="020B0503020202020204" pitchFamily="34" charset="0"/>
                <a:cs typeface="+mn-ea"/>
                <a:sym typeface="+mn-lt"/>
              </a:rPr>
              <a:t>THREE</a:t>
            </a:r>
            <a:endParaRPr lang="zh-CN" altLang="en-US" sz="8000" dirty="0">
              <a:solidFill>
                <a:schemeClr val="tx1">
                  <a:lumMod val="75000"/>
                  <a:lumOff val="25000"/>
                </a:schemeClr>
              </a:solidFill>
              <a:effectLst>
                <a:outerShdw blurRad="50800" dist="38100" dir="16200000" rotWithShape="0">
                  <a:prstClr val="black">
                    <a:alpha val="40000"/>
                  </a:prstClr>
                </a:outerShdw>
              </a:effectLst>
              <a:latin typeface="Agency FB" panose="020B0503020202020204" pitchFamily="34" charset="0"/>
              <a:cs typeface="+mn-ea"/>
              <a:sym typeface="+mn-lt"/>
            </a:endParaRPr>
          </a:p>
        </p:txBody>
      </p:sp>
      <p:sp>
        <p:nvSpPr>
          <p:cNvPr id="8" name="TextBox 64"/>
          <p:cNvSpPr>
            <a:spLocks noChangeArrowheads="1"/>
          </p:cNvSpPr>
          <p:nvPr/>
        </p:nvSpPr>
        <p:spPr bwMode="auto">
          <a:xfrm>
            <a:off x="4023838" y="3884588"/>
            <a:ext cx="4144325" cy="707886"/>
          </a:xfrm>
          <a:prstGeom prst="rect">
            <a:avLst/>
          </a:prstGeom>
          <a:noFill/>
          <a:ln w="9525">
            <a:noFill/>
            <a:miter lim="800000"/>
            <a:headEnd/>
            <a:tailEnd/>
          </a:ln>
        </p:spPr>
        <p:txBody>
          <a:bodyPr wrap="square" lIns="91440" tIns="45720" rIns="91440" bIns="45720">
            <a:spAutoFit/>
          </a:bodyPr>
          <a:lstStyle/>
          <a:p>
            <a:pPr algn="ctr"/>
            <a:r>
              <a:rPr lang="zh-CN" altLang="en-US" sz="4000" b="1" dirty="0">
                <a:latin typeface="Agency FB" panose="020B0503020202020204" pitchFamily="34" charset="0"/>
              </a:rPr>
              <a:t>成员分工</a:t>
            </a:r>
            <a:endParaRPr lang="zh-CN" altLang="en-US" sz="4000" b="1" dirty="0">
              <a:latin typeface="Agency FB" panose="020B0503020202020204" pitchFamily="34" charset="0"/>
              <a:cs typeface="+mn-ea"/>
              <a:sym typeface="+mn-lt"/>
            </a:endParaRPr>
          </a:p>
        </p:txBody>
      </p:sp>
      <p:cxnSp>
        <p:nvCxnSpPr>
          <p:cNvPr id="10" name="直接连接符 9"/>
          <p:cNvCxnSpPr/>
          <p:nvPr/>
        </p:nvCxnSpPr>
        <p:spPr>
          <a:xfrm flipH="1">
            <a:off x="2231573" y="3746500"/>
            <a:ext cx="1680892" cy="2860892"/>
          </a:xfrm>
          <a:prstGeom prst="line">
            <a:avLst/>
          </a:prstGeom>
          <a:ln>
            <a:solidFill>
              <a:schemeClr val="tx1">
                <a:lumMod val="75000"/>
                <a:lumOff val="25000"/>
                <a:alpha val="48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7558589" y="1761037"/>
            <a:ext cx="986828" cy="1679583"/>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7165806" y="2600828"/>
            <a:ext cx="718815" cy="1223425"/>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8C627EA0-3F9A-FFAF-7379-44907C84F9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0113" y="356916"/>
            <a:ext cx="1033043" cy="1033043"/>
          </a:xfrm>
          <a:prstGeom prst="rect">
            <a:avLst/>
          </a:prstGeom>
        </p:spPr>
      </p:pic>
    </p:spTree>
    <p:custDataLst>
      <p:tags r:id="rId1"/>
    </p:custDataLst>
    <p:extLst>
      <p:ext uri="{BB962C8B-B14F-4D97-AF65-F5344CB8AC3E}">
        <p14:creationId xmlns:p14="http://schemas.microsoft.com/office/powerpoint/2010/main" val="1243124615"/>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par>
                                    <p:cTn id="19" presetID="14" presetClass="entr" presetSubtype="1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randombar(horizontal)">
                                          <p:cBhvr>
                                            <p:cTn id="21" dur="500"/>
                                            <p:tgtEl>
                                              <p:spTgt spid="10"/>
                                            </p:tgtEl>
                                          </p:cBhvr>
                                        </p:animEffect>
                                      </p:childTnLst>
                                    </p:cTn>
                                  </p:par>
                                  <p:par>
                                    <p:cTn id="22" presetID="14" presetClass="entr" presetSubtype="1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par>
                                    <p:cTn id="25" presetID="14" presetClass="entr" presetSubtype="1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randombar(horizontal)">
                                          <p:cBhvr>
                                            <p:cTn id="27" dur="500"/>
                                            <p:tgtEl>
                                              <p:spTgt spid="12"/>
                                            </p:tgtEl>
                                          </p:cBhvr>
                                        </p:animEffect>
                                      </p:childTnLst>
                                    </p:cTn>
                                  </p:par>
                                </p:childTnLst>
                              </p:cTn>
                            </p:par>
                            <p:par>
                              <p:cTn id="28" fill="hold">
                                <p:stCondLst>
                                  <p:cond delay="1500"/>
                                </p:stCondLst>
                                <p:childTnLst>
                                  <p:par>
                                    <p:cTn id="29" presetID="2" presetClass="entr" presetSubtype="2" accel="38000" fill="hold" grpId="0" nodeType="afterEffect" p14:presetBounceEnd="64000">
                                      <p:stCondLst>
                                        <p:cond delay="0"/>
                                      </p:stCondLst>
                                      <p:iterate type="lt">
                                        <p:tmPct val="10000"/>
                                      </p:iterate>
                                      <p:childTnLst>
                                        <p:set>
                                          <p:cBhvr>
                                            <p:cTn id="30" dur="1" fill="hold">
                                              <p:stCondLst>
                                                <p:cond delay="0"/>
                                              </p:stCondLst>
                                            </p:cTn>
                                            <p:tgtEl>
                                              <p:spTgt spid="8"/>
                                            </p:tgtEl>
                                            <p:attrNameLst>
                                              <p:attrName>style.visibility</p:attrName>
                                            </p:attrNameLst>
                                          </p:cBhvr>
                                          <p:to>
                                            <p:strVal val="visible"/>
                                          </p:to>
                                        </p:set>
                                        <p:anim calcmode="lin" valueType="num" p14:bounceEnd="64000">
                                          <p:cBhvr additive="base">
                                            <p:cTn id="31" dur="750" fill="hold"/>
                                            <p:tgtEl>
                                              <p:spTgt spid="8"/>
                                            </p:tgtEl>
                                            <p:attrNameLst>
                                              <p:attrName>ppt_x</p:attrName>
                                            </p:attrNameLst>
                                          </p:cBhvr>
                                          <p:tavLst>
                                            <p:tav tm="0">
                                              <p:val>
                                                <p:strVal val="1+#ppt_w/2"/>
                                              </p:val>
                                            </p:tav>
                                            <p:tav tm="100000">
                                              <p:val>
                                                <p:strVal val="#ppt_x"/>
                                              </p:val>
                                            </p:tav>
                                          </p:tavLst>
                                        </p:anim>
                                        <p:anim calcmode="lin" valueType="num" p14:bounceEnd="64000">
                                          <p:cBhvr additive="base">
                                            <p:cTn id="32"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7" grpId="0"/>
          <p:bldP spid="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par>
                                    <p:cTn id="19" presetID="14" presetClass="entr" presetSubtype="1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randombar(horizontal)">
                                          <p:cBhvr>
                                            <p:cTn id="21" dur="500"/>
                                            <p:tgtEl>
                                              <p:spTgt spid="10"/>
                                            </p:tgtEl>
                                          </p:cBhvr>
                                        </p:animEffect>
                                      </p:childTnLst>
                                    </p:cTn>
                                  </p:par>
                                  <p:par>
                                    <p:cTn id="22" presetID="14" presetClass="entr" presetSubtype="1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par>
                                    <p:cTn id="25" presetID="14" presetClass="entr" presetSubtype="1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randombar(horizontal)">
                                          <p:cBhvr>
                                            <p:cTn id="27" dur="500"/>
                                            <p:tgtEl>
                                              <p:spTgt spid="12"/>
                                            </p:tgtEl>
                                          </p:cBhvr>
                                        </p:animEffect>
                                      </p:childTnLst>
                                    </p:cTn>
                                  </p:par>
                                </p:childTnLst>
                              </p:cTn>
                            </p:par>
                            <p:par>
                              <p:cTn id="28" fill="hold">
                                <p:stCondLst>
                                  <p:cond delay="1500"/>
                                </p:stCondLst>
                                <p:childTnLst>
                                  <p:par>
                                    <p:cTn id="29" presetID="2" presetClass="entr" presetSubtype="2" accel="38000" fill="hold" grpId="0" nodeType="afterEffect">
                                      <p:stCondLst>
                                        <p:cond delay="0"/>
                                      </p:stCondLst>
                                      <p:iterate type="lt">
                                        <p:tmPct val="10000"/>
                                      </p:iterate>
                                      <p:childTnLst>
                                        <p:set>
                                          <p:cBhvr>
                                            <p:cTn id="30" dur="1" fill="hold">
                                              <p:stCondLst>
                                                <p:cond delay="0"/>
                                              </p:stCondLst>
                                            </p:cTn>
                                            <p:tgtEl>
                                              <p:spTgt spid="8"/>
                                            </p:tgtEl>
                                            <p:attrNameLst>
                                              <p:attrName>style.visibility</p:attrName>
                                            </p:attrNameLst>
                                          </p:cBhvr>
                                          <p:to>
                                            <p:strVal val="visible"/>
                                          </p:to>
                                        </p:set>
                                        <p:anim calcmode="lin" valueType="num">
                                          <p:cBhvr additive="base">
                                            <p:cTn id="31" dur="750" fill="hold"/>
                                            <p:tgtEl>
                                              <p:spTgt spid="8"/>
                                            </p:tgtEl>
                                            <p:attrNameLst>
                                              <p:attrName>ppt_x</p:attrName>
                                            </p:attrNameLst>
                                          </p:cBhvr>
                                          <p:tavLst>
                                            <p:tav tm="0">
                                              <p:val>
                                                <p:strVal val="1+#ppt_w/2"/>
                                              </p:val>
                                            </p:tav>
                                            <p:tav tm="100000">
                                              <p:val>
                                                <p:strVal val="#ppt_x"/>
                                              </p:val>
                                            </p:tav>
                                          </p:tavLst>
                                        </p:anim>
                                        <p:anim calcmode="lin" valueType="num">
                                          <p:cBhvr additive="base">
                                            <p:cTn id="32"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7" grpId="0"/>
          <p:bldP spid="8"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56"/>
          <p:cNvSpPr txBox="1">
            <a:spLocks noChangeArrowheads="1"/>
          </p:cNvSpPr>
          <p:nvPr/>
        </p:nvSpPr>
        <p:spPr bwMode="auto">
          <a:xfrm>
            <a:off x="85477" y="468767"/>
            <a:ext cx="50958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200" b="1" dirty="0">
                <a:solidFill>
                  <a:schemeClr val="tx1">
                    <a:lumMod val="50000"/>
                    <a:lumOff val="50000"/>
                  </a:schemeClr>
                </a:solidFill>
                <a:latin typeface="Agency FB" panose="020B0503020202020204" pitchFamily="34" charset="0"/>
              </a:rPr>
              <a:t>成员分工情况</a:t>
            </a:r>
            <a:endParaRPr lang="en-US" altLang="zh-CN" sz="3200" b="1" dirty="0">
              <a:solidFill>
                <a:schemeClr val="tx1">
                  <a:lumMod val="75000"/>
                  <a:lumOff val="25000"/>
                </a:schemeClr>
              </a:solidFill>
              <a:latin typeface="Agency FB" panose="020B0503020202020204" pitchFamily="34" charset="0"/>
            </a:endParaRPr>
          </a:p>
        </p:txBody>
      </p:sp>
      <p:pic>
        <p:nvPicPr>
          <p:cNvPr id="16" name="图片 15">
            <a:extLst>
              <a:ext uri="{FF2B5EF4-FFF2-40B4-BE49-F238E27FC236}">
                <a16:creationId xmlns:a16="http://schemas.microsoft.com/office/drawing/2014/main" id="{48447F94-B4EB-FD4A-9104-CDCBFC037A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113" y="356916"/>
            <a:ext cx="1033043" cy="1033043"/>
          </a:xfrm>
          <a:prstGeom prst="rect">
            <a:avLst/>
          </a:prstGeom>
        </p:spPr>
      </p:pic>
      <p:sp>
        <p:nvSpPr>
          <p:cNvPr id="2" name="文本框 1">
            <a:extLst>
              <a:ext uri="{FF2B5EF4-FFF2-40B4-BE49-F238E27FC236}">
                <a16:creationId xmlns:a16="http://schemas.microsoft.com/office/drawing/2014/main" id="{29C24133-89A3-9A49-AF2D-DB03EE3F49A9}"/>
              </a:ext>
            </a:extLst>
          </p:cNvPr>
          <p:cNvSpPr txBox="1"/>
          <p:nvPr/>
        </p:nvSpPr>
        <p:spPr>
          <a:xfrm>
            <a:off x="620487" y="1389959"/>
            <a:ext cx="5943598" cy="5078313"/>
          </a:xfrm>
          <a:prstGeom prst="rect">
            <a:avLst/>
          </a:prstGeom>
          <a:noFill/>
        </p:spPr>
        <p:txBody>
          <a:bodyPr wrap="square" rtlCol="0">
            <a:spAutoFit/>
          </a:bodyPr>
          <a:lstStyle/>
          <a:p>
            <a:pPr algn="l"/>
            <a:r>
              <a:rPr lang="zh-CN" altLang="en-US" b="0" i="0" u="none" strike="noStrike" dirty="0">
                <a:solidFill>
                  <a:srgbClr val="000000"/>
                </a:solidFill>
                <a:effectLst/>
              </a:rPr>
              <a:t>王若栩：</a:t>
            </a:r>
          </a:p>
          <a:p>
            <a:pPr algn="l">
              <a:buFont typeface="+mj-lt"/>
              <a:buAutoNum type="arabicPeriod"/>
            </a:pPr>
            <a:r>
              <a:rPr lang="en" altLang="zh-CN" b="0" i="0" u="none" strike="noStrike" dirty="0">
                <a:solidFill>
                  <a:srgbClr val="000000"/>
                </a:solidFill>
                <a:effectLst/>
              </a:rPr>
              <a:t>Point</a:t>
            </a:r>
            <a:r>
              <a:rPr lang="zh-CN" altLang="en-US" b="0" i="0" u="none" strike="noStrike" dirty="0">
                <a:solidFill>
                  <a:srgbClr val="000000"/>
                </a:solidFill>
                <a:effectLst/>
              </a:rPr>
              <a:t>到</a:t>
            </a:r>
            <a:r>
              <a:rPr lang="en" altLang="zh-CN" b="0" i="0" u="none" strike="noStrike" dirty="0" err="1">
                <a:solidFill>
                  <a:srgbClr val="000000"/>
                </a:solidFill>
                <a:effectLst/>
              </a:rPr>
              <a:t>LineString</a:t>
            </a:r>
            <a:r>
              <a:rPr lang="zh-CN" altLang="en-US" b="0" i="0" u="none" strike="noStrike" dirty="0">
                <a:solidFill>
                  <a:srgbClr val="000000"/>
                </a:solidFill>
                <a:effectLst/>
              </a:rPr>
              <a:t>和</a:t>
            </a:r>
            <a:r>
              <a:rPr lang="en" altLang="zh-CN" b="0" i="0" u="none" strike="noStrike" dirty="0">
                <a:solidFill>
                  <a:srgbClr val="000000"/>
                </a:solidFill>
                <a:effectLst/>
              </a:rPr>
              <a:t>Polygon</a:t>
            </a:r>
            <a:r>
              <a:rPr lang="zh-CN" altLang="en-US" b="0" i="0" u="none" strike="noStrike" dirty="0">
                <a:solidFill>
                  <a:srgbClr val="000000"/>
                </a:solidFill>
                <a:effectLst/>
              </a:rPr>
              <a:t>的欧式距离计算</a:t>
            </a:r>
          </a:p>
          <a:p>
            <a:pPr algn="l">
              <a:buFont typeface="+mj-lt"/>
              <a:buAutoNum type="arabicPeriod"/>
            </a:pPr>
            <a:r>
              <a:rPr lang="en" altLang="zh-CN" b="0" i="0" u="none" strike="noStrike" dirty="0">
                <a:solidFill>
                  <a:srgbClr val="000000"/>
                </a:solidFill>
                <a:effectLst/>
              </a:rPr>
              <a:t>contain</a:t>
            </a:r>
            <a:r>
              <a:rPr lang="zh-CN" altLang="en" b="0" i="0" u="none" strike="noStrike" dirty="0">
                <a:solidFill>
                  <a:srgbClr val="000000"/>
                </a:solidFill>
                <a:effectLst/>
              </a:rPr>
              <a:t>、</a:t>
            </a:r>
            <a:r>
              <a:rPr lang="en" altLang="zh-CN" b="0" i="0" u="none" strike="noStrike" dirty="0">
                <a:solidFill>
                  <a:srgbClr val="000000"/>
                </a:solidFill>
                <a:effectLst/>
              </a:rPr>
              <a:t>intersect</a:t>
            </a:r>
            <a:r>
              <a:rPr lang="zh-CN" altLang="en-US" b="0" i="0" u="none" strike="noStrike" dirty="0">
                <a:solidFill>
                  <a:srgbClr val="000000"/>
                </a:solidFill>
                <a:effectLst/>
              </a:rPr>
              <a:t>和</a:t>
            </a:r>
            <a:r>
              <a:rPr lang="en" altLang="zh-CN" b="0" i="0" u="none" strike="noStrike" dirty="0" err="1">
                <a:solidFill>
                  <a:srgbClr val="000000"/>
                </a:solidFill>
                <a:effectLst/>
              </a:rPr>
              <a:t>unionEnvelope</a:t>
            </a:r>
            <a:r>
              <a:rPr lang="zh-CN" altLang="en-US" b="0" i="0" u="none" strike="noStrike" dirty="0">
                <a:solidFill>
                  <a:srgbClr val="000000"/>
                </a:solidFill>
                <a:effectLst/>
              </a:rPr>
              <a:t>函数</a:t>
            </a:r>
          </a:p>
          <a:p>
            <a:pPr algn="l">
              <a:buFont typeface="+mj-lt"/>
              <a:buAutoNum type="arabicPeriod"/>
            </a:pPr>
            <a:r>
              <a:rPr lang="zh-CN" altLang="en-US" b="0" i="0" u="none" strike="noStrike" dirty="0">
                <a:solidFill>
                  <a:srgbClr val="000000"/>
                </a:solidFill>
                <a:effectLst/>
              </a:rPr>
              <a:t>四叉树创建与查询：</a:t>
            </a:r>
          </a:p>
          <a:p>
            <a:pPr marL="742950" lvl="1" indent="-285750" algn="l">
              <a:buFont typeface="+mj-lt"/>
              <a:buAutoNum type="arabicPeriod"/>
            </a:pPr>
            <a:r>
              <a:rPr lang="zh-CN" altLang="en-US" b="0" i="0" u="none" strike="noStrike" dirty="0">
                <a:solidFill>
                  <a:srgbClr val="000000"/>
                </a:solidFill>
                <a:effectLst/>
              </a:rPr>
              <a:t>创建四叉树</a:t>
            </a:r>
          </a:p>
          <a:p>
            <a:pPr marL="742950" lvl="1" indent="-285750" algn="l">
              <a:buFont typeface="+mj-lt"/>
              <a:buAutoNum type="arabicPeriod"/>
            </a:pPr>
            <a:r>
              <a:rPr lang="zh-CN" altLang="en-US" b="0" i="0" u="none" strike="noStrike" dirty="0">
                <a:solidFill>
                  <a:srgbClr val="000000"/>
                </a:solidFill>
                <a:effectLst/>
              </a:rPr>
              <a:t>区域查询</a:t>
            </a:r>
          </a:p>
          <a:p>
            <a:pPr marL="742950" lvl="1" indent="-285750" algn="l">
              <a:buFont typeface="+mj-lt"/>
              <a:buAutoNum type="arabicPeriod"/>
            </a:pPr>
            <a:r>
              <a:rPr lang="zh-CN" altLang="en-US" b="0" i="0" u="none" strike="noStrike" dirty="0">
                <a:solidFill>
                  <a:srgbClr val="000000"/>
                </a:solidFill>
                <a:effectLst/>
              </a:rPr>
              <a:t>最邻近几何特征查询</a:t>
            </a:r>
          </a:p>
          <a:p>
            <a:pPr algn="l">
              <a:buFont typeface="+mj-lt"/>
              <a:buAutoNum type="arabicPeriod"/>
            </a:pPr>
            <a:r>
              <a:rPr lang="zh-CN" altLang="en-US" b="0" i="0" u="none" strike="noStrike" dirty="0">
                <a:solidFill>
                  <a:srgbClr val="000000"/>
                </a:solidFill>
                <a:effectLst/>
              </a:rPr>
              <a:t>附加题：</a:t>
            </a:r>
          </a:p>
          <a:p>
            <a:pPr marL="742950" lvl="1" indent="-285750" algn="l">
              <a:buFont typeface="+mj-lt"/>
              <a:buAutoNum type="arabicPeriod"/>
            </a:pPr>
            <a:r>
              <a:rPr lang="zh-CN" altLang="en-US" b="0" i="0" u="none" strike="noStrike" dirty="0">
                <a:solidFill>
                  <a:srgbClr val="000000"/>
                </a:solidFill>
                <a:effectLst/>
              </a:rPr>
              <a:t>空间数据类型层次结构功能完善</a:t>
            </a:r>
          </a:p>
          <a:p>
            <a:pPr algn="l">
              <a:buFont typeface="+mj-lt"/>
              <a:buAutoNum type="arabicPeriod"/>
            </a:pPr>
            <a:r>
              <a:rPr lang="zh-CN" altLang="en-US" b="0" i="0" u="none" strike="noStrike" dirty="0">
                <a:solidFill>
                  <a:srgbClr val="000000"/>
                </a:solidFill>
                <a:effectLst/>
              </a:rPr>
              <a:t>   </a:t>
            </a:r>
            <a:r>
              <a:rPr lang="en-US" altLang="zh-CN" b="0" i="0" u="none" strike="noStrike" dirty="0">
                <a:solidFill>
                  <a:srgbClr val="000000"/>
                </a:solidFill>
                <a:effectLst/>
              </a:rPr>
              <a:t>(1.1) </a:t>
            </a:r>
            <a:r>
              <a:rPr lang="en" altLang="zh-CN" b="0" i="0" u="none" strike="noStrike" dirty="0">
                <a:solidFill>
                  <a:srgbClr val="000000"/>
                </a:solidFill>
                <a:effectLst/>
              </a:rPr>
              <a:t>Polygon</a:t>
            </a:r>
            <a:r>
              <a:rPr lang="zh-CN" altLang="en-US" b="0" i="0" u="none" strike="noStrike" dirty="0">
                <a:solidFill>
                  <a:srgbClr val="000000"/>
                </a:solidFill>
                <a:effectLst/>
              </a:rPr>
              <a:t>的内环几何数据存储，并修改</a:t>
            </a:r>
            <a:r>
              <a:rPr lang="en" altLang="zh-CN" b="0" i="0" u="none" strike="noStrike" dirty="0">
                <a:solidFill>
                  <a:srgbClr val="000000"/>
                </a:solidFill>
                <a:effectLst/>
              </a:rPr>
              <a:t>Point</a:t>
            </a:r>
            <a:r>
              <a:rPr lang="zh-CN" altLang="en-US" b="0" i="0" u="none" strike="noStrike" dirty="0">
                <a:solidFill>
                  <a:srgbClr val="000000"/>
                </a:solidFill>
                <a:effectLst/>
              </a:rPr>
              <a:t>到</a:t>
            </a:r>
            <a:r>
              <a:rPr lang="en" altLang="zh-CN" b="0" i="0" u="none" strike="noStrike" dirty="0">
                <a:solidFill>
                  <a:srgbClr val="000000"/>
                </a:solidFill>
                <a:effectLst/>
              </a:rPr>
              <a:t>Polygon</a:t>
            </a:r>
            <a:r>
              <a:rPr lang="zh-CN" altLang="en-US" b="0" i="0" u="none" strike="noStrike" dirty="0">
                <a:solidFill>
                  <a:srgbClr val="000000"/>
                </a:solidFill>
                <a:effectLst/>
              </a:rPr>
              <a:t>的欧式距离计算</a:t>
            </a:r>
          </a:p>
          <a:p>
            <a:pPr algn="l">
              <a:buFont typeface="+mj-lt"/>
              <a:buAutoNum type="arabicPeriod"/>
            </a:pPr>
            <a:r>
              <a:rPr lang="zh-CN" altLang="en-US" b="0" i="0" u="none" strike="noStrike" dirty="0">
                <a:solidFill>
                  <a:srgbClr val="000000"/>
                </a:solidFill>
                <a:effectLst/>
              </a:rPr>
              <a:t>   </a:t>
            </a:r>
            <a:r>
              <a:rPr lang="en-US" altLang="zh-CN" b="0" i="0" u="none" strike="noStrike" dirty="0">
                <a:solidFill>
                  <a:srgbClr val="000000"/>
                </a:solidFill>
                <a:effectLst/>
              </a:rPr>
              <a:t>(1.2) </a:t>
            </a:r>
            <a:r>
              <a:rPr lang="en" altLang="zh-CN" b="0" i="0" u="none" strike="noStrike" dirty="0" err="1">
                <a:solidFill>
                  <a:srgbClr val="000000"/>
                </a:solidFill>
                <a:effectLst/>
              </a:rPr>
              <a:t>LineString</a:t>
            </a:r>
            <a:r>
              <a:rPr lang="zh-CN" altLang="en-US" b="0" i="0" u="none" strike="noStrike" dirty="0">
                <a:solidFill>
                  <a:srgbClr val="000000"/>
                </a:solidFill>
                <a:effectLst/>
              </a:rPr>
              <a:t>到</a:t>
            </a:r>
            <a:r>
              <a:rPr lang="en" altLang="zh-CN" b="0" i="0" u="none" strike="noStrike" dirty="0" err="1">
                <a:solidFill>
                  <a:srgbClr val="000000"/>
                </a:solidFill>
                <a:effectLst/>
              </a:rPr>
              <a:t>LineString</a:t>
            </a:r>
            <a:r>
              <a:rPr lang="zh-CN" altLang="en-US" b="0" i="0" u="none" strike="noStrike" dirty="0">
                <a:solidFill>
                  <a:srgbClr val="000000"/>
                </a:solidFill>
                <a:effectLst/>
              </a:rPr>
              <a:t>和</a:t>
            </a:r>
            <a:r>
              <a:rPr lang="en" altLang="zh-CN" b="0" i="0" u="none" strike="noStrike" dirty="0">
                <a:solidFill>
                  <a:srgbClr val="000000"/>
                </a:solidFill>
                <a:effectLst/>
              </a:rPr>
              <a:t>Polygon</a:t>
            </a:r>
            <a:r>
              <a:rPr lang="zh-CN" altLang="en-US" b="0" i="0" u="none" strike="noStrike" dirty="0">
                <a:solidFill>
                  <a:srgbClr val="000000"/>
                </a:solidFill>
                <a:effectLst/>
              </a:rPr>
              <a:t>的欧式距离计算</a:t>
            </a:r>
          </a:p>
          <a:p>
            <a:pPr algn="l">
              <a:buFont typeface="+mj-lt"/>
              <a:buAutoNum type="arabicPeriod"/>
            </a:pPr>
            <a:r>
              <a:rPr lang="zh-CN" altLang="en-US" b="0" i="0" u="none" strike="noStrike" dirty="0">
                <a:solidFill>
                  <a:srgbClr val="000000"/>
                </a:solidFill>
                <a:effectLst/>
              </a:rPr>
              <a:t>   </a:t>
            </a:r>
            <a:r>
              <a:rPr lang="en-US" altLang="zh-CN" b="0" i="0" u="none" strike="noStrike" dirty="0">
                <a:solidFill>
                  <a:srgbClr val="000000"/>
                </a:solidFill>
                <a:effectLst/>
              </a:rPr>
              <a:t>(1.3) </a:t>
            </a:r>
            <a:r>
              <a:rPr lang="en" altLang="zh-CN" b="0" i="0" u="none" strike="noStrike" dirty="0">
                <a:solidFill>
                  <a:srgbClr val="000000"/>
                </a:solidFill>
                <a:effectLst/>
              </a:rPr>
              <a:t>MultiPoint</a:t>
            </a:r>
            <a:r>
              <a:rPr lang="zh-CN" altLang="en" b="0" i="0" u="none" strike="noStrike" dirty="0">
                <a:solidFill>
                  <a:srgbClr val="000000"/>
                </a:solidFill>
                <a:effectLst/>
              </a:rPr>
              <a:t>、</a:t>
            </a:r>
            <a:r>
              <a:rPr lang="en" altLang="zh-CN" b="0" i="0" u="none" strike="noStrike" dirty="0" err="1">
                <a:solidFill>
                  <a:srgbClr val="000000"/>
                </a:solidFill>
                <a:effectLst/>
              </a:rPr>
              <a:t>MultiLineString</a:t>
            </a:r>
            <a:r>
              <a:rPr lang="zh-CN" altLang="en-US" b="0" i="0" u="none" strike="noStrike" dirty="0">
                <a:solidFill>
                  <a:srgbClr val="000000"/>
                </a:solidFill>
                <a:effectLst/>
              </a:rPr>
              <a:t>和</a:t>
            </a:r>
            <a:r>
              <a:rPr lang="en" altLang="zh-CN" b="0" i="0" u="none" strike="noStrike" dirty="0" err="1">
                <a:solidFill>
                  <a:srgbClr val="000000"/>
                </a:solidFill>
                <a:effectLst/>
              </a:rPr>
              <a:t>MultiPolygon</a:t>
            </a:r>
            <a:r>
              <a:rPr lang="zh-CN" altLang="en-US" b="0" i="0" u="none" strike="noStrike" dirty="0">
                <a:solidFill>
                  <a:srgbClr val="000000"/>
                </a:solidFill>
                <a:effectLst/>
              </a:rPr>
              <a:t>类</a:t>
            </a:r>
          </a:p>
          <a:p>
            <a:pPr marL="742950" lvl="1" indent="-285750" algn="l">
              <a:buFont typeface="+mj-lt"/>
              <a:buAutoNum type="arabicPeriod"/>
            </a:pPr>
            <a:r>
              <a:rPr lang="zh-CN" altLang="en-US" b="0" i="0" u="none" strike="noStrike" dirty="0">
                <a:solidFill>
                  <a:srgbClr val="000000"/>
                </a:solidFill>
                <a:effectLst/>
              </a:rPr>
              <a:t>多边形数据的空间查询</a:t>
            </a:r>
          </a:p>
          <a:p>
            <a:pPr algn="l">
              <a:buFont typeface="+mj-lt"/>
              <a:buAutoNum type="arabicPeriod"/>
            </a:pPr>
            <a:r>
              <a:rPr lang="zh-CN" altLang="en-US" b="0" i="0" u="none" strike="noStrike" dirty="0">
                <a:solidFill>
                  <a:srgbClr val="000000"/>
                </a:solidFill>
                <a:effectLst/>
              </a:rPr>
              <a:t>   </a:t>
            </a:r>
            <a:r>
              <a:rPr lang="en-US" altLang="zh-CN" b="0" i="0" u="none" strike="noStrike" dirty="0">
                <a:solidFill>
                  <a:srgbClr val="000000"/>
                </a:solidFill>
                <a:effectLst/>
              </a:rPr>
              <a:t>(2.1) </a:t>
            </a:r>
            <a:r>
              <a:rPr lang="en" altLang="zh-CN" b="0" i="0" u="none" strike="noStrike" dirty="0">
                <a:solidFill>
                  <a:srgbClr val="000000"/>
                </a:solidFill>
                <a:effectLst/>
              </a:rPr>
              <a:t>Polygon</a:t>
            </a:r>
            <a:r>
              <a:rPr lang="zh-CN" altLang="en-US" b="0" i="0" u="none" strike="noStrike" dirty="0">
                <a:solidFill>
                  <a:srgbClr val="000000"/>
                </a:solidFill>
                <a:effectLst/>
              </a:rPr>
              <a:t>与</a:t>
            </a:r>
            <a:r>
              <a:rPr lang="en" altLang="zh-CN" b="0" i="0" u="none" strike="noStrike" dirty="0">
                <a:solidFill>
                  <a:srgbClr val="000000"/>
                </a:solidFill>
                <a:effectLst/>
              </a:rPr>
              <a:t>Envelope</a:t>
            </a:r>
            <a:r>
              <a:rPr lang="zh-CN" altLang="en-US" b="0" i="0" u="none" strike="noStrike" dirty="0">
                <a:solidFill>
                  <a:srgbClr val="000000"/>
                </a:solidFill>
                <a:effectLst/>
              </a:rPr>
              <a:t>相交判断</a:t>
            </a:r>
            <a:r>
              <a:rPr lang="en" altLang="zh-CN" b="0" i="0" u="none" strike="noStrike" dirty="0">
                <a:solidFill>
                  <a:srgbClr val="000000"/>
                </a:solidFill>
                <a:effectLst/>
              </a:rPr>
              <a:t>intersects</a:t>
            </a:r>
            <a:r>
              <a:rPr lang="zh-CN" altLang="en-US" b="0" i="0" u="none" strike="noStrike" dirty="0">
                <a:solidFill>
                  <a:srgbClr val="000000"/>
                </a:solidFill>
                <a:effectLst/>
              </a:rPr>
              <a:t>函数</a:t>
            </a:r>
          </a:p>
          <a:p>
            <a:pPr algn="l">
              <a:buFont typeface="+mj-lt"/>
              <a:buAutoNum type="arabicPeriod"/>
            </a:pPr>
            <a:r>
              <a:rPr lang="zh-CN" altLang="en-US" b="0" i="0" u="none" strike="noStrike" dirty="0">
                <a:solidFill>
                  <a:srgbClr val="000000"/>
                </a:solidFill>
                <a:effectLst/>
              </a:rPr>
              <a:t>   </a:t>
            </a:r>
            <a:r>
              <a:rPr lang="en-US" altLang="zh-CN" b="0" i="0" u="none" strike="noStrike" dirty="0">
                <a:solidFill>
                  <a:srgbClr val="000000"/>
                </a:solidFill>
                <a:effectLst/>
              </a:rPr>
              <a:t>(2.2) </a:t>
            </a:r>
            <a:r>
              <a:rPr lang="zh-CN" altLang="en-US" b="0" i="0" u="none" strike="noStrike" dirty="0">
                <a:solidFill>
                  <a:srgbClr val="000000"/>
                </a:solidFill>
                <a:effectLst/>
              </a:rPr>
              <a:t>多边形数据的区域查询、最邻近查询和基于距离的空间关联</a:t>
            </a:r>
          </a:p>
          <a:p>
            <a:endParaRPr kumimoji="1" lang="zh-CN" altLang="en-US" dirty="0"/>
          </a:p>
        </p:txBody>
      </p:sp>
      <p:sp>
        <p:nvSpPr>
          <p:cNvPr id="17" name="文本框 16">
            <a:extLst>
              <a:ext uri="{FF2B5EF4-FFF2-40B4-BE49-F238E27FC236}">
                <a16:creationId xmlns:a16="http://schemas.microsoft.com/office/drawing/2014/main" id="{D3B79E2A-2AB8-0142-A5E8-0E93146054DB}"/>
              </a:ext>
            </a:extLst>
          </p:cNvPr>
          <p:cNvSpPr txBox="1"/>
          <p:nvPr/>
        </p:nvSpPr>
        <p:spPr>
          <a:xfrm>
            <a:off x="6694715" y="1389959"/>
            <a:ext cx="4963884" cy="3970318"/>
          </a:xfrm>
          <a:prstGeom prst="rect">
            <a:avLst/>
          </a:prstGeom>
          <a:noFill/>
        </p:spPr>
        <p:txBody>
          <a:bodyPr wrap="square" rtlCol="0">
            <a:spAutoFit/>
          </a:bodyPr>
          <a:lstStyle/>
          <a:p>
            <a:pPr algn="l"/>
            <a:r>
              <a:rPr lang="zh-CN" altLang="en-US" b="0" i="0" u="none" strike="noStrike" dirty="0">
                <a:solidFill>
                  <a:srgbClr val="000000"/>
                </a:solidFill>
                <a:effectLst/>
              </a:rPr>
              <a:t>潘思彤：</a:t>
            </a:r>
          </a:p>
          <a:p>
            <a:pPr algn="l">
              <a:buFont typeface="+mj-lt"/>
              <a:buAutoNum type="arabicPeriod"/>
            </a:pPr>
            <a:r>
              <a:rPr lang="zh-CN" altLang="en-US" b="0" i="0" u="none" strike="noStrike" dirty="0">
                <a:solidFill>
                  <a:srgbClr val="000000"/>
                </a:solidFill>
                <a:effectLst/>
              </a:rPr>
              <a:t>四叉树创建与查询：</a:t>
            </a:r>
          </a:p>
          <a:p>
            <a:pPr marL="742950" lvl="1" indent="-285750" algn="l">
              <a:buFont typeface="+mj-lt"/>
              <a:buAutoNum type="arabicPeriod"/>
            </a:pPr>
            <a:r>
              <a:rPr lang="zh-CN" altLang="en-US" b="0" i="0" u="none" strike="noStrike" dirty="0">
                <a:solidFill>
                  <a:srgbClr val="000000"/>
                </a:solidFill>
                <a:effectLst/>
              </a:rPr>
              <a:t>基于距离的空间关联 </a:t>
            </a:r>
            <a:r>
              <a:rPr lang="en-US" altLang="zh-CN" b="0" i="0" u="none" strike="noStrike" dirty="0">
                <a:solidFill>
                  <a:srgbClr val="000000"/>
                </a:solidFill>
                <a:effectLst/>
              </a:rPr>
              <a:t>(</a:t>
            </a:r>
            <a:r>
              <a:rPr lang="en" altLang="zh-CN" b="0" i="0" u="none" strike="noStrike" dirty="0">
                <a:solidFill>
                  <a:srgbClr val="000000"/>
                </a:solidFill>
                <a:effectLst/>
              </a:rPr>
              <a:t>Spatial Join)</a:t>
            </a:r>
          </a:p>
          <a:p>
            <a:pPr algn="l">
              <a:buFont typeface="+mj-lt"/>
              <a:buAutoNum type="arabicPeriod"/>
            </a:pPr>
            <a:r>
              <a:rPr lang="en" altLang="zh-CN" b="0" i="0" u="none" strike="noStrike" dirty="0">
                <a:solidFill>
                  <a:srgbClr val="000000"/>
                </a:solidFill>
                <a:effectLst/>
              </a:rPr>
              <a:t>R-Tree</a:t>
            </a:r>
            <a:r>
              <a:rPr lang="zh-CN" altLang="en-US" b="0" i="0" u="none" strike="noStrike" dirty="0">
                <a:solidFill>
                  <a:srgbClr val="000000"/>
                </a:solidFill>
                <a:effectLst/>
              </a:rPr>
              <a:t>的创建与查询</a:t>
            </a:r>
          </a:p>
          <a:p>
            <a:pPr marL="742950" lvl="1" indent="-285750" algn="l">
              <a:buFont typeface="+mj-lt"/>
              <a:buAutoNum type="arabicPeriod"/>
            </a:pPr>
            <a:r>
              <a:rPr lang="en" altLang="zh-CN" b="0" i="0" u="none" strike="noStrike" dirty="0">
                <a:solidFill>
                  <a:srgbClr val="000000"/>
                </a:solidFill>
                <a:effectLst/>
              </a:rPr>
              <a:t>R-Tree</a:t>
            </a:r>
            <a:r>
              <a:rPr lang="zh-CN" altLang="en-US" b="0" i="0" u="none" strike="noStrike" dirty="0">
                <a:solidFill>
                  <a:srgbClr val="000000"/>
                </a:solidFill>
                <a:effectLst/>
              </a:rPr>
              <a:t>创建</a:t>
            </a:r>
          </a:p>
          <a:p>
            <a:pPr marL="742950" lvl="1" indent="-285750" algn="l">
              <a:buFont typeface="+mj-lt"/>
              <a:buAutoNum type="arabicPeriod"/>
            </a:pPr>
            <a:r>
              <a:rPr lang="zh-CN" altLang="en-US" b="0" i="0" u="none" strike="noStrike" dirty="0">
                <a:solidFill>
                  <a:srgbClr val="000000"/>
                </a:solidFill>
                <a:effectLst/>
              </a:rPr>
              <a:t>区域查询 </a:t>
            </a:r>
            <a:r>
              <a:rPr lang="en-US" altLang="zh-CN" b="0" i="0" u="none" strike="noStrike" dirty="0">
                <a:solidFill>
                  <a:srgbClr val="000000"/>
                </a:solidFill>
                <a:effectLst/>
              </a:rPr>
              <a:t>(</a:t>
            </a:r>
            <a:r>
              <a:rPr lang="en" altLang="zh-CN" b="0" i="0" u="none" strike="noStrike" dirty="0">
                <a:solidFill>
                  <a:srgbClr val="000000"/>
                </a:solidFill>
                <a:effectLst/>
              </a:rPr>
              <a:t>Range Query)</a:t>
            </a:r>
          </a:p>
          <a:p>
            <a:pPr marL="742950" lvl="1" indent="-285750" algn="l">
              <a:buFont typeface="+mj-lt"/>
              <a:buAutoNum type="arabicPeriod"/>
            </a:pPr>
            <a:r>
              <a:rPr lang="zh-CN" altLang="en-US" b="0" i="0" u="none" strike="noStrike" dirty="0">
                <a:solidFill>
                  <a:srgbClr val="000000"/>
                </a:solidFill>
                <a:effectLst/>
              </a:rPr>
              <a:t>最邻近几何特征查询 </a:t>
            </a:r>
            <a:r>
              <a:rPr lang="en-US" altLang="zh-CN" b="0" i="0" u="none" strike="noStrike" dirty="0">
                <a:solidFill>
                  <a:srgbClr val="000000"/>
                </a:solidFill>
                <a:effectLst/>
              </a:rPr>
              <a:t>(</a:t>
            </a:r>
            <a:r>
              <a:rPr lang="en" altLang="zh-CN" b="0" i="0" u="none" strike="noStrike" dirty="0">
                <a:solidFill>
                  <a:srgbClr val="000000"/>
                </a:solidFill>
                <a:effectLst/>
              </a:rPr>
              <a:t>Nearest Neighbor)</a:t>
            </a:r>
          </a:p>
          <a:p>
            <a:pPr marL="742950" lvl="1" indent="-285750" algn="l">
              <a:buFont typeface="+mj-lt"/>
              <a:buAutoNum type="arabicPeriod"/>
            </a:pPr>
            <a:r>
              <a:rPr lang="zh-CN" altLang="en-US" b="0" i="0" u="none" strike="noStrike" dirty="0">
                <a:solidFill>
                  <a:srgbClr val="000000"/>
                </a:solidFill>
                <a:effectLst/>
              </a:rPr>
              <a:t>基于距离的空间关联 </a:t>
            </a:r>
            <a:r>
              <a:rPr lang="en-US" altLang="zh-CN" b="0" i="0" u="none" strike="noStrike" dirty="0">
                <a:solidFill>
                  <a:srgbClr val="000000"/>
                </a:solidFill>
                <a:effectLst/>
              </a:rPr>
              <a:t>(</a:t>
            </a:r>
            <a:r>
              <a:rPr lang="en" altLang="zh-CN" b="0" i="0" u="none" strike="noStrike" dirty="0">
                <a:solidFill>
                  <a:srgbClr val="000000"/>
                </a:solidFill>
                <a:effectLst/>
              </a:rPr>
              <a:t>Spatial Join)</a:t>
            </a:r>
          </a:p>
          <a:p>
            <a:pPr algn="l">
              <a:buFont typeface="+mj-lt"/>
              <a:buAutoNum type="arabicPeriod"/>
            </a:pPr>
            <a:r>
              <a:rPr lang="zh-CN" altLang="en-US" b="0" i="0" u="none" strike="noStrike" dirty="0">
                <a:solidFill>
                  <a:srgbClr val="000000"/>
                </a:solidFill>
                <a:effectLst/>
              </a:rPr>
              <a:t>附加题：</a:t>
            </a:r>
          </a:p>
          <a:p>
            <a:pPr marL="742950" lvl="1" indent="-285750" algn="l">
              <a:buFont typeface="+mj-lt"/>
              <a:buAutoNum type="arabicPeriod"/>
            </a:pPr>
            <a:r>
              <a:rPr lang="zh-CN" altLang="en-US" b="0" i="0" u="none" strike="noStrike" dirty="0">
                <a:solidFill>
                  <a:srgbClr val="000000"/>
                </a:solidFill>
                <a:effectLst/>
              </a:rPr>
              <a:t>性能分析：</a:t>
            </a:r>
          </a:p>
          <a:p>
            <a:pPr marL="1143000" lvl="2" indent="-228600" algn="l">
              <a:buFont typeface="+mj-lt"/>
              <a:buAutoNum type="arabicPeriod"/>
            </a:pPr>
            <a:r>
              <a:rPr lang="zh-CN" altLang="en-US" b="0" i="0" u="none" strike="noStrike" dirty="0">
                <a:solidFill>
                  <a:srgbClr val="000000"/>
                </a:solidFill>
                <a:effectLst/>
              </a:rPr>
              <a:t>四叉树性能分析</a:t>
            </a:r>
          </a:p>
          <a:p>
            <a:pPr marL="1143000" lvl="2" indent="-228600" algn="l">
              <a:buFont typeface="+mj-lt"/>
              <a:buAutoNum type="arabicPeriod"/>
            </a:pPr>
            <a:r>
              <a:rPr lang="zh-CN" altLang="en-US" b="0" i="0" u="none" strike="noStrike" dirty="0">
                <a:solidFill>
                  <a:srgbClr val="000000"/>
                </a:solidFill>
                <a:effectLst/>
              </a:rPr>
              <a:t>分析四叉树、</a:t>
            </a:r>
            <a:r>
              <a:rPr lang="en" altLang="zh-CN" b="0" i="0" u="none" strike="noStrike" dirty="0">
                <a:solidFill>
                  <a:srgbClr val="000000"/>
                </a:solidFill>
                <a:effectLst/>
              </a:rPr>
              <a:t>R-Tree</a:t>
            </a:r>
            <a:r>
              <a:rPr lang="zh-CN" altLang="en-US" b="0" i="0" u="none" strike="noStrike" dirty="0">
                <a:solidFill>
                  <a:srgbClr val="000000"/>
                </a:solidFill>
                <a:effectLst/>
              </a:rPr>
              <a:t>等在不同数据下的性能差异。</a:t>
            </a:r>
          </a:p>
          <a:p>
            <a:endParaRPr kumimoji="1" lang="zh-CN" altLang="en-US" dirty="0"/>
          </a:p>
        </p:txBody>
      </p:sp>
    </p:spTree>
    <p:extLst>
      <p:ext uri="{BB962C8B-B14F-4D97-AF65-F5344CB8AC3E}">
        <p14:creationId xmlns:p14="http://schemas.microsoft.com/office/powerpoint/2010/main" val="3343237074"/>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14:presetBounceEnd="34000">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34000">
                                          <p:cBhvr additive="base">
                                            <p:cTn id="7" dur="750" fill="hold"/>
                                            <p:tgtEl>
                                              <p:spTgt spid="15"/>
                                            </p:tgtEl>
                                            <p:attrNameLst>
                                              <p:attrName>ppt_x</p:attrName>
                                            </p:attrNameLst>
                                          </p:cBhvr>
                                          <p:tavLst>
                                            <p:tav tm="0">
                                              <p:val>
                                                <p:strVal val="1+#ppt_w/2"/>
                                              </p:val>
                                            </p:tav>
                                            <p:tav tm="100000">
                                              <p:val>
                                                <p:strVal val="#ppt_x"/>
                                              </p:val>
                                            </p:tav>
                                          </p:tavLst>
                                        </p:anim>
                                        <p:anim calcmode="lin" valueType="num" p14:bounceEnd="34000">
                                          <p:cBhvr additive="base">
                                            <p:cTn id="8" dur="75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750" fill="hold"/>
                                            <p:tgtEl>
                                              <p:spTgt spid="15"/>
                                            </p:tgtEl>
                                            <p:attrNameLst>
                                              <p:attrName>ppt_x</p:attrName>
                                            </p:attrNameLst>
                                          </p:cBhvr>
                                          <p:tavLst>
                                            <p:tav tm="0">
                                              <p:val>
                                                <p:strVal val="1+#ppt_w/2"/>
                                              </p:val>
                                            </p:tav>
                                            <p:tav tm="100000">
                                              <p:val>
                                                <p:strVal val="#ppt_x"/>
                                              </p:val>
                                            </p:tav>
                                          </p:tavLst>
                                        </p:anim>
                                        <p:anim calcmode="lin" valueType="num">
                                          <p:cBhvr additive="base">
                                            <p:cTn id="8" dur="75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1414130" y="2879942"/>
            <a:ext cx="866770" cy="866770"/>
          </a:xfrm>
          <a:prstGeom prst="line">
            <a:avLst/>
          </a:prstGeom>
          <a:ln w="0">
            <a:solidFill>
              <a:schemeClr val="tx1">
                <a:lumMod val="75000"/>
                <a:lumOff val="25000"/>
                <a:alpha val="52000"/>
              </a:schemeClr>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009870" y="1642716"/>
            <a:ext cx="1701107" cy="646331"/>
          </a:xfrm>
          <a:prstGeom prst="rect">
            <a:avLst/>
          </a:prstGeom>
          <a:noFill/>
          <a:effectLst/>
        </p:spPr>
        <p:txBody>
          <a:bodyPr wrap="none" rtlCol="0">
            <a:spAutoFit/>
          </a:bodyPr>
          <a:lstStyle/>
          <a:p>
            <a:pPr algn="r"/>
            <a:r>
              <a:rPr lang="en-US" altLang="zh-CN" sz="3600" dirty="0">
                <a:solidFill>
                  <a:schemeClr val="tx1">
                    <a:lumMod val="75000"/>
                    <a:lumOff val="25000"/>
                  </a:schemeClr>
                </a:solidFill>
                <a:latin typeface="+mn-lt"/>
                <a:ea typeface="微软雅黑" panose="020B0503020204020204" pitchFamily="34" charset="-122"/>
                <a:cs typeface="Kartika" panose="02020503030404060203" pitchFamily="18" charset="0"/>
              </a:rPr>
              <a:t>CONCENTS</a:t>
            </a:r>
            <a:endParaRPr lang="zh-CN" altLang="en-US" sz="3600" dirty="0">
              <a:solidFill>
                <a:schemeClr val="tx1">
                  <a:lumMod val="75000"/>
                  <a:lumOff val="25000"/>
                </a:schemeClr>
              </a:solidFill>
              <a:latin typeface="+mn-lt"/>
              <a:ea typeface="微软雅黑" panose="020B0503020204020204" pitchFamily="34" charset="-122"/>
              <a:cs typeface="Kartika" panose="02020503030404060203" pitchFamily="18" charset="0"/>
            </a:endParaRPr>
          </a:p>
        </p:txBody>
      </p:sp>
      <p:sp>
        <p:nvSpPr>
          <p:cNvPr id="5" name="文本框 4"/>
          <p:cNvSpPr txBox="1"/>
          <p:nvPr/>
        </p:nvSpPr>
        <p:spPr>
          <a:xfrm>
            <a:off x="429172" y="2047495"/>
            <a:ext cx="1976145" cy="1107996"/>
          </a:xfrm>
          <a:prstGeom prst="rect">
            <a:avLst/>
          </a:prstGeom>
          <a:noFill/>
          <a:effectLst/>
        </p:spPr>
        <p:txBody>
          <a:bodyPr wrap="square" rtlCol="0">
            <a:spAutoFit/>
          </a:bodyPr>
          <a:lstStyle/>
          <a:p>
            <a:pPr algn="dist"/>
            <a:r>
              <a:rPr lang="zh-CN" altLang="en-US" sz="6600" dirty="0">
                <a:solidFill>
                  <a:schemeClr val="tx1">
                    <a:lumMod val="75000"/>
                    <a:lumOff val="25000"/>
                  </a:schemeClr>
                </a:solidFill>
                <a:latin typeface="微软雅黑 Light" panose="020B0502040204020203" pitchFamily="34" charset="-122"/>
                <a:ea typeface="微软雅黑 Light" panose="020B0502040204020203" pitchFamily="34" charset="-122"/>
                <a:cs typeface="Kartika" panose="02020503030404060203" pitchFamily="18" charset="0"/>
              </a:rPr>
              <a:t>目录</a:t>
            </a:r>
          </a:p>
        </p:txBody>
      </p:sp>
      <p:cxnSp>
        <p:nvCxnSpPr>
          <p:cNvPr id="16" name="直接连接符 15"/>
          <p:cNvCxnSpPr/>
          <p:nvPr/>
        </p:nvCxnSpPr>
        <p:spPr>
          <a:xfrm flipV="1">
            <a:off x="307706" y="2122679"/>
            <a:ext cx="3277828" cy="32778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2651249" y="2335625"/>
            <a:ext cx="866770" cy="866770"/>
          </a:xfrm>
          <a:prstGeom prst="line">
            <a:avLst/>
          </a:prstGeom>
          <a:ln w="0">
            <a:solidFill>
              <a:schemeClr val="tx1">
                <a:lumMod val="75000"/>
                <a:lumOff val="25000"/>
                <a:alpha val="52000"/>
              </a:schemeClr>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3986015" y="1711248"/>
            <a:ext cx="5716785" cy="707886"/>
            <a:chOff x="3986015" y="1711248"/>
            <a:chExt cx="5716785" cy="707886"/>
          </a:xfrm>
        </p:grpSpPr>
        <p:sp>
          <p:nvSpPr>
            <p:cNvPr id="10" name="TextBox 64"/>
            <p:cNvSpPr>
              <a:spLocks noChangeArrowheads="1"/>
            </p:cNvSpPr>
            <p:nvPr/>
          </p:nvSpPr>
          <p:spPr bwMode="auto">
            <a:xfrm>
              <a:off x="4586719" y="1723948"/>
              <a:ext cx="3781315" cy="646331"/>
            </a:xfrm>
            <a:prstGeom prst="rect">
              <a:avLst/>
            </a:prstGeom>
            <a:noFill/>
            <a:ln w="9525">
              <a:noFill/>
              <a:miter lim="800000"/>
              <a:headEnd/>
              <a:tailEnd/>
            </a:ln>
          </p:spPr>
          <p:txBody>
            <a:bodyPr wrap="square" lIns="91440" tIns="45720" rIns="91440" bIns="45720">
              <a:spAutoFit/>
            </a:bodyPr>
            <a:lstStyle/>
            <a:p>
              <a:r>
                <a:rPr lang="zh-CN" altLang="en-US" sz="3600" dirty="0">
                  <a:solidFill>
                    <a:schemeClr val="tx1">
                      <a:lumMod val="75000"/>
                      <a:lumOff val="25000"/>
                    </a:schemeClr>
                  </a:solidFill>
                  <a:latin typeface="Agency FB" panose="020B0503020202020204" pitchFamily="34" charset="0"/>
                  <a:cs typeface="+mn-ea"/>
                  <a:sym typeface="+mn-lt"/>
                </a:rPr>
                <a:t>几何实现</a:t>
              </a:r>
            </a:p>
          </p:txBody>
        </p:sp>
        <p:sp>
          <p:nvSpPr>
            <p:cNvPr id="13" name="TextBox 64"/>
            <p:cNvSpPr>
              <a:spLocks noChangeArrowheads="1"/>
            </p:cNvSpPr>
            <p:nvPr/>
          </p:nvSpPr>
          <p:spPr bwMode="auto">
            <a:xfrm>
              <a:off x="4193481" y="1723948"/>
              <a:ext cx="518681" cy="646331"/>
            </a:xfrm>
            <a:prstGeom prst="rect">
              <a:avLst/>
            </a:prstGeom>
            <a:noFill/>
            <a:ln w="9525">
              <a:noFill/>
              <a:miter lim="800000"/>
              <a:headEnd/>
              <a:tailEnd/>
            </a:ln>
          </p:spPr>
          <p:txBody>
            <a:bodyPr wrap="square" lIns="91440" tIns="45720" rIns="91440" bIns="45720">
              <a:spAutoFit/>
            </a:bodyPr>
            <a:lstStyle/>
            <a:p>
              <a:r>
                <a:rPr lang="en-US" altLang="zh-CN" sz="3600" dirty="0">
                  <a:solidFill>
                    <a:schemeClr val="tx1">
                      <a:lumMod val="75000"/>
                      <a:lumOff val="25000"/>
                    </a:schemeClr>
                  </a:solidFill>
                  <a:latin typeface="Agency FB" panose="020B0503020202020204" pitchFamily="34" charset="0"/>
                  <a:cs typeface="+mn-ea"/>
                  <a:sym typeface="+mn-lt"/>
                </a:rPr>
                <a:t>1</a:t>
              </a:r>
              <a:endParaRPr lang="zh-CN" altLang="en-US" sz="3600" dirty="0">
                <a:solidFill>
                  <a:schemeClr val="tx1">
                    <a:lumMod val="75000"/>
                    <a:lumOff val="25000"/>
                  </a:schemeClr>
                </a:solidFill>
                <a:latin typeface="Agency FB" panose="020B0503020202020204" pitchFamily="34" charset="0"/>
                <a:cs typeface="+mn-ea"/>
                <a:sym typeface="+mn-lt"/>
              </a:endParaRPr>
            </a:p>
          </p:txBody>
        </p:sp>
        <p:sp>
          <p:nvSpPr>
            <p:cNvPr id="3" name="矩形 2"/>
            <p:cNvSpPr/>
            <p:nvPr/>
          </p:nvSpPr>
          <p:spPr>
            <a:xfrm>
              <a:off x="3986015" y="1711248"/>
              <a:ext cx="5716785" cy="70788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7" name="组合 16"/>
          <p:cNvGrpSpPr/>
          <p:nvPr/>
        </p:nvGrpSpPr>
        <p:grpSpPr>
          <a:xfrm>
            <a:off x="3986015" y="2695468"/>
            <a:ext cx="5716785" cy="707886"/>
            <a:chOff x="3986015" y="1711248"/>
            <a:chExt cx="5716785" cy="707886"/>
          </a:xfrm>
        </p:grpSpPr>
        <p:sp>
          <p:nvSpPr>
            <p:cNvPr id="18" name="TextBox 64"/>
            <p:cNvSpPr>
              <a:spLocks noChangeArrowheads="1"/>
            </p:cNvSpPr>
            <p:nvPr/>
          </p:nvSpPr>
          <p:spPr bwMode="auto">
            <a:xfrm>
              <a:off x="4586719" y="1723948"/>
              <a:ext cx="3781315" cy="646331"/>
            </a:xfrm>
            <a:prstGeom prst="rect">
              <a:avLst/>
            </a:prstGeom>
            <a:noFill/>
            <a:ln w="9525">
              <a:noFill/>
              <a:miter lim="800000"/>
              <a:headEnd/>
              <a:tailEnd/>
            </a:ln>
          </p:spPr>
          <p:txBody>
            <a:bodyPr wrap="square" lIns="91440" tIns="45720" rIns="91440" bIns="45720">
              <a:spAutoFit/>
            </a:bodyPr>
            <a:lstStyle/>
            <a:p>
              <a:r>
                <a:rPr lang="zh-CN" altLang="en-US" sz="3600" dirty="0">
                  <a:solidFill>
                    <a:schemeClr val="tx1">
                      <a:lumMod val="75000"/>
                      <a:lumOff val="25000"/>
                    </a:schemeClr>
                  </a:solidFill>
                  <a:latin typeface="Agency FB" panose="020B0503020202020204" pitchFamily="34" charset="0"/>
                  <a:cs typeface="+mn-ea"/>
                  <a:sym typeface="+mn-lt"/>
                </a:rPr>
                <a:t>性能分析</a:t>
              </a:r>
            </a:p>
          </p:txBody>
        </p:sp>
        <p:sp>
          <p:nvSpPr>
            <p:cNvPr id="19" name="TextBox 64"/>
            <p:cNvSpPr>
              <a:spLocks noChangeArrowheads="1"/>
            </p:cNvSpPr>
            <p:nvPr/>
          </p:nvSpPr>
          <p:spPr bwMode="auto">
            <a:xfrm>
              <a:off x="4193481" y="1723948"/>
              <a:ext cx="518681" cy="646331"/>
            </a:xfrm>
            <a:prstGeom prst="rect">
              <a:avLst/>
            </a:prstGeom>
            <a:noFill/>
            <a:ln w="9525">
              <a:noFill/>
              <a:miter lim="800000"/>
              <a:headEnd/>
              <a:tailEnd/>
            </a:ln>
          </p:spPr>
          <p:txBody>
            <a:bodyPr wrap="square" lIns="91440" tIns="45720" rIns="91440" bIns="45720">
              <a:spAutoFit/>
            </a:bodyPr>
            <a:lstStyle/>
            <a:p>
              <a:r>
                <a:rPr lang="en-US" altLang="zh-CN" sz="3600" dirty="0">
                  <a:solidFill>
                    <a:schemeClr val="tx1">
                      <a:lumMod val="75000"/>
                      <a:lumOff val="25000"/>
                    </a:schemeClr>
                  </a:solidFill>
                  <a:latin typeface="Agency FB" panose="020B0503020202020204" pitchFamily="34" charset="0"/>
                  <a:cs typeface="+mn-ea"/>
                  <a:sym typeface="+mn-lt"/>
                </a:rPr>
                <a:t>2</a:t>
              </a:r>
              <a:endParaRPr lang="zh-CN" altLang="en-US" sz="3600" dirty="0">
                <a:solidFill>
                  <a:schemeClr val="tx1">
                    <a:lumMod val="75000"/>
                    <a:lumOff val="25000"/>
                  </a:schemeClr>
                </a:solidFill>
                <a:latin typeface="Agency FB" panose="020B0503020202020204" pitchFamily="34" charset="0"/>
                <a:cs typeface="+mn-ea"/>
                <a:sym typeface="+mn-lt"/>
              </a:endParaRPr>
            </a:p>
          </p:txBody>
        </p:sp>
        <p:sp>
          <p:nvSpPr>
            <p:cNvPr id="20" name="矩形 19"/>
            <p:cNvSpPr/>
            <p:nvPr/>
          </p:nvSpPr>
          <p:spPr>
            <a:xfrm>
              <a:off x="3986015" y="1711248"/>
              <a:ext cx="5716785" cy="70788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21" name="组合 20"/>
          <p:cNvGrpSpPr/>
          <p:nvPr/>
        </p:nvGrpSpPr>
        <p:grpSpPr>
          <a:xfrm>
            <a:off x="3986014" y="3679688"/>
            <a:ext cx="5716785" cy="707886"/>
            <a:chOff x="3986015" y="1711248"/>
            <a:chExt cx="5716785" cy="707886"/>
          </a:xfrm>
        </p:grpSpPr>
        <p:sp>
          <p:nvSpPr>
            <p:cNvPr id="22" name="TextBox 64"/>
            <p:cNvSpPr>
              <a:spLocks noChangeArrowheads="1"/>
            </p:cNvSpPr>
            <p:nvPr/>
          </p:nvSpPr>
          <p:spPr bwMode="auto">
            <a:xfrm>
              <a:off x="4586719" y="1723948"/>
              <a:ext cx="3781315" cy="646331"/>
            </a:xfrm>
            <a:prstGeom prst="rect">
              <a:avLst/>
            </a:prstGeom>
            <a:noFill/>
            <a:ln w="9525">
              <a:noFill/>
              <a:miter lim="800000"/>
              <a:headEnd/>
              <a:tailEnd/>
            </a:ln>
          </p:spPr>
          <p:txBody>
            <a:bodyPr wrap="square" lIns="91440" tIns="45720" rIns="91440" bIns="45720">
              <a:spAutoFit/>
            </a:bodyPr>
            <a:lstStyle/>
            <a:p>
              <a:r>
                <a:rPr lang="zh-CN" altLang="en-US" sz="3600" dirty="0">
                  <a:solidFill>
                    <a:schemeClr val="tx1">
                      <a:lumMod val="75000"/>
                      <a:lumOff val="25000"/>
                    </a:schemeClr>
                  </a:solidFill>
                  <a:latin typeface="Agency FB" panose="020B0503020202020204" pitchFamily="34" charset="0"/>
                  <a:cs typeface="+mn-ea"/>
                  <a:sym typeface="+mn-lt"/>
                </a:rPr>
                <a:t>成员分工</a:t>
              </a:r>
            </a:p>
          </p:txBody>
        </p:sp>
        <p:sp>
          <p:nvSpPr>
            <p:cNvPr id="23" name="TextBox 64"/>
            <p:cNvSpPr>
              <a:spLocks noChangeArrowheads="1"/>
            </p:cNvSpPr>
            <p:nvPr/>
          </p:nvSpPr>
          <p:spPr bwMode="auto">
            <a:xfrm>
              <a:off x="4193481" y="1723948"/>
              <a:ext cx="518681" cy="646331"/>
            </a:xfrm>
            <a:prstGeom prst="rect">
              <a:avLst/>
            </a:prstGeom>
            <a:noFill/>
            <a:ln w="9525">
              <a:noFill/>
              <a:miter lim="800000"/>
              <a:headEnd/>
              <a:tailEnd/>
            </a:ln>
          </p:spPr>
          <p:txBody>
            <a:bodyPr wrap="square" lIns="91440" tIns="45720" rIns="91440" bIns="45720">
              <a:spAutoFit/>
            </a:bodyPr>
            <a:lstStyle/>
            <a:p>
              <a:r>
                <a:rPr lang="en-US" altLang="zh-CN" sz="3600" dirty="0">
                  <a:solidFill>
                    <a:schemeClr val="tx1">
                      <a:lumMod val="75000"/>
                      <a:lumOff val="25000"/>
                    </a:schemeClr>
                  </a:solidFill>
                  <a:latin typeface="Agency FB" panose="020B0503020202020204" pitchFamily="34" charset="0"/>
                  <a:cs typeface="+mn-ea"/>
                  <a:sym typeface="+mn-lt"/>
                </a:rPr>
                <a:t>3</a:t>
              </a:r>
              <a:endParaRPr lang="zh-CN" altLang="en-US" sz="3600" dirty="0">
                <a:solidFill>
                  <a:schemeClr val="tx1">
                    <a:lumMod val="75000"/>
                    <a:lumOff val="25000"/>
                  </a:schemeClr>
                </a:solidFill>
                <a:latin typeface="Agency FB" panose="020B0503020202020204" pitchFamily="34" charset="0"/>
                <a:cs typeface="+mn-ea"/>
                <a:sym typeface="+mn-lt"/>
              </a:endParaRPr>
            </a:p>
          </p:txBody>
        </p:sp>
        <p:sp>
          <p:nvSpPr>
            <p:cNvPr id="25" name="矩形 24"/>
            <p:cNvSpPr/>
            <p:nvPr/>
          </p:nvSpPr>
          <p:spPr>
            <a:xfrm>
              <a:off x="3986015" y="1711248"/>
              <a:ext cx="5716785" cy="70788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26" name="组合 25"/>
          <p:cNvGrpSpPr/>
          <p:nvPr/>
        </p:nvGrpSpPr>
        <p:grpSpPr>
          <a:xfrm>
            <a:off x="3986013" y="4663907"/>
            <a:ext cx="5716785" cy="707886"/>
            <a:chOff x="3986015" y="1711248"/>
            <a:chExt cx="5716785" cy="707886"/>
          </a:xfrm>
        </p:grpSpPr>
        <p:sp>
          <p:nvSpPr>
            <p:cNvPr id="27" name="TextBox 64"/>
            <p:cNvSpPr>
              <a:spLocks noChangeArrowheads="1"/>
            </p:cNvSpPr>
            <p:nvPr/>
          </p:nvSpPr>
          <p:spPr bwMode="auto">
            <a:xfrm>
              <a:off x="4586719" y="1723948"/>
              <a:ext cx="3781315" cy="646331"/>
            </a:xfrm>
            <a:prstGeom prst="rect">
              <a:avLst/>
            </a:prstGeom>
            <a:noFill/>
            <a:ln w="9525">
              <a:noFill/>
              <a:miter lim="800000"/>
              <a:headEnd/>
              <a:tailEnd/>
            </a:ln>
          </p:spPr>
          <p:txBody>
            <a:bodyPr wrap="square" lIns="91440" tIns="45720" rIns="91440" bIns="45720">
              <a:spAutoFit/>
            </a:bodyPr>
            <a:lstStyle/>
            <a:p>
              <a:r>
                <a:rPr lang="zh-CN" altLang="en-US" sz="3600" dirty="0">
                  <a:solidFill>
                    <a:schemeClr val="tx1">
                      <a:lumMod val="75000"/>
                      <a:lumOff val="25000"/>
                    </a:schemeClr>
                  </a:solidFill>
                  <a:latin typeface="Agency FB" panose="020B0503020202020204" pitchFamily="34" charset="0"/>
                  <a:cs typeface="+mn-ea"/>
                  <a:sym typeface="+mn-lt"/>
                </a:rPr>
                <a:t>程序展示</a:t>
              </a:r>
            </a:p>
          </p:txBody>
        </p:sp>
        <p:sp>
          <p:nvSpPr>
            <p:cNvPr id="28" name="TextBox 64"/>
            <p:cNvSpPr>
              <a:spLocks noChangeArrowheads="1"/>
            </p:cNvSpPr>
            <p:nvPr/>
          </p:nvSpPr>
          <p:spPr bwMode="auto">
            <a:xfrm>
              <a:off x="4193481" y="1723948"/>
              <a:ext cx="518681" cy="646331"/>
            </a:xfrm>
            <a:prstGeom prst="rect">
              <a:avLst/>
            </a:prstGeom>
            <a:noFill/>
            <a:ln w="9525">
              <a:noFill/>
              <a:miter lim="800000"/>
              <a:headEnd/>
              <a:tailEnd/>
            </a:ln>
          </p:spPr>
          <p:txBody>
            <a:bodyPr wrap="square" lIns="91440" tIns="45720" rIns="91440" bIns="45720">
              <a:spAutoFit/>
            </a:bodyPr>
            <a:lstStyle/>
            <a:p>
              <a:r>
                <a:rPr lang="en-US" altLang="zh-CN" sz="3600" dirty="0">
                  <a:solidFill>
                    <a:schemeClr val="tx1">
                      <a:lumMod val="75000"/>
                      <a:lumOff val="25000"/>
                    </a:schemeClr>
                  </a:solidFill>
                  <a:latin typeface="Agency FB" panose="020B0503020202020204" pitchFamily="34" charset="0"/>
                  <a:cs typeface="+mn-ea"/>
                  <a:sym typeface="+mn-lt"/>
                </a:rPr>
                <a:t>4</a:t>
              </a:r>
              <a:endParaRPr lang="zh-CN" altLang="en-US" sz="3600" dirty="0">
                <a:solidFill>
                  <a:schemeClr val="tx1">
                    <a:lumMod val="75000"/>
                    <a:lumOff val="25000"/>
                  </a:schemeClr>
                </a:solidFill>
                <a:latin typeface="Agency FB" panose="020B0503020202020204" pitchFamily="34" charset="0"/>
                <a:cs typeface="+mn-ea"/>
                <a:sym typeface="+mn-lt"/>
              </a:endParaRPr>
            </a:p>
          </p:txBody>
        </p:sp>
        <p:sp>
          <p:nvSpPr>
            <p:cNvPr id="29" name="矩形 28"/>
            <p:cNvSpPr/>
            <p:nvPr/>
          </p:nvSpPr>
          <p:spPr>
            <a:xfrm>
              <a:off x="3986015" y="1711248"/>
              <a:ext cx="5716785" cy="70788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pic>
        <p:nvPicPr>
          <p:cNvPr id="7" name="图片 6">
            <a:extLst>
              <a:ext uri="{FF2B5EF4-FFF2-40B4-BE49-F238E27FC236}">
                <a16:creationId xmlns:a16="http://schemas.microsoft.com/office/drawing/2014/main" id="{C4449439-DB09-0C87-E22C-7B9227FD71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113" y="356916"/>
            <a:ext cx="1033043" cy="1033043"/>
          </a:xfrm>
          <a:prstGeom prst="rect">
            <a:avLst/>
          </a:prstGeom>
        </p:spPr>
      </p:pic>
    </p:spTree>
    <p:extLst>
      <p:ext uri="{BB962C8B-B14F-4D97-AF65-F5344CB8AC3E}">
        <p14:creationId xmlns:p14="http://schemas.microsoft.com/office/powerpoint/2010/main" val="3005287094"/>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up)">
                                          <p:cBhvr>
                                            <p:cTn id="16" dur="500"/>
                                            <p:tgtEl>
                                              <p:spTgt spid="2"/>
                                            </p:tgtEl>
                                          </p:cBhvr>
                                        </p:animEffect>
                                      </p:childTnLst>
                                    </p:cTn>
                                  </p:par>
                                  <p:par>
                                    <p:cTn id="17" presetID="22" presetClass="entr" presetSubtype="1"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up)">
                                          <p:cBhvr>
                                            <p:cTn id="19" dur="500"/>
                                            <p:tgtEl>
                                              <p:spTgt spid="24"/>
                                            </p:tgtEl>
                                          </p:cBhvr>
                                        </p:animEffect>
                                      </p:childTnLst>
                                    </p:cTn>
                                  </p:par>
                                  <p:par>
                                    <p:cTn id="20" presetID="22" presetClass="entr" presetSubtype="1"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up)">
                                          <p:cBhvr>
                                            <p:cTn id="22" dur="500"/>
                                            <p:tgtEl>
                                              <p:spTgt spid="16"/>
                                            </p:tgtEl>
                                          </p:cBhvr>
                                        </p:animEffect>
                                      </p:childTnLst>
                                    </p:cTn>
                                  </p:par>
                                </p:childTnLst>
                              </p:cTn>
                            </p:par>
                            <p:par>
                              <p:cTn id="23" fill="hold">
                                <p:stCondLst>
                                  <p:cond delay="1000"/>
                                </p:stCondLst>
                                <p:childTnLst>
                                  <p:par>
                                    <p:cTn id="24" presetID="2" presetClass="entr" presetSubtype="2" accel="60000" fill="hold" nodeType="afterEffect" p14:presetBounceEnd="62000">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14:bounceEnd="62000">
                                          <p:cBhvr additive="base">
                                            <p:cTn id="26" dur="1750" fill="hold"/>
                                            <p:tgtEl>
                                              <p:spTgt spid="14"/>
                                            </p:tgtEl>
                                            <p:attrNameLst>
                                              <p:attrName>ppt_x</p:attrName>
                                            </p:attrNameLst>
                                          </p:cBhvr>
                                          <p:tavLst>
                                            <p:tav tm="0">
                                              <p:val>
                                                <p:strVal val="1+#ppt_w/2"/>
                                              </p:val>
                                            </p:tav>
                                            <p:tav tm="100000">
                                              <p:val>
                                                <p:strVal val="#ppt_x"/>
                                              </p:val>
                                            </p:tav>
                                          </p:tavLst>
                                        </p:anim>
                                        <p:anim calcmode="lin" valueType="num" p14:bounceEnd="62000">
                                          <p:cBhvr additive="base">
                                            <p:cTn id="27" dur="1750" fill="hold"/>
                                            <p:tgtEl>
                                              <p:spTgt spid="14"/>
                                            </p:tgtEl>
                                            <p:attrNameLst>
                                              <p:attrName>ppt_y</p:attrName>
                                            </p:attrNameLst>
                                          </p:cBhvr>
                                          <p:tavLst>
                                            <p:tav tm="0">
                                              <p:val>
                                                <p:strVal val="#ppt_y"/>
                                              </p:val>
                                            </p:tav>
                                            <p:tav tm="100000">
                                              <p:val>
                                                <p:strVal val="#ppt_y"/>
                                              </p:val>
                                            </p:tav>
                                          </p:tavLst>
                                        </p:anim>
                                      </p:childTnLst>
                                    </p:cTn>
                                  </p:par>
                                  <p:par>
                                    <p:cTn id="28" presetID="2" presetClass="entr" presetSubtype="2" accel="60000" fill="hold" nodeType="withEffect" p14:presetBounceEnd="62000">
                                      <p:stCondLst>
                                        <p:cond delay="100"/>
                                      </p:stCondLst>
                                      <p:childTnLst>
                                        <p:set>
                                          <p:cBhvr>
                                            <p:cTn id="29" dur="1" fill="hold">
                                              <p:stCondLst>
                                                <p:cond delay="0"/>
                                              </p:stCondLst>
                                            </p:cTn>
                                            <p:tgtEl>
                                              <p:spTgt spid="17"/>
                                            </p:tgtEl>
                                            <p:attrNameLst>
                                              <p:attrName>style.visibility</p:attrName>
                                            </p:attrNameLst>
                                          </p:cBhvr>
                                          <p:to>
                                            <p:strVal val="visible"/>
                                          </p:to>
                                        </p:set>
                                        <p:anim calcmode="lin" valueType="num" p14:bounceEnd="62000">
                                          <p:cBhvr additive="base">
                                            <p:cTn id="30" dur="1750" fill="hold"/>
                                            <p:tgtEl>
                                              <p:spTgt spid="17"/>
                                            </p:tgtEl>
                                            <p:attrNameLst>
                                              <p:attrName>ppt_x</p:attrName>
                                            </p:attrNameLst>
                                          </p:cBhvr>
                                          <p:tavLst>
                                            <p:tav tm="0">
                                              <p:val>
                                                <p:strVal val="1+#ppt_w/2"/>
                                              </p:val>
                                            </p:tav>
                                            <p:tav tm="100000">
                                              <p:val>
                                                <p:strVal val="#ppt_x"/>
                                              </p:val>
                                            </p:tav>
                                          </p:tavLst>
                                        </p:anim>
                                        <p:anim calcmode="lin" valueType="num" p14:bounceEnd="62000">
                                          <p:cBhvr additive="base">
                                            <p:cTn id="31" dur="1750" fill="hold"/>
                                            <p:tgtEl>
                                              <p:spTgt spid="17"/>
                                            </p:tgtEl>
                                            <p:attrNameLst>
                                              <p:attrName>ppt_y</p:attrName>
                                            </p:attrNameLst>
                                          </p:cBhvr>
                                          <p:tavLst>
                                            <p:tav tm="0">
                                              <p:val>
                                                <p:strVal val="#ppt_y"/>
                                              </p:val>
                                            </p:tav>
                                            <p:tav tm="100000">
                                              <p:val>
                                                <p:strVal val="#ppt_y"/>
                                              </p:val>
                                            </p:tav>
                                          </p:tavLst>
                                        </p:anim>
                                      </p:childTnLst>
                                    </p:cTn>
                                  </p:par>
                                  <p:par>
                                    <p:cTn id="32" presetID="2" presetClass="entr" presetSubtype="2" accel="60000" fill="hold" nodeType="withEffect" p14:presetBounceEnd="62000">
                                      <p:stCondLst>
                                        <p:cond delay="200"/>
                                      </p:stCondLst>
                                      <p:childTnLst>
                                        <p:set>
                                          <p:cBhvr>
                                            <p:cTn id="33" dur="1" fill="hold">
                                              <p:stCondLst>
                                                <p:cond delay="0"/>
                                              </p:stCondLst>
                                            </p:cTn>
                                            <p:tgtEl>
                                              <p:spTgt spid="21"/>
                                            </p:tgtEl>
                                            <p:attrNameLst>
                                              <p:attrName>style.visibility</p:attrName>
                                            </p:attrNameLst>
                                          </p:cBhvr>
                                          <p:to>
                                            <p:strVal val="visible"/>
                                          </p:to>
                                        </p:set>
                                        <p:anim calcmode="lin" valueType="num" p14:bounceEnd="62000">
                                          <p:cBhvr additive="base">
                                            <p:cTn id="34" dur="1750" fill="hold"/>
                                            <p:tgtEl>
                                              <p:spTgt spid="21"/>
                                            </p:tgtEl>
                                            <p:attrNameLst>
                                              <p:attrName>ppt_x</p:attrName>
                                            </p:attrNameLst>
                                          </p:cBhvr>
                                          <p:tavLst>
                                            <p:tav tm="0">
                                              <p:val>
                                                <p:strVal val="1+#ppt_w/2"/>
                                              </p:val>
                                            </p:tav>
                                            <p:tav tm="100000">
                                              <p:val>
                                                <p:strVal val="#ppt_x"/>
                                              </p:val>
                                            </p:tav>
                                          </p:tavLst>
                                        </p:anim>
                                        <p:anim calcmode="lin" valueType="num" p14:bounceEnd="62000">
                                          <p:cBhvr additive="base">
                                            <p:cTn id="35" dur="1750" fill="hold"/>
                                            <p:tgtEl>
                                              <p:spTgt spid="21"/>
                                            </p:tgtEl>
                                            <p:attrNameLst>
                                              <p:attrName>ppt_y</p:attrName>
                                            </p:attrNameLst>
                                          </p:cBhvr>
                                          <p:tavLst>
                                            <p:tav tm="0">
                                              <p:val>
                                                <p:strVal val="#ppt_y"/>
                                              </p:val>
                                            </p:tav>
                                            <p:tav tm="100000">
                                              <p:val>
                                                <p:strVal val="#ppt_y"/>
                                              </p:val>
                                            </p:tav>
                                          </p:tavLst>
                                        </p:anim>
                                      </p:childTnLst>
                                    </p:cTn>
                                  </p:par>
                                  <p:par>
                                    <p:cTn id="36" presetID="2" presetClass="entr" presetSubtype="2" accel="60000" fill="hold" nodeType="withEffect" p14:presetBounceEnd="62000">
                                      <p:stCondLst>
                                        <p:cond delay="300"/>
                                      </p:stCondLst>
                                      <p:childTnLst>
                                        <p:set>
                                          <p:cBhvr>
                                            <p:cTn id="37" dur="1" fill="hold">
                                              <p:stCondLst>
                                                <p:cond delay="0"/>
                                              </p:stCondLst>
                                            </p:cTn>
                                            <p:tgtEl>
                                              <p:spTgt spid="26"/>
                                            </p:tgtEl>
                                            <p:attrNameLst>
                                              <p:attrName>style.visibility</p:attrName>
                                            </p:attrNameLst>
                                          </p:cBhvr>
                                          <p:to>
                                            <p:strVal val="visible"/>
                                          </p:to>
                                        </p:set>
                                        <p:anim calcmode="lin" valueType="num" p14:bounceEnd="62000">
                                          <p:cBhvr additive="base">
                                            <p:cTn id="38" dur="1750" fill="hold"/>
                                            <p:tgtEl>
                                              <p:spTgt spid="26"/>
                                            </p:tgtEl>
                                            <p:attrNameLst>
                                              <p:attrName>ppt_x</p:attrName>
                                            </p:attrNameLst>
                                          </p:cBhvr>
                                          <p:tavLst>
                                            <p:tav tm="0">
                                              <p:val>
                                                <p:strVal val="1+#ppt_w/2"/>
                                              </p:val>
                                            </p:tav>
                                            <p:tav tm="100000">
                                              <p:val>
                                                <p:strVal val="#ppt_x"/>
                                              </p:val>
                                            </p:tav>
                                          </p:tavLst>
                                        </p:anim>
                                        <p:anim calcmode="lin" valueType="num" p14:bounceEnd="62000">
                                          <p:cBhvr additive="base">
                                            <p:cTn id="39" dur="175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up)">
                                          <p:cBhvr>
                                            <p:cTn id="16" dur="500"/>
                                            <p:tgtEl>
                                              <p:spTgt spid="2"/>
                                            </p:tgtEl>
                                          </p:cBhvr>
                                        </p:animEffect>
                                      </p:childTnLst>
                                    </p:cTn>
                                  </p:par>
                                  <p:par>
                                    <p:cTn id="17" presetID="22" presetClass="entr" presetSubtype="1"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up)">
                                          <p:cBhvr>
                                            <p:cTn id="19" dur="500"/>
                                            <p:tgtEl>
                                              <p:spTgt spid="24"/>
                                            </p:tgtEl>
                                          </p:cBhvr>
                                        </p:animEffect>
                                      </p:childTnLst>
                                    </p:cTn>
                                  </p:par>
                                  <p:par>
                                    <p:cTn id="20" presetID="22" presetClass="entr" presetSubtype="1"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up)">
                                          <p:cBhvr>
                                            <p:cTn id="22" dur="500"/>
                                            <p:tgtEl>
                                              <p:spTgt spid="16"/>
                                            </p:tgtEl>
                                          </p:cBhvr>
                                        </p:animEffect>
                                      </p:childTnLst>
                                    </p:cTn>
                                  </p:par>
                                </p:childTnLst>
                              </p:cTn>
                            </p:par>
                            <p:par>
                              <p:cTn id="23" fill="hold">
                                <p:stCondLst>
                                  <p:cond delay="1000"/>
                                </p:stCondLst>
                                <p:childTnLst>
                                  <p:par>
                                    <p:cTn id="24" presetID="2" presetClass="entr" presetSubtype="2" accel="60000"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1750" fill="hold"/>
                                            <p:tgtEl>
                                              <p:spTgt spid="14"/>
                                            </p:tgtEl>
                                            <p:attrNameLst>
                                              <p:attrName>ppt_x</p:attrName>
                                            </p:attrNameLst>
                                          </p:cBhvr>
                                          <p:tavLst>
                                            <p:tav tm="0">
                                              <p:val>
                                                <p:strVal val="1+#ppt_w/2"/>
                                              </p:val>
                                            </p:tav>
                                            <p:tav tm="100000">
                                              <p:val>
                                                <p:strVal val="#ppt_x"/>
                                              </p:val>
                                            </p:tav>
                                          </p:tavLst>
                                        </p:anim>
                                        <p:anim calcmode="lin" valueType="num">
                                          <p:cBhvr additive="base">
                                            <p:cTn id="27" dur="1750" fill="hold"/>
                                            <p:tgtEl>
                                              <p:spTgt spid="14"/>
                                            </p:tgtEl>
                                            <p:attrNameLst>
                                              <p:attrName>ppt_y</p:attrName>
                                            </p:attrNameLst>
                                          </p:cBhvr>
                                          <p:tavLst>
                                            <p:tav tm="0">
                                              <p:val>
                                                <p:strVal val="#ppt_y"/>
                                              </p:val>
                                            </p:tav>
                                            <p:tav tm="100000">
                                              <p:val>
                                                <p:strVal val="#ppt_y"/>
                                              </p:val>
                                            </p:tav>
                                          </p:tavLst>
                                        </p:anim>
                                      </p:childTnLst>
                                    </p:cTn>
                                  </p:par>
                                  <p:par>
                                    <p:cTn id="28" presetID="2" presetClass="entr" presetSubtype="2" accel="60000" fill="hold" nodeType="withEffect">
                                      <p:stCondLst>
                                        <p:cond delay="100"/>
                                      </p:stCondLst>
                                      <p:childTnLst>
                                        <p:set>
                                          <p:cBhvr>
                                            <p:cTn id="29" dur="1" fill="hold">
                                              <p:stCondLst>
                                                <p:cond delay="0"/>
                                              </p:stCondLst>
                                            </p:cTn>
                                            <p:tgtEl>
                                              <p:spTgt spid="17"/>
                                            </p:tgtEl>
                                            <p:attrNameLst>
                                              <p:attrName>style.visibility</p:attrName>
                                            </p:attrNameLst>
                                          </p:cBhvr>
                                          <p:to>
                                            <p:strVal val="visible"/>
                                          </p:to>
                                        </p:set>
                                        <p:anim calcmode="lin" valueType="num">
                                          <p:cBhvr additive="base">
                                            <p:cTn id="30" dur="1750" fill="hold"/>
                                            <p:tgtEl>
                                              <p:spTgt spid="17"/>
                                            </p:tgtEl>
                                            <p:attrNameLst>
                                              <p:attrName>ppt_x</p:attrName>
                                            </p:attrNameLst>
                                          </p:cBhvr>
                                          <p:tavLst>
                                            <p:tav tm="0">
                                              <p:val>
                                                <p:strVal val="1+#ppt_w/2"/>
                                              </p:val>
                                            </p:tav>
                                            <p:tav tm="100000">
                                              <p:val>
                                                <p:strVal val="#ppt_x"/>
                                              </p:val>
                                            </p:tav>
                                          </p:tavLst>
                                        </p:anim>
                                        <p:anim calcmode="lin" valueType="num">
                                          <p:cBhvr additive="base">
                                            <p:cTn id="31" dur="1750" fill="hold"/>
                                            <p:tgtEl>
                                              <p:spTgt spid="17"/>
                                            </p:tgtEl>
                                            <p:attrNameLst>
                                              <p:attrName>ppt_y</p:attrName>
                                            </p:attrNameLst>
                                          </p:cBhvr>
                                          <p:tavLst>
                                            <p:tav tm="0">
                                              <p:val>
                                                <p:strVal val="#ppt_y"/>
                                              </p:val>
                                            </p:tav>
                                            <p:tav tm="100000">
                                              <p:val>
                                                <p:strVal val="#ppt_y"/>
                                              </p:val>
                                            </p:tav>
                                          </p:tavLst>
                                        </p:anim>
                                      </p:childTnLst>
                                    </p:cTn>
                                  </p:par>
                                  <p:par>
                                    <p:cTn id="32" presetID="2" presetClass="entr" presetSubtype="2" accel="60000" fill="hold" nodeType="withEffect">
                                      <p:stCondLst>
                                        <p:cond delay="200"/>
                                      </p:stCondLst>
                                      <p:childTnLst>
                                        <p:set>
                                          <p:cBhvr>
                                            <p:cTn id="33" dur="1" fill="hold">
                                              <p:stCondLst>
                                                <p:cond delay="0"/>
                                              </p:stCondLst>
                                            </p:cTn>
                                            <p:tgtEl>
                                              <p:spTgt spid="21"/>
                                            </p:tgtEl>
                                            <p:attrNameLst>
                                              <p:attrName>style.visibility</p:attrName>
                                            </p:attrNameLst>
                                          </p:cBhvr>
                                          <p:to>
                                            <p:strVal val="visible"/>
                                          </p:to>
                                        </p:set>
                                        <p:anim calcmode="lin" valueType="num">
                                          <p:cBhvr additive="base">
                                            <p:cTn id="34" dur="1750" fill="hold"/>
                                            <p:tgtEl>
                                              <p:spTgt spid="21"/>
                                            </p:tgtEl>
                                            <p:attrNameLst>
                                              <p:attrName>ppt_x</p:attrName>
                                            </p:attrNameLst>
                                          </p:cBhvr>
                                          <p:tavLst>
                                            <p:tav tm="0">
                                              <p:val>
                                                <p:strVal val="1+#ppt_w/2"/>
                                              </p:val>
                                            </p:tav>
                                            <p:tav tm="100000">
                                              <p:val>
                                                <p:strVal val="#ppt_x"/>
                                              </p:val>
                                            </p:tav>
                                          </p:tavLst>
                                        </p:anim>
                                        <p:anim calcmode="lin" valueType="num">
                                          <p:cBhvr additive="base">
                                            <p:cTn id="35" dur="1750" fill="hold"/>
                                            <p:tgtEl>
                                              <p:spTgt spid="21"/>
                                            </p:tgtEl>
                                            <p:attrNameLst>
                                              <p:attrName>ppt_y</p:attrName>
                                            </p:attrNameLst>
                                          </p:cBhvr>
                                          <p:tavLst>
                                            <p:tav tm="0">
                                              <p:val>
                                                <p:strVal val="#ppt_y"/>
                                              </p:val>
                                            </p:tav>
                                            <p:tav tm="100000">
                                              <p:val>
                                                <p:strVal val="#ppt_y"/>
                                              </p:val>
                                            </p:tav>
                                          </p:tavLst>
                                        </p:anim>
                                      </p:childTnLst>
                                    </p:cTn>
                                  </p:par>
                                  <p:par>
                                    <p:cTn id="36" presetID="2" presetClass="entr" presetSubtype="2" accel="60000" fill="hold" nodeType="withEffect">
                                      <p:stCondLst>
                                        <p:cond delay="300"/>
                                      </p:stCondLst>
                                      <p:childTnLst>
                                        <p:set>
                                          <p:cBhvr>
                                            <p:cTn id="37" dur="1" fill="hold">
                                              <p:stCondLst>
                                                <p:cond delay="0"/>
                                              </p:stCondLst>
                                            </p:cTn>
                                            <p:tgtEl>
                                              <p:spTgt spid="26"/>
                                            </p:tgtEl>
                                            <p:attrNameLst>
                                              <p:attrName>style.visibility</p:attrName>
                                            </p:attrNameLst>
                                          </p:cBhvr>
                                          <p:to>
                                            <p:strVal val="visible"/>
                                          </p:to>
                                        </p:set>
                                        <p:anim calcmode="lin" valueType="num">
                                          <p:cBhvr additive="base">
                                            <p:cTn id="38" dur="1750" fill="hold"/>
                                            <p:tgtEl>
                                              <p:spTgt spid="26"/>
                                            </p:tgtEl>
                                            <p:attrNameLst>
                                              <p:attrName>ppt_x</p:attrName>
                                            </p:attrNameLst>
                                          </p:cBhvr>
                                          <p:tavLst>
                                            <p:tav tm="0">
                                              <p:val>
                                                <p:strVal val="1+#ppt_w/2"/>
                                              </p:val>
                                            </p:tav>
                                            <p:tav tm="100000">
                                              <p:val>
                                                <p:strVal val="#ppt_x"/>
                                              </p:val>
                                            </p:tav>
                                          </p:tavLst>
                                        </p:anim>
                                        <p:anim calcmode="lin" valueType="num">
                                          <p:cBhvr additive="base">
                                            <p:cTn id="39" dur="175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4922874" y="1516960"/>
            <a:ext cx="2020186" cy="2167299"/>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822956" y="1579201"/>
            <a:ext cx="2020186" cy="216729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4"/>
          <p:cNvSpPr>
            <a:spLocks noChangeArrowheads="1"/>
          </p:cNvSpPr>
          <p:nvPr/>
        </p:nvSpPr>
        <p:spPr bwMode="auto">
          <a:xfrm>
            <a:off x="4850386" y="1750192"/>
            <a:ext cx="2165161" cy="1446550"/>
          </a:xfrm>
          <a:prstGeom prst="rect">
            <a:avLst/>
          </a:prstGeom>
          <a:noFill/>
          <a:ln w="9525">
            <a:noFill/>
            <a:miter lim="800000"/>
            <a:headEnd/>
            <a:tailEnd/>
          </a:ln>
        </p:spPr>
        <p:txBody>
          <a:bodyPr wrap="square" lIns="91440" tIns="45720" rIns="91440" bIns="45720">
            <a:spAutoFit/>
          </a:bodyPr>
          <a:lstStyle/>
          <a:p>
            <a:pPr algn="ctr"/>
            <a:r>
              <a:rPr lang="en-US" altLang="zh-CN" sz="8800" dirty="0">
                <a:solidFill>
                  <a:schemeClr val="tx1">
                    <a:lumMod val="75000"/>
                    <a:lumOff val="25000"/>
                  </a:schemeClr>
                </a:solidFill>
                <a:effectLst>
                  <a:outerShdw blurRad="50800" dist="38100" dir="16200000" rotWithShape="0">
                    <a:prstClr val="black">
                      <a:alpha val="40000"/>
                    </a:prstClr>
                  </a:outerShdw>
                </a:effectLst>
                <a:latin typeface="Agency FB" panose="020B0503020202020204" pitchFamily="34" charset="0"/>
                <a:cs typeface="+mn-ea"/>
                <a:sym typeface="+mn-lt"/>
              </a:rPr>
              <a:t>FOUR</a:t>
            </a:r>
            <a:endParaRPr lang="zh-CN" altLang="en-US" sz="8800" dirty="0">
              <a:solidFill>
                <a:schemeClr val="tx1">
                  <a:lumMod val="75000"/>
                  <a:lumOff val="25000"/>
                </a:schemeClr>
              </a:solidFill>
              <a:effectLst>
                <a:outerShdw blurRad="50800" dist="38100" dir="16200000" rotWithShape="0">
                  <a:prstClr val="black">
                    <a:alpha val="40000"/>
                  </a:prstClr>
                </a:outerShdw>
              </a:effectLst>
              <a:latin typeface="Agency FB" panose="020B0503020202020204" pitchFamily="34" charset="0"/>
              <a:cs typeface="+mn-ea"/>
              <a:sym typeface="+mn-lt"/>
            </a:endParaRPr>
          </a:p>
        </p:txBody>
      </p:sp>
      <p:sp>
        <p:nvSpPr>
          <p:cNvPr id="8" name="TextBox 64"/>
          <p:cNvSpPr>
            <a:spLocks noChangeArrowheads="1"/>
          </p:cNvSpPr>
          <p:nvPr/>
        </p:nvSpPr>
        <p:spPr bwMode="auto">
          <a:xfrm>
            <a:off x="4023838" y="3884588"/>
            <a:ext cx="4144325" cy="707886"/>
          </a:xfrm>
          <a:prstGeom prst="rect">
            <a:avLst/>
          </a:prstGeom>
          <a:noFill/>
          <a:ln w="9525">
            <a:noFill/>
            <a:miter lim="800000"/>
            <a:headEnd/>
            <a:tailEnd/>
          </a:ln>
        </p:spPr>
        <p:txBody>
          <a:bodyPr wrap="square" lIns="91440" tIns="45720" rIns="91440" bIns="45720">
            <a:spAutoFit/>
          </a:bodyPr>
          <a:lstStyle/>
          <a:p>
            <a:pPr algn="ctr"/>
            <a:r>
              <a:rPr lang="zh-CN" altLang="en-US" sz="4000" b="1" dirty="0">
                <a:solidFill>
                  <a:schemeClr val="tx1">
                    <a:lumMod val="75000"/>
                    <a:lumOff val="25000"/>
                  </a:schemeClr>
                </a:solidFill>
                <a:latin typeface="Agency FB" panose="020B0503020202020204" pitchFamily="34" charset="0"/>
                <a:cs typeface="+mn-ea"/>
                <a:sym typeface="+mn-lt"/>
              </a:rPr>
              <a:t>程序展示</a:t>
            </a:r>
            <a:endParaRPr lang="zh-CN" altLang="en-US" sz="4000" b="1" dirty="0">
              <a:solidFill>
                <a:schemeClr val="tx1">
                  <a:lumMod val="50000"/>
                  <a:lumOff val="50000"/>
                </a:schemeClr>
              </a:solidFill>
              <a:latin typeface="Agency FB" panose="020B0503020202020204" pitchFamily="34" charset="0"/>
              <a:cs typeface="+mn-ea"/>
              <a:sym typeface="+mn-lt"/>
            </a:endParaRPr>
          </a:p>
        </p:txBody>
      </p:sp>
      <p:cxnSp>
        <p:nvCxnSpPr>
          <p:cNvPr id="10" name="直接连接符 9"/>
          <p:cNvCxnSpPr/>
          <p:nvPr/>
        </p:nvCxnSpPr>
        <p:spPr>
          <a:xfrm flipH="1">
            <a:off x="2231573" y="3746500"/>
            <a:ext cx="1680892" cy="2860892"/>
          </a:xfrm>
          <a:prstGeom prst="line">
            <a:avLst/>
          </a:prstGeom>
          <a:ln>
            <a:solidFill>
              <a:schemeClr val="tx1">
                <a:lumMod val="75000"/>
                <a:lumOff val="25000"/>
                <a:alpha val="48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7558589" y="1761037"/>
            <a:ext cx="986828" cy="1679583"/>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7165806" y="2600828"/>
            <a:ext cx="718815" cy="1223425"/>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A2C618EC-02BB-3084-E203-87693732D2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0113" y="356916"/>
            <a:ext cx="1033043" cy="1033043"/>
          </a:xfrm>
          <a:prstGeom prst="rect">
            <a:avLst/>
          </a:prstGeom>
        </p:spPr>
      </p:pic>
    </p:spTree>
    <p:custDataLst>
      <p:tags r:id="rId1"/>
    </p:custDataLst>
    <p:extLst>
      <p:ext uri="{BB962C8B-B14F-4D97-AF65-F5344CB8AC3E}">
        <p14:creationId xmlns:p14="http://schemas.microsoft.com/office/powerpoint/2010/main" val="1410902576"/>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par>
                                    <p:cTn id="19" presetID="14" presetClass="entr" presetSubtype="1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randombar(horizontal)">
                                          <p:cBhvr>
                                            <p:cTn id="21" dur="500"/>
                                            <p:tgtEl>
                                              <p:spTgt spid="10"/>
                                            </p:tgtEl>
                                          </p:cBhvr>
                                        </p:animEffect>
                                      </p:childTnLst>
                                    </p:cTn>
                                  </p:par>
                                  <p:par>
                                    <p:cTn id="22" presetID="14" presetClass="entr" presetSubtype="1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par>
                                    <p:cTn id="25" presetID="14" presetClass="entr" presetSubtype="1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randombar(horizontal)">
                                          <p:cBhvr>
                                            <p:cTn id="27" dur="500"/>
                                            <p:tgtEl>
                                              <p:spTgt spid="12"/>
                                            </p:tgtEl>
                                          </p:cBhvr>
                                        </p:animEffect>
                                      </p:childTnLst>
                                    </p:cTn>
                                  </p:par>
                                </p:childTnLst>
                              </p:cTn>
                            </p:par>
                            <p:par>
                              <p:cTn id="28" fill="hold">
                                <p:stCondLst>
                                  <p:cond delay="1500"/>
                                </p:stCondLst>
                                <p:childTnLst>
                                  <p:par>
                                    <p:cTn id="29" presetID="2" presetClass="entr" presetSubtype="2" accel="38000" fill="hold" grpId="0" nodeType="afterEffect" p14:presetBounceEnd="64000">
                                      <p:stCondLst>
                                        <p:cond delay="0"/>
                                      </p:stCondLst>
                                      <p:iterate type="lt">
                                        <p:tmPct val="10000"/>
                                      </p:iterate>
                                      <p:childTnLst>
                                        <p:set>
                                          <p:cBhvr>
                                            <p:cTn id="30" dur="1" fill="hold">
                                              <p:stCondLst>
                                                <p:cond delay="0"/>
                                              </p:stCondLst>
                                            </p:cTn>
                                            <p:tgtEl>
                                              <p:spTgt spid="8"/>
                                            </p:tgtEl>
                                            <p:attrNameLst>
                                              <p:attrName>style.visibility</p:attrName>
                                            </p:attrNameLst>
                                          </p:cBhvr>
                                          <p:to>
                                            <p:strVal val="visible"/>
                                          </p:to>
                                        </p:set>
                                        <p:anim calcmode="lin" valueType="num" p14:bounceEnd="64000">
                                          <p:cBhvr additive="base">
                                            <p:cTn id="31" dur="750" fill="hold"/>
                                            <p:tgtEl>
                                              <p:spTgt spid="8"/>
                                            </p:tgtEl>
                                            <p:attrNameLst>
                                              <p:attrName>ppt_x</p:attrName>
                                            </p:attrNameLst>
                                          </p:cBhvr>
                                          <p:tavLst>
                                            <p:tav tm="0">
                                              <p:val>
                                                <p:strVal val="1+#ppt_w/2"/>
                                              </p:val>
                                            </p:tav>
                                            <p:tav tm="100000">
                                              <p:val>
                                                <p:strVal val="#ppt_x"/>
                                              </p:val>
                                            </p:tav>
                                          </p:tavLst>
                                        </p:anim>
                                        <p:anim calcmode="lin" valueType="num" p14:bounceEnd="64000">
                                          <p:cBhvr additive="base">
                                            <p:cTn id="32"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7" grpId="0"/>
          <p:bldP spid="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par>
                                    <p:cTn id="19" presetID="14" presetClass="entr" presetSubtype="1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randombar(horizontal)">
                                          <p:cBhvr>
                                            <p:cTn id="21" dur="500"/>
                                            <p:tgtEl>
                                              <p:spTgt spid="10"/>
                                            </p:tgtEl>
                                          </p:cBhvr>
                                        </p:animEffect>
                                      </p:childTnLst>
                                    </p:cTn>
                                  </p:par>
                                  <p:par>
                                    <p:cTn id="22" presetID="14" presetClass="entr" presetSubtype="1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par>
                                    <p:cTn id="25" presetID="14" presetClass="entr" presetSubtype="1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randombar(horizontal)">
                                          <p:cBhvr>
                                            <p:cTn id="27" dur="500"/>
                                            <p:tgtEl>
                                              <p:spTgt spid="12"/>
                                            </p:tgtEl>
                                          </p:cBhvr>
                                        </p:animEffect>
                                      </p:childTnLst>
                                    </p:cTn>
                                  </p:par>
                                </p:childTnLst>
                              </p:cTn>
                            </p:par>
                            <p:par>
                              <p:cTn id="28" fill="hold">
                                <p:stCondLst>
                                  <p:cond delay="1500"/>
                                </p:stCondLst>
                                <p:childTnLst>
                                  <p:par>
                                    <p:cTn id="29" presetID="2" presetClass="entr" presetSubtype="2" accel="38000" fill="hold" grpId="0" nodeType="afterEffect">
                                      <p:stCondLst>
                                        <p:cond delay="0"/>
                                      </p:stCondLst>
                                      <p:iterate type="lt">
                                        <p:tmPct val="10000"/>
                                      </p:iterate>
                                      <p:childTnLst>
                                        <p:set>
                                          <p:cBhvr>
                                            <p:cTn id="30" dur="1" fill="hold">
                                              <p:stCondLst>
                                                <p:cond delay="0"/>
                                              </p:stCondLst>
                                            </p:cTn>
                                            <p:tgtEl>
                                              <p:spTgt spid="8"/>
                                            </p:tgtEl>
                                            <p:attrNameLst>
                                              <p:attrName>style.visibility</p:attrName>
                                            </p:attrNameLst>
                                          </p:cBhvr>
                                          <p:to>
                                            <p:strVal val="visible"/>
                                          </p:to>
                                        </p:set>
                                        <p:anim calcmode="lin" valueType="num">
                                          <p:cBhvr additive="base">
                                            <p:cTn id="31" dur="750" fill="hold"/>
                                            <p:tgtEl>
                                              <p:spTgt spid="8"/>
                                            </p:tgtEl>
                                            <p:attrNameLst>
                                              <p:attrName>ppt_x</p:attrName>
                                            </p:attrNameLst>
                                          </p:cBhvr>
                                          <p:tavLst>
                                            <p:tav tm="0">
                                              <p:val>
                                                <p:strVal val="1+#ppt_w/2"/>
                                              </p:val>
                                            </p:tav>
                                            <p:tav tm="100000">
                                              <p:val>
                                                <p:strVal val="#ppt_x"/>
                                              </p:val>
                                            </p:tav>
                                          </p:tavLst>
                                        </p:anim>
                                        <p:anim calcmode="lin" valueType="num">
                                          <p:cBhvr additive="base">
                                            <p:cTn id="32"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7" grpId="0"/>
          <p:bldP spid="8"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111307" y="1498600"/>
            <a:ext cx="2020186" cy="3782992"/>
          </a:xfrm>
          <a:prstGeom prst="rect">
            <a:avLst/>
          </a:prstGeom>
          <a:noFill/>
          <a:ln>
            <a:solidFill>
              <a:schemeClr val="tx1">
                <a:lumMod val="75000"/>
                <a:lumOff val="25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p:nvPr/>
        </p:nvCxnSpPr>
        <p:spPr>
          <a:xfrm flipV="1">
            <a:off x="4615543" y="579835"/>
            <a:ext cx="4361147" cy="4361147"/>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5211225" y="1389960"/>
            <a:ext cx="2020186" cy="3782992"/>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5634335" y="2174821"/>
            <a:ext cx="923330" cy="2213269"/>
          </a:xfrm>
          <a:prstGeom prst="rect">
            <a:avLst/>
          </a:prstGeom>
          <a:noFill/>
          <a:effectLst/>
        </p:spPr>
        <p:txBody>
          <a:bodyPr vert="eaVert" wrap="square" rtlCol="0">
            <a:spAutoFit/>
          </a:bodyPr>
          <a:lstStyle/>
          <a:p>
            <a:pPr algn="dist"/>
            <a:r>
              <a:rPr lang="zh-CN" altLang="en-US" sz="4800" dirty="0">
                <a:solidFill>
                  <a:schemeClr val="tx1">
                    <a:lumMod val="75000"/>
                    <a:lumOff val="25000"/>
                  </a:schemeClr>
                </a:solidFill>
                <a:latin typeface="微软雅黑 Light" panose="020B0502040204020203" pitchFamily="34" charset="-122"/>
                <a:ea typeface="微软雅黑 Light" panose="020B0502040204020203" pitchFamily="34" charset="-122"/>
                <a:cs typeface="Kartika" panose="02020503030404060203" pitchFamily="18" charset="0"/>
              </a:rPr>
              <a:t>谢谢</a:t>
            </a:r>
          </a:p>
        </p:txBody>
      </p:sp>
      <p:cxnSp>
        <p:nvCxnSpPr>
          <p:cNvPr id="23" name="直接连接符 22"/>
          <p:cNvCxnSpPr/>
          <p:nvPr/>
        </p:nvCxnSpPr>
        <p:spPr>
          <a:xfrm flipH="1">
            <a:off x="3612707" y="4141347"/>
            <a:ext cx="1498600" cy="1498600"/>
          </a:xfrm>
          <a:prstGeom prst="line">
            <a:avLst/>
          </a:prstGeom>
          <a:ln w="698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6049279" y="1209935"/>
            <a:ext cx="2548054" cy="2548054"/>
          </a:xfrm>
          <a:prstGeom prst="line">
            <a:avLst/>
          </a:prstGeom>
          <a:ln w="0">
            <a:solidFill>
              <a:schemeClr val="tx1">
                <a:lumMod val="75000"/>
                <a:lumOff val="25000"/>
                <a:alpha val="52000"/>
              </a:schemeClr>
            </a:solidFill>
          </a:ln>
        </p:spPr>
        <p:style>
          <a:lnRef idx="1">
            <a:schemeClr val="accent1"/>
          </a:lnRef>
          <a:fillRef idx="0">
            <a:schemeClr val="accent1"/>
          </a:fillRef>
          <a:effectRef idx="0">
            <a:schemeClr val="accent1"/>
          </a:effectRef>
          <a:fontRef idx="minor">
            <a:schemeClr val="tx1"/>
          </a:fontRef>
        </p:style>
      </p:cxnSp>
      <p:sp>
        <p:nvSpPr>
          <p:cNvPr id="26" name="矩形 17"/>
          <p:cNvSpPr>
            <a:spLocks noChangeArrowheads="1"/>
          </p:cNvSpPr>
          <p:nvPr/>
        </p:nvSpPr>
        <p:spPr bwMode="auto">
          <a:xfrm>
            <a:off x="5171377" y="4733692"/>
            <a:ext cx="2024080" cy="273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30000"/>
              </a:lnSpc>
            </a:pPr>
            <a:r>
              <a:rPr lang="en-US" altLang="zh-CN" sz="10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THANKS FOR WATCHING</a:t>
            </a:r>
          </a:p>
        </p:txBody>
      </p:sp>
      <p:cxnSp>
        <p:nvCxnSpPr>
          <p:cNvPr id="4" name="直接连接符 3"/>
          <p:cNvCxnSpPr/>
          <p:nvPr/>
        </p:nvCxnSpPr>
        <p:spPr>
          <a:xfrm>
            <a:off x="5473932" y="4676754"/>
            <a:ext cx="140768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670FD7AF-F3CA-6251-DE4D-B11FA42884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113" y="356916"/>
            <a:ext cx="1033043" cy="1033043"/>
          </a:xfrm>
          <a:prstGeom prst="rect">
            <a:avLst/>
          </a:prstGeom>
        </p:spPr>
      </p:pic>
    </p:spTree>
    <p:extLst>
      <p:ext uri="{BB962C8B-B14F-4D97-AF65-F5344CB8AC3E}">
        <p14:creationId xmlns:p14="http://schemas.microsoft.com/office/powerpoint/2010/main" val="2356867385"/>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60000" fill="hold" grpId="0" nodeType="withEffect" p14:presetBounceEnd="60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60000">
                                          <p:cBhvr additive="base">
                                            <p:cTn id="7" dur="1500" fill="hold"/>
                                            <p:tgtEl>
                                              <p:spTgt spid="19"/>
                                            </p:tgtEl>
                                            <p:attrNameLst>
                                              <p:attrName>ppt_x</p:attrName>
                                            </p:attrNameLst>
                                          </p:cBhvr>
                                          <p:tavLst>
                                            <p:tav tm="0">
                                              <p:val>
                                                <p:strVal val="#ppt_x"/>
                                              </p:val>
                                            </p:tav>
                                            <p:tav tm="100000">
                                              <p:val>
                                                <p:strVal val="#ppt_x"/>
                                              </p:val>
                                            </p:tav>
                                          </p:tavLst>
                                        </p:anim>
                                        <p:anim calcmode="lin" valueType="num" p14:bounceEnd="60000">
                                          <p:cBhvr additive="base">
                                            <p:cTn id="8" dur="1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1" accel="60000" fill="hold" grpId="0" nodeType="withEffect" p14:presetBounceEnd="60000">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14:bounceEnd="60000">
                                          <p:cBhvr additive="base">
                                            <p:cTn id="11" dur="1500" fill="hold"/>
                                            <p:tgtEl>
                                              <p:spTgt spid="20"/>
                                            </p:tgtEl>
                                            <p:attrNameLst>
                                              <p:attrName>ppt_x</p:attrName>
                                            </p:attrNameLst>
                                          </p:cBhvr>
                                          <p:tavLst>
                                            <p:tav tm="0">
                                              <p:val>
                                                <p:strVal val="#ppt_x"/>
                                              </p:val>
                                            </p:tav>
                                            <p:tav tm="100000">
                                              <p:val>
                                                <p:strVal val="#ppt_x"/>
                                              </p:val>
                                            </p:tav>
                                          </p:tavLst>
                                        </p:anim>
                                        <p:anim calcmode="lin" valueType="num" p14:bounceEnd="60000">
                                          <p:cBhvr additive="base">
                                            <p:cTn id="12" dur="1500" fill="hold"/>
                                            <p:tgtEl>
                                              <p:spTgt spid="20"/>
                                            </p:tgtEl>
                                            <p:attrNameLst>
                                              <p:attrName>ppt_y</p:attrName>
                                            </p:attrNameLst>
                                          </p:cBhvr>
                                          <p:tavLst>
                                            <p:tav tm="0">
                                              <p:val>
                                                <p:strVal val="0-#ppt_h/2"/>
                                              </p:val>
                                            </p:tav>
                                            <p:tav tm="100000">
                                              <p:val>
                                                <p:strVal val="#ppt_y"/>
                                              </p:val>
                                            </p:tav>
                                          </p:tavLst>
                                        </p:anim>
                                      </p:childTnLst>
                                    </p:cTn>
                                  </p:par>
                                </p:childTnLst>
                              </p:cTn>
                            </p:par>
                            <p:par>
                              <p:cTn id="13" fill="hold">
                                <p:stCondLst>
                                  <p:cond delay="1500"/>
                                </p:stCondLst>
                                <p:childTnLst>
                                  <p:par>
                                    <p:cTn id="14" presetID="22" presetClass="entr" presetSubtype="4"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down)">
                                          <p:cBhvr>
                                            <p:cTn id="16" dur="500"/>
                                            <p:tgtEl>
                                              <p:spTgt spid="18"/>
                                            </p:tgtEl>
                                          </p:cBhvr>
                                        </p:animEffect>
                                      </p:childTnLst>
                                    </p:cTn>
                                  </p:par>
                                  <p:par>
                                    <p:cTn id="17" presetID="56" presetClass="entr" presetSubtype="0" fill="hold" grpId="0" nodeType="withEffect">
                                      <p:stCondLst>
                                        <p:cond delay="0"/>
                                      </p:stCondLst>
                                      <p:iterate type="lt">
                                        <p:tmPct val="10000"/>
                                      </p:iterate>
                                      <p:childTnLst>
                                        <p:set>
                                          <p:cBhvr>
                                            <p:cTn id="18" dur="1" fill="hold">
                                              <p:stCondLst>
                                                <p:cond delay="0"/>
                                              </p:stCondLst>
                                            </p:cTn>
                                            <p:tgtEl>
                                              <p:spTgt spid="21"/>
                                            </p:tgtEl>
                                            <p:attrNameLst>
                                              <p:attrName>style.visibility</p:attrName>
                                            </p:attrNameLst>
                                          </p:cBhvr>
                                          <p:to>
                                            <p:strVal val="visible"/>
                                          </p:to>
                                        </p:set>
                                        <p:anim by="(-#ppt_w*2)" calcmode="lin" valueType="num">
                                          <p:cBhvr rctx="PPT">
                                            <p:cTn id="19" dur="500" autoRev="1" fill="hold">
                                              <p:stCondLst>
                                                <p:cond delay="0"/>
                                              </p:stCondLst>
                                            </p:cTn>
                                            <p:tgtEl>
                                              <p:spTgt spid="21"/>
                                            </p:tgtEl>
                                            <p:attrNameLst>
                                              <p:attrName>ppt_w</p:attrName>
                                            </p:attrNameLst>
                                          </p:cBhvr>
                                        </p:anim>
                                        <p:anim by="(#ppt_w*0.50)" calcmode="lin" valueType="num">
                                          <p:cBhvr>
                                            <p:cTn id="20" dur="500" decel="50000" autoRev="1" fill="hold">
                                              <p:stCondLst>
                                                <p:cond delay="0"/>
                                              </p:stCondLst>
                                            </p:cTn>
                                            <p:tgtEl>
                                              <p:spTgt spid="21"/>
                                            </p:tgtEl>
                                            <p:attrNameLst>
                                              <p:attrName>ppt_x</p:attrName>
                                            </p:attrNameLst>
                                          </p:cBhvr>
                                        </p:anim>
                                        <p:anim from="(-#ppt_h/2)" to="(#ppt_y)" calcmode="lin" valueType="num">
                                          <p:cBhvr>
                                            <p:cTn id="21" dur="1000" fill="hold">
                                              <p:stCondLst>
                                                <p:cond delay="0"/>
                                              </p:stCondLst>
                                            </p:cTn>
                                            <p:tgtEl>
                                              <p:spTgt spid="21"/>
                                            </p:tgtEl>
                                            <p:attrNameLst>
                                              <p:attrName>ppt_y</p:attrName>
                                            </p:attrNameLst>
                                          </p:cBhvr>
                                        </p:anim>
                                        <p:animRot by="21600000">
                                          <p:cBhvr>
                                            <p:cTn id="22" dur="1000" fill="hold">
                                              <p:stCondLst>
                                                <p:cond delay="0"/>
                                              </p:stCondLst>
                                            </p:cTn>
                                            <p:tgtEl>
                                              <p:spTgt spid="21"/>
                                            </p:tgtEl>
                                            <p:attrNameLst>
                                              <p:attrName>r</p:attrName>
                                            </p:attrNameLst>
                                          </p:cBhvr>
                                        </p:animRot>
                                      </p:childTnLst>
                                    </p:cTn>
                                  </p:par>
                                  <p:par>
                                    <p:cTn id="23" presetID="2" presetClass="entr" presetSubtype="12" accel="60000" fill="hold" nodeType="withEffect" p14:presetBounceEnd="60000">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14:bounceEnd="60000">
                                          <p:cBhvr additive="base">
                                            <p:cTn id="25" dur="1250" fill="hold"/>
                                            <p:tgtEl>
                                              <p:spTgt spid="23"/>
                                            </p:tgtEl>
                                            <p:attrNameLst>
                                              <p:attrName>ppt_x</p:attrName>
                                            </p:attrNameLst>
                                          </p:cBhvr>
                                          <p:tavLst>
                                            <p:tav tm="0">
                                              <p:val>
                                                <p:strVal val="0-#ppt_w/2"/>
                                              </p:val>
                                            </p:tav>
                                            <p:tav tm="100000">
                                              <p:val>
                                                <p:strVal val="#ppt_x"/>
                                              </p:val>
                                            </p:tav>
                                          </p:tavLst>
                                        </p:anim>
                                        <p:anim calcmode="lin" valueType="num" p14:bounceEnd="60000">
                                          <p:cBhvr additive="base">
                                            <p:cTn id="26" dur="1250" fill="hold"/>
                                            <p:tgtEl>
                                              <p:spTgt spid="23"/>
                                            </p:tgtEl>
                                            <p:attrNameLst>
                                              <p:attrName>ppt_y</p:attrName>
                                            </p:attrNameLst>
                                          </p:cBhvr>
                                          <p:tavLst>
                                            <p:tav tm="0">
                                              <p:val>
                                                <p:strVal val="1+#ppt_h/2"/>
                                              </p:val>
                                            </p:tav>
                                            <p:tav tm="100000">
                                              <p:val>
                                                <p:strVal val="#ppt_y"/>
                                              </p:val>
                                            </p:tav>
                                          </p:tavLst>
                                        </p:anim>
                                      </p:childTnLst>
                                    </p:cTn>
                                  </p:par>
                                  <p:par>
                                    <p:cTn id="27" presetID="2" presetClass="entr" presetSubtype="3" accel="60000" fill="hold" nodeType="withEffect" p14:presetBounceEnd="60000">
                                      <p:stCondLst>
                                        <p:cond delay="250"/>
                                      </p:stCondLst>
                                      <p:childTnLst>
                                        <p:set>
                                          <p:cBhvr>
                                            <p:cTn id="28" dur="1" fill="hold">
                                              <p:stCondLst>
                                                <p:cond delay="0"/>
                                              </p:stCondLst>
                                            </p:cTn>
                                            <p:tgtEl>
                                              <p:spTgt spid="24"/>
                                            </p:tgtEl>
                                            <p:attrNameLst>
                                              <p:attrName>style.visibility</p:attrName>
                                            </p:attrNameLst>
                                          </p:cBhvr>
                                          <p:to>
                                            <p:strVal val="visible"/>
                                          </p:to>
                                        </p:set>
                                        <p:anim calcmode="lin" valueType="num" p14:bounceEnd="60000">
                                          <p:cBhvr additive="base">
                                            <p:cTn id="29" dur="1250" fill="hold"/>
                                            <p:tgtEl>
                                              <p:spTgt spid="24"/>
                                            </p:tgtEl>
                                            <p:attrNameLst>
                                              <p:attrName>ppt_x</p:attrName>
                                            </p:attrNameLst>
                                          </p:cBhvr>
                                          <p:tavLst>
                                            <p:tav tm="0">
                                              <p:val>
                                                <p:strVal val="1+#ppt_w/2"/>
                                              </p:val>
                                            </p:tav>
                                            <p:tav tm="100000">
                                              <p:val>
                                                <p:strVal val="#ppt_x"/>
                                              </p:val>
                                            </p:tav>
                                          </p:tavLst>
                                        </p:anim>
                                        <p:anim calcmode="lin" valueType="num" p14:bounceEnd="60000">
                                          <p:cBhvr additive="base">
                                            <p:cTn id="30" dur="1250" fill="hold"/>
                                            <p:tgtEl>
                                              <p:spTgt spid="24"/>
                                            </p:tgtEl>
                                            <p:attrNameLst>
                                              <p:attrName>ppt_y</p:attrName>
                                            </p:attrNameLst>
                                          </p:cBhvr>
                                          <p:tavLst>
                                            <p:tav tm="0">
                                              <p:val>
                                                <p:strVal val="0-#ppt_h/2"/>
                                              </p:val>
                                            </p:tav>
                                            <p:tav tm="100000">
                                              <p:val>
                                                <p:strVal val="#ppt_y"/>
                                              </p:val>
                                            </p:tav>
                                          </p:tavLst>
                                        </p:anim>
                                      </p:childTnLst>
                                    </p:cTn>
                                  </p:par>
                                  <p:par>
                                    <p:cTn id="31" presetID="2" presetClass="entr" presetSubtype="2" fill="hold" nodeType="withEffect">
                                      <p:stCondLst>
                                        <p:cond delay="75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1+#ppt_w/2"/>
                                              </p:val>
                                            </p:tav>
                                            <p:tav tm="100000">
                                              <p:val>
                                                <p:strVal val="#ppt_x"/>
                                              </p:val>
                                            </p:tav>
                                          </p:tavLst>
                                        </p:anim>
                                        <p:anim calcmode="lin" valueType="num">
                                          <p:cBhvr additive="base">
                                            <p:cTn id="34" dur="500" fill="hold"/>
                                            <p:tgtEl>
                                              <p:spTgt spid="4"/>
                                            </p:tgtEl>
                                            <p:attrNameLst>
                                              <p:attrName>ppt_y</p:attrName>
                                            </p:attrNameLst>
                                          </p:cBhvr>
                                          <p:tavLst>
                                            <p:tav tm="0">
                                              <p:val>
                                                <p:strVal val="#ppt_y"/>
                                              </p:val>
                                            </p:tav>
                                            <p:tav tm="100000">
                                              <p:val>
                                                <p:strVal val="#ppt_y"/>
                                              </p:val>
                                            </p:tav>
                                          </p:tavLst>
                                        </p:anim>
                                      </p:childTnLst>
                                    </p:cTn>
                                  </p:par>
                                  <p:par>
                                    <p:cTn id="35" presetID="10" presetClass="entr" presetSubtype="0" fill="hold" grpId="0" nodeType="withEffect">
                                      <p:stCondLst>
                                        <p:cond delay="1250"/>
                                      </p:stCondLst>
                                      <p:iterate type="lt">
                                        <p:tmPct val="10000"/>
                                      </p:iterate>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9" grpId="0" animBg="1"/>
          <p:bldP spid="21" grpId="0"/>
          <p:bldP spid="2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6000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1500" fill="hold"/>
                                            <p:tgtEl>
                                              <p:spTgt spid="19"/>
                                            </p:tgtEl>
                                            <p:attrNameLst>
                                              <p:attrName>ppt_x</p:attrName>
                                            </p:attrNameLst>
                                          </p:cBhvr>
                                          <p:tavLst>
                                            <p:tav tm="0">
                                              <p:val>
                                                <p:strVal val="#ppt_x"/>
                                              </p:val>
                                            </p:tav>
                                            <p:tav tm="100000">
                                              <p:val>
                                                <p:strVal val="#ppt_x"/>
                                              </p:val>
                                            </p:tav>
                                          </p:tavLst>
                                        </p:anim>
                                        <p:anim calcmode="lin" valueType="num">
                                          <p:cBhvr additive="base">
                                            <p:cTn id="8" dur="1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1" accel="6000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1500" fill="hold"/>
                                            <p:tgtEl>
                                              <p:spTgt spid="20"/>
                                            </p:tgtEl>
                                            <p:attrNameLst>
                                              <p:attrName>ppt_x</p:attrName>
                                            </p:attrNameLst>
                                          </p:cBhvr>
                                          <p:tavLst>
                                            <p:tav tm="0">
                                              <p:val>
                                                <p:strVal val="#ppt_x"/>
                                              </p:val>
                                            </p:tav>
                                            <p:tav tm="100000">
                                              <p:val>
                                                <p:strVal val="#ppt_x"/>
                                              </p:val>
                                            </p:tav>
                                          </p:tavLst>
                                        </p:anim>
                                        <p:anim calcmode="lin" valueType="num">
                                          <p:cBhvr additive="base">
                                            <p:cTn id="12" dur="1500" fill="hold"/>
                                            <p:tgtEl>
                                              <p:spTgt spid="20"/>
                                            </p:tgtEl>
                                            <p:attrNameLst>
                                              <p:attrName>ppt_y</p:attrName>
                                            </p:attrNameLst>
                                          </p:cBhvr>
                                          <p:tavLst>
                                            <p:tav tm="0">
                                              <p:val>
                                                <p:strVal val="0-#ppt_h/2"/>
                                              </p:val>
                                            </p:tav>
                                            <p:tav tm="100000">
                                              <p:val>
                                                <p:strVal val="#ppt_y"/>
                                              </p:val>
                                            </p:tav>
                                          </p:tavLst>
                                        </p:anim>
                                      </p:childTnLst>
                                    </p:cTn>
                                  </p:par>
                                </p:childTnLst>
                              </p:cTn>
                            </p:par>
                            <p:par>
                              <p:cTn id="13" fill="hold">
                                <p:stCondLst>
                                  <p:cond delay="1500"/>
                                </p:stCondLst>
                                <p:childTnLst>
                                  <p:par>
                                    <p:cTn id="14" presetID="22" presetClass="entr" presetSubtype="4"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down)">
                                          <p:cBhvr>
                                            <p:cTn id="16" dur="500"/>
                                            <p:tgtEl>
                                              <p:spTgt spid="18"/>
                                            </p:tgtEl>
                                          </p:cBhvr>
                                        </p:animEffect>
                                      </p:childTnLst>
                                    </p:cTn>
                                  </p:par>
                                  <p:par>
                                    <p:cTn id="17" presetID="56" presetClass="entr" presetSubtype="0" fill="hold" grpId="0" nodeType="withEffect">
                                      <p:stCondLst>
                                        <p:cond delay="0"/>
                                      </p:stCondLst>
                                      <p:iterate type="lt">
                                        <p:tmPct val="10000"/>
                                      </p:iterate>
                                      <p:childTnLst>
                                        <p:set>
                                          <p:cBhvr>
                                            <p:cTn id="18" dur="1" fill="hold">
                                              <p:stCondLst>
                                                <p:cond delay="0"/>
                                              </p:stCondLst>
                                            </p:cTn>
                                            <p:tgtEl>
                                              <p:spTgt spid="21"/>
                                            </p:tgtEl>
                                            <p:attrNameLst>
                                              <p:attrName>style.visibility</p:attrName>
                                            </p:attrNameLst>
                                          </p:cBhvr>
                                          <p:to>
                                            <p:strVal val="visible"/>
                                          </p:to>
                                        </p:set>
                                        <p:anim by="(-#ppt_w*2)" calcmode="lin" valueType="num">
                                          <p:cBhvr rctx="PPT">
                                            <p:cTn id="19" dur="500" autoRev="1" fill="hold">
                                              <p:stCondLst>
                                                <p:cond delay="0"/>
                                              </p:stCondLst>
                                            </p:cTn>
                                            <p:tgtEl>
                                              <p:spTgt spid="21"/>
                                            </p:tgtEl>
                                            <p:attrNameLst>
                                              <p:attrName>ppt_w</p:attrName>
                                            </p:attrNameLst>
                                          </p:cBhvr>
                                        </p:anim>
                                        <p:anim by="(#ppt_w*0.50)" calcmode="lin" valueType="num">
                                          <p:cBhvr>
                                            <p:cTn id="20" dur="500" decel="50000" autoRev="1" fill="hold">
                                              <p:stCondLst>
                                                <p:cond delay="0"/>
                                              </p:stCondLst>
                                            </p:cTn>
                                            <p:tgtEl>
                                              <p:spTgt spid="21"/>
                                            </p:tgtEl>
                                            <p:attrNameLst>
                                              <p:attrName>ppt_x</p:attrName>
                                            </p:attrNameLst>
                                          </p:cBhvr>
                                        </p:anim>
                                        <p:anim from="(-#ppt_h/2)" to="(#ppt_y)" calcmode="lin" valueType="num">
                                          <p:cBhvr>
                                            <p:cTn id="21" dur="1000" fill="hold">
                                              <p:stCondLst>
                                                <p:cond delay="0"/>
                                              </p:stCondLst>
                                            </p:cTn>
                                            <p:tgtEl>
                                              <p:spTgt spid="21"/>
                                            </p:tgtEl>
                                            <p:attrNameLst>
                                              <p:attrName>ppt_y</p:attrName>
                                            </p:attrNameLst>
                                          </p:cBhvr>
                                        </p:anim>
                                        <p:animRot by="21600000">
                                          <p:cBhvr>
                                            <p:cTn id="22" dur="1000" fill="hold">
                                              <p:stCondLst>
                                                <p:cond delay="0"/>
                                              </p:stCondLst>
                                            </p:cTn>
                                            <p:tgtEl>
                                              <p:spTgt spid="21"/>
                                            </p:tgtEl>
                                            <p:attrNameLst>
                                              <p:attrName>r</p:attrName>
                                            </p:attrNameLst>
                                          </p:cBhvr>
                                        </p:animRot>
                                      </p:childTnLst>
                                    </p:cTn>
                                  </p:par>
                                  <p:par>
                                    <p:cTn id="23" presetID="2" presetClass="entr" presetSubtype="12" accel="6000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1250" fill="hold"/>
                                            <p:tgtEl>
                                              <p:spTgt spid="23"/>
                                            </p:tgtEl>
                                            <p:attrNameLst>
                                              <p:attrName>ppt_x</p:attrName>
                                            </p:attrNameLst>
                                          </p:cBhvr>
                                          <p:tavLst>
                                            <p:tav tm="0">
                                              <p:val>
                                                <p:strVal val="0-#ppt_w/2"/>
                                              </p:val>
                                            </p:tav>
                                            <p:tav tm="100000">
                                              <p:val>
                                                <p:strVal val="#ppt_x"/>
                                              </p:val>
                                            </p:tav>
                                          </p:tavLst>
                                        </p:anim>
                                        <p:anim calcmode="lin" valueType="num">
                                          <p:cBhvr additive="base">
                                            <p:cTn id="26" dur="1250" fill="hold"/>
                                            <p:tgtEl>
                                              <p:spTgt spid="23"/>
                                            </p:tgtEl>
                                            <p:attrNameLst>
                                              <p:attrName>ppt_y</p:attrName>
                                            </p:attrNameLst>
                                          </p:cBhvr>
                                          <p:tavLst>
                                            <p:tav tm="0">
                                              <p:val>
                                                <p:strVal val="1+#ppt_h/2"/>
                                              </p:val>
                                            </p:tav>
                                            <p:tav tm="100000">
                                              <p:val>
                                                <p:strVal val="#ppt_y"/>
                                              </p:val>
                                            </p:tav>
                                          </p:tavLst>
                                        </p:anim>
                                      </p:childTnLst>
                                    </p:cTn>
                                  </p:par>
                                  <p:par>
                                    <p:cTn id="27" presetID="2" presetClass="entr" presetSubtype="3" accel="60000" fill="hold" nodeType="withEffect">
                                      <p:stCondLst>
                                        <p:cond delay="250"/>
                                      </p:stCondLst>
                                      <p:childTnLst>
                                        <p:set>
                                          <p:cBhvr>
                                            <p:cTn id="28" dur="1" fill="hold">
                                              <p:stCondLst>
                                                <p:cond delay="0"/>
                                              </p:stCondLst>
                                            </p:cTn>
                                            <p:tgtEl>
                                              <p:spTgt spid="24"/>
                                            </p:tgtEl>
                                            <p:attrNameLst>
                                              <p:attrName>style.visibility</p:attrName>
                                            </p:attrNameLst>
                                          </p:cBhvr>
                                          <p:to>
                                            <p:strVal val="visible"/>
                                          </p:to>
                                        </p:set>
                                        <p:anim calcmode="lin" valueType="num">
                                          <p:cBhvr additive="base">
                                            <p:cTn id="29" dur="1250" fill="hold"/>
                                            <p:tgtEl>
                                              <p:spTgt spid="24"/>
                                            </p:tgtEl>
                                            <p:attrNameLst>
                                              <p:attrName>ppt_x</p:attrName>
                                            </p:attrNameLst>
                                          </p:cBhvr>
                                          <p:tavLst>
                                            <p:tav tm="0">
                                              <p:val>
                                                <p:strVal val="1+#ppt_w/2"/>
                                              </p:val>
                                            </p:tav>
                                            <p:tav tm="100000">
                                              <p:val>
                                                <p:strVal val="#ppt_x"/>
                                              </p:val>
                                            </p:tav>
                                          </p:tavLst>
                                        </p:anim>
                                        <p:anim calcmode="lin" valueType="num">
                                          <p:cBhvr additive="base">
                                            <p:cTn id="30" dur="1250" fill="hold"/>
                                            <p:tgtEl>
                                              <p:spTgt spid="24"/>
                                            </p:tgtEl>
                                            <p:attrNameLst>
                                              <p:attrName>ppt_y</p:attrName>
                                            </p:attrNameLst>
                                          </p:cBhvr>
                                          <p:tavLst>
                                            <p:tav tm="0">
                                              <p:val>
                                                <p:strVal val="0-#ppt_h/2"/>
                                              </p:val>
                                            </p:tav>
                                            <p:tav tm="100000">
                                              <p:val>
                                                <p:strVal val="#ppt_y"/>
                                              </p:val>
                                            </p:tav>
                                          </p:tavLst>
                                        </p:anim>
                                      </p:childTnLst>
                                    </p:cTn>
                                  </p:par>
                                  <p:par>
                                    <p:cTn id="31" presetID="2" presetClass="entr" presetSubtype="2" fill="hold" nodeType="withEffect">
                                      <p:stCondLst>
                                        <p:cond delay="75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1+#ppt_w/2"/>
                                              </p:val>
                                            </p:tav>
                                            <p:tav tm="100000">
                                              <p:val>
                                                <p:strVal val="#ppt_x"/>
                                              </p:val>
                                            </p:tav>
                                          </p:tavLst>
                                        </p:anim>
                                        <p:anim calcmode="lin" valueType="num">
                                          <p:cBhvr additive="base">
                                            <p:cTn id="34" dur="500" fill="hold"/>
                                            <p:tgtEl>
                                              <p:spTgt spid="4"/>
                                            </p:tgtEl>
                                            <p:attrNameLst>
                                              <p:attrName>ppt_y</p:attrName>
                                            </p:attrNameLst>
                                          </p:cBhvr>
                                          <p:tavLst>
                                            <p:tav tm="0">
                                              <p:val>
                                                <p:strVal val="#ppt_y"/>
                                              </p:val>
                                            </p:tav>
                                            <p:tav tm="100000">
                                              <p:val>
                                                <p:strVal val="#ppt_y"/>
                                              </p:val>
                                            </p:tav>
                                          </p:tavLst>
                                        </p:anim>
                                      </p:childTnLst>
                                    </p:cTn>
                                  </p:par>
                                  <p:par>
                                    <p:cTn id="35" presetID="10" presetClass="entr" presetSubtype="0" fill="hold" grpId="0" nodeType="withEffect">
                                      <p:stCondLst>
                                        <p:cond delay="1250"/>
                                      </p:stCondLst>
                                      <p:iterate type="lt">
                                        <p:tmPct val="10000"/>
                                      </p:iterate>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9" grpId="0" animBg="1"/>
          <p:bldP spid="21" grpId="0"/>
          <p:bldP spid="26"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4922874" y="1516960"/>
            <a:ext cx="2020186" cy="2167299"/>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822956" y="1579201"/>
            <a:ext cx="2020186" cy="216729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4"/>
          <p:cNvSpPr>
            <a:spLocks noChangeArrowheads="1"/>
          </p:cNvSpPr>
          <p:nvPr/>
        </p:nvSpPr>
        <p:spPr bwMode="auto">
          <a:xfrm>
            <a:off x="4850386" y="1655048"/>
            <a:ext cx="2165161" cy="1862048"/>
          </a:xfrm>
          <a:prstGeom prst="rect">
            <a:avLst/>
          </a:prstGeom>
          <a:noFill/>
          <a:ln w="9525">
            <a:noFill/>
            <a:miter lim="800000"/>
            <a:headEnd/>
            <a:tailEnd/>
          </a:ln>
        </p:spPr>
        <p:txBody>
          <a:bodyPr wrap="square" lIns="91440" tIns="45720" rIns="91440" bIns="45720">
            <a:spAutoFit/>
          </a:bodyPr>
          <a:lstStyle/>
          <a:p>
            <a:pPr algn="ctr"/>
            <a:r>
              <a:rPr lang="en-US" altLang="zh-CN" sz="11500" dirty="0">
                <a:solidFill>
                  <a:schemeClr val="tx1">
                    <a:lumMod val="75000"/>
                    <a:lumOff val="25000"/>
                  </a:schemeClr>
                </a:solidFill>
                <a:effectLst>
                  <a:outerShdw blurRad="50800" dist="38100" dir="16200000" rotWithShape="0">
                    <a:prstClr val="black">
                      <a:alpha val="40000"/>
                    </a:prstClr>
                  </a:outerShdw>
                </a:effectLst>
                <a:latin typeface="Agency FB" panose="020B0503020202020204" pitchFamily="34" charset="0"/>
                <a:cs typeface="+mn-ea"/>
                <a:sym typeface="+mn-lt"/>
              </a:rPr>
              <a:t>ONE</a:t>
            </a:r>
            <a:endParaRPr lang="zh-CN" altLang="en-US" sz="11500" dirty="0">
              <a:solidFill>
                <a:schemeClr val="tx1">
                  <a:lumMod val="75000"/>
                  <a:lumOff val="25000"/>
                </a:schemeClr>
              </a:solidFill>
              <a:effectLst>
                <a:outerShdw blurRad="50800" dist="38100" dir="16200000" rotWithShape="0">
                  <a:prstClr val="black">
                    <a:alpha val="40000"/>
                  </a:prstClr>
                </a:outerShdw>
              </a:effectLst>
              <a:latin typeface="Agency FB" panose="020B0503020202020204" pitchFamily="34" charset="0"/>
              <a:cs typeface="+mn-ea"/>
              <a:sym typeface="+mn-lt"/>
            </a:endParaRPr>
          </a:p>
        </p:txBody>
      </p:sp>
      <p:sp>
        <p:nvSpPr>
          <p:cNvPr id="8" name="TextBox 64"/>
          <p:cNvSpPr>
            <a:spLocks noChangeArrowheads="1"/>
          </p:cNvSpPr>
          <p:nvPr/>
        </p:nvSpPr>
        <p:spPr bwMode="auto">
          <a:xfrm>
            <a:off x="4023838" y="3884588"/>
            <a:ext cx="4144325" cy="707886"/>
          </a:xfrm>
          <a:prstGeom prst="rect">
            <a:avLst/>
          </a:prstGeom>
          <a:noFill/>
          <a:ln w="9525">
            <a:noFill/>
            <a:miter lim="800000"/>
            <a:headEnd/>
            <a:tailEnd/>
          </a:ln>
        </p:spPr>
        <p:txBody>
          <a:bodyPr wrap="square" lIns="91440" tIns="45720" rIns="91440" bIns="45720">
            <a:spAutoFit/>
          </a:bodyPr>
          <a:lstStyle/>
          <a:p>
            <a:pPr algn="ctr"/>
            <a:r>
              <a:rPr lang="zh-CN" altLang="en-US" sz="4000" b="1" dirty="0">
                <a:solidFill>
                  <a:schemeClr val="tx1">
                    <a:lumMod val="75000"/>
                    <a:lumOff val="25000"/>
                  </a:schemeClr>
                </a:solidFill>
                <a:latin typeface="Agency FB" panose="020B0503020202020204" pitchFamily="34" charset="0"/>
                <a:cs typeface="+mn-ea"/>
                <a:sym typeface="+mn-lt"/>
              </a:rPr>
              <a:t>几何实现</a:t>
            </a:r>
            <a:endParaRPr lang="zh-CN" altLang="en-US" sz="4000" b="1" dirty="0">
              <a:solidFill>
                <a:schemeClr val="tx1">
                  <a:lumMod val="50000"/>
                  <a:lumOff val="50000"/>
                </a:schemeClr>
              </a:solidFill>
              <a:latin typeface="Agency FB" panose="020B0503020202020204" pitchFamily="34" charset="0"/>
              <a:cs typeface="+mn-ea"/>
              <a:sym typeface="+mn-lt"/>
            </a:endParaRPr>
          </a:p>
        </p:txBody>
      </p:sp>
      <p:sp>
        <p:nvSpPr>
          <p:cNvPr id="9" name="文本框 56"/>
          <p:cNvSpPr txBox="1">
            <a:spLocks noChangeArrowheads="1"/>
          </p:cNvSpPr>
          <p:nvPr/>
        </p:nvSpPr>
        <p:spPr bwMode="auto">
          <a:xfrm>
            <a:off x="3810001" y="4460865"/>
            <a:ext cx="4572000" cy="1276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en-US" altLang="zh-CN" sz="1050" dirty="0" err="1">
                <a:solidFill>
                  <a:schemeClr val="tx1">
                    <a:lumMod val="75000"/>
                    <a:lumOff val="25000"/>
                  </a:schemeClr>
                </a:solidFill>
              </a:rPr>
              <a:t>QuadNode</a:t>
            </a:r>
            <a:r>
              <a:rPr lang="en-US" altLang="zh-CN" sz="1050" dirty="0">
                <a:solidFill>
                  <a:schemeClr val="tx1">
                    <a:lumMod val="75000"/>
                    <a:lumOff val="25000"/>
                  </a:schemeClr>
                </a:solidFill>
              </a:rPr>
              <a:t>::</a:t>
            </a:r>
            <a:r>
              <a:rPr lang="en-US" altLang="zh-CN" sz="1050" dirty="0" err="1">
                <a:solidFill>
                  <a:schemeClr val="tx1">
                    <a:lumMod val="75000"/>
                    <a:lumOff val="25000"/>
                  </a:schemeClr>
                </a:solidFill>
              </a:rPr>
              <a:t>pointInLeafNode</a:t>
            </a:r>
            <a:endParaRPr lang="en-US" altLang="zh-CN" sz="1050" dirty="0">
              <a:solidFill>
                <a:schemeClr val="tx1">
                  <a:lumMod val="75000"/>
                  <a:lumOff val="25000"/>
                </a:schemeClr>
              </a:solidFill>
            </a:endParaRPr>
          </a:p>
          <a:p>
            <a:pPr algn="ctr">
              <a:lnSpc>
                <a:spcPct val="150000"/>
              </a:lnSpc>
            </a:pPr>
            <a:r>
              <a:rPr lang="en-US" altLang="zh-CN" sz="1050" dirty="0" err="1">
                <a:solidFill>
                  <a:schemeClr val="tx1">
                    <a:lumMod val="75000"/>
                    <a:lumOff val="25000"/>
                  </a:schemeClr>
                </a:solidFill>
              </a:rPr>
              <a:t>LineString</a:t>
            </a:r>
            <a:r>
              <a:rPr lang="zh-CN" altLang="en-US" sz="1050" dirty="0">
                <a:solidFill>
                  <a:schemeClr val="tx1">
                    <a:lumMod val="75000"/>
                    <a:lumOff val="25000"/>
                  </a:schemeClr>
                </a:solidFill>
              </a:rPr>
              <a:t>到</a:t>
            </a:r>
            <a:r>
              <a:rPr lang="en-US" altLang="zh-CN" sz="1050" dirty="0" err="1">
                <a:solidFill>
                  <a:schemeClr val="tx1">
                    <a:lumMod val="75000"/>
                    <a:lumOff val="25000"/>
                  </a:schemeClr>
                </a:solidFill>
              </a:rPr>
              <a:t>LineString</a:t>
            </a:r>
            <a:r>
              <a:rPr lang="zh-CN" altLang="en-US" sz="1050" dirty="0">
                <a:solidFill>
                  <a:schemeClr val="tx1">
                    <a:lumMod val="75000"/>
                    <a:lumOff val="25000"/>
                  </a:schemeClr>
                </a:solidFill>
              </a:rPr>
              <a:t>的欧式距离计算</a:t>
            </a:r>
          </a:p>
          <a:p>
            <a:pPr algn="ctr">
              <a:lnSpc>
                <a:spcPct val="150000"/>
              </a:lnSpc>
            </a:pPr>
            <a:r>
              <a:rPr lang="en" altLang="zh-CN" sz="1050" dirty="0">
                <a:solidFill>
                  <a:schemeClr val="tx1">
                    <a:lumMod val="75000"/>
                    <a:lumOff val="25000"/>
                  </a:schemeClr>
                </a:solidFill>
              </a:rPr>
              <a:t>Polygon</a:t>
            </a:r>
            <a:r>
              <a:rPr lang="zh-CN" altLang="en-US" sz="1050" dirty="0">
                <a:solidFill>
                  <a:schemeClr val="tx1">
                    <a:lumMod val="75000"/>
                    <a:lumOff val="25000"/>
                  </a:schemeClr>
                </a:solidFill>
              </a:rPr>
              <a:t>的内环几何数据存储</a:t>
            </a:r>
          </a:p>
          <a:p>
            <a:pPr algn="ctr">
              <a:lnSpc>
                <a:spcPct val="150000"/>
              </a:lnSpc>
            </a:pPr>
            <a:r>
              <a:rPr lang="en" altLang="zh-CN" sz="1050" dirty="0" err="1">
                <a:solidFill>
                  <a:schemeClr val="tx1">
                    <a:lumMod val="75000"/>
                    <a:lumOff val="25000"/>
                  </a:schemeClr>
                </a:solidFill>
              </a:rPr>
              <a:t>LineString</a:t>
            </a:r>
            <a:r>
              <a:rPr lang="zh-CN" altLang="en-US" sz="1050" dirty="0">
                <a:solidFill>
                  <a:schemeClr val="tx1">
                    <a:lumMod val="75000"/>
                    <a:lumOff val="25000"/>
                  </a:schemeClr>
                </a:solidFill>
              </a:rPr>
              <a:t>到</a:t>
            </a:r>
            <a:r>
              <a:rPr lang="en" altLang="zh-CN" sz="1050" dirty="0">
                <a:solidFill>
                  <a:schemeClr val="tx1">
                    <a:lumMod val="75000"/>
                    <a:lumOff val="25000"/>
                  </a:schemeClr>
                </a:solidFill>
              </a:rPr>
              <a:t>Polygon</a:t>
            </a:r>
            <a:r>
              <a:rPr lang="zh-CN" altLang="en-US" sz="1050" dirty="0">
                <a:solidFill>
                  <a:schemeClr val="tx1">
                    <a:lumMod val="75000"/>
                    <a:lumOff val="25000"/>
                  </a:schemeClr>
                </a:solidFill>
              </a:rPr>
              <a:t>的欧式距离计算</a:t>
            </a:r>
          </a:p>
          <a:p>
            <a:pPr algn="ctr">
              <a:lnSpc>
                <a:spcPct val="150000"/>
              </a:lnSpc>
            </a:pPr>
            <a:r>
              <a:rPr lang="en" altLang="zh-CN" sz="1050" dirty="0">
                <a:solidFill>
                  <a:schemeClr val="tx1">
                    <a:lumMod val="75000"/>
                    <a:lumOff val="25000"/>
                  </a:schemeClr>
                </a:solidFill>
              </a:rPr>
              <a:t>Polygon</a:t>
            </a:r>
            <a:r>
              <a:rPr lang="zh-CN" altLang="en-US" sz="1050" dirty="0">
                <a:solidFill>
                  <a:schemeClr val="tx1">
                    <a:lumMod val="75000"/>
                    <a:lumOff val="25000"/>
                  </a:schemeClr>
                </a:solidFill>
              </a:rPr>
              <a:t>与</a:t>
            </a:r>
            <a:r>
              <a:rPr lang="en" altLang="zh-CN" sz="1050" dirty="0">
                <a:solidFill>
                  <a:schemeClr val="tx1">
                    <a:lumMod val="75000"/>
                    <a:lumOff val="25000"/>
                  </a:schemeClr>
                </a:solidFill>
              </a:rPr>
              <a:t>Envelope</a:t>
            </a:r>
            <a:r>
              <a:rPr lang="zh-CN" altLang="en-US" sz="1050" dirty="0">
                <a:solidFill>
                  <a:schemeClr val="tx1">
                    <a:lumMod val="75000"/>
                    <a:lumOff val="25000"/>
                  </a:schemeClr>
                </a:solidFill>
              </a:rPr>
              <a:t>相交判断</a:t>
            </a:r>
            <a:r>
              <a:rPr lang="en" altLang="zh-CN" sz="1050" dirty="0">
                <a:solidFill>
                  <a:schemeClr val="tx1">
                    <a:lumMod val="75000"/>
                    <a:lumOff val="25000"/>
                  </a:schemeClr>
                </a:solidFill>
              </a:rPr>
              <a:t>intersects</a:t>
            </a:r>
            <a:r>
              <a:rPr lang="zh-CN" altLang="en-US" sz="1050" dirty="0">
                <a:solidFill>
                  <a:schemeClr val="tx1">
                    <a:lumMod val="75000"/>
                    <a:lumOff val="25000"/>
                  </a:schemeClr>
                </a:solidFill>
              </a:rPr>
              <a:t>函数</a:t>
            </a:r>
          </a:p>
        </p:txBody>
      </p:sp>
      <p:cxnSp>
        <p:nvCxnSpPr>
          <p:cNvPr id="10" name="直接连接符 9"/>
          <p:cNvCxnSpPr/>
          <p:nvPr/>
        </p:nvCxnSpPr>
        <p:spPr>
          <a:xfrm flipH="1">
            <a:off x="2231573" y="3746500"/>
            <a:ext cx="1680892" cy="2860892"/>
          </a:xfrm>
          <a:prstGeom prst="line">
            <a:avLst/>
          </a:prstGeom>
          <a:ln>
            <a:solidFill>
              <a:schemeClr val="tx1">
                <a:lumMod val="75000"/>
                <a:lumOff val="25000"/>
                <a:alpha val="48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7558589" y="1761037"/>
            <a:ext cx="986828" cy="1679583"/>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7165806" y="2600828"/>
            <a:ext cx="718815" cy="1223425"/>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77028498-5E20-C752-87BD-860EA4FA3A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0113" y="356916"/>
            <a:ext cx="1033043" cy="1033043"/>
          </a:xfrm>
          <a:prstGeom prst="rect">
            <a:avLst/>
          </a:prstGeom>
        </p:spPr>
      </p:pic>
    </p:spTree>
    <p:custDataLst>
      <p:tags r:id="rId1"/>
    </p:custDataLst>
    <p:extLst>
      <p:ext uri="{BB962C8B-B14F-4D97-AF65-F5344CB8AC3E}">
        <p14:creationId xmlns:p14="http://schemas.microsoft.com/office/powerpoint/2010/main" val="2105019892"/>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par>
                                    <p:cTn id="19" presetID="14" presetClass="entr" presetSubtype="1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randombar(horizontal)">
                                          <p:cBhvr>
                                            <p:cTn id="21" dur="500"/>
                                            <p:tgtEl>
                                              <p:spTgt spid="10"/>
                                            </p:tgtEl>
                                          </p:cBhvr>
                                        </p:animEffect>
                                      </p:childTnLst>
                                    </p:cTn>
                                  </p:par>
                                  <p:par>
                                    <p:cTn id="22" presetID="14" presetClass="entr" presetSubtype="1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par>
                                    <p:cTn id="25" presetID="14" presetClass="entr" presetSubtype="1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randombar(horizontal)">
                                          <p:cBhvr>
                                            <p:cTn id="27" dur="500"/>
                                            <p:tgtEl>
                                              <p:spTgt spid="12"/>
                                            </p:tgtEl>
                                          </p:cBhvr>
                                        </p:animEffect>
                                      </p:childTnLst>
                                    </p:cTn>
                                  </p:par>
                                </p:childTnLst>
                              </p:cTn>
                            </p:par>
                            <p:par>
                              <p:cTn id="28" fill="hold">
                                <p:stCondLst>
                                  <p:cond delay="1500"/>
                                </p:stCondLst>
                                <p:childTnLst>
                                  <p:par>
                                    <p:cTn id="29" presetID="2" presetClass="entr" presetSubtype="2" accel="38000" fill="hold" grpId="0" nodeType="afterEffect" p14:presetBounceEnd="64000">
                                      <p:stCondLst>
                                        <p:cond delay="0"/>
                                      </p:stCondLst>
                                      <p:iterate type="lt">
                                        <p:tmPct val="10000"/>
                                      </p:iterate>
                                      <p:childTnLst>
                                        <p:set>
                                          <p:cBhvr>
                                            <p:cTn id="30" dur="1" fill="hold">
                                              <p:stCondLst>
                                                <p:cond delay="0"/>
                                              </p:stCondLst>
                                            </p:cTn>
                                            <p:tgtEl>
                                              <p:spTgt spid="8"/>
                                            </p:tgtEl>
                                            <p:attrNameLst>
                                              <p:attrName>style.visibility</p:attrName>
                                            </p:attrNameLst>
                                          </p:cBhvr>
                                          <p:to>
                                            <p:strVal val="visible"/>
                                          </p:to>
                                        </p:set>
                                        <p:anim calcmode="lin" valueType="num" p14:bounceEnd="64000">
                                          <p:cBhvr additive="base">
                                            <p:cTn id="31" dur="750" fill="hold"/>
                                            <p:tgtEl>
                                              <p:spTgt spid="8"/>
                                            </p:tgtEl>
                                            <p:attrNameLst>
                                              <p:attrName>ppt_x</p:attrName>
                                            </p:attrNameLst>
                                          </p:cBhvr>
                                          <p:tavLst>
                                            <p:tav tm="0">
                                              <p:val>
                                                <p:strVal val="1+#ppt_w/2"/>
                                              </p:val>
                                            </p:tav>
                                            <p:tav tm="100000">
                                              <p:val>
                                                <p:strVal val="#ppt_x"/>
                                              </p:val>
                                            </p:tav>
                                          </p:tavLst>
                                        </p:anim>
                                        <p:anim calcmode="lin" valueType="num" p14:bounceEnd="64000">
                                          <p:cBhvr additive="base">
                                            <p:cTn id="32" dur="750" fill="hold"/>
                                            <p:tgtEl>
                                              <p:spTgt spid="8"/>
                                            </p:tgtEl>
                                            <p:attrNameLst>
                                              <p:attrName>ppt_y</p:attrName>
                                            </p:attrNameLst>
                                          </p:cBhvr>
                                          <p:tavLst>
                                            <p:tav tm="0">
                                              <p:val>
                                                <p:strVal val="#ppt_y"/>
                                              </p:val>
                                            </p:tav>
                                            <p:tav tm="100000">
                                              <p:val>
                                                <p:strVal val="#ppt_y"/>
                                              </p:val>
                                            </p:tav>
                                          </p:tavLst>
                                        </p:anim>
                                      </p:childTnLst>
                                    </p:cTn>
                                  </p:par>
                                </p:childTnLst>
                              </p:cTn>
                            </p:par>
                            <p:par>
                              <p:cTn id="33" fill="hold">
                                <p:stCondLst>
                                  <p:cond delay="2475"/>
                                </p:stCondLst>
                                <p:childTnLst>
                                  <p:par>
                                    <p:cTn id="34" presetID="22" presetClass="entr" presetSubtype="1"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up)">
                                          <p:cBhvr>
                                            <p:cTn id="3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7" grpId="0"/>
          <p:bldP spid="8" grpId="0"/>
          <p:bldP spid="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par>
                                    <p:cTn id="19" presetID="14" presetClass="entr" presetSubtype="1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randombar(horizontal)">
                                          <p:cBhvr>
                                            <p:cTn id="21" dur="500"/>
                                            <p:tgtEl>
                                              <p:spTgt spid="10"/>
                                            </p:tgtEl>
                                          </p:cBhvr>
                                        </p:animEffect>
                                      </p:childTnLst>
                                    </p:cTn>
                                  </p:par>
                                  <p:par>
                                    <p:cTn id="22" presetID="14" presetClass="entr" presetSubtype="1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par>
                                    <p:cTn id="25" presetID="14" presetClass="entr" presetSubtype="1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randombar(horizontal)">
                                          <p:cBhvr>
                                            <p:cTn id="27" dur="500"/>
                                            <p:tgtEl>
                                              <p:spTgt spid="12"/>
                                            </p:tgtEl>
                                          </p:cBhvr>
                                        </p:animEffect>
                                      </p:childTnLst>
                                    </p:cTn>
                                  </p:par>
                                </p:childTnLst>
                              </p:cTn>
                            </p:par>
                            <p:par>
                              <p:cTn id="28" fill="hold">
                                <p:stCondLst>
                                  <p:cond delay="1500"/>
                                </p:stCondLst>
                                <p:childTnLst>
                                  <p:par>
                                    <p:cTn id="29" presetID="2" presetClass="entr" presetSubtype="2" accel="38000" fill="hold" grpId="0" nodeType="afterEffect">
                                      <p:stCondLst>
                                        <p:cond delay="0"/>
                                      </p:stCondLst>
                                      <p:iterate type="lt">
                                        <p:tmPct val="10000"/>
                                      </p:iterate>
                                      <p:childTnLst>
                                        <p:set>
                                          <p:cBhvr>
                                            <p:cTn id="30" dur="1" fill="hold">
                                              <p:stCondLst>
                                                <p:cond delay="0"/>
                                              </p:stCondLst>
                                            </p:cTn>
                                            <p:tgtEl>
                                              <p:spTgt spid="8"/>
                                            </p:tgtEl>
                                            <p:attrNameLst>
                                              <p:attrName>style.visibility</p:attrName>
                                            </p:attrNameLst>
                                          </p:cBhvr>
                                          <p:to>
                                            <p:strVal val="visible"/>
                                          </p:to>
                                        </p:set>
                                        <p:anim calcmode="lin" valueType="num">
                                          <p:cBhvr additive="base">
                                            <p:cTn id="31" dur="750" fill="hold"/>
                                            <p:tgtEl>
                                              <p:spTgt spid="8"/>
                                            </p:tgtEl>
                                            <p:attrNameLst>
                                              <p:attrName>ppt_x</p:attrName>
                                            </p:attrNameLst>
                                          </p:cBhvr>
                                          <p:tavLst>
                                            <p:tav tm="0">
                                              <p:val>
                                                <p:strVal val="1+#ppt_w/2"/>
                                              </p:val>
                                            </p:tav>
                                            <p:tav tm="100000">
                                              <p:val>
                                                <p:strVal val="#ppt_x"/>
                                              </p:val>
                                            </p:tav>
                                          </p:tavLst>
                                        </p:anim>
                                        <p:anim calcmode="lin" valueType="num">
                                          <p:cBhvr additive="base">
                                            <p:cTn id="32" dur="750" fill="hold"/>
                                            <p:tgtEl>
                                              <p:spTgt spid="8"/>
                                            </p:tgtEl>
                                            <p:attrNameLst>
                                              <p:attrName>ppt_y</p:attrName>
                                            </p:attrNameLst>
                                          </p:cBhvr>
                                          <p:tavLst>
                                            <p:tav tm="0">
                                              <p:val>
                                                <p:strVal val="#ppt_y"/>
                                              </p:val>
                                            </p:tav>
                                            <p:tav tm="100000">
                                              <p:val>
                                                <p:strVal val="#ppt_y"/>
                                              </p:val>
                                            </p:tav>
                                          </p:tavLst>
                                        </p:anim>
                                      </p:childTnLst>
                                    </p:cTn>
                                  </p:par>
                                </p:childTnLst>
                              </p:cTn>
                            </p:par>
                            <p:par>
                              <p:cTn id="33" fill="hold">
                                <p:stCondLst>
                                  <p:cond delay="2475"/>
                                </p:stCondLst>
                                <p:childTnLst>
                                  <p:par>
                                    <p:cTn id="34" presetID="22" presetClass="entr" presetSubtype="1"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up)">
                                          <p:cBhvr>
                                            <p:cTn id="3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7" grpId="0"/>
          <p:bldP spid="8" grpId="0"/>
          <p:bldP spid="9"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86D522C3-5C8C-5328-ED46-4A7E9EA52594}"/>
              </a:ext>
            </a:extLst>
          </p:cNvPr>
          <p:cNvSpPr/>
          <p:nvPr/>
        </p:nvSpPr>
        <p:spPr>
          <a:xfrm>
            <a:off x="334947" y="1477370"/>
            <a:ext cx="6977575" cy="4813892"/>
          </a:xfrm>
          <a:prstGeom prst="rect">
            <a:avLst/>
          </a:prstGeom>
          <a:solidFill>
            <a:schemeClr val="bg1">
              <a:lumMod val="95000"/>
            </a:schemeClr>
          </a:solid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框 56"/>
          <p:cNvSpPr txBox="1">
            <a:spLocks noChangeArrowheads="1"/>
          </p:cNvSpPr>
          <p:nvPr/>
        </p:nvSpPr>
        <p:spPr bwMode="auto">
          <a:xfrm>
            <a:off x="760392" y="566738"/>
            <a:ext cx="50958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200" b="1" dirty="0" err="1">
                <a:solidFill>
                  <a:schemeClr val="tx1">
                    <a:lumMod val="50000"/>
                    <a:lumOff val="50000"/>
                  </a:schemeClr>
                </a:solidFill>
                <a:latin typeface="Agency FB" panose="020B0503020202020204" pitchFamily="34" charset="0"/>
              </a:rPr>
              <a:t>QuadNode</a:t>
            </a:r>
            <a:r>
              <a:rPr lang="en-US" altLang="zh-CN" sz="3200" b="1" dirty="0">
                <a:solidFill>
                  <a:schemeClr val="tx1">
                    <a:lumMod val="50000"/>
                    <a:lumOff val="50000"/>
                  </a:schemeClr>
                </a:solidFill>
                <a:latin typeface="Agency FB" panose="020B0503020202020204" pitchFamily="34" charset="0"/>
              </a:rPr>
              <a:t>::</a:t>
            </a:r>
            <a:r>
              <a:rPr lang="en-US" altLang="zh-CN" sz="3200" b="1" dirty="0" err="1">
                <a:solidFill>
                  <a:schemeClr val="tx1">
                    <a:lumMod val="50000"/>
                    <a:lumOff val="50000"/>
                  </a:schemeClr>
                </a:solidFill>
                <a:latin typeface="Agency FB" panose="020B0503020202020204" pitchFamily="34" charset="0"/>
              </a:rPr>
              <a:t>pointInLeafNode</a:t>
            </a:r>
            <a:endParaRPr lang="en-US" altLang="zh-CN" sz="3200" b="1" dirty="0">
              <a:solidFill>
                <a:schemeClr val="tx1">
                  <a:lumMod val="75000"/>
                  <a:lumOff val="25000"/>
                </a:schemeClr>
              </a:solidFill>
              <a:latin typeface="Agency FB" panose="020B0503020202020204" pitchFamily="34" charset="0"/>
            </a:endParaRPr>
          </a:p>
        </p:txBody>
      </p:sp>
      <p:sp>
        <p:nvSpPr>
          <p:cNvPr id="4" name="文本框 3">
            <a:extLst>
              <a:ext uri="{FF2B5EF4-FFF2-40B4-BE49-F238E27FC236}">
                <a16:creationId xmlns:a16="http://schemas.microsoft.com/office/drawing/2014/main" id="{3D1047C1-481D-0B13-E4ED-43ADE454218C}"/>
              </a:ext>
            </a:extLst>
          </p:cNvPr>
          <p:cNvSpPr txBox="1"/>
          <p:nvPr/>
        </p:nvSpPr>
        <p:spPr>
          <a:xfrm>
            <a:off x="8006814" y="4405776"/>
            <a:ext cx="3416320" cy="369332"/>
          </a:xfrm>
          <a:prstGeom prst="rect">
            <a:avLst/>
          </a:prstGeom>
          <a:noFill/>
        </p:spPr>
        <p:txBody>
          <a:bodyPr wrap="none" rtlCol="0">
            <a:spAutoFit/>
          </a:bodyPr>
          <a:lstStyle/>
          <a:p>
            <a:r>
              <a:rPr kumimoji="1" lang="zh-CN" altLang="en-US" dirty="0"/>
              <a:t>返回的结点的特征数量不能为零</a:t>
            </a:r>
            <a:endParaRPr kumimoji="1" lang="en-US" altLang="zh-CN" dirty="0"/>
          </a:p>
        </p:txBody>
      </p:sp>
      <p:sp>
        <p:nvSpPr>
          <p:cNvPr id="5" name="文本框 4">
            <a:extLst>
              <a:ext uri="{FF2B5EF4-FFF2-40B4-BE49-F238E27FC236}">
                <a16:creationId xmlns:a16="http://schemas.microsoft.com/office/drawing/2014/main" id="{9627DF65-8EB8-7F60-BF2E-EF0B222BCE19}"/>
              </a:ext>
            </a:extLst>
          </p:cNvPr>
          <p:cNvSpPr txBox="1"/>
          <p:nvPr/>
        </p:nvSpPr>
        <p:spPr>
          <a:xfrm>
            <a:off x="8006814" y="5563224"/>
            <a:ext cx="3416320" cy="646331"/>
          </a:xfrm>
          <a:prstGeom prst="rect">
            <a:avLst/>
          </a:prstGeom>
          <a:noFill/>
        </p:spPr>
        <p:txBody>
          <a:bodyPr wrap="none" rtlCol="0">
            <a:spAutoFit/>
          </a:bodyPr>
          <a:lstStyle/>
          <a:p>
            <a:r>
              <a:rPr kumimoji="1" lang="zh-CN" altLang="en-US" dirty="0"/>
              <a:t>若鼠标选择的叶结点为零，则选</a:t>
            </a:r>
            <a:endParaRPr kumimoji="1" lang="en-US" altLang="zh-CN" dirty="0"/>
          </a:p>
          <a:p>
            <a:r>
              <a:rPr kumimoji="1" lang="zh-CN" altLang="en-US" dirty="0"/>
              <a:t>则其同级的结点继续递归。</a:t>
            </a:r>
          </a:p>
        </p:txBody>
      </p:sp>
      <p:sp>
        <p:nvSpPr>
          <p:cNvPr id="6" name="圆角矩形 5">
            <a:extLst>
              <a:ext uri="{FF2B5EF4-FFF2-40B4-BE49-F238E27FC236}">
                <a16:creationId xmlns:a16="http://schemas.microsoft.com/office/drawing/2014/main" id="{BBFA530C-EDE9-F495-F33B-74EBA5655AA3}"/>
              </a:ext>
            </a:extLst>
          </p:cNvPr>
          <p:cNvSpPr/>
          <p:nvPr/>
        </p:nvSpPr>
        <p:spPr>
          <a:xfrm>
            <a:off x="7871733" y="4318633"/>
            <a:ext cx="3678382" cy="543619"/>
          </a:xfrm>
          <a:prstGeom prst="roundRect">
            <a:avLst/>
          </a:prstGeom>
          <a:noFill/>
          <a:ln w="38100">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7" name="圆角矩形 6">
            <a:extLst>
              <a:ext uri="{FF2B5EF4-FFF2-40B4-BE49-F238E27FC236}">
                <a16:creationId xmlns:a16="http://schemas.microsoft.com/office/drawing/2014/main" id="{9ECD43D7-5C5B-0159-0813-8AE625D23259}"/>
              </a:ext>
            </a:extLst>
          </p:cNvPr>
          <p:cNvSpPr/>
          <p:nvPr/>
        </p:nvSpPr>
        <p:spPr>
          <a:xfrm>
            <a:off x="7871733" y="5476080"/>
            <a:ext cx="3678382" cy="815182"/>
          </a:xfrm>
          <a:prstGeom prst="roundRect">
            <a:avLst/>
          </a:prstGeom>
          <a:noFill/>
          <a:ln w="38100">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8" name="下箭头 7">
            <a:extLst>
              <a:ext uri="{FF2B5EF4-FFF2-40B4-BE49-F238E27FC236}">
                <a16:creationId xmlns:a16="http://schemas.microsoft.com/office/drawing/2014/main" id="{572677EF-1185-6F2E-A8B1-2BA074014B3E}"/>
              </a:ext>
            </a:extLst>
          </p:cNvPr>
          <p:cNvSpPr/>
          <p:nvPr/>
        </p:nvSpPr>
        <p:spPr>
          <a:xfrm>
            <a:off x="9440760" y="4775107"/>
            <a:ext cx="540327" cy="781415"/>
          </a:xfrm>
          <a:prstGeom prst="downArrow">
            <a:avLst/>
          </a:prstGeom>
          <a:solidFill>
            <a:srgbClr val="37474F"/>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13F7DEFB-0222-9DE8-D01A-E7667EFDC499}"/>
              </a:ext>
            </a:extLst>
          </p:cNvPr>
          <p:cNvSpPr txBox="1"/>
          <p:nvPr/>
        </p:nvSpPr>
        <p:spPr>
          <a:xfrm>
            <a:off x="469754" y="1635499"/>
            <a:ext cx="6518131" cy="4845237"/>
          </a:xfrm>
          <a:prstGeom prst="rect">
            <a:avLst/>
          </a:prstGeom>
          <a:noFill/>
        </p:spPr>
        <p:txBody>
          <a:bodyPr wrap="none" rtlCol="0">
            <a:spAutoFit/>
          </a:bodyPr>
          <a:lstStyle/>
          <a:p>
            <a:pPr>
              <a:lnSpc>
                <a:spcPct val="150000"/>
              </a:lnSpc>
            </a:pPr>
            <a:r>
              <a:rPr kumimoji="1" lang="en" altLang="zh-CN" sz="1600" dirty="0">
                <a:latin typeface="+mn-lt"/>
                <a:ea typeface="Yuanti SC" panose="02010600040101010101" pitchFamily="2" charset="-122"/>
              </a:rPr>
              <a:t>Function </a:t>
            </a:r>
            <a:r>
              <a:rPr kumimoji="1" lang="en" altLang="zh-CN" sz="1600" dirty="0" err="1">
                <a:latin typeface="+mn-lt"/>
                <a:ea typeface="Yuanti SC" panose="02010600040101010101" pitchFamily="2" charset="-122"/>
              </a:rPr>
              <a:t>pointInLeafNode</a:t>
            </a:r>
            <a:r>
              <a:rPr kumimoji="1" lang="en" altLang="zh-CN" sz="1600" dirty="0">
                <a:latin typeface="+mn-lt"/>
                <a:ea typeface="Yuanti SC" panose="02010600040101010101" pitchFamily="2" charset="-122"/>
              </a:rPr>
              <a:t>(x, y)</a:t>
            </a:r>
          </a:p>
          <a:p>
            <a:pPr>
              <a:lnSpc>
                <a:spcPct val="150000"/>
              </a:lnSpc>
            </a:pPr>
            <a:r>
              <a:rPr kumimoji="1" lang="en" altLang="zh-CN" sz="1600" dirty="0">
                <a:latin typeface="+mn-lt"/>
                <a:ea typeface="Yuanti SC" panose="02010600040101010101" pitchFamily="2" charset="-122"/>
              </a:rPr>
              <a:t>    If current node is a leaf node AND contains more than 0 features</a:t>
            </a:r>
          </a:p>
          <a:p>
            <a:pPr>
              <a:lnSpc>
                <a:spcPct val="150000"/>
              </a:lnSpc>
            </a:pPr>
            <a:r>
              <a:rPr kumimoji="1" lang="en" altLang="zh-CN" sz="1600" dirty="0">
                <a:latin typeface="+mn-lt"/>
                <a:ea typeface="Yuanti SC" panose="02010600040101010101" pitchFamily="2" charset="-122"/>
              </a:rPr>
              <a:t>        Return current node</a:t>
            </a:r>
          </a:p>
          <a:p>
            <a:pPr>
              <a:lnSpc>
                <a:spcPct val="150000"/>
              </a:lnSpc>
            </a:pPr>
            <a:r>
              <a:rPr kumimoji="1" lang="en" altLang="zh-CN" sz="1600" dirty="0">
                <a:latin typeface="+mn-lt"/>
                <a:ea typeface="Yuanti SC" panose="02010600040101010101" pitchFamily="2" charset="-122"/>
              </a:rPr>
              <a:t>    Else, if current node is not a leaf node AND contains more than 0 features</a:t>
            </a:r>
          </a:p>
          <a:p>
            <a:pPr>
              <a:lnSpc>
                <a:spcPct val="150000"/>
              </a:lnSpc>
            </a:pPr>
            <a:r>
              <a:rPr kumimoji="1" lang="en" altLang="zh-CN" sz="1600" dirty="0">
                <a:latin typeface="+mn-lt"/>
                <a:ea typeface="Yuanti SC" panose="02010600040101010101" pitchFamily="2" charset="-122"/>
              </a:rPr>
              <a:t>        For each child node of the current node</a:t>
            </a:r>
          </a:p>
          <a:p>
            <a:pPr>
              <a:lnSpc>
                <a:spcPct val="150000"/>
              </a:lnSpc>
            </a:pPr>
            <a:r>
              <a:rPr kumimoji="1" lang="en" altLang="zh-CN" sz="1600" dirty="0">
                <a:latin typeface="+mn-lt"/>
                <a:ea typeface="Yuanti SC" panose="02010600040101010101" pitchFamily="2" charset="-122"/>
              </a:rPr>
              <a:t>            If child node's boundary contains point (x, y) AND child node contains more than 0 features</a:t>
            </a:r>
          </a:p>
          <a:p>
            <a:pPr>
              <a:lnSpc>
                <a:spcPct val="150000"/>
              </a:lnSpc>
            </a:pPr>
            <a:r>
              <a:rPr kumimoji="1" lang="en" altLang="zh-CN" sz="1600" dirty="0">
                <a:latin typeface="+mn-lt"/>
                <a:ea typeface="Yuanti SC" panose="02010600040101010101" pitchFamily="2" charset="-122"/>
              </a:rPr>
              <a:t>                Recursively call </a:t>
            </a:r>
            <a:r>
              <a:rPr kumimoji="1" lang="en" altLang="zh-CN" sz="1600" dirty="0" err="1">
                <a:latin typeface="+mn-lt"/>
                <a:ea typeface="Yuanti SC" panose="02010600040101010101" pitchFamily="2" charset="-122"/>
              </a:rPr>
              <a:t>pointInLeafNode</a:t>
            </a:r>
            <a:r>
              <a:rPr kumimoji="1" lang="en" altLang="zh-CN" sz="1600" dirty="0">
                <a:latin typeface="+mn-lt"/>
                <a:ea typeface="Yuanti SC" panose="02010600040101010101" pitchFamily="2" charset="-122"/>
              </a:rPr>
              <a:t> on this child node</a:t>
            </a:r>
          </a:p>
          <a:p>
            <a:pPr>
              <a:lnSpc>
                <a:spcPct val="150000"/>
              </a:lnSpc>
            </a:pPr>
            <a:r>
              <a:rPr kumimoji="1" lang="en" altLang="zh-CN" sz="1600" dirty="0">
                <a:latin typeface="+mn-lt"/>
                <a:ea typeface="Yuanti SC" panose="02010600040101010101" pitchFamily="2" charset="-122"/>
              </a:rPr>
              <a:t>        // If no child node containing point (x, y) and is non-empty is found</a:t>
            </a:r>
          </a:p>
          <a:p>
            <a:pPr>
              <a:lnSpc>
                <a:spcPct val="150000"/>
              </a:lnSpc>
            </a:pPr>
            <a:r>
              <a:rPr kumimoji="1" lang="en" altLang="zh-CN" sz="1600" dirty="0">
                <a:latin typeface="+mn-lt"/>
                <a:ea typeface="Yuanti SC" panose="02010600040101010101" pitchFamily="2" charset="-122"/>
              </a:rPr>
              <a:t>        For each child node of the current node</a:t>
            </a:r>
          </a:p>
          <a:p>
            <a:pPr>
              <a:lnSpc>
                <a:spcPct val="150000"/>
              </a:lnSpc>
            </a:pPr>
            <a:r>
              <a:rPr kumimoji="1" lang="en" altLang="zh-CN" sz="1600" dirty="0">
                <a:latin typeface="+mn-lt"/>
                <a:ea typeface="Yuanti SC" panose="02010600040101010101" pitchFamily="2" charset="-122"/>
              </a:rPr>
              <a:t>            If child node contains more than 0 features</a:t>
            </a:r>
          </a:p>
          <a:p>
            <a:pPr>
              <a:lnSpc>
                <a:spcPct val="150000"/>
              </a:lnSpc>
            </a:pPr>
            <a:r>
              <a:rPr kumimoji="1" lang="en" altLang="zh-CN" sz="1600" dirty="0">
                <a:latin typeface="+mn-lt"/>
                <a:ea typeface="Yuanti SC" panose="02010600040101010101" pitchFamily="2" charset="-122"/>
              </a:rPr>
              <a:t>                Recursively call </a:t>
            </a:r>
            <a:r>
              <a:rPr kumimoji="1" lang="en" altLang="zh-CN" sz="1600" dirty="0" err="1">
                <a:latin typeface="+mn-lt"/>
                <a:ea typeface="Yuanti SC" panose="02010600040101010101" pitchFamily="2" charset="-122"/>
              </a:rPr>
              <a:t>pointInLeafNode</a:t>
            </a:r>
            <a:r>
              <a:rPr kumimoji="1" lang="en" altLang="zh-CN" sz="1600" dirty="0">
                <a:latin typeface="+mn-lt"/>
                <a:ea typeface="Yuanti SC" panose="02010600040101010101" pitchFamily="2" charset="-122"/>
              </a:rPr>
              <a:t> on this child node</a:t>
            </a:r>
          </a:p>
          <a:p>
            <a:pPr>
              <a:lnSpc>
                <a:spcPct val="150000"/>
              </a:lnSpc>
            </a:pPr>
            <a:r>
              <a:rPr kumimoji="1" lang="en" altLang="zh-CN" sz="1600" dirty="0">
                <a:latin typeface="+mn-lt"/>
                <a:ea typeface="Yuanti SC" panose="02010600040101010101" pitchFamily="2" charset="-122"/>
              </a:rPr>
              <a:t>    Return null pointer</a:t>
            </a:r>
          </a:p>
          <a:p>
            <a:pPr>
              <a:lnSpc>
                <a:spcPct val="150000"/>
              </a:lnSpc>
            </a:pPr>
            <a:endParaRPr kumimoji="1" lang="zh-CN" altLang="en-US" sz="1600" dirty="0">
              <a:latin typeface="+mn-lt"/>
              <a:ea typeface="Yuanti SC" panose="02010600040101010101" pitchFamily="2" charset="-122"/>
            </a:endParaRPr>
          </a:p>
        </p:txBody>
      </p:sp>
      <p:pic>
        <p:nvPicPr>
          <p:cNvPr id="9" name="图片 8">
            <a:extLst>
              <a:ext uri="{FF2B5EF4-FFF2-40B4-BE49-F238E27FC236}">
                <a16:creationId xmlns:a16="http://schemas.microsoft.com/office/drawing/2014/main" id="{DFA44236-9320-238A-1861-593503EE2B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113" y="356916"/>
            <a:ext cx="1033043" cy="1033043"/>
          </a:xfrm>
          <a:prstGeom prst="rect">
            <a:avLst/>
          </a:prstGeom>
        </p:spPr>
      </p:pic>
      <p:pic>
        <p:nvPicPr>
          <p:cNvPr id="12" name="图片 11">
            <a:extLst>
              <a:ext uri="{FF2B5EF4-FFF2-40B4-BE49-F238E27FC236}">
                <a16:creationId xmlns:a16="http://schemas.microsoft.com/office/drawing/2014/main" id="{8E3CEDC6-984C-2A84-D562-8AEADBA36173}"/>
              </a:ext>
            </a:extLst>
          </p:cNvPr>
          <p:cNvPicPr>
            <a:picLocks noChangeAspect="1"/>
          </p:cNvPicPr>
          <p:nvPr/>
        </p:nvPicPr>
        <p:blipFill>
          <a:blip r:embed="rId4"/>
          <a:stretch>
            <a:fillRect/>
          </a:stretch>
        </p:blipFill>
        <p:spPr>
          <a:xfrm>
            <a:off x="8114249" y="1477102"/>
            <a:ext cx="3308885" cy="2492004"/>
          </a:xfrm>
          <a:prstGeom prst="rect">
            <a:avLst/>
          </a:prstGeom>
        </p:spPr>
      </p:pic>
    </p:spTree>
    <p:extLst>
      <p:ext uri="{BB962C8B-B14F-4D97-AF65-F5344CB8AC3E}">
        <p14:creationId xmlns:p14="http://schemas.microsoft.com/office/powerpoint/2010/main" val="4220222100"/>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14:presetBounceEnd="34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34000">
                                          <p:cBhvr additive="base">
                                            <p:cTn id="7" dur="750" fill="hold"/>
                                            <p:tgtEl>
                                              <p:spTgt spid="19"/>
                                            </p:tgtEl>
                                            <p:attrNameLst>
                                              <p:attrName>ppt_x</p:attrName>
                                            </p:attrNameLst>
                                          </p:cBhvr>
                                          <p:tavLst>
                                            <p:tav tm="0">
                                              <p:val>
                                                <p:strVal val="1+#ppt_w/2"/>
                                              </p:val>
                                            </p:tav>
                                            <p:tav tm="100000">
                                              <p:val>
                                                <p:strVal val="#ppt_x"/>
                                              </p:val>
                                            </p:tav>
                                          </p:tavLst>
                                        </p:anim>
                                        <p:anim calcmode="lin" valueType="num" p14:bounceEnd="34000">
                                          <p:cBhvr additive="base">
                                            <p:cTn id="8" dur="75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750" fill="hold"/>
                                            <p:tgtEl>
                                              <p:spTgt spid="19"/>
                                            </p:tgtEl>
                                            <p:attrNameLst>
                                              <p:attrName>ppt_x</p:attrName>
                                            </p:attrNameLst>
                                          </p:cBhvr>
                                          <p:tavLst>
                                            <p:tav tm="0">
                                              <p:val>
                                                <p:strVal val="1+#ppt_w/2"/>
                                              </p:val>
                                            </p:tav>
                                            <p:tav tm="100000">
                                              <p:val>
                                                <p:strVal val="#ppt_x"/>
                                              </p:val>
                                            </p:tav>
                                          </p:tavLst>
                                        </p:anim>
                                        <p:anim calcmode="lin" valueType="num">
                                          <p:cBhvr additive="base">
                                            <p:cTn id="8" dur="750" fill="hold"/>
                                            <p:tgtEl>
                                              <p:spTgt spid="19"/>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8" fill="hold" grpId="0" nodeType="afterEffect">
                                      <p:stCondLst>
                                        <p:cond delay="0"/>
                                      </p:stCondLst>
                                      <p:childTnLst>
                                        <p:set>
                                          <p:cBhvr>
                                            <p:cTn id="11" dur="1" fill="hold">
                                              <p:stCondLst>
                                                <p:cond delay="0"/>
                                              </p:stCondLst>
                                            </p:cTn>
                                            <p:tgtEl>
                                              <p:spTgt spid="64"/>
                                            </p:tgtEl>
                                            <p:attrNameLst>
                                              <p:attrName>style.visibility</p:attrName>
                                            </p:attrNameLst>
                                          </p:cBhvr>
                                          <p:to>
                                            <p:strVal val="visible"/>
                                          </p:to>
                                        </p:set>
                                        <p:anim calcmode="lin" valueType="num">
                                          <p:cBhvr additive="base">
                                            <p:cTn id="12" dur="500" fill="hold"/>
                                            <p:tgtEl>
                                              <p:spTgt spid="64"/>
                                            </p:tgtEl>
                                            <p:attrNameLst>
                                              <p:attrName>ppt_x</p:attrName>
                                            </p:attrNameLst>
                                          </p:cBhvr>
                                          <p:tavLst>
                                            <p:tav tm="0">
                                              <p:val>
                                                <p:strVal val="0-#ppt_w/2"/>
                                              </p:val>
                                            </p:tav>
                                            <p:tav tm="100000">
                                              <p:val>
                                                <p:strVal val="#ppt_x"/>
                                              </p:val>
                                            </p:tav>
                                          </p:tavLst>
                                        </p:anim>
                                        <p:anim calcmode="lin" valueType="num">
                                          <p:cBhvr additive="base">
                                            <p:cTn id="13" dur="500" fill="hold"/>
                                            <p:tgtEl>
                                              <p:spTgt spid="64"/>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66"/>
                                            </p:tgtEl>
                                            <p:attrNameLst>
                                              <p:attrName>style.visibility</p:attrName>
                                            </p:attrNameLst>
                                          </p:cBhvr>
                                          <p:to>
                                            <p:strVal val="visible"/>
                                          </p:to>
                                        </p:set>
                                        <p:anim calcmode="lin" valueType="num">
                                          <p:cBhvr additive="base">
                                            <p:cTn id="16" dur="500" fill="hold"/>
                                            <p:tgtEl>
                                              <p:spTgt spid="66"/>
                                            </p:tgtEl>
                                            <p:attrNameLst>
                                              <p:attrName>ppt_x</p:attrName>
                                            </p:attrNameLst>
                                          </p:cBhvr>
                                          <p:tavLst>
                                            <p:tav tm="0">
                                              <p:val>
                                                <p:strVal val="1+#ppt_w/2"/>
                                              </p:val>
                                            </p:tav>
                                            <p:tav tm="100000">
                                              <p:val>
                                                <p:strVal val="#ppt_x"/>
                                              </p:val>
                                            </p:tav>
                                          </p:tavLst>
                                        </p:anim>
                                        <p:anim calcmode="lin" valueType="num">
                                          <p:cBhvr additive="base">
                                            <p:cTn id="17" dur="500" fill="hold"/>
                                            <p:tgtEl>
                                              <p:spTgt spid="66"/>
                                            </p:tgtEl>
                                            <p:attrNameLst>
                                              <p:attrName>ppt_y</p:attrName>
                                            </p:attrNameLst>
                                          </p:cBhvr>
                                          <p:tavLst>
                                            <p:tav tm="0">
                                              <p:val>
                                                <p:strVal val="#ppt_y"/>
                                              </p:val>
                                            </p:tav>
                                            <p:tav tm="100000">
                                              <p:val>
                                                <p:strVal val="#ppt_y"/>
                                              </p:val>
                                            </p:tav>
                                          </p:tavLst>
                                        </p:anim>
                                      </p:childTnLst>
                                    </p:cTn>
                                  </p:par>
                                  <p:par>
                                    <p:cTn id="18" presetID="16" presetClass="entr" presetSubtype="21" fill="hold" grpId="0" nodeType="with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barn(inVertical)">
                                          <p:cBhvr>
                                            <p:cTn id="20" dur="500"/>
                                            <p:tgtEl>
                                              <p:spTgt spid="65"/>
                                            </p:tgtEl>
                                          </p:cBhvr>
                                        </p:animEffect>
                                      </p:childTnLst>
                                    </p:cTn>
                                  </p:par>
                                  <p:par>
                                    <p:cTn id="21" presetID="22" presetClass="entr" presetSubtype="4" fill="hold" grpId="0" nodeType="withEffect">
                                      <p:stCondLst>
                                        <p:cond delay="300"/>
                                      </p:stCondLst>
                                      <p:childTnLst>
                                        <p:set>
                                          <p:cBhvr>
                                            <p:cTn id="22" dur="1" fill="hold">
                                              <p:stCondLst>
                                                <p:cond delay="0"/>
                                              </p:stCondLst>
                                            </p:cTn>
                                            <p:tgtEl>
                                              <p:spTgt spid="67"/>
                                            </p:tgtEl>
                                            <p:attrNameLst>
                                              <p:attrName>style.visibility</p:attrName>
                                            </p:attrNameLst>
                                          </p:cBhvr>
                                          <p:to>
                                            <p:strVal val="visible"/>
                                          </p:to>
                                        </p:set>
                                        <p:animEffect transition="in" filter="wipe(down)">
                                          <p:cBhvr>
                                            <p:cTn id="23" dur="500"/>
                                            <p:tgtEl>
                                              <p:spTgt spid="67"/>
                                            </p:tgtEl>
                                          </p:cBhvr>
                                        </p:animEffect>
                                      </p:childTnLst>
                                    </p:cTn>
                                  </p:par>
                                  <p:par>
                                    <p:cTn id="24" presetID="22" presetClass="entr" presetSubtype="1" fill="hold" grpId="0" nodeType="withEffect">
                                      <p:stCondLst>
                                        <p:cond delay="300"/>
                                      </p:stCondLst>
                                      <p:childTnLst>
                                        <p:set>
                                          <p:cBhvr>
                                            <p:cTn id="25" dur="1" fill="hold">
                                              <p:stCondLst>
                                                <p:cond delay="0"/>
                                              </p:stCondLst>
                                            </p:cTn>
                                            <p:tgtEl>
                                              <p:spTgt spid="70"/>
                                            </p:tgtEl>
                                            <p:attrNameLst>
                                              <p:attrName>style.visibility</p:attrName>
                                            </p:attrNameLst>
                                          </p:cBhvr>
                                          <p:to>
                                            <p:strVal val="visible"/>
                                          </p:to>
                                        </p:set>
                                        <p:animEffect transition="in" filter="wipe(up)">
                                          <p:cBhvr>
                                            <p:cTn id="26" dur="500"/>
                                            <p:tgtEl>
                                              <p:spTgt spid="70"/>
                                            </p:tgtEl>
                                          </p:cBhvr>
                                        </p:animEffect>
                                      </p:childTnLst>
                                    </p:cTn>
                                  </p:par>
                                  <p:par>
                                    <p:cTn id="27" presetID="22" presetClass="entr" presetSubtype="1" fill="hold" grpId="0" nodeType="withEffect">
                                      <p:stCondLst>
                                        <p:cond delay="500"/>
                                      </p:stCondLst>
                                      <p:childTnLst>
                                        <p:set>
                                          <p:cBhvr>
                                            <p:cTn id="28" dur="1" fill="hold">
                                              <p:stCondLst>
                                                <p:cond delay="0"/>
                                              </p:stCondLst>
                                            </p:cTn>
                                            <p:tgtEl>
                                              <p:spTgt spid="69"/>
                                            </p:tgtEl>
                                            <p:attrNameLst>
                                              <p:attrName>style.visibility</p:attrName>
                                            </p:attrNameLst>
                                          </p:cBhvr>
                                          <p:to>
                                            <p:strVal val="visible"/>
                                          </p:to>
                                        </p:set>
                                        <p:animEffect transition="in" filter="wipe(up)">
                                          <p:cBhvr>
                                            <p:cTn id="29" dur="500"/>
                                            <p:tgtEl>
                                              <p:spTgt spid="69"/>
                                            </p:tgtEl>
                                          </p:cBhvr>
                                        </p:animEffect>
                                      </p:childTnLst>
                                    </p:cTn>
                                  </p:par>
                                  <p:par>
                                    <p:cTn id="30" presetID="22" presetClass="entr" presetSubtype="4" fill="hold" grpId="0" nodeType="withEffect">
                                      <p:stCondLst>
                                        <p:cond delay="600"/>
                                      </p:stCondLst>
                                      <p:childTnLst>
                                        <p:set>
                                          <p:cBhvr>
                                            <p:cTn id="31" dur="1" fill="hold">
                                              <p:stCondLst>
                                                <p:cond delay="0"/>
                                              </p:stCondLst>
                                            </p:cTn>
                                            <p:tgtEl>
                                              <p:spTgt spid="68"/>
                                            </p:tgtEl>
                                            <p:attrNameLst>
                                              <p:attrName>style.visibility</p:attrName>
                                            </p:attrNameLst>
                                          </p:cBhvr>
                                          <p:to>
                                            <p:strVal val="visible"/>
                                          </p:to>
                                        </p:set>
                                        <p:animEffect transition="in" filter="wipe(down)">
                                          <p:cBhvr>
                                            <p:cTn id="32" dur="500"/>
                                            <p:tgtEl>
                                              <p:spTgt spid="68"/>
                                            </p:tgtEl>
                                          </p:cBhvr>
                                        </p:animEffect>
                                      </p:childTnLst>
                                    </p:cTn>
                                  </p:par>
                                </p:childTnLst>
                              </p:cTn>
                            </p:par>
                            <p:par>
                              <p:cTn id="33" fill="hold">
                                <p:stCondLst>
                                  <p:cond delay="1850"/>
                                </p:stCondLst>
                                <p:childTnLst>
                                  <p:par>
                                    <p:cTn id="34" presetID="22" presetClass="entr" presetSubtype="1" fill="hold" nodeType="afterEffect">
                                      <p:stCondLst>
                                        <p:cond delay="0"/>
                                      </p:stCondLst>
                                      <p:childTnLst>
                                        <p:set>
                                          <p:cBhvr>
                                            <p:cTn id="35" dur="1" fill="hold">
                                              <p:stCondLst>
                                                <p:cond delay="0"/>
                                              </p:stCondLst>
                                            </p:cTn>
                                            <p:tgtEl>
                                              <p:spTgt spid="73"/>
                                            </p:tgtEl>
                                            <p:attrNameLst>
                                              <p:attrName>style.visibility</p:attrName>
                                            </p:attrNameLst>
                                          </p:cBhvr>
                                          <p:to>
                                            <p:strVal val="visible"/>
                                          </p:to>
                                        </p:set>
                                        <p:animEffect transition="in" filter="wipe(up)">
                                          <p:cBhvr>
                                            <p:cTn id="36" dur="500"/>
                                            <p:tgtEl>
                                              <p:spTgt spid="73"/>
                                            </p:tgtEl>
                                          </p:cBhvr>
                                        </p:animEffect>
                                      </p:childTnLst>
                                    </p:cTn>
                                  </p:par>
                                </p:childTnLst>
                              </p:cTn>
                            </p:par>
                            <p:par>
                              <p:cTn id="37" fill="hold">
                                <p:stCondLst>
                                  <p:cond delay="2350"/>
                                </p:stCondLst>
                                <p:childTnLst>
                                  <p:par>
                                    <p:cTn id="38" presetID="22" presetClass="entr" presetSubtype="1" fill="hold" nodeType="afterEffect">
                                      <p:stCondLst>
                                        <p:cond delay="0"/>
                                      </p:stCondLst>
                                      <p:childTnLst>
                                        <p:set>
                                          <p:cBhvr>
                                            <p:cTn id="39" dur="1" fill="hold">
                                              <p:stCondLst>
                                                <p:cond delay="0"/>
                                              </p:stCondLst>
                                            </p:cTn>
                                            <p:tgtEl>
                                              <p:spTgt spid="76"/>
                                            </p:tgtEl>
                                            <p:attrNameLst>
                                              <p:attrName>style.visibility</p:attrName>
                                            </p:attrNameLst>
                                          </p:cBhvr>
                                          <p:to>
                                            <p:strVal val="visible"/>
                                          </p:to>
                                        </p:set>
                                        <p:animEffect transition="in" filter="wipe(up)">
                                          <p:cBhvr>
                                            <p:cTn id="40" dur="500"/>
                                            <p:tgtEl>
                                              <p:spTgt spid="76"/>
                                            </p:tgtEl>
                                          </p:cBhvr>
                                        </p:animEffect>
                                      </p:childTnLst>
                                    </p:cTn>
                                  </p:par>
                                </p:childTnLst>
                              </p:cTn>
                            </p:par>
                            <p:par>
                              <p:cTn id="41" fill="hold">
                                <p:stCondLst>
                                  <p:cond delay="2850"/>
                                </p:stCondLst>
                                <p:childTnLst>
                                  <p:par>
                                    <p:cTn id="42" presetID="22" presetClass="entr" presetSubtype="1" fill="hold" nodeType="afterEffect">
                                      <p:stCondLst>
                                        <p:cond delay="0"/>
                                      </p:stCondLst>
                                      <p:childTnLst>
                                        <p:set>
                                          <p:cBhvr>
                                            <p:cTn id="43" dur="1" fill="hold">
                                              <p:stCondLst>
                                                <p:cond delay="0"/>
                                              </p:stCondLst>
                                            </p:cTn>
                                            <p:tgtEl>
                                              <p:spTgt spid="79"/>
                                            </p:tgtEl>
                                            <p:attrNameLst>
                                              <p:attrName>style.visibility</p:attrName>
                                            </p:attrNameLst>
                                          </p:cBhvr>
                                          <p:to>
                                            <p:strVal val="visible"/>
                                          </p:to>
                                        </p:set>
                                        <p:animEffect transition="in" filter="wipe(up)">
                                          <p:cBhvr>
                                            <p:cTn id="44"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0" animBg="1"/>
          <p:bldP spid="65" grpId="0" bldLvl="0" animBg="1"/>
          <p:bldP spid="66" grpId="0" bldLvl="0" animBg="1"/>
          <p:bldP spid="67" grpId="0" bldLvl="0" animBg="1"/>
          <p:bldP spid="68" grpId="0" bldLvl="0" animBg="1"/>
          <p:bldP spid="69" grpId="0" bldLvl="0" animBg="1"/>
          <p:bldP spid="70" grpId="0" bldLvl="0" animBg="1"/>
          <p:bldP spid="19"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56"/>
          <p:cNvSpPr txBox="1">
            <a:spLocks noChangeArrowheads="1"/>
          </p:cNvSpPr>
          <p:nvPr/>
        </p:nvSpPr>
        <p:spPr bwMode="auto">
          <a:xfrm>
            <a:off x="760392" y="566738"/>
            <a:ext cx="634379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200" b="1" dirty="0" err="1">
                <a:solidFill>
                  <a:schemeClr val="tx1">
                    <a:lumMod val="75000"/>
                    <a:lumOff val="25000"/>
                  </a:schemeClr>
                </a:solidFill>
                <a:latin typeface="Agency FB" panose="020B0503020202020204" pitchFamily="34" charset="0"/>
              </a:rPr>
              <a:t>LineString</a:t>
            </a:r>
            <a:r>
              <a:rPr lang="zh-CN" altLang="en-US" sz="3200" b="1" dirty="0">
                <a:solidFill>
                  <a:schemeClr val="tx1">
                    <a:lumMod val="75000"/>
                    <a:lumOff val="25000"/>
                  </a:schemeClr>
                </a:solidFill>
                <a:latin typeface="Agency FB" panose="020B0503020202020204" pitchFamily="34" charset="0"/>
              </a:rPr>
              <a:t>到</a:t>
            </a:r>
            <a:r>
              <a:rPr lang="en-US" altLang="zh-CN" sz="3200" b="1" dirty="0" err="1">
                <a:solidFill>
                  <a:schemeClr val="tx1">
                    <a:lumMod val="75000"/>
                    <a:lumOff val="25000"/>
                  </a:schemeClr>
                </a:solidFill>
                <a:latin typeface="Agency FB" panose="020B0503020202020204" pitchFamily="34" charset="0"/>
              </a:rPr>
              <a:t>LineString</a:t>
            </a:r>
            <a:r>
              <a:rPr lang="zh-CN" altLang="en-US" sz="3200" b="1" dirty="0">
                <a:solidFill>
                  <a:schemeClr val="tx1">
                    <a:lumMod val="75000"/>
                    <a:lumOff val="25000"/>
                  </a:schemeClr>
                </a:solidFill>
                <a:latin typeface="Agency FB" panose="020B0503020202020204" pitchFamily="34" charset="0"/>
              </a:rPr>
              <a:t>的欧式距离计算</a:t>
            </a:r>
            <a:endParaRPr lang="en-US" altLang="zh-CN" sz="3200" b="1" dirty="0">
              <a:solidFill>
                <a:schemeClr val="tx1">
                  <a:lumMod val="75000"/>
                  <a:lumOff val="25000"/>
                </a:schemeClr>
              </a:solidFill>
              <a:latin typeface="Agency FB" panose="020B0503020202020204" pitchFamily="34" charset="0"/>
            </a:endParaRPr>
          </a:p>
        </p:txBody>
      </p:sp>
      <p:sp>
        <p:nvSpPr>
          <p:cNvPr id="3" name="文本框 2">
            <a:extLst>
              <a:ext uri="{FF2B5EF4-FFF2-40B4-BE49-F238E27FC236}">
                <a16:creationId xmlns:a16="http://schemas.microsoft.com/office/drawing/2014/main" id="{7286BD27-1DF8-4B90-F4A7-9A10EE16E20D}"/>
              </a:ext>
            </a:extLst>
          </p:cNvPr>
          <p:cNvSpPr txBox="1"/>
          <p:nvPr/>
        </p:nvSpPr>
        <p:spPr>
          <a:xfrm>
            <a:off x="760392" y="1354588"/>
            <a:ext cx="1858201" cy="584775"/>
          </a:xfrm>
          <a:prstGeom prst="rect">
            <a:avLst/>
          </a:prstGeom>
          <a:noFill/>
        </p:spPr>
        <p:txBody>
          <a:bodyPr wrap="none" rtlCol="0">
            <a:spAutoFit/>
          </a:bodyPr>
          <a:lstStyle/>
          <a:p>
            <a:r>
              <a:rPr lang="zh-CN" altLang="en-US" sz="3200" b="1" dirty="0">
                <a:solidFill>
                  <a:schemeClr val="tx1">
                    <a:lumMod val="75000"/>
                    <a:lumOff val="25000"/>
                  </a:schemeClr>
                </a:solidFill>
                <a:latin typeface="Agency FB" panose="020B0503020202020204" pitchFamily="34" charset="0"/>
              </a:rPr>
              <a:t>相交检查</a:t>
            </a:r>
          </a:p>
        </p:txBody>
      </p:sp>
      <p:sp>
        <p:nvSpPr>
          <p:cNvPr id="4" name="文本框 3">
            <a:extLst>
              <a:ext uri="{FF2B5EF4-FFF2-40B4-BE49-F238E27FC236}">
                <a16:creationId xmlns:a16="http://schemas.microsoft.com/office/drawing/2014/main" id="{71599868-22E4-BF61-C5D2-FCC537B11786}"/>
              </a:ext>
            </a:extLst>
          </p:cNvPr>
          <p:cNvSpPr txBox="1"/>
          <p:nvPr/>
        </p:nvSpPr>
        <p:spPr>
          <a:xfrm>
            <a:off x="750007" y="1963613"/>
            <a:ext cx="4179349" cy="461665"/>
          </a:xfrm>
          <a:prstGeom prst="rect">
            <a:avLst/>
          </a:prstGeom>
          <a:noFill/>
        </p:spPr>
        <p:txBody>
          <a:bodyPr wrap="none" rtlCol="0">
            <a:spAutoFit/>
          </a:bodyPr>
          <a:lstStyle/>
          <a:p>
            <a:r>
              <a:rPr kumimoji="1" lang="en-US" altLang="zh-CN" sz="2400" dirty="0"/>
              <a:t>1.</a:t>
            </a:r>
            <a:r>
              <a:rPr kumimoji="1" lang="zh-CN" altLang="en-US" sz="2400" dirty="0"/>
              <a:t> </a:t>
            </a:r>
            <a:r>
              <a:rPr kumimoji="1" lang="zh-CN" altLang="en-US" sz="2400" b="1" dirty="0"/>
              <a:t>快速判断：</a:t>
            </a:r>
            <a:r>
              <a:rPr kumimoji="1" lang="zh-CN" altLang="en-US" sz="2400" dirty="0"/>
              <a:t>包围盒是否相交</a:t>
            </a:r>
          </a:p>
        </p:txBody>
      </p:sp>
      <p:sp>
        <p:nvSpPr>
          <p:cNvPr id="5" name="文本框 4">
            <a:extLst>
              <a:ext uri="{FF2B5EF4-FFF2-40B4-BE49-F238E27FC236}">
                <a16:creationId xmlns:a16="http://schemas.microsoft.com/office/drawing/2014/main" id="{E1FA3C4A-19C0-4EE0-5A09-9A5D7C43D54B}"/>
              </a:ext>
            </a:extLst>
          </p:cNvPr>
          <p:cNvSpPr txBox="1"/>
          <p:nvPr/>
        </p:nvSpPr>
        <p:spPr>
          <a:xfrm>
            <a:off x="750007" y="2524353"/>
            <a:ext cx="5410455" cy="830997"/>
          </a:xfrm>
          <a:prstGeom prst="rect">
            <a:avLst/>
          </a:prstGeom>
          <a:noFill/>
        </p:spPr>
        <p:txBody>
          <a:bodyPr wrap="none" rtlCol="0">
            <a:spAutoFit/>
          </a:bodyPr>
          <a:lstStyle/>
          <a:p>
            <a:r>
              <a:rPr lang="en-US" altLang="zh-CN" sz="2400" dirty="0"/>
              <a:t>2.</a:t>
            </a:r>
            <a:r>
              <a:rPr lang="zh-CN" altLang="en-US" sz="2400" dirty="0"/>
              <a:t> </a:t>
            </a:r>
            <a:r>
              <a:rPr lang="zh-CN" altLang="en-US" sz="2400" b="1" dirty="0"/>
              <a:t>跨立实验：</a:t>
            </a:r>
            <a:r>
              <a:rPr lang="zh-CN" altLang="en-US" sz="2400" dirty="0"/>
              <a:t>通过叉积来判断线段相交</a:t>
            </a:r>
          </a:p>
          <a:p>
            <a:endParaRPr kumimoji="1" lang="zh-CN" altLang="en-US" sz="2400" dirty="0"/>
          </a:p>
        </p:txBody>
      </p:sp>
      <p:sp>
        <p:nvSpPr>
          <p:cNvPr id="6" name="文本框 5">
            <a:extLst>
              <a:ext uri="{FF2B5EF4-FFF2-40B4-BE49-F238E27FC236}">
                <a16:creationId xmlns:a16="http://schemas.microsoft.com/office/drawing/2014/main" id="{EFAEE681-4CE6-A6A5-CA95-4C6F34887981}"/>
              </a:ext>
            </a:extLst>
          </p:cNvPr>
          <p:cNvSpPr txBox="1"/>
          <p:nvPr/>
        </p:nvSpPr>
        <p:spPr>
          <a:xfrm>
            <a:off x="1846120" y="5324623"/>
            <a:ext cx="8725466" cy="1200329"/>
          </a:xfrm>
          <a:prstGeom prst="rect">
            <a:avLst/>
          </a:prstGeom>
          <a:noFill/>
        </p:spPr>
        <p:txBody>
          <a:bodyPr wrap="none" rtlCol="0">
            <a:spAutoFit/>
          </a:bodyPr>
          <a:lstStyle/>
          <a:p>
            <a:r>
              <a:rPr lang="zh-CN" altLang="en-US" dirty="0"/>
              <a:t>叉积的一个非常重要性质是可以通过它的符号判断两矢量相互之间的顺逆时针关系：</a:t>
            </a:r>
          </a:p>
          <a:p>
            <a:pPr lvl="1"/>
            <a:r>
              <a:rPr lang="en-US" altLang="zh-CN" dirty="0"/>
              <a:t>1.</a:t>
            </a:r>
            <a:r>
              <a:rPr lang="zh-CN" altLang="en-US" dirty="0"/>
              <a:t> 若 </a:t>
            </a:r>
            <a:r>
              <a:rPr lang="en" altLang="zh-CN" dirty="0"/>
              <a:t>P × Q &gt; 0 , </a:t>
            </a:r>
            <a:r>
              <a:rPr lang="zh-CN" altLang="en-US" dirty="0"/>
              <a:t>则 </a:t>
            </a:r>
            <a:r>
              <a:rPr lang="en" altLang="zh-CN" dirty="0"/>
              <a:t>P </a:t>
            </a:r>
            <a:r>
              <a:rPr lang="zh-CN" altLang="en-US" dirty="0"/>
              <a:t>在 </a:t>
            </a:r>
            <a:r>
              <a:rPr lang="en" altLang="zh-CN" dirty="0"/>
              <a:t>Q </a:t>
            </a:r>
            <a:r>
              <a:rPr lang="zh-CN" altLang="en-US" dirty="0"/>
              <a:t>的顺时针方向。</a:t>
            </a:r>
          </a:p>
          <a:p>
            <a:pPr lvl="1"/>
            <a:r>
              <a:rPr lang="en-US" altLang="zh-CN" dirty="0"/>
              <a:t>2.</a:t>
            </a:r>
            <a:r>
              <a:rPr lang="zh-CN" altLang="en-US" dirty="0"/>
              <a:t> 若 </a:t>
            </a:r>
            <a:r>
              <a:rPr lang="en" altLang="zh-CN" dirty="0"/>
              <a:t>P × Q &lt; 0 , </a:t>
            </a:r>
            <a:r>
              <a:rPr lang="zh-CN" altLang="en-US" dirty="0"/>
              <a:t>则 </a:t>
            </a:r>
            <a:r>
              <a:rPr lang="en" altLang="zh-CN" dirty="0"/>
              <a:t>P </a:t>
            </a:r>
            <a:r>
              <a:rPr lang="zh-CN" altLang="en-US" dirty="0"/>
              <a:t>在 </a:t>
            </a:r>
            <a:r>
              <a:rPr lang="en" altLang="zh-CN" dirty="0"/>
              <a:t>Q </a:t>
            </a:r>
            <a:r>
              <a:rPr lang="zh-CN" altLang="en-US" dirty="0"/>
              <a:t>的逆时针方向。</a:t>
            </a:r>
          </a:p>
          <a:p>
            <a:pPr lvl="1"/>
            <a:r>
              <a:rPr lang="en-US" altLang="zh-CN" dirty="0"/>
              <a:t>3.</a:t>
            </a:r>
            <a:r>
              <a:rPr lang="zh-CN" altLang="en-US" dirty="0"/>
              <a:t> 若 </a:t>
            </a:r>
            <a:r>
              <a:rPr lang="en" altLang="zh-CN" dirty="0"/>
              <a:t>P × Q = 0 , </a:t>
            </a:r>
            <a:r>
              <a:rPr lang="zh-CN" altLang="en-US" dirty="0"/>
              <a:t>则 </a:t>
            </a:r>
            <a:r>
              <a:rPr lang="en" altLang="zh-CN" dirty="0"/>
              <a:t>P </a:t>
            </a:r>
            <a:r>
              <a:rPr lang="zh-CN" altLang="en-US" dirty="0"/>
              <a:t>与 </a:t>
            </a:r>
            <a:r>
              <a:rPr lang="en" altLang="zh-CN" dirty="0"/>
              <a:t>Q </a:t>
            </a:r>
            <a:r>
              <a:rPr lang="zh-CN" altLang="en-US" dirty="0"/>
              <a:t>共线，但可能同向也可能反向。</a:t>
            </a:r>
          </a:p>
        </p:txBody>
      </p:sp>
      <p:sp>
        <p:nvSpPr>
          <p:cNvPr id="7" name="文本框 6">
            <a:extLst>
              <a:ext uri="{FF2B5EF4-FFF2-40B4-BE49-F238E27FC236}">
                <a16:creationId xmlns:a16="http://schemas.microsoft.com/office/drawing/2014/main" id="{53EE18E1-2B11-A0E2-FA74-B08FD2162BAC}"/>
              </a:ext>
            </a:extLst>
          </p:cNvPr>
          <p:cNvSpPr txBox="1"/>
          <p:nvPr/>
        </p:nvSpPr>
        <p:spPr>
          <a:xfrm>
            <a:off x="760392" y="3203594"/>
            <a:ext cx="10681601" cy="2154436"/>
          </a:xfrm>
          <a:prstGeom prst="rect">
            <a:avLst/>
          </a:prstGeom>
          <a:noFill/>
        </p:spPr>
        <p:txBody>
          <a:bodyPr wrap="square" rtlCol="0">
            <a:spAutoFit/>
          </a:bodyPr>
          <a:lstStyle/>
          <a:p>
            <a:r>
              <a:rPr lang="zh-CN" altLang="en-US" dirty="0"/>
              <a:t>如果两线段相交那么就意味着它们互相跨立，即如上图点 </a:t>
            </a:r>
            <a:r>
              <a:rPr lang="en" altLang="zh-CN" dirty="0"/>
              <a:t>A </a:t>
            </a:r>
            <a:r>
              <a:rPr lang="zh-CN" altLang="en-US" dirty="0"/>
              <a:t>和 </a:t>
            </a:r>
            <a:r>
              <a:rPr lang="en" altLang="zh-CN" dirty="0"/>
              <a:t>B </a:t>
            </a:r>
            <a:r>
              <a:rPr lang="zh-CN" altLang="en-US" dirty="0"/>
              <a:t>分别在线段 </a:t>
            </a:r>
            <a:r>
              <a:rPr lang="en" altLang="zh-CN" dirty="0"/>
              <a:t>CD </a:t>
            </a:r>
            <a:r>
              <a:rPr lang="zh-CN" altLang="en-US" dirty="0"/>
              <a:t>两侧，点 </a:t>
            </a:r>
            <a:r>
              <a:rPr lang="en" altLang="zh-CN" dirty="0"/>
              <a:t>C </a:t>
            </a:r>
            <a:r>
              <a:rPr lang="zh-CN" altLang="en-US" dirty="0"/>
              <a:t>和 </a:t>
            </a:r>
            <a:r>
              <a:rPr lang="en" altLang="zh-CN" dirty="0"/>
              <a:t>D </a:t>
            </a:r>
            <a:r>
              <a:rPr lang="zh-CN" altLang="en-US" dirty="0"/>
              <a:t>分别在线 </a:t>
            </a:r>
            <a:r>
              <a:rPr lang="en" altLang="zh-CN" dirty="0"/>
              <a:t>AB </a:t>
            </a:r>
            <a:r>
              <a:rPr lang="zh-CN" altLang="en-US" dirty="0"/>
              <a:t>两侧。 </a:t>
            </a:r>
          </a:p>
          <a:p>
            <a:r>
              <a:rPr lang="zh-CN" altLang="en-US" dirty="0"/>
              <a:t>判断 </a:t>
            </a:r>
            <a:r>
              <a:rPr lang="en" altLang="zh-CN" dirty="0"/>
              <a:t>A </a:t>
            </a:r>
            <a:r>
              <a:rPr lang="zh-CN" altLang="en-US" dirty="0"/>
              <a:t>点与 </a:t>
            </a:r>
            <a:r>
              <a:rPr lang="en" altLang="zh-CN" dirty="0"/>
              <a:t>B </a:t>
            </a:r>
            <a:r>
              <a:rPr lang="zh-CN" altLang="en-US" dirty="0"/>
              <a:t>点是否在线段 </a:t>
            </a:r>
            <a:r>
              <a:rPr lang="en" altLang="zh-CN" dirty="0"/>
              <a:t>DC </a:t>
            </a:r>
            <a:r>
              <a:rPr lang="zh-CN" altLang="en-US" dirty="0"/>
              <a:t>的两侧，即向量 </a:t>
            </a:r>
            <a:r>
              <a:rPr lang="en" altLang="zh-CN" dirty="0"/>
              <a:t>A-D </a:t>
            </a:r>
            <a:r>
              <a:rPr lang="zh-CN" altLang="en-US" dirty="0"/>
              <a:t>与向量 </a:t>
            </a:r>
            <a:r>
              <a:rPr lang="en" altLang="zh-CN" dirty="0"/>
              <a:t>B-D </a:t>
            </a:r>
            <a:r>
              <a:rPr lang="zh-CN" altLang="en-US" dirty="0"/>
              <a:t>分别在向量 </a:t>
            </a:r>
            <a:r>
              <a:rPr lang="en" altLang="zh-CN" dirty="0"/>
              <a:t>C-D </a:t>
            </a:r>
            <a:r>
              <a:rPr lang="zh-CN" altLang="en-US" dirty="0"/>
              <a:t>的两端，也就是其叉积是异号的，即 </a:t>
            </a:r>
            <a:r>
              <a:rPr lang="en-US" altLang="zh-CN" dirty="0"/>
              <a:t>(</a:t>
            </a:r>
            <a:r>
              <a:rPr lang="en" altLang="zh-CN" dirty="0"/>
              <a:t>A−D)×(C−D)∗(B−D)×(C−D)&lt;0</a:t>
            </a:r>
            <a:r>
              <a:rPr lang="zh-CN" altLang="en-US" dirty="0"/>
              <a:t>。</a:t>
            </a:r>
            <a:endParaRPr lang="zh-CN" altLang="en" dirty="0"/>
          </a:p>
          <a:p>
            <a:r>
              <a:rPr lang="zh-CN" altLang="en-US" dirty="0"/>
              <a:t>同时也要证明 </a:t>
            </a:r>
            <a:r>
              <a:rPr lang="en" altLang="zh-CN" dirty="0"/>
              <a:t>C </a:t>
            </a:r>
            <a:r>
              <a:rPr lang="zh-CN" altLang="en-US" dirty="0"/>
              <a:t>点与 </a:t>
            </a:r>
            <a:r>
              <a:rPr lang="en" altLang="zh-CN" dirty="0"/>
              <a:t>D </a:t>
            </a:r>
            <a:r>
              <a:rPr lang="zh-CN" altLang="en-US" dirty="0"/>
              <a:t>点在线段 </a:t>
            </a:r>
            <a:r>
              <a:rPr lang="en" altLang="zh-CN" dirty="0"/>
              <a:t>AB </a:t>
            </a:r>
            <a:r>
              <a:rPr lang="zh-CN" altLang="en-US" dirty="0"/>
              <a:t>的两端，两个同时满足，则表示线段相交。</a:t>
            </a:r>
            <a:endParaRPr lang="en-US" altLang="zh-CN" dirty="0"/>
          </a:p>
          <a:p>
            <a:endParaRPr lang="en-US" altLang="zh-CN" sz="800" dirty="0"/>
          </a:p>
          <a:p>
            <a:r>
              <a:rPr lang="zh-CN" altLang="en-US" dirty="0"/>
              <a:t>由于已经通过包围盒快速排除共线但不相交的情况，因此条件为等号时，两条线段可以判断为相交。</a:t>
            </a:r>
          </a:p>
          <a:p>
            <a:endParaRPr lang="zh-CN" altLang="en-US" dirty="0"/>
          </a:p>
        </p:txBody>
      </p:sp>
      <p:sp>
        <p:nvSpPr>
          <p:cNvPr id="8" name="圆角矩形 7">
            <a:extLst>
              <a:ext uri="{FF2B5EF4-FFF2-40B4-BE49-F238E27FC236}">
                <a16:creationId xmlns:a16="http://schemas.microsoft.com/office/drawing/2014/main" id="{A839237B-8701-A6F5-4AE6-183D2168B6B0}"/>
              </a:ext>
            </a:extLst>
          </p:cNvPr>
          <p:cNvSpPr/>
          <p:nvPr/>
        </p:nvSpPr>
        <p:spPr>
          <a:xfrm>
            <a:off x="760391" y="5248479"/>
            <a:ext cx="10752625" cy="1349269"/>
          </a:xfrm>
          <a:prstGeom prst="roundRect">
            <a:avLst/>
          </a:prstGeom>
          <a:noFill/>
          <a:ln w="38100">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pic>
        <p:nvPicPr>
          <p:cNvPr id="9" name="图片 8">
            <a:extLst>
              <a:ext uri="{FF2B5EF4-FFF2-40B4-BE49-F238E27FC236}">
                <a16:creationId xmlns:a16="http://schemas.microsoft.com/office/drawing/2014/main" id="{B3991DFA-D604-4C1E-E22A-4CF0C09B69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113" y="356916"/>
            <a:ext cx="1033043" cy="1033043"/>
          </a:xfrm>
          <a:prstGeom prst="rect">
            <a:avLst/>
          </a:prstGeom>
        </p:spPr>
      </p:pic>
      <p:pic>
        <p:nvPicPr>
          <p:cNvPr id="10" name="Picture 2" descr="这里写图片描述">
            <a:extLst>
              <a:ext uri="{FF2B5EF4-FFF2-40B4-BE49-F238E27FC236}">
                <a16:creationId xmlns:a16="http://schemas.microsoft.com/office/drawing/2014/main" id="{416E570F-CE02-9669-1AC0-11ED4557DE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7062" y="1291482"/>
            <a:ext cx="2696313" cy="18059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14:presetBounceEnd="34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34000">
                                          <p:cBhvr additive="base">
                                            <p:cTn id="7" dur="750" fill="hold"/>
                                            <p:tgtEl>
                                              <p:spTgt spid="19"/>
                                            </p:tgtEl>
                                            <p:attrNameLst>
                                              <p:attrName>ppt_x</p:attrName>
                                            </p:attrNameLst>
                                          </p:cBhvr>
                                          <p:tavLst>
                                            <p:tav tm="0">
                                              <p:val>
                                                <p:strVal val="1+#ppt_w/2"/>
                                              </p:val>
                                            </p:tav>
                                            <p:tav tm="100000">
                                              <p:val>
                                                <p:strVal val="#ppt_x"/>
                                              </p:val>
                                            </p:tav>
                                          </p:tavLst>
                                        </p:anim>
                                        <p:anim calcmode="lin" valueType="num" p14:bounceEnd="34000">
                                          <p:cBhvr additive="base">
                                            <p:cTn id="8" dur="75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750" fill="hold"/>
                                            <p:tgtEl>
                                              <p:spTgt spid="19"/>
                                            </p:tgtEl>
                                            <p:attrNameLst>
                                              <p:attrName>ppt_x</p:attrName>
                                            </p:attrNameLst>
                                          </p:cBhvr>
                                          <p:tavLst>
                                            <p:tav tm="0">
                                              <p:val>
                                                <p:strVal val="1+#ppt_w/2"/>
                                              </p:val>
                                            </p:tav>
                                            <p:tav tm="100000">
                                              <p:val>
                                                <p:strVal val="#ppt_x"/>
                                              </p:val>
                                            </p:tav>
                                          </p:tavLst>
                                        </p:anim>
                                        <p:anim calcmode="lin" valueType="num">
                                          <p:cBhvr additive="base">
                                            <p:cTn id="8" dur="75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5"/>
          <p:cNvSpPr>
            <a:spLocks/>
          </p:cNvSpPr>
          <p:nvPr/>
        </p:nvSpPr>
        <p:spPr bwMode="auto">
          <a:xfrm rot="5400000">
            <a:off x="-1328692" y="3899487"/>
            <a:ext cx="4966878" cy="106679"/>
          </a:xfrm>
          <a:custGeom>
            <a:avLst/>
            <a:gdLst>
              <a:gd name="T0" fmla="*/ 2147483647 w 2112"/>
              <a:gd name="T1" fmla="*/ 2147483647 h 28"/>
              <a:gd name="T2" fmla="*/ 2147483647 w 2112"/>
              <a:gd name="T3" fmla="*/ 0 h 28"/>
              <a:gd name="T4" fmla="*/ 2147483647 w 2112"/>
              <a:gd name="T5" fmla="*/ 0 h 28"/>
              <a:gd name="T6" fmla="*/ 0 w 2112"/>
              <a:gd name="T7" fmla="*/ 2147483647 h 28"/>
              <a:gd name="T8" fmla="*/ 0 w 2112"/>
              <a:gd name="T9" fmla="*/ 2147483647 h 28"/>
              <a:gd name="T10" fmla="*/ 2147483647 w 2112"/>
              <a:gd name="T11" fmla="*/ 2147483647 h 28"/>
              <a:gd name="T12" fmla="*/ 2147483647 w 2112"/>
              <a:gd name="T13" fmla="*/ 2147483647 h 28"/>
              <a:gd name="T14" fmla="*/ 2147483647 w 211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12" h="28">
                <a:moveTo>
                  <a:pt x="2112" y="14"/>
                </a:moveTo>
                <a:cubicBezTo>
                  <a:pt x="2112" y="7"/>
                  <a:pt x="2098" y="0"/>
                  <a:pt x="2081" y="0"/>
                </a:cubicBezTo>
                <a:cubicBezTo>
                  <a:pt x="30" y="0"/>
                  <a:pt x="30" y="0"/>
                  <a:pt x="30" y="0"/>
                </a:cubicBezTo>
                <a:cubicBezTo>
                  <a:pt x="13" y="0"/>
                  <a:pt x="0" y="7"/>
                  <a:pt x="0" y="14"/>
                </a:cubicBezTo>
                <a:cubicBezTo>
                  <a:pt x="0" y="14"/>
                  <a:pt x="0" y="14"/>
                  <a:pt x="0" y="14"/>
                </a:cubicBezTo>
                <a:cubicBezTo>
                  <a:pt x="0" y="22"/>
                  <a:pt x="13" y="28"/>
                  <a:pt x="30" y="28"/>
                </a:cubicBezTo>
                <a:cubicBezTo>
                  <a:pt x="2081" y="28"/>
                  <a:pt x="2081" y="28"/>
                  <a:pt x="2081" y="28"/>
                </a:cubicBezTo>
                <a:cubicBezTo>
                  <a:pt x="2098" y="28"/>
                  <a:pt x="2112" y="22"/>
                  <a:pt x="2112" y="14"/>
                </a:cubicBezTo>
                <a:close/>
              </a:path>
            </a:pathLst>
          </a:custGeom>
          <a:solidFill>
            <a:schemeClr val="tx1">
              <a:lumMod val="50000"/>
              <a:lumOff val="50000"/>
            </a:schemeClr>
          </a:solidFill>
          <a:ln w="9525">
            <a:noFill/>
            <a:round/>
            <a:headEnd/>
            <a:tailEnd/>
          </a:ln>
        </p:spPr>
        <p:txBody>
          <a:bodyPr/>
          <a:lstStyle/>
          <a:p>
            <a:endParaRPr lang="zh-CN" altLang="en-US"/>
          </a:p>
        </p:txBody>
      </p:sp>
      <p:sp>
        <p:nvSpPr>
          <p:cNvPr id="2" name="椭圆 1"/>
          <p:cNvSpPr/>
          <p:nvPr/>
        </p:nvSpPr>
        <p:spPr>
          <a:xfrm>
            <a:off x="975360" y="1389960"/>
            <a:ext cx="358774" cy="35877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975360" y="3769068"/>
            <a:ext cx="358774" cy="35877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975360" y="5681680"/>
            <a:ext cx="358774" cy="35877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56"/>
          <p:cNvSpPr txBox="1">
            <a:spLocks noChangeArrowheads="1"/>
          </p:cNvSpPr>
          <p:nvPr/>
        </p:nvSpPr>
        <p:spPr bwMode="auto">
          <a:xfrm>
            <a:off x="760392" y="566738"/>
            <a:ext cx="50958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200" b="1" dirty="0">
                <a:solidFill>
                  <a:schemeClr val="tx1">
                    <a:lumMod val="50000"/>
                    <a:lumOff val="50000"/>
                  </a:schemeClr>
                </a:solidFill>
                <a:latin typeface="Agency FB" panose="020B0503020202020204" pitchFamily="34" charset="0"/>
              </a:rPr>
              <a:t>Polygon</a:t>
            </a:r>
            <a:r>
              <a:rPr lang="zh-CN" altLang="en-US" sz="3200" b="1" dirty="0">
                <a:solidFill>
                  <a:schemeClr val="tx1">
                    <a:lumMod val="50000"/>
                    <a:lumOff val="50000"/>
                  </a:schemeClr>
                </a:solidFill>
                <a:latin typeface="Agency FB" panose="020B0503020202020204" pitchFamily="34" charset="0"/>
              </a:rPr>
              <a:t>的内环几何数据存储</a:t>
            </a:r>
            <a:endParaRPr lang="en-US" altLang="zh-CN" sz="3200" b="1" dirty="0">
              <a:solidFill>
                <a:schemeClr val="tx1">
                  <a:lumMod val="75000"/>
                  <a:lumOff val="25000"/>
                </a:schemeClr>
              </a:solidFill>
              <a:latin typeface="Agency FB" panose="020B0503020202020204" pitchFamily="34" charset="0"/>
            </a:endParaRPr>
          </a:p>
        </p:txBody>
      </p:sp>
      <p:sp>
        <p:nvSpPr>
          <p:cNvPr id="5" name="文本框 4">
            <a:extLst>
              <a:ext uri="{FF2B5EF4-FFF2-40B4-BE49-F238E27FC236}">
                <a16:creationId xmlns:a16="http://schemas.microsoft.com/office/drawing/2014/main" id="{15302F49-B7C5-F0FC-3459-CDBC0F289B18}"/>
              </a:ext>
            </a:extLst>
          </p:cNvPr>
          <p:cNvSpPr txBox="1"/>
          <p:nvPr/>
        </p:nvSpPr>
        <p:spPr>
          <a:xfrm>
            <a:off x="1566862" y="1282287"/>
            <a:ext cx="9474333" cy="5691110"/>
          </a:xfrm>
          <a:prstGeom prst="rect">
            <a:avLst/>
          </a:prstGeom>
          <a:noFill/>
        </p:spPr>
        <p:txBody>
          <a:bodyPr wrap="square" rtlCol="0">
            <a:spAutoFit/>
          </a:bodyPr>
          <a:lstStyle/>
          <a:p>
            <a:pPr>
              <a:lnSpc>
                <a:spcPct val="150000"/>
              </a:lnSpc>
            </a:pPr>
            <a:r>
              <a:rPr lang="zh-CN" altLang="en-US" sz="2400" b="1" dirty="0">
                <a:solidFill>
                  <a:schemeClr val="bg1">
                    <a:lumMod val="50000"/>
                  </a:schemeClr>
                </a:solidFill>
                <a:latin typeface="+mn-ea"/>
                <a:ea typeface="+mn-ea"/>
              </a:rPr>
              <a:t>新增成员变量：</a:t>
            </a:r>
          </a:p>
          <a:p>
            <a:pPr>
              <a:lnSpc>
                <a:spcPct val="150000"/>
              </a:lnSpc>
              <a:buFont typeface="Arial" panose="020B0604020202020204" pitchFamily="34" charset="0"/>
              <a:buChar char="•"/>
            </a:pPr>
            <a:r>
              <a:rPr lang="zh-CN" altLang="en-US" dirty="0">
                <a:latin typeface="+mn-ea"/>
                <a:ea typeface="+mn-ea"/>
              </a:rPr>
              <a:t> </a:t>
            </a:r>
            <a:r>
              <a:rPr lang="en" altLang="zh-CN" b="1" dirty="0" err="1">
                <a:latin typeface="+mn-ea"/>
                <a:ea typeface="+mn-ea"/>
              </a:rPr>
              <a:t>interiorRing</a:t>
            </a:r>
            <a:r>
              <a:rPr lang="zh-CN" altLang="en" dirty="0">
                <a:latin typeface="+mn-ea"/>
                <a:ea typeface="+mn-ea"/>
              </a:rPr>
              <a:t>：</a:t>
            </a:r>
            <a:r>
              <a:rPr lang="zh-CN" altLang="en-US" dirty="0">
                <a:latin typeface="+mn-ea"/>
                <a:ea typeface="+mn-ea"/>
              </a:rPr>
              <a:t>类型为 </a:t>
            </a:r>
            <a:r>
              <a:rPr lang="en" altLang="zh-CN" dirty="0" err="1">
                <a:latin typeface="+mn-ea"/>
                <a:ea typeface="+mn-ea"/>
              </a:rPr>
              <a:t>LineString</a:t>
            </a:r>
            <a:r>
              <a:rPr lang="zh-CN" altLang="en" dirty="0">
                <a:latin typeface="+mn-ea"/>
                <a:ea typeface="+mn-ea"/>
              </a:rPr>
              <a:t>，</a:t>
            </a:r>
            <a:r>
              <a:rPr lang="zh-CN" altLang="en-US" dirty="0">
                <a:latin typeface="+mn-ea"/>
                <a:ea typeface="+mn-ea"/>
              </a:rPr>
              <a:t>表示多边形的一个内部边界（即一个“洞”）。</a:t>
            </a:r>
          </a:p>
          <a:p>
            <a:pPr>
              <a:lnSpc>
                <a:spcPct val="150000"/>
              </a:lnSpc>
              <a:buFont typeface="Arial" panose="020B0604020202020204" pitchFamily="34" charset="0"/>
              <a:buChar char="•"/>
            </a:pPr>
            <a:r>
              <a:rPr lang="zh-CN" altLang="en-US" dirty="0">
                <a:latin typeface="+mn-ea"/>
                <a:ea typeface="+mn-ea"/>
              </a:rPr>
              <a:t> </a:t>
            </a:r>
            <a:r>
              <a:rPr lang="en" altLang="zh-CN" b="1" dirty="0" err="1">
                <a:latin typeface="+mn-ea"/>
                <a:ea typeface="+mn-ea"/>
              </a:rPr>
              <a:t>interiorRingList</a:t>
            </a:r>
            <a:r>
              <a:rPr lang="zh-CN" altLang="en" dirty="0">
                <a:latin typeface="+mn-ea"/>
                <a:ea typeface="+mn-ea"/>
              </a:rPr>
              <a:t>：</a:t>
            </a:r>
            <a:r>
              <a:rPr lang="zh-CN" altLang="en-US" dirty="0">
                <a:latin typeface="+mn-ea"/>
                <a:ea typeface="+mn-ea"/>
              </a:rPr>
              <a:t>类型为 </a:t>
            </a:r>
            <a:r>
              <a:rPr lang="en" altLang="zh-CN" dirty="0">
                <a:latin typeface="+mn-ea"/>
                <a:ea typeface="+mn-ea"/>
              </a:rPr>
              <a:t>std::vector&lt;</a:t>
            </a:r>
            <a:r>
              <a:rPr lang="en" altLang="zh-CN" dirty="0" err="1">
                <a:latin typeface="+mn-ea"/>
                <a:ea typeface="+mn-ea"/>
              </a:rPr>
              <a:t>LineString</a:t>
            </a:r>
            <a:r>
              <a:rPr lang="en" altLang="zh-CN" dirty="0">
                <a:latin typeface="+mn-ea"/>
                <a:ea typeface="+mn-ea"/>
              </a:rPr>
              <a:t>&gt;</a:t>
            </a:r>
            <a:r>
              <a:rPr lang="zh-CN" altLang="en" dirty="0">
                <a:latin typeface="+mn-ea"/>
                <a:ea typeface="+mn-ea"/>
              </a:rPr>
              <a:t>，</a:t>
            </a:r>
            <a:r>
              <a:rPr lang="zh-CN" altLang="en-US" dirty="0">
                <a:latin typeface="+mn-ea"/>
                <a:ea typeface="+mn-ea"/>
              </a:rPr>
              <a:t>表示多边形有多个内部边界。</a:t>
            </a:r>
          </a:p>
          <a:p>
            <a:pPr>
              <a:lnSpc>
                <a:spcPct val="150000"/>
              </a:lnSpc>
              <a:buFont typeface="Arial" panose="020B0604020202020204" pitchFamily="34" charset="0"/>
              <a:buChar char="•"/>
            </a:pPr>
            <a:r>
              <a:rPr lang="zh-CN" altLang="en-US" dirty="0">
                <a:latin typeface="+mn-ea"/>
                <a:ea typeface="+mn-ea"/>
              </a:rPr>
              <a:t> </a:t>
            </a:r>
            <a:r>
              <a:rPr lang="en" altLang="zh-CN" b="1" dirty="0" err="1">
                <a:latin typeface="+mn-ea"/>
                <a:ea typeface="+mn-ea"/>
              </a:rPr>
              <a:t>hasInteriorRing</a:t>
            </a:r>
            <a:r>
              <a:rPr lang="en" altLang="zh-CN" dirty="0">
                <a:latin typeface="+mn-ea"/>
                <a:ea typeface="+mn-ea"/>
              </a:rPr>
              <a:t> </a:t>
            </a:r>
            <a:r>
              <a:rPr lang="zh-CN" altLang="en-US" dirty="0">
                <a:latin typeface="+mn-ea"/>
                <a:ea typeface="+mn-ea"/>
              </a:rPr>
              <a:t>和 </a:t>
            </a:r>
            <a:r>
              <a:rPr lang="en" altLang="zh-CN" b="1" dirty="0" err="1">
                <a:latin typeface="+mn-ea"/>
                <a:ea typeface="+mn-ea"/>
              </a:rPr>
              <a:t>hasInteriorRingList</a:t>
            </a:r>
            <a:r>
              <a:rPr lang="zh-CN" altLang="en" dirty="0">
                <a:latin typeface="+mn-ea"/>
                <a:ea typeface="+mn-ea"/>
              </a:rPr>
              <a:t>：</a:t>
            </a:r>
            <a:r>
              <a:rPr lang="zh-CN" altLang="en-US" dirty="0">
                <a:latin typeface="+mn-ea"/>
                <a:ea typeface="+mn-ea"/>
              </a:rPr>
              <a:t>布尔值，指示多边形是否有内环，以及是否有多个内环。</a:t>
            </a:r>
            <a:endParaRPr lang="en-US" altLang="zh-CN" dirty="0">
              <a:latin typeface="+mn-ea"/>
              <a:ea typeface="+mn-ea"/>
            </a:endParaRPr>
          </a:p>
          <a:p>
            <a:endParaRPr lang="en-US" altLang="zh-CN" sz="800" dirty="0">
              <a:latin typeface="+mn-ea"/>
              <a:ea typeface="+mn-ea"/>
            </a:endParaRPr>
          </a:p>
          <a:p>
            <a:pPr>
              <a:lnSpc>
                <a:spcPct val="150000"/>
              </a:lnSpc>
            </a:pPr>
            <a:r>
              <a:rPr lang="zh-CN" altLang="en-US" sz="2400" b="1" dirty="0">
                <a:solidFill>
                  <a:schemeClr val="bg1">
                    <a:lumMod val="50000"/>
                  </a:schemeClr>
                </a:solidFill>
                <a:latin typeface="+mn-ea"/>
                <a:ea typeface="+mn-ea"/>
              </a:rPr>
              <a:t>新增构造函数：</a:t>
            </a:r>
          </a:p>
          <a:p>
            <a:pPr>
              <a:lnSpc>
                <a:spcPct val="150000"/>
              </a:lnSpc>
              <a:buFont typeface="Arial" panose="020B0604020202020204" pitchFamily="34" charset="0"/>
              <a:buChar char="•"/>
            </a:pPr>
            <a:r>
              <a:rPr lang="zh-CN" altLang="en-US" dirty="0">
                <a:latin typeface="+mn-ea"/>
                <a:ea typeface="+mn-ea"/>
              </a:rPr>
              <a:t> </a:t>
            </a:r>
            <a:r>
              <a:rPr lang="zh-CN" altLang="en-US" b="1" dirty="0">
                <a:latin typeface="+mn-ea"/>
                <a:ea typeface="+mn-ea"/>
              </a:rPr>
              <a:t>带有两个 </a:t>
            </a:r>
            <a:r>
              <a:rPr lang="en" altLang="zh-CN" b="1" dirty="0" err="1">
                <a:latin typeface="+mn-ea"/>
                <a:ea typeface="+mn-ea"/>
              </a:rPr>
              <a:t>LineString</a:t>
            </a:r>
            <a:r>
              <a:rPr lang="en" altLang="zh-CN" b="1" dirty="0">
                <a:latin typeface="+mn-ea"/>
                <a:ea typeface="+mn-ea"/>
              </a:rPr>
              <a:t> </a:t>
            </a:r>
            <a:r>
              <a:rPr lang="zh-CN" altLang="en-US" b="1" dirty="0">
                <a:latin typeface="+mn-ea"/>
                <a:ea typeface="+mn-ea"/>
              </a:rPr>
              <a:t>参数的构造函数</a:t>
            </a:r>
            <a:r>
              <a:rPr lang="zh-CN" altLang="en-US" dirty="0">
                <a:latin typeface="+mn-ea"/>
                <a:ea typeface="+mn-ea"/>
              </a:rPr>
              <a:t>：用于创建具有外环和一个内环的多边形。</a:t>
            </a:r>
          </a:p>
          <a:p>
            <a:pPr>
              <a:lnSpc>
                <a:spcPct val="150000"/>
              </a:lnSpc>
              <a:buFont typeface="Arial" panose="020B0604020202020204" pitchFamily="34" charset="0"/>
              <a:buChar char="•"/>
            </a:pPr>
            <a:r>
              <a:rPr lang="zh-CN" altLang="en-US" dirty="0">
                <a:latin typeface="+mn-ea"/>
                <a:ea typeface="+mn-ea"/>
              </a:rPr>
              <a:t> </a:t>
            </a:r>
            <a:r>
              <a:rPr lang="zh-CN" altLang="en-US" b="1" dirty="0">
                <a:latin typeface="+mn-ea"/>
                <a:ea typeface="+mn-ea"/>
              </a:rPr>
              <a:t>带有一个 </a:t>
            </a:r>
            <a:r>
              <a:rPr lang="en" altLang="zh-CN" b="1" dirty="0" err="1">
                <a:latin typeface="+mn-ea"/>
                <a:ea typeface="+mn-ea"/>
              </a:rPr>
              <a:t>LineString</a:t>
            </a:r>
            <a:r>
              <a:rPr lang="en" altLang="zh-CN" b="1" dirty="0">
                <a:latin typeface="+mn-ea"/>
                <a:ea typeface="+mn-ea"/>
              </a:rPr>
              <a:t> </a:t>
            </a:r>
            <a:r>
              <a:rPr lang="zh-CN" altLang="en-US" b="1" dirty="0">
                <a:latin typeface="+mn-ea"/>
                <a:ea typeface="+mn-ea"/>
              </a:rPr>
              <a:t>和一个 </a:t>
            </a:r>
            <a:r>
              <a:rPr lang="en" altLang="zh-CN" b="1" dirty="0" err="1">
                <a:latin typeface="+mn-ea"/>
                <a:ea typeface="+mn-ea"/>
              </a:rPr>
              <a:t>LineString</a:t>
            </a:r>
            <a:r>
              <a:rPr lang="en" altLang="zh-CN" b="1" dirty="0">
                <a:latin typeface="+mn-ea"/>
                <a:ea typeface="+mn-ea"/>
              </a:rPr>
              <a:t> </a:t>
            </a:r>
            <a:r>
              <a:rPr lang="zh-CN" altLang="en-US" b="1" dirty="0">
                <a:latin typeface="+mn-ea"/>
                <a:ea typeface="+mn-ea"/>
              </a:rPr>
              <a:t>向量参数的构造函数</a:t>
            </a:r>
            <a:r>
              <a:rPr lang="zh-CN" altLang="en-US" dirty="0">
                <a:latin typeface="+mn-ea"/>
                <a:ea typeface="+mn-ea"/>
              </a:rPr>
              <a:t>：用于创建具有外环和多个内环的多边形。</a:t>
            </a:r>
            <a:endParaRPr lang="en-US" altLang="zh-CN" dirty="0">
              <a:latin typeface="+mn-ea"/>
              <a:ea typeface="+mn-ea"/>
            </a:endParaRPr>
          </a:p>
          <a:p>
            <a:endParaRPr lang="zh-CN" altLang="en-US" sz="800" dirty="0">
              <a:latin typeface="+mn-ea"/>
              <a:ea typeface="+mn-ea"/>
            </a:endParaRPr>
          </a:p>
          <a:p>
            <a:pPr>
              <a:lnSpc>
                <a:spcPct val="150000"/>
              </a:lnSpc>
            </a:pPr>
            <a:r>
              <a:rPr lang="zh-CN" altLang="en-US" sz="2400" b="1" dirty="0">
                <a:solidFill>
                  <a:schemeClr val="bg1">
                    <a:lumMod val="50000"/>
                  </a:schemeClr>
                </a:solidFill>
                <a:latin typeface="+mn-ea"/>
                <a:ea typeface="+mn-ea"/>
              </a:rPr>
              <a:t>新增成员函数：</a:t>
            </a:r>
          </a:p>
          <a:p>
            <a:pPr>
              <a:lnSpc>
                <a:spcPct val="150000"/>
              </a:lnSpc>
              <a:buFont typeface="Arial" panose="020B0604020202020204" pitchFamily="34" charset="0"/>
              <a:buChar char="•"/>
            </a:pPr>
            <a:r>
              <a:rPr lang="zh-CN" altLang="en-US" dirty="0">
                <a:latin typeface="+mn-ea"/>
                <a:ea typeface="+mn-ea"/>
              </a:rPr>
              <a:t> </a:t>
            </a:r>
            <a:r>
              <a:rPr lang="en" altLang="zh-CN" b="1" dirty="0" err="1">
                <a:latin typeface="+mn-ea"/>
                <a:ea typeface="+mn-ea"/>
              </a:rPr>
              <a:t>getInteriorRing</a:t>
            </a:r>
            <a:r>
              <a:rPr lang="en" altLang="zh-CN" b="1" dirty="0">
                <a:latin typeface="+mn-ea"/>
                <a:ea typeface="+mn-ea"/>
              </a:rPr>
              <a:t> </a:t>
            </a:r>
            <a:r>
              <a:rPr lang="zh-CN" altLang="en-US" b="1" dirty="0">
                <a:latin typeface="+mn-ea"/>
                <a:ea typeface="+mn-ea"/>
              </a:rPr>
              <a:t>和 </a:t>
            </a:r>
            <a:r>
              <a:rPr lang="en" altLang="zh-CN" b="1" dirty="0" err="1">
                <a:latin typeface="+mn-ea"/>
                <a:ea typeface="+mn-ea"/>
              </a:rPr>
              <a:t>getInteriorRingList</a:t>
            </a:r>
            <a:r>
              <a:rPr lang="zh-CN" altLang="en" dirty="0">
                <a:latin typeface="+mn-ea"/>
                <a:ea typeface="+mn-ea"/>
              </a:rPr>
              <a:t>：</a:t>
            </a:r>
            <a:r>
              <a:rPr lang="zh-CN" altLang="en-US" dirty="0">
                <a:latin typeface="+mn-ea"/>
                <a:ea typeface="+mn-ea"/>
              </a:rPr>
              <a:t>提供访问内环的方法。</a:t>
            </a:r>
          </a:p>
          <a:p>
            <a:pPr>
              <a:lnSpc>
                <a:spcPct val="150000"/>
              </a:lnSpc>
            </a:pPr>
            <a:endParaRPr kumimoji="1" lang="zh-CN" altLang="en-US" dirty="0">
              <a:latin typeface="+mn-ea"/>
              <a:ea typeface="+mn-ea"/>
            </a:endParaRPr>
          </a:p>
        </p:txBody>
      </p:sp>
      <p:pic>
        <p:nvPicPr>
          <p:cNvPr id="6" name="图片 5">
            <a:extLst>
              <a:ext uri="{FF2B5EF4-FFF2-40B4-BE49-F238E27FC236}">
                <a16:creationId xmlns:a16="http://schemas.microsoft.com/office/drawing/2014/main" id="{3991917E-9A5C-9CCA-5CD1-EC3E7BCD5F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113" y="356916"/>
            <a:ext cx="1033043" cy="1033043"/>
          </a:xfrm>
          <a:prstGeom prst="rect">
            <a:avLst/>
          </a:prstGeom>
        </p:spPr>
      </p:pic>
    </p:spTree>
    <p:extLst>
      <p:ext uri="{BB962C8B-B14F-4D97-AF65-F5344CB8AC3E}">
        <p14:creationId xmlns:p14="http://schemas.microsoft.com/office/powerpoint/2010/main" val="1042320975"/>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2" accel="76000" fill="hold" grpId="0" nodeType="afterEffect" p14:presetBounceEnd="34000">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14:bounceEnd="34000">
                                          <p:cBhvr additive="base">
                                            <p:cTn id="7" dur="750" fill="hold"/>
                                            <p:tgtEl>
                                              <p:spTgt spid="44"/>
                                            </p:tgtEl>
                                            <p:attrNameLst>
                                              <p:attrName>ppt_x</p:attrName>
                                            </p:attrNameLst>
                                          </p:cBhvr>
                                          <p:tavLst>
                                            <p:tav tm="0">
                                              <p:val>
                                                <p:strVal val="1+#ppt_w/2"/>
                                              </p:val>
                                            </p:tav>
                                            <p:tav tm="100000">
                                              <p:val>
                                                <p:strVal val="#ppt_x"/>
                                              </p:val>
                                            </p:tav>
                                          </p:tavLst>
                                        </p:anim>
                                        <p:anim calcmode="lin" valueType="num" p14:bounceEnd="34000">
                                          <p:cBhvr additive="base">
                                            <p:cTn id="8" dur="750" fill="hold"/>
                                            <p:tgtEl>
                                              <p:spTgt spid="4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2" presetClass="entr" presetSubtype="8"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par>
                              <p:cTn id="13" fill="hold">
                                <p:stCondLst>
                                  <p:cond delay="1250"/>
                                </p:stCondLst>
                                <p:childTnLst>
                                  <p:par>
                                    <p:cTn id="14" presetID="53" presetClass="entr" presetSubtype="16"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fltVal val="0"/>
                                              </p:val>
                                            </p:tav>
                                            <p:tav tm="100000">
                                              <p:val>
                                                <p:strVal val="#ppt_w"/>
                                              </p:val>
                                            </p:tav>
                                          </p:tavLst>
                                        </p:anim>
                                        <p:anim calcmode="lin" valueType="num">
                                          <p:cBhvr>
                                            <p:cTn id="17" dur="500" fill="hold"/>
                                            <p:tgtEl>
                                              <p:spTgt spid="2"/>
                                            </p:tgtEl>
                                            <p:attrNameLst>
                                              <p:attrName>ppt_h</p:attrName>
                                            </p:attrNameLst>
                                          </p:cBhvr>
                                          <p:tavLst>
                                            <p:tav tm="0">
                                              <p:val>
                                                <p:fltVal val="0"/>
                                              </p:val>
                                            </p:tav>
                                            <p:tav tm="100000">
                                              <p:val>
                                                <p:strVal val="#ppt_h"/>
                                              </p:val>
                                            </p:tav>
                                          </p:tavLst>
                                        </p:anim>
                                        <p:animEffect transition="in" filter="fade">
                                          <p:cBhvr>
                                            <p:cTn id="18" dur="500"/>
                                            <p:tgtEl>
                                              <p:spTgt spid="2"/>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anim calcmode="lin" valueType="num">
                                          <p:cBhvr>
                                            <p:cTn id="21" dur="500" fill="hold"/>
                                            <p:tgtEl>
                                              <p:spTgt spid="41"/>
                                            </p:tgtEl>
                                            <p:attrNameLst>
                                              <p:attrName>ppt_w</p:attrName>
                                            </p:attrNameLst>
                                          </p:cBhvr>
                                          <p:tavLst>
                                            <p:tav tm="0">
                                              <p:val>
                                                <p:fltVal val="0"/>
                                              </p:val>
                                            </p:tav>
                                            <p:tav tm="100000">
                                              <p:val>
                                                <p:strVal val="#ppt_w"/>
                                              </p:val>
                                            </p:tav>
                                          </p:tavLst>
                                        </p:anim>
                                        <p:anim calcmode="lin" valueType="num">
                                          <p:cBhvr>
                                            <p:cTn id="22" dur="500" fill="hold"/>
                                            <p:tgtEl>
                                              <p:spTgt spid="41"/>
                                            </p:tgtEl>
                                            <p:attrNameLst>
                                              <p:attrName>ppt_h</p:attrName>
                                            </p:attrNameLst>
                                          </p:cBhvr>
                                          <p:tavLst>
                                            <p:tav tm="0">
                                              <p:val>
                                                <p:fltVal val="0"/>
                                              </p:val>
                                            </p:tav>
                                            <p:tav tm="100000">
                                              <p:val>
                                                <p:strVal val="#ppt_h"/>
                                              </p:val>
                                            </p:tav>
                                          </p:tavLst>
                                        </p:anim>
                                        <p:animEffect transition="in" filter="fade">
                                          <p:cBhvr>
                                            <p:cTn id="23" dur="500"/>
                                            <p:tgtEl>
                                              <p:spTgt spid="41"/>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 calcmode="lin" valueType="num">
                                          <p:cBhvr>
                                            <p:cTn id="26" dur="500" fill="hold"/>
                                            <p:tgtEl>
                                              <p:spTgt spid="42"/>
                                            </p:tgtEl>
                                            <p:attrNameLst>
                                              <p:attrName>ppt_w</p:attrName>
                                            </p:attrNameLst>
                                          </p:cBhvr>
                                          <p:tavLst>
                                            <p:tav tm="0">
                                              <p:val>
                                                <p:fltVal val="0"/>
                                              </p:val>
                                            </p:tav>
                                            <p:tav tm="100000">
                                              <p:val>
                                                <p:strVal val="#ppt_w"/>
                                              </p:val>
                                            </p:tav>
                                          </p:tavLst>
                                        </p:anim>
                                        <p:anim calcmode="lin" valueType="num">
                                          <p:cBhvr>
                                            <p:cTn id="27" dur="500" fill="hold"/>
                                            <p:tgtEl>
                                              <p:spTgt spid="42"/>
                                            </p:tgtEl>
                                            <p:attrNameLst>
                                              <p:attrName>ppt_h</p:attrName>
                                            </p:attrNameLst>
                                          </p:cBhvr>
                                          <p:tavLst>
                                            <p:tav tm="0">
                                              <p:val>
                                                <p:fltVal val="0"/>
                                              </p:val>
                                            </p:tav>
                                            <p:tav tm="100000">
                                              <p:val>
                                                <p:strVal val="#ppt_h"/>
                                              </p:val>
                                            </p:tav>
                                          </p:tavLst>
                                        </p:anim>
                                        <p:animEffect transition="in" filter="fade">
                                          <p:cBhvr>
                                            <p:cTn id="2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1" grpId="0" animBg="1"/>
          <p:bldP spid="42" grpId="0" animBg="1"/>
          <p:bldP spid="44" grpId="0"/>
        </p:bldLst>
      </p:timing>
    </mc:Choice>
    <mc:Fallback xmlns="">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2" accel="76000"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750" fill="hold"/>
                                            <p:tgtEl>
                                              <p:spTgt spid="44"/>
                                            </p:tgtEl>
                                            <p:attrNameLst>
                                              <p:attrName>ppt_x</p:attrName>
                                            </p:attrNameLst>
                                          </p:cBhvr>
                                          <p:tavLst>
                                            <p:tav tm="0">
                                              <p:val>
                                                <p:strVal val="1+#ppt_w/2"/>
                                              </p:val>
                                            </p:tav>
                                            <p:tav tm="100000">
                                              <p:val>
                                                <p:strVal val="#ppt_x"/>
                                              </p:val>
                                            </p:tav>
                                          </p:tavLst>
                                        </p:anim>
                                        <p:anim calcmode="lin" valueType="num">
                                          <p:cBhvr additive="base">
                                            <p:cTn id="8" dur="750" fill="hold"/>
                                            <p:tgtEl>
                                              <p:spTgt spid="4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2" presetClass="entr" presetSubtype="8"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par>
                              <p:cTn id="13" fill="hold">
                                <p:stCondLst>
                                  <p:cond delay="1250"/>
                                </p:stCondLst>
                                <p:childTnLst>
                                  <p:par>
                                    <p:cTn id="14" presetID="53" presetClass="entr" presetSubtype="16"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fltVal val="0"/>
                                              </p:val>
                                            </p:tav>
                                            <p:tav tm="100000">
                                              <p:val>
                                                <p:strVal val="#ppt_w"/>
                                              </p:val>
                                            </p:tav>
                                          </p:tavLst>
                                        </p:anim>
                                        <p:anim calcmode="lin" valueType="num">
                                          <p:cBhvr>
                                            <p:cTn id="17" dur="500" fill="hold"/>
                                            <p:tgtEl>
                                              <p:spTgt spid="2"/>
                                            </p:tgtEl>
                                            <p:attrNameLst>
                                              <p:attrName>ppt_h</p:attrName>
                                            </p:attrNameLst>
                                          </p:cBhvr>
                                          <p:tavLst>
                                            <p:tav tm="0">
                                              <p:val>
                                                <p:fltVal val="0"/>
                                              </p:val>
                                            </p:tav>
                                            <p:tav tm="100000">
                                              <p:val>
                                                <p:strVal val="#ppt_h"/>
                                              </p:val>
                                            </p:tav>
                                          </p:tavLst>
                                        </p:anim>
                                        <p:animEffect transition="in" filter="fade">
                                          <p:cBhvr>
                                            <p:cTn id="18" dur="500"/>
                                            <p:tgtEl>
                                              <p:spTgt spid="2"/>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anim calcmode="lin" valueType="num">
                                          <p:cBhvr>
                                            <p:cTn id="21" dur="500" fill="hold"/>
                                            <p:tgtEl>
                                              <p:spTgt spid="41"/>
                                            </p:tgtEl>
                                            <p:attrNameLst>
                                              <p:attrName>ppt_w</p:attrName>
                                            </p:attrNameLst>
                                          </p:cBhvr>
                                          <p:tavLst>
                                            <p:tav tm="0">
                                              <p:val>
                                                <p:fltVal val="0"/>
                                              </p:val>
                                            </p:tav>
                                            <p:tav tm="100000">
                                              <p:val>
                                                <p:strVal val="#ppt_w"/>
                                              </p:val>
                                            </p:tav>
                                          </p:tavLst>
                                        </p:anim>
                                        <p:anim calcmode="lin" valueType="num">
                                          <p:cBhvr>
                                            <p:cTn id="22" dur="500" fill="hold"/>
                                            <p:tgtEl>
                                              <p:spTgt spid="41"/>
                                            </p:tgtEl>
                                            <p:attrNameLst>
                                              <p:attrName>ppt_h</p:attrName>
                                            </p:attrNameLst>
                                          </p:cBhvr>
                                          <p:tavLst>
                                            <p:tav tm="0">
                                              <p:val>
                                                <p:fltVal val="0"/>
                                              </p:val>
                                            </p:tav>
                                            <p:tav tm="100000">
                                              <p:val>
                                                <p:strVal val="#ppt_h"/>
                                              </p:val>
                                            </p:tav>
                                          </p:tavLst>
                                        </p:anim>
                                        <p:animEffect transition="in" filter="fade">
                                          <p:cBhvr>
                                            <p:cTn id="23" dur="500"/>
                                            <p:tgtEl>
                                              <p:spTgt spid="41"/>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 calcmode="lin" valueType="num">
                                          <p:cBhvr>
                                            <p:cTn id="26" dur="500" fill="hold"/>
                                            <p:tgtEl>
                                              <p:spTgt spid="42"/>
                                            </p:tgtEl>
                                            <p:attrNameLst>
                                              <p:attrName>ppt_w</p:attrName>
                                            </p:attrNameLst>
                                          </p:cBhvr>
                                          <p:tavLst>
                                            <p:tav tm="0">
                                              <p:val>
                                                <p:fltVal val="0"/>
                                              </p:val>
                                            </p:tav>
                                            <p:tav tm="100000">
                                              <p:val>
                                                <p:strVal val="#ppt_w"/>
                                              </p:val>
                                            </p:tav>
                                          </p:tavLst>
                                        </p:anim>
                                        <p:anim calcmode="lin" valueType="num">
                                          <p:cBhvr>
                                            <p:cTn id="27" dur="500" fill="hold"/>
                                            <p:tgtEl>
                                              <p:spTgt spid="42"/>
                                            </p:tgtEl>
                                            <p:attrNameLst>
                                              <p:attrName>ppt_h</p:attrName>
                                            </p:attrNameLst>
                                          </p:cBhvr>
                                          <p:tavLst>
                                            <p:tav tm="0">
                                              <p:val>
                                                <p:fltVal val="0"/>
                                              </p:val>
                                            </p:tav>
                                            <p:tav tm="100000">
                                              <p:val>
                                                <p:strVal val="#ppt_h"/>
                                              </p:val>
                                            </p:tav>
                                          </p:tavLst>
                                        </p:anim>
                                        <p:animEffect transition="in" filter="fade">
                                          <p:cBhvr>
                                            <p:cTn id="2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1" grpId="0" animBg="1"/>
          <p:bldP spid="42" grpId="0" animBg="1"/>
          <p:bldP spid="44"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56"/>
          <p:cNvSpPr txBox="1">
            <a:spLocks noChangeArrowheads="1"/>
          </p:cNvSpPr>
          <p:nvPr/>
        </p:nvSpPr>
        <p:spPr bwMode="auto">
          <a:xfrm>
            <a:off x="760392" y="566738"/>
            <a:ext cx="622316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200" b="1" dirty="0" err="1">
                <a:solidFill>
                  <a:schemeClr val="tx1">
                    <a:lumMod val="50000"/>
                    <a:lumOff val="50000"/>
                  </a:schemeClr>
                </a:solidFill>
                <a:latin typeface="Agency FB" panose="020B0503020202020204" pitchFamily="34" charset="0"/>
              </a:rPr>
              <a:t>LineString</a:t>
            </a:r>
            <a:r>
              <a:rPr lang="zh-CN" altLang="en-US" sz="3200" b="1" dirty="0">
                <a:solidFill>
                  <a:schemeClr val="tx1">
                    <a:lumMod val="50000"/>
                    <a:lumOff val="50000"/>
                  </a:schemeClr>
                </a:solidFill>
                <a:latin typeface="Agency FB" panose="020B0503020202020204" pitchFamily="34" charset="0"/>
              </a:rPr>
              <a:t>到</a:t>
            </a:r>
            <a:r>
              <a:rPr lang="en-US" altLang="zh-CN" sz="3200" b="1" dirty="0">
                <a:solidFill>
                  <a:schemeClr val="tx1">
                    <a:lumMod val="50000"/>
                    <a:lumOff val="50000"/>
                  </a:schemeClr>
                </a:solidFill>
                <a:latin typeface="Agency FB" panose="020B0503020202020204" pitchFamily="34" charset="0"/>
              </a:rPr>
              <a:t>Polygon</a:t>
            </a:r>
            <a:r>
              <a:rPr lang="zh-CN" altLang="en-US" sz="3200" b="1" dirty="0">
                <a:solidFill>
                  <a:schemeClr val="tx1">
                    <a:lumMod val="50000"/>
                    <a:lumOff val="50000"/>
                  </a:schemeClr>
                </a:solidFill>
                <a:latin typeface="Agency FB" panose="020B0503020202020204" pitchFamily="34" charset="0"/>
              </a:rPr>
              <a:t>的欧式距离计算</a:t>
            </a:r>
            <a:endParaRPr lang="en-US" altLang="zh-CN" sz="3200" b="1" dirty="0">
              <a:solidFill>
                <a:schemeClr val="tx1">
                  <a:lumMod val="75000"/>
                  <a:lumOff val="25000"/>
                </a:schemeClr>
              </a:solidFill>
              <a:latin typeface="Agency FB" panose="020B0503020202020204" pitchFamily="34" charset="0"/>
            </a:endParaRPr>
          </a:p>
        </p:txBody>
      </p:sp>
      <p:sp>
        <p:nvSpPr>
          <p:cNvPr id="49" name="椭圆 48"/>
          <p:cNvSpPr/>
          <p:nvPr/>
        </p:nvSpPr>
        <p:spPr>
          <a:xfrm>
            <a:off x="-1635198" y="2062739"/>
            <a:ext cx="3270396" cy="32703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50" name="椭圆 49"/>
          <p:cNvSpPr/>
          <p:nvPr/>
        </p:nvSpPr>
        <p:spPr>
          <a:xfrm>
            <a:off x="-2924166" y="773771"/>
            <a:ext cx="5848331" cy="5848331"/>
          </a:xfrm>
          <a:prstGeom prst="ellipse">
            <a:avLst/>
          </a:prstGeom>
          <a:noFill/>
          <a:ln>
            <a:solidFill>
              <a:schemeClr val="bg1">
                <a:lumMod val="75000"/>
                <a:alpha val="3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8" name="文本框 7">
            <a:extLst>
              <a:ext uri="{FF2B5EF4-FFF2-40B4-BE49-F238E27FC236}">
                <a16:creationId xmlns:a16="http://schemas.microsoft.com/office/drawing/2014/main" id="{9B186FF9-C27B-B490-7DB2-1C6EF332C5F7}"/>
              </a:ext>
            </a:extLst>
          </p:cNvPr>
          <p:cNvSpPr txBox="1"/>
          <p:nvPr/>
        </p:nvSpPr>
        <p:spPr>
          <a:xfrm>
            <a:off x="923054" y="3253715"/>
            <a:ext cx="10506834" cy="3693319"/>
          </a:xfrm>
          <a:prstGeom prst="rect">
            <a:avLst/>
          </a:prstGeom>
          <a:noFill/>
        </p:spPr>
        <p:txBody>
          <a:bodyPr wrap="square" rtlCol="0">
            <a:spAutoFit/>
          </a:bodyPr>
          <a:lstStyle/>
          <a:p>
            <a:pPr>
              <a:buFont typeface="+mj-lt"/>
              <a:buAutoNum type="arabicPeriod"/>
            </a:pPr>
            <a:r>
              <a:rPr lang="zh-CN" altLang="en-US" b="1" dirty="0"/>
              <a:t>检查所有点</a:t>
            </a:r>
            <a:r>
              <a:rPr lang="zh-CN" altLang="en-US" dirty="0"/>
              <a:t>：首先遍历 </a:t>
            </a:r>
            <a:r>
              <a:rPr lang="en" altLang="zh-CN" dirty="0" err="1"/>
              <a:t>LineString</a:t>
            </a:r>
            <a:r>
              <a:rPr lang="en" altLang="zh-CN" dirty="0"/>
              <a:t> </a:t>
            </a:r>
            <a:r>
              <a:rPr lang="zh-CN" altLang="en-US" dirty="0"/>
              <a:t>的每个点，检查它们是否都在多边形的外环 </a:t>
            </a:r>
            <a:r>
              <a:rPr lang="en" altLang="zh-CN" dirty="0" err="1"/>
              <a:t>eline</a:t>
            </a:r>
            <a:r>
              <a:rPr lang="en" altLang="zh-CN" dirty="0"/>
              <a:t> </a:t>
            </a:r>
            <a:r>
              <a:rPr lang="zh-CN" altLang="en-US" dirty="0"/>
              <a:t>内。</a:t>
            </a:r>
          </a:p>
          <a:p>
            <a:pPr lvl="1">
              <a:buFont typeface="+mj-lt"/>
              <a:buAutoNum type="arabicPeriod"/>
            </a:pPr>
            <a:r>
              <a:rPr lang="zh-CN" altLang="en-US" b="1" dirty="0"/>
              <a:t>完全在外环内：</a:t>
            </a:r>
            <a:endParaRPr lang="zh-CN" altLang="en-US" dirty="0"/>
          </a:p>
          <a:p>
            <a:pPr marL="1200150" lvl="2" indent="-285750">
              <a:buFont typeface="+mj-lt"/>
              <a:buAutoNum type="arabicPeriod"/>
            </a:pPr>
            <a:r>
              <a:rPr lang="zh-CN" altLang="en-US" b="1" dirty="0"/>
              <a:t>内环处理：</a:t>
            </a:r>
            <a:endParaRPr lang="zh-CN" altLang="en-US" dirty="0"/>
          </a:p>
          <a:p>
            <a:pPr marL="1600200" lvl="3" indent="-228600">
              <a:buFont typeface="+mj-lt"/>
              <a:buAutoNum type="arabicPeriod"/>
            </a:pPr>
            <a:r>
              <a:rPr lang="zh-CN" altLang="en-US" b="1" dirty="0"/>
              <a:t>没有内环</a:t>
            </a:r>
            <a:r>
              <a:rPr lang="zh-CN" altLang="en-US" dirty="0"/>
              <a:t>：距离为 </a:t>
            </a:r>
            <a:r>
              <a:rPr lang="en-US" altLang="zh-CN" dirty="0"/>
              <a:t>0</a:t>
            </a:r>
            <a:r>
              <a:rPr lang="zh-CN" altLang="en-US" dirty="0"/>
              <a:t>。</a:t>
            </a:r>
          </a:p>
          <a:p>
            <a:pPr marL="1600200" lvl="3" indent="-228600">
              <a:buFont typeface="+mj-lt"/>
              <a:buAutoNum type="arabicPeriod"/>
            </a:pPr>
            <a:r>
              <a:rPr lang="zh-CN" altLang="en-US" b="1" dirty="0"/>
              <a:t>一个内环</a:t>
            </a:r>
            <a:r>
              <a:rPr lang="zh-CN" altLang="en-US" dirty="0"/>
              <a:t>：遍历 </a:t>
            </a:r>
            <a:r>
              <a:rPr lang="en" altLang="zh-CN" dirty="0" err="1"/>
              <a:t>LineString</a:t>
            </a:r>
            <a:r>
              <a:rPr lang="en" altLang="zh-CN" dirty="0"/>
              <a:t> </a:t>
            </a:r>
            <a:r>
              <a:rPr lang="zh-CN" altLang="en-US" dirty="0"/>
              <a:t>的每个点检查是否在这个内环内。如果 </a:t>
            </a:r>
            <a:r>
              <a:rPr lang="en" altLang="zh-CN" dirty="0" err="1"/>
              <a:t>LineString</a:t>
            </a:r>
            <a:r>
              <a:rPr lang="en" altLang="zh-CN" dirty="0"/>
              <a:t> </a:t>
            </a:r>
            <a:r>
              <a:rPr lang="zh-CN" altLang="en-US" dirty="0"/>
              <a:t>完全在内环内，计算其与内环的距离。如果不是，距离为 </a:t>
            </a:r>
            <a:r>
              <a:rPr lang="en-US" altLang="zh-CN" dirty="0"/>
              <a:t>0</a:t>
            </a:r>
            <a:r>
              <a:rPr lang="zh-CN" altLang="en-US" dirty="0"/>
              <a:t>。</a:t>
            </a:r>
          </a:p>
          <a:p>
            <a:pPr marL="1600200" lvl="3" indent="-228600">
              <a:buFont typeface="+mj-lt"/>
              <a:buAutoNum type="arabicPeriod"/>
            </a:pPr>
            <a:r>
              <a:rPr lang="zh-CN" altLang="en-US" b="1" dirty="0"/>
              <a:t>多个内环</a:t>
            </a:r>
            <a:r>
              <a:rPr lang="zh-CN" altLang="en-US" dirty="0"/>
              <a:t>：如果多边形有多个内环，遍历每个内环，并检查 </a:t>
            </a:r>
            <a:r>
              <a:rPr lang="en" altLang="zh-CN" dirty="0" err="1"/>
              <a:t>LineString</a:t>
            </a:r>
            <a:r>
              <a:rPr lang="en" altLang="zh-CN" dirty="0"/>
              <a:t> </a:t>
            </a:r>
            <a:r>
              <a:rPr lang="zh-CN" altLang="en-US" dirty="0"/>
              <a:t>的每个点是否在这些内环内。如果 </a:t>
            </a:r>
            <a:r>
              <a:rPr lang="en" altLang="zh-CN" dirty="0" err="1"/>
              <a:t>LineString</a:t>
            </a:r>
            <a:r>
              <a:rPr lang="en" altLang="zh-CN" dirty="0"/>
              <a:t> </a:t>
            </a:r>
            <a:r>
              <a:rPr lang="zh-CN" altLang="en-US" dirty="0"/>
              <a:t>完全在任何一个内环内，计算其与该内环的距离。如果不是，距离为 </a:t>
            </a:r>
            <a:r>
              <a:rPr lang="en-US" altLang="zh-CN" dirty="0"/>
              <a:t>0</a:t>
            </a:r>
            <a:r>
              <a:rPr lang="zh-CN" altLang="en-US" dirty="0"/>
              <a:t>。</a:t>
            </a:r>
          </a:p>
          <a:p>
            <a:pPr lvl="1">
              <a:buFont typeface="+mj-lt"/>
              <a:buAutoNum type="arabicPeriod"/>
            </a:pPr>
            <a:r>
              <a:rPr lang="zh-CN" altLang="en-US" b="1" dirty="0"/>
              <a:t>不完全在外环内</a:t>
            </a:r>
            <a:endParaRPr lang="zh-CN" altLang="en-US" dirty="0"/>
          </a:p>
          <a:p>
            <a:r>
              <a:rPr lang="zh-CN" altLang="en-US" dirty="0">
                <a:effectLst/>
              </a:rPr>
              <a:t>    </a:t>
            </a:r>
            <a:r>
              <a:rPr lang="en-US" altLang="zh-CN" dirty="0">
                <a:effectLst/>
              </a:rPr>
              <a:t>	</a:t>
            </a:r>
            <a:r>
              <a:rPr lang="zh-CN" altLang="en-US" dirty="0">
                <a:effectLst/>
              </a:rPr>
              <a:t>如果 </a:t>
            </a:r>
            <a:r>
              <a:rPr lang="en" altLang="zh-CN" dirty="0" err="1">
                <a:effectLst/>
              </a:rPr>
              <a:t>LineString</a:t>
            </a:r>
            <a:r>
              <a:rPr lang="en" altLang="zh-CN" dirty="0">
                <a:effectLst/>
              </a:rPr>
              <a:t> </a:t>
            </a:r>
            <a:r>
              <a:rPr lang="zh-CN" altLang="en-US" dirty="0">
                <a:effectLst/>
              </a:rPr>
              <a:t>不完全在外环内，即至少有一个点在外环外，那么调用</a:t>
            </a:r>
            <a:r>
              <a:rPr lang="en" altLang="zh-CN" dirty="0" err="1">
                <a:effectLst/>
              </a:rPr>
              <a:t>LineString</a:t>
            </a:r>
            <a:r>
              <a:rPr lang="en" altLang="zh-CN" dirty="0">
                <a:effectLst/>
              </a:rPr>
              <a:t> </a:t>
            </a:r>
            <a:r>
              <a:rPr lang="zh-CN" altLang="en-US" dirty="0">
                <a:effectLst/>
              </a:rPr>
              <a:t>与</a:t>
            </a:r>
            <a:r>
              <a:rPr lang="en" altLang="zh-CN" dirty="0" err="1">
                <a:effectLst/>
              </a:rPr>
              <a:t>LineString</a:t>
            </a:r>
            <a:r>
              <a:rPr lang="en" altLang="zh-CN" dirty="0">
                <a:effectLst/>
              </a:rPr>
              <a:t> </a:t>
            </a:r>
            <a:r>
              <a:rPr lang="zh-CN" altLang="en-US" dirty="0">
                <a:effectLst/>
              </a:rPr>
              <a:t>的</a:t>
            </a:r>
            <a:r>
              <a:rPr lang="en-US" altLang="zh-CN" dirty="0">
                <a:effectLst/>
              </a:rPr>
              <a:t>	</a:t>
            </a:r>
            <a:r>
              <a:rPr lang="en" altLang="zh-CN" dirty="0">
                <a:effectLst/>
              </a:rPr>
              <a:t>distance</a:t>
            </a:r>
            <a:r>
              <a:rPr lang="zh-CN" altLang="en-US" dirty="0">
                <a:effectLst/>
              </a:rPr>
              <a:t>函数，计算该</a:t>
            </a:r>
            <a:r>
              <a:rPr lang="en" altLang="zh-CN" dirty="0" err="1">
                <a:effectLst/>
              </a:rPr>
              <a:t>LineString</a:t>
            </a:r>
            <a:r>
              <a:rPr lang="en" altLang="zh-CN" dirty="0">
                <a:effectLst/>
              </a:rPr>
              <a:t> </a:t>
            </a:r>
            <a:r>
              <a:rPr lang="zh-CN" altLang="en-US" dirty="0">
                <a:effectLst/>
              </a:rPr>
              <a:t>与外环 </a:t>
            </a:r>
            <a:r>
              <a:rPr lang="en" altLang="zh-CN" dirty="0" err="1">
                <a:effectLst/>
              </a:rPr>
              <a:t>eline</a:t>
            </a:r>
            <a:r>
              <a:rPr lang="en" altLang="zh-CN" dirty="0">
                <a:effectLst/>
              </a:rPr>
              <a:t> </a:t>
            </a:r>
            <a:r>
              <a:rPr lang="zh-CN" altLang="en-US" dirty="0">
                <a:effectLst/>
              </a:rPr>
              <a:t>的距离。</a:t>
            </a:r>
          </a:p>
          <a:p>
            <a:endParaRPr kumimoji="1" lang="zh-CN" altLang="en-US" dirty="0"/>
          </a:p>
        </p:txBody>
      </p:sp>
      <p:pic>
        <p:nvPicPr>
          <p:cNvPr id="3" name="图片 2">
            <a:extLst>
              <a:ext uri="{FF2B5EF4-FFF2-40B4-BE49-F238E27FC236}">
                <a16:creationId xmlns:a16="http://schemas.microsoft.com/office/drawing/2014/main" id="{328100CF-A333-8C31-6A8F-6872FF7991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113" y="356916"/>
            <a:ext cx="1033043" cy="1033043"/>
          </a:xfrm>
          <a:prstGeom prst="rect">
            <a:avLst/>
          </a:prstGeom>
        </p:spPr>
      </p:pic>
      <p:pic>
        <p:nvPicPr>
          <p:cNvPr id="6" name="图片 5">
            <a:extLst>
              <a:ext uri="{FF2B5EF4-FFF2-40B4-BE49-F238E27FC236}">
                <a16:creationId xmlns:a16="http://schemas.microsoft.com/office/drawing/2014/main" id="{348242DF-461E-5818-8308-D0A590ABA9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8481" y="1267497"/>
            <a:ext cx="7772400" cy="1870233"/>
          </a:xfrm>
          <a:prstGeom prst="rect">
            <a:avLst/>
          </a:prstGeom>
        </p:spPr>
      </p:pic>
    </p:spTree>
    <p:extLst>
      <p:ext uri="{BB962C8B-B14F-4D97-AF65-F5344CB8AC3E}">
        <p14:creationId xmlns:p14="http://schemas.microsoft.com/office/powerpoint/2010/main" val="137838157"/>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14:presetBounceEnd="34000">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14:bounceEnd="34000">
                                          <p:cBhvr additive="base">
                                            <p:cTn id="7" dur="750" fill="hold"/>
                                            <p:tgtEl>
                                              <p:spTgt spid="41"/>
                                            </p:tgtEl>
                                            <p:attrNameLst>
                                              <p:attrName>ppt_x</p:attrName>
                                            </p:attrNameLst>
                                          </p:cBhvr>
                                          <p:tavLst>
                                            <p:tav tm="0">
                                              <p:val>
                                                <p:strVal val="1+#ppt_w/2"/>
                                              </p:val>
                                            </p:tav>
                                            <p:tav tm="100000">
                                              <p:val>
                                                <p:strVal val="#ppt_x"/>
                                              </p:val>
                                            </p:tav>
                                          </p:tavLst>
                                        </p:anim>
                                        <p:anim calcmode="lin" valueType="num" p14:bounceEnd="34000">
                                          <p:cBhvr additive="base">
                                            <p:cTn id="8" dur="750" fill="hold"/>
                                            <p:tgtEl>
                                              <p:spTgt spid="4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500"/>
                                      </p:stCondLst>
                                      <p:childTnLst>
                                        <p:set>
                                          <p:cBhvr>
                                            <p:cTn id="10" dur="1" fill="hold">
                                              <p:stCondLst>
                                                <p:cond delay="0"/>
                                              </p:stCondLst>
                                            </p:cTn>
                                            <p:tgtEl>
                                              <p:spTgt spid="49"/>
                                            </p:tgtEl>
                                            <p:attrNameLst>
                                              <p:attrName>style.visibility</p:attrName>
                                            </p:attrNameLst>
                                          </p:cBhvr>
                                          <p:to>
                                            <p:strVal val="visible"/>
                                          </p:to>
                                        </p:set>
                                        <p:animEffect transition="in" filter="fade">
                                          <p:cBhvr>
                                            <p:cTn id="11" dur="250"/>
                                            <p:tgtEl>
                                              <p:spTgt spid="49"/>
                                            </p:tgtEl>
                                          </p:cBhvr>
                                        </p:animEffect>
                                      </p:childTnLst>
                                    </p:cTn>
                                  </p:par>
                                  <p:par>
                                    <p:cTn id="12" presetID="10" presetClass="entr" presetSubtype="0" fill="hold" grpId="0" nodeType="withEffect">
                                      <p:stCondLst>
                                        <p:cond delay="1750"/>
                                      </p:stCondLst>
                                      <p:childTnLst>
                                        <p:set>
                                          <p:cBhvr>
                                            <p:cTn id="13" dur="1" fill="hold">
                                              <p:stCondLst>
                                                <p:cond delay="0"/>
                                              </p:stCondLst>
                                            </p:cTn>
                                            <p:tgtEl>
                                              <p:spTgt spid="50"/>
                                            </p:tgtEl>
                                            <p:attrNameLst>
                                              <p:attrName>style.visibility</p:attrName>
                                            </p:attrNameLst>
                                          </p:cBhvr>
                                          <p:to>
                                            <p:strVal val="visible"/>
                                          </p:to>
                                        </p:set>
                                        <p:animEffect transition="in" filter="fade">
                                          <p:cBhvr>
                                            <p:cTn id="14" dur="250"/>
                                            <p:tgtEl>
                                              <p:spTgt spid="50"/>
                                            </p:tgtEl>
                                          </p:cBhvr>
                                        </p:animEffect>
                                      </p:childTnLst>
                                    </p:cTn>
                                  </p:par>
                                  <p:par>
                                    <p:cTn id="15" presetID="6" presetClass="emph" presetSubtype="0" accel="40000" decel="60000" fill="hold" grpId="1" nodeType="withEffect">
                                      <p:stCondLst>
                                        <p:cond delay="1500"/>
                                      </p:stCondLst>
                                      <p:childTnLst>
                                        <p:animScale>
                                          <p:cBhvr>
                                            <p:cTn id="16" dur="1250" fill="hold"/>
                                            <p:tgtEl>
                                              <p:spTgt spid="49"/>
                                            </p:tgtEl>
                                          </p:cBhvr>
                                          <p:by x="150000" y="150000"/>
                                        </p:animScale>
                                      </p:childTnLst>
                                    </p:cTn>
                                  </p:par>
                                  <p:par>
                                    <p:cTn id="17" presetID="6" presetClass="emph" presetSubtype="0" accel="40000" decel="60000" fill="hold" grpId="1" nodeType="withEffect">
                                      <p:stCondLst>
                                        <p:cond delay="1750"/>
                                      </p:stCondLst>
                                      <p:childTnLst>
                                        <p:animScale>
                                          <p:cBhvr>
                                            <p:cTn id="18" dur="1250" fill="hold"/>
                                            <p:tgtEl>
                                              <p:spTgt spid="50"/>
                                            </p:tgtEl>
                                          </p:cBhvr>
                                          <p:by x="150000" y="150000"/>
                                        </p:animScale>
                                      </p:childTnLst>
                                    </p:cTn>
                                  </p:par>
                                  <p:par>
                                    <p:cTn id="19" presetID="6" presetClass="emph" presetSubtype="0" accel="40000" decel="60000" fill="hold" grpId="2" nodeType="withEffect">
                                      <p:stCondLst>
                                        <p:cond delay="2750"/>
                                      </p:stCondLst>
                                      <p:childTnLst>
                                        <p:animScale>
                                          <p:cBhvr>
                                            <p:cTn id="20" dur="1250" fill="hold"/>
                                            <p:tgtEl>
                                              <p:spTgt spid="49"/>
                                            </p:tgtEl>
                                          </p:cBhvr>
                                          <p:by x="66000" y="66000"/>
                                        </p:animScale>
                                      </p:childTnLst>
                                    </p:cTn>
                                  </p:par>
                                  <p:par>
                                    <p:cTn id="21" presetID="6" presetClass="emph" presetSubtype="0" accel="40000" decel="60000" fill="hold" grpId="2" nodeType="withEffect">
                                      <p:stCondLst>
                                        <p:cond delay="3000"/>
                                      </p:stCondLst>
                                      <p:childTnLst>
                                        <p:animScale>
                                          <p:cBhvr>
                                            <p:cTn id="22" dur="1250" fill="hold"/>
                                            <p:tgtEl>
                                              <p:spTgt spid="50"/>
                                            </p:tgtEl>
                                          </p:cBhvr>
                                          <p:by x="66000" y="66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9" grpId="0" animBg="1"/>
          <p:bldP spid="49" grpId="1" animBg="1"/>
          <p:bldP spid="49" grpId="2" animBg="1"/>
          <p:bldP spid="50" grpId="0" animBg="1"/>
          <p:bldP spid="50" grpId="1" animBg="1"/>
          <p:bldP spid="50" grpId="2"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750" fill="hold"/>
                                            <p:tgtEl>
                                              <p:spTgt spid="41"/>
                                            </p:tgtEl>
                                            <p:attrNameLst>
                                              <p:attrName>ppt_x</p:attrName>
                                            </p:attrNameLst>
                                          </p:cBhvr>
                                          <p:tavLst>
                                            <p:tav tm="0">
                                              <p:val>
                                                <p:strVal val="1+#ppt_w/2"/>
                                              </p:val>
                                            </p:tav>
                                            <p:tav tm="100000">
                                              <p:val>
                                                <p:strVal val="#ppt_x"/>
                                              </p:val>
                                            </p:tav>
                                          </p:tavLst>
                                        </p:anim>
                                        <p:anim calcmode="lin" valueType="num">
                                          <p:cBhvr additive="base">
                                            <p:cTn id="8" dur="750" fill="hold"/>
                                            <p:tgtEl>
                                              <p:spTgt spid="41"/>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4" accel="56000" fill="hold" nodeType="afterEffect">
                                      <p:stCondLst>
                                        <p:cond delay="0"/>
                                      </p:stCondLst>
                                      <p:childTnLst>
                                        <p:set>
                                          <p:cBhvr>
                                            <p:cTn id="11" dur="1" fill="hold">
                                              <p:stCondLst>
                                                <p:cond delay="0"/>
                                              </p:stCondLst>
                                            </p:cTn>
                                            <p:tgtEl>
                                              <p:spTgt spid="42"/>
                                            </p:tgtEl>
                                            <p:attrNameLst>
                                              <p:attrName>style.visibility</p:attrName>
                                            </p:attrNameLst>
                                          </p:cBhvr>
                                          <p:to>
                                            <p:strVal val="visible"/>
                                          </p:to>
                                        </p:set>
                                        <p:anim calcmode="lin" valueType="num">
                                          <p:cBhvr additive="base">
                                            <p:cTn id="12" dur="1250" fill="hold"/>
                                            <p:tgtEl>
                                              <p:spTgt spid="42"/>
                                            </p:tgtEl>
                                            <p:attrNameLst>
                                              <p:attrName>ppt_x</p:attrName>
                                            </p:attrNameLst>
                                          </p:cBhvr>
                                          <p:tavLst>
                                            <p:tav tm="0">
                                              <p:val>
                                                <p:strVal val="#ppt_x"/>
                                              </p:val>
                                            </p:tav>
                                            <p:tav tm="100000">
                                              <p:val>
                                                <p:strVal val="#ppt_x"/>
                                              </p:val>
                                            </p:tav>
                                          </p:tavLst>
                                        </p:anim>
                                        <p:anim calcmode="lin" valueType="num">
                                          <p:cBhvr additive="base">
                                            <p:cTn id="13" dur="1250" fill="hold"/>
                                            <p:tgtEl>
                                              <p:spTgt spid="42"/>
                                            </p:tgtEl>
                                            <p:attrNameLst>
                                              <p:attrName>ppt_y</p:attrName>
                                            </p:attrNameLst>
                                          </p:cBhvr>
                                          <p:tavLst>
                                            <p:tav tm="0">
                                              <p:val>
                                                <p:strVal val="1+#ppt_h/2"/>
                                              </p:val>
                                            </p:tav>
                                            <p:tav tm="100000">
                                              <p:val>
                                                <p:strVal val="#ppt_y"/>
                                              </p:val>
                                            </p:tav>
                                          </p:tavLst>
                                        </p:anim>
                                      </p:childTnLst>
                                    </p:cTn>
                                  </p:par>
                                  <p:par>
                                    <p:cTn id="14" presetID="10" presetClass="entr" presetSubtype="0" fill="hold" grpId="0" nodeType="withEffect">
                                      <p:stCondLst>
                                        <p:cond delay="1000"/>
                                      </p:stCondLst>
                                      <p:childTnLst>
                                        <p:set>
                                          <p:cBhvr>
                                            <p:cTn id="15" dur="1" fill="hold">
                                              <p:stCondLst>
                                                <p:cond delay="0"/>
                                              </p:stCondLst>
                                            </p:cTn>
                                            <p:tgtEl>
                                              <p:spTgt spid="47"/>
                                            </p:tgtEl>
                                            <p:attrNameLst>
                                              <p:attrName>style.visibility</p:attrName>
                                            </p:attrNameLst>
                                          </p:cBhvr>
                                          <p:to>
                                            <p:strVal val="visible"/>
                                          </p:to>
                                        </p:set>
                                        <p:animEffect transition="in" filter="fade">
                                          <p:cBhvr>
                                            <p:cTn id="16" dur="250"/>
                                            <p:tgtEl>
                                              <p:spTgt spid="47"/>
                                            </p:tgtEl>
                                          </p:cBhvr>
                                        </p:animEffect>
                                      </p:childTnLst>
                                    </p:cTn>
                                  </p:par>
                                  <p:par>
                                    <p:cTn id="17" presetID="10" presetClass="entr" presetSubtype="0" fill="hold" grpId="0" nodeType="withEffect">
                                      <p:stCondLst>
                                        <p:cond delay="1250"/>
                                      </p:stCondLst>
                                      <p:childTnLst>
                                        <p:set>
                                          <p:cBhvr>
                                            <p:cTn id="18" dur="1" fill="hold">
                                              <p:stCondLst>
                                                <p:cond delay="0"/>
                                              </p:stCondLst>
                                            </p:cTn>
                                            <p:tgtEl>
                                              <p:spTgt spid="48"/>
                                            </p:tgtEl>
                                            <p:attrNameLst>
                                              <p:attrName>style.visibility</p:attrName>
                                            </p:attrNameLst>
                                          </p:cBhvr>
                                          <p:to>
                                            <p:strVal val="visible"/>
                                          </p:to>
                                        </p:set>
                                        <p:animEffect transition="in" filter="fade">
                                          <p:cBhvr>
                                            <p:cTn id="19" dur="250"/>
                                            <p:tgtEl>
                                              <p:spTgt spid="48"/>
                                            </p:tgtEl>
                                          </p:cBhvr>
                                        </p:animEffect>
                                      </p:childTnLst>
                                    </p:cTn>
                                  </p:par>
                                  <p:par>
                                    <p:cTn id="20" presetID="10" presetClass="entr" presetSubtype="0" fill="hold" grpId="0" nodeType="withEffect">
                                      <p:stCondLst>
                                        <p:cond delay="150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250"/>
                                            <p:tgtEl>
                                              <p:spTgt spid="49"/>
                                            </p:tgtEl>
                                          </p:cBhvr>
                                        </p:animEffect>
                                      </p:childTnLst>
                                    </p:cTn>
                                  </p:par>
                                  <p:par>
                                    <p:cTn id="23" presetID="10" presetClass="entr" presetSubtype="0" fill="hold" grpId="0" nodeType="withEffect">
                                      <p:stCondLst>
                                        <p:cond delay="1750"/>
                                      </p:stCondLst>
                                      <p:childTnLst>
                                        <p:set>
                                          <p:cBhvr>
                                            <p:cTn id="24" dur="1" fill="hold">
                                              <p:stCondLst>
                                                <p:cond delay="0"/>
                                              </p:stCondLst>
                                            </p:cTn>
                                            <p:tgtEl>
                                              <p:spTgt spid="50"/>
                                            </p:tgtEl>
                                            <p:attrNameLst>
                                              <p:attrName>style.visibility</p:attrName>
                                            </p:attrNameLst>
                                          </p:cBhvr>
                                          <p:to>
                                            <p:strVal val="visible"/>
                                          </p:to>
                                        </p:set>
                                        <p:animEffect transition="in" filter="fade">
                                          <p:cBhvr>
                                            <p:cTn id="25" dur="250"/>
                                            <p:tgtEl>
                                              <p:spTgt spid="50"/>
                                            </p:tgtEl>
                                          </p:cBhvr>
                                        </p:animEffect>
                                      </p:childTnLst>
                                    </p:cTn>
                                  </p:par>
                                  <p:par>
                                    <p:cTn id="26" presetID="6" presetClass="emph" presetSubtype="0" accel="40000" decel="60000" fill="hold" grpId="1" nodeType="withEffect">
                                      <p:stCondLst>
                                        <p:cond delay="1000"/>
                                      </p:stCondLst>
                                      <p:childTnLst>
                                        <p:animScale>
                                          <p:cBhvr>
                                            <p:cTn id="27" dur="1250" fill="hold"/>
                                            <p:tgtEl>
                                              <p:spTgt spid="47"/>
                                            </p:tgtEl>
                                          </p:cBhvr>
                                          <p:by x="150000" y="150000"/>
                                        </p:animScale>
                                      </p:childTnLst>
                                    </p:cTn>
                                  </p:par>
                                  <p:par>
                                    <p:cTn id="28" presetID="6" presetClass="emph" presetSubtype="0" accel="40000" decel="60000" fill="hold" grpId="1" nodeType="withEffect">
                                      <p:stCondLst>
                                        <p:cond delay="1250"/>
                                      </p:stCondLst>
                                      <p:childTnLst>
                                        <p:animScale>
                                          <p:cBhvr>
                                            <p:cTn id="29" dur="1250" fill="hold"/>
                                            <p:tgtEl>
                                              <p:spTgt spid="48"/>
                                            </p:tgtEl>
                                          </p:cBhvr>
                                          <p:by x="150000" y="150000"/>
                                        </p:animScale>
                                      </p:childTnLst>
                                    </p:cTn>
                                  </p:par>
                                  <p:par>
                                    <p:cTn id="30" presetID="6" presetClass="emph" presetSubtype="0" accel="40000" decel="60000" fill="hold" grpId="1" nodeType="withEffect">
                                      <p:stCondLst>
                                        <p:cond delay="1500"/>
                                      </p:stCondLst>
                                      <p:childTnLst>
                                        <p:animScale>
                                          <p:cBhvr>
                                            <p:cTn id="31" dur="1250" fill="hold"/>
                                            <p:tgtEl>
                                              <p:spTgt spid="49"/>
                                            </p:tgtEl>
                                          </p:cBhvr>
                                          <p:by x="150000" y="150000"/>
                                        </p:animScale>
                                      </p:childTnLst>
                                    </p:cTn>
                                  </p:par>
                                  <p:par>
                                    <p:cTn id="32" presetID="6" presetClass="emph" presetSubtype="0" accel="40000" decel="60000" fill="hold" grpId="1" nodeType="withEffect">
                                      <p:stCondLst>
                                        <p:cond delay="1750"/>
                                      </p:stCondLst>
                                      <p:childTnLst>
                                        <p:animScale>
                                          <p:cBhvr>
                                            <p:cTn id="33" dur="1250" fill="hold"/>
                                            <p:tgtEl>
                                              <p:spTgt spid="50"/>
                                            </p:tgtEl>
                                          </p:cBhvr>
                                          <p:by x="150000" y="150000"/>
                                        </p:animScale>
                                      </p:childTnLst>
                                    </p:cTn>
                                  </p:par>
                                  <p:par>
                                    <p:cTn id="34" presetID="6" presetClass="emph" presetSubtype="0" accel="40000" decel="60000" fill="hold" grpId="2" nodeType="withEffect">
                                      <p:stCondLst>
                                        <p:cond delay="2250"/>
                                      </p:stCondLst>
                                      <p:childTnLst>
                                        <p:animScale>
                                          <p:cBhvr>
                                            <p:cTn id="35" dur="1250" fill="hold"/>
                                            <p:tgtEl>
                                              <p:spTgt spid="47"/>
                                            </p:tgtEl>
                                          </p:cBhvr>
                                          <p:by x="67000" y="67000"/>
                                        </p:animScale>
                                      </p:childTnLst>
                                    </p:cTn>
                                  </p:par>
                                  <p:par>
                                    <p:cTn id="36" presetID="6" presetClass="emph" presetSubtype="0" accel="40000" decel="60000" fill="hold" grpId="2" nodeType="withEffect">
                                      <p:stCondLst>
                                        <p:cond delay="2500"/>
                                      </p:stCondLst>
                                      <p:childTnLst>
                                        <p:animScale>
                                          <p:cBhvr>
                                            <p:cTn id="37" dur="1250" fill="hold"/>
                                            <p:tgtEl>
                                              <p:spTgt spid="48"/>
                                            </p:tgtEl>
                                          </p:cBhvr>
                                          <p:by x="66000" y="66000"/>
                                        </p:animScale>
                                      </p:childTnLst>
                                    </p:cTn>
                                  </p:par>
                                  <p:par>
                                    <p:cTn id="38" presetID="6" presetClass="emph" presetSubtype="0" accel="40000" decel="60000" fill="hold" grpId="2" nodeType="withEffect">
                                      <p:stCondLst>
                                        <p:cond delay="2750"/>
                                      </p:stCondLst>
                                      <p:childTnLst>
                                        <p:animScale>
                                          <p:cBhvr>
                                            <p:cTn id="39" dur="1250" fill="hold"/>
                                            <p:tgtEl>
                                              <p:spTgt spid="49"/>
                                            </p:tgtEl>
                                          </p:cBhvr>
                                          <p:by x="66000" y="66000"/>
                                        </p:animScale>
                                      </p:childTnLst>
                                    </p:cTn>
                                  </p:par>
                                  <p:par>
                                    <p:cTn id="40" presetID="6" presetClass="emph" presetSubtype="0" accel="40000" decel="60000" fill="hold" grpId="2" nodeType="withEffect">
                                      <p:stCondLst>
                                        <p:cond delay="3000"/>
                                      </p:stCondLst>
                                      <p:childTnLst>
                                        <p:animScale>
                                          <p:cBhvr>
                                            <p:cTn id="41" dur="1250" fill="hold"/>
                                            <p:tgtEl>
                                              <p:spTgt spid="50"/>
                                            </p:tgtEl>
                                          </p:cBhvr>
                                          <p:by x="66000" y="66000"/>
                                        </p:animScale>
                                      </p:childTnLst>
                                    </p:cTn>
                                  </p:par>
                                  <p:par>
                                    <p:cTn id="42" presetID="10" presetClass="entr" presetSubtype="0" fill="hold" nodeType="withEffect">
                                      <p:stCondLst>
                                        <p:cond delay="3750"/>
                                      </p:stCondLst>
                                      <p:childTnLst>
                                        <p:set>
                                          <p:cBhvr>
                                            <p:cTn id="43" dur="1" fill="hold">
                                              <p:stCondLst>
                                                <p:cond delay="0"/>
                                              </p:stCondLst>
                                            </p:cTn>
                                            <p:tgtEl>
                                              <p:spTgt spid="51"/>
                                            </p:tgtEl>
                                            <p:attrNameLst>
                                              <p:attrName>style.visibility</p:attrName>
                                            </p:attrNameLst>
                                          </p:cBhvr>
                                          <p:to>
                                            <p:strVal val="visible"/>
                                          </p:to>
                                        </p:set>
                                        <p:animEffect transition="in" filter="fade">
                                          <p:cBhvr>
                                            <p:cTn id="44" dur="750"/>
                                            <p:tgtEl>
                                              <p:spTgt spid="51"/>
                                            </p:tgtEl>
                                          </p:cBhvr>
                                        </p:animEffect>
                                      </p:childTnLst>
                                    </p:cTn>
                                  </p:par>
                                  <p:par>
                                    <p:cTn id="45" presetID="10" presetClass="entr" presetSubtype="0" fill="hold" nodeType="withEffect">
                                      <p:stCondLst>
                                        <p:cond delay="3750"/>
                                      </p:stCondLst>
                                      <p:childTnLst>
                                        <p:set>
                                          <p:cBhvr>
                                            <p:cTn id="46" dur="1" fill="hold">
                                              <p:stCondLst>
                                                <p:cond delay="0"/>
                                              </p:stCondLst>
                                            </p:cTn>
                                            <p:tgtEl>
                                              <p:spTgt spid="54"/>
                                            </p:tgtEl>
                                            <p:attrNameLst>
                                              <p:attrName>style.visibility</p:attrName>
                                            </p:attrNameLst>
                                          </p:cBhvr>
                                          <p:to>
                                            <p:strVal val="visible"/>
                                          </p:to>
                                        </p:set>
                                        <p:animEffect transition="in" filter="fade">
                                          <p:cBhvr>
                                            <p:cTn id="47" dur="750"/>
                                            <p:tgtEl>
                                              <p:spTgt spid="54"/>
                                            </p:tgtEl>
                                          </p:cBhvr>
                                        </p:animEffect>
                                      </p:childTnLst>
                                    </p:cTn>
                                  </p:par>
                                </p:childTnLst>
                              </p:cTn>
                            </p:par>
                            <p:par>
                              <p:cTn id="48" fill="hold">
                                <p:stCondLst>
                                  <p:cond delay="5250"/>
                                </p:stCondLst>
                                <p:childTnLst>
                                  <p:par>
                                    <p:cTn id="49" presetID="14" presetClass="entr" presetSubtype="10" fill="hold" grpId="0" nodeType="afterEffect">
                                      <p:stCondLst>
                                        <p:cond delay="0"/>
                                      </p:stCondLst>
                                      <p:childTnLst>
                                        <p:set>
                                          <p:cBhvr>
                                            <p:cTn id="50" dur="1" fill="hold">
                                              <p:stCondLst>
                                                <p:cond delay="0"/>
                                              </p:stCondLst>
                                            </p:cTn>
                                            <p:tgtEl>
                                              <p:spTgt spid="57"/>
                                            </p:tgtEl>
                                            <p:attrNameLst>
                                              <p:attrName>style.visibility</p:attrName>
                                            </p:attrNameLst>
                                          </p:cBhvr>
                                          <p:to>
                                            <p:strVal val="visible"/>
                                          </p:to>
                                        </p:set>
                                        <p:animEffect transition="in" filter="randombar(horizontal)">
                                          <p:cBhvr>
                                            <p:cTn id="51" dur="500"/>
                                            <p:tgtEl>
                                              <p:spTgt spid="57"/>
                                            </p:tgtEl>
                                          </p:cBhvr>
                                        </p:animEffect>
                                      </p:childTnLst>
                                    </p:cTn>
                                  </p:par>
                                  <p:par>
                                    <p:cTn id="52" presetID="42" presetClass="entr" presetSubtype="0" fill="hold" grpId="0" nodeType="withEffect">
                                      <p:stCondLst>
                                        <p:cond delay="0"/>
                                      </p:stCondLst>
                                      <p:childTnLst>
                                        <p:set>
                                          <p:cBhvr>
                                            <p:cTn id="53" dur="1" fill="hold">
                                              <p:stCondLst>
                                                <p:cond delay="0"/>
                                              </p:stCondLst>
                                            </p:cTn>
                                            <p:tgtEl>
                                              <p:spTgt spid="58"/>
                                            </p:tgtEl>
                                            <p:attrNameLst>
                                              <p:attrName>style.visibility</p:attrName>
                                            </p:attrNameLst>
                                          </p:cBhvr>
                                          <p:to>
                                            <p:strVal val="visible"/>
                                          </p:to>
                                        </p:set>
                                        <p:animEffect transition="in" filter="fade">
                                          <p:cBhvr>
                                            <p:cTn id="54" dur="1000"/>
                                            <p:tgtEl>
                                              <p:spTgt spid="58"/>
                                            </p:tgtEl>
                                          </p:cBhvr>
                                        </p:animEffect>
                                        <p:anim calcmode="lin" valueType="num">
                                          <p:cBhvr>
                                            <p:cTn id="55" dur="1000" fill="hold"/>
                                            <p:tgtEl>
                                              <p:spTgt spid="58"/>
                                            </p:tgtEl>
                                            <p:attrNameLst>
                                              <p:attrName>ppt_x</p:attrName>
                                            </p:attrNameLst>
                                          </p:cBhvr>
                                          <p:tavLst>
                                            <p:tav tm="0">
                                              <p:val>
                                                <p:strVal val="#ppt_x"/>
                                              </p:val>
                                            </p:tav>
                                            <p:tav tm="100000">
                                              <p:val>
                                                <p:strVal val="#ppt_x"/>
                                              </p:val>
                                            </p:tav>
                                          </p:tavLst>
                                        </p:anim>
                                        <p:anim calcmode="lin" valueType="num">
                                          <p:cBhvr>
                                            <p:cTn id="56" dur="1000" fill="hold"/>
                                            <p:tgtEl>
                                              <p:spTgt spid="58"/>
                                            </p:tgtEl>
                                            <p:attrNameLst>
                                              <p:attrName>ppt_y</p:attrName>
                                            </p:attrNameLst>
                                          </p:cBhvr>
                                          <p:tavLst>
                                            <p:tav tm="0">
                                              <p:val>
                                                <p:strVal val="#ppt_y+.1"/>
                                              </p:val>
                                            </p:tav>
                                            <p:tav tm="100000">
                                              <p:val>
                                                <p:strVal val="#ppt_y"/>
                                              </p:val>
                                            </p:tav>
                                          </p:tavLst>
                                        </p:anim>
                                      </p:childTnLst>
                                    </p:cTn>
                                  </p:par>
                                  <p:par>
                                    <p:cTn id="57" presetID="14" presetClass="entr" presetSubtype="10" fill="hold" grpId="0" nodeType="withEffect">
                                      <p:stCondLst>
                                        <p:cond delay="0"/>
                                      </p:stCondLst>
                                      <p:childTnLst>
                                        <p:set>
                                          <p:cBhvr>
                                            <p:cTn id="58" dur="1" fill="hold">
                                              <p:stCondLst>
                                                <p:cond delay="0"/>
                                              </p:stCondLst>
                                            </p:cTn>
                                            <p:tgtEl>
                                              <p:spTgt spid="59"/>
                                            </p:tgtEl>
                                            <p:attrNameLst>
                                              <p:attrName>style.visibility</p:attrName>
                                            </p:attrNameLst>
                                          </p:cBhvr>
                                          <p:to>
                                            <p:strVal val="visible"/>
                                          </p:to>
                                        </p:set>
                                        <p:animEffect transition="in" filter="randombar(horizontal)">
                                          <p:cBhvr>
                                            <p:cTn id="59" dur="500"/>
                                            <p:tgtEl>
                                              <p:spTgt spid="59"/>
                                            </p:tgtEl>
                                          </p:cBhvr>
                                        </p:animEffect>
                                      </p:childTnLst>
                                    </p:cTn>
                                  </p:par>
                                  <p:par>
                                    <p:cTn id="60" presetID="42" presetClass="entr" presetSubtype="0" fill="hold" grpId="0" nodeType="withEffect">
                                      <p:stCondLst>
                                        <p:cond delay="0"/>
                                      </p:stCondLst>
                                      <p:childTnLst>
                                        <p:set>
                                          <p:cBhvr>
                                            <p:cTn id="61" dur="1" fill="hold">
                                              <p:stCondLst>
                                                <p:cond delay="0"/>
                                              </p:stCondLst>
                                            </p:cTn>
                                            <p:tgtEl>
                                              <p:spTgt spid="60"/>
                                            </p:tgtEl>
                                            <p:attrNameLst>
                                              <p:attrName>style.visibility</p:attrName>
                                            </p:attrNameLst>
                                          </p:cBhvr>
                                          <p:to>
                                            <p:strVal val="visible"/>
                                          </p:to>
                                        </p:set>
                                        <p:animEffect transition="in" filter="fade">
                                          <p:cBhvr>
                                            <p:cTn id="62" dur="1000"/>
                                            <p:tgtEl>
                                              <p:spTgt spid="60"/>
                                            </p:tgtEl>
                                          </p:cBhvr>
                                        </p:animEffect>
                                        <p:anim calcmode="lin" valueType="num">
                                          <p:cBhvr>
                                            <p:cTn id="63" dur="1000" fill="hold"/>
                                            <p:tgtEl>
                                              <p:spTgt spid="60"/>
                                            </p:tgtEl>
                                            <p:attrNameLst>
                                              <p:attrName>ppt_x</p:attrName>
                                            </p:attrNameLst>
                                          </p:cBhvr>
                                          <p:tavLst>
                                            <p:tav tm="0">
                                              <p:val>
                                                <p:strVal val="#ppt_x"/>
                                              </p:val>
                                            </p:tav>
                                            <p:tav tm="100000">
                                              <p:val>
                                                <p:strVal val="#ppt_x"/>
                                              </p:val>
                                            </p:tav>
                                          </p:tavLst>
                                        </p:anim>
                                        <p:anim calcmode="lin" valueType="num">
                                          <p:cBhvr>
                                            <p:cTn id="64"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7" grpId="0" animBg="1"/>
          <p:bldP spid="47" grpId="1" animBg="1"/>
          <p:bldP spid="47" grpId="2" animBg="1"/>
          <p:bldP spid="48" grpId="0" animBg="1"/>
          <p:bldP spid="48" grpId="1" animBg="1"/>
          <p:bldP spid="48" grpId="2" animBg="1"/>
          <p:bldP spid="49" grpId="0" animBg="1"/>
          <p:bldP spid="49" grpId="1" animBg="1"/>
          <p:bldP spid="49" grpId="2" animBg="1"/>
          <p:bldP spid="50" grpId="0" animBg="1"/>
          <p:bldP spid="50" grpId="1" animBg="1"/>
          <p:bldP spid="50" grpId="2" animBg="1"/>
          <p:bldP spid="57" grpId="0"/>
          <p:bldP spid="58" grpId="0"/>
          <p:bldP spid="59" grpId="0"/>
          <p:bldP spid="60"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56"/>
          <p:cNvSpPr txBox="1">
            <a:spLocks noChangeArrowheads="1"/>
          </p:cNvSpPr>
          <p:nvPr/>
        </p:nvSpPr>
        <p:spPr bwMode="auto">
          <a:xfrm>
            <a:off x="760392" y="566738"/>
            <a:ext cx="69065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 altLang="zh-CN" sz="3200" b="1" dirty="0">
                <a:solidFill>
                  <a:schemeClr val="tx1">
                    <a:lumMod val="50000"/>
                    <a:lumOff val="50000"/>
                  </a:schemeClr>
                </a:solidFill>
                <a:latin typeface="Agency FB" panose="020B0503020202020204" pitchFamily="34" charset="0"/>
              </a:rPr>
              <a:t>Polygon</a:t>
            </a:r>
            <a:r>
              <a:rPr lang="zh-CN" altLang="en-US" sz="3200" b="1" dirty="0">
                <a:solidFill>
                  <a:schemeClr val="tx1">
                    <a:lumMod val="50000"/>
                    <a:lumOff val="50000"/>
                  </a:schemeClr>
                </a:solidFill>
                <a:latin typeface="Agency FB" panose="020B0503020202020204" pitchFamily="34" charset="0"/>
              </a:rPr>
              <a:t>与</a:t>
            </a:r>
            <a:r>
              <a:rPr lang="en" altLang="zh-CN" sz="3200" b="1" dirty="0">
                <a:solidFill>
                  <a:schemeClr val="tx1">
                    <a:lumMod val="50000"/>
                    <a:lumOff val="50000"/>
                  </a:schemeClr>
                </a:solidFill>
                <a:latin typeface="Agency FB" panose="020B0503020202020204" pitchFamily="34" charset="0"/>
              </a:rPr>
              <a:t>Envelope</a:t>
            </a:r>
            <a:r>
              <a:rPr lang="zh-CN" altLang="en-US" sz="3200" b="1" dirty="0">
                <a:solidFill>
                  <a:schemeClr val="tx1">
                    <a:lumMod val="50000"/>
                    <a:lumOff val="50000"/>
                  </a:schemeClr>
                </a:solidFill>
                <a:latin typeface="Agency FB" panose="020B0503020202020204" pitchFamily="34" charset="0"/>
              </a:rPr>
              <a:t>相交判断</a:t>
            </a:r>
            <a:r>
              <a:rPr lang="en" altLang="zh-CN" sz="3200" b="1" dirty="0">
                <a:solidFill>
                  <a:schemeClr val="tx1">
                    <a:lumMod val="50000"/>
                    <a:lumOff val="50000"/>
                  </a:schemeClr>
                </a:solidFill>
                <a:latin typeface="Agency FB" panose="020B0503020202020204" pitchFamily="34" charset="0"/>
              </a:rPr>
              <a:t>intersects</a:t>
            </a:r>
            <a:r>
              <a:rPr lang="zh-CN" altLang="en-US" sz="3200" b="1" dirty="0">
                <a:solidFill>
                  <a:schemeClr val="tx1">
                    <a:lumMod val="50000"/>
                    <a:lumOff val="50000"/>
                  </a:schemeClr>
                </a:solidFill>
                <a:latin typeface="Agency FB" panose="020B0503020202020204" pitchFamily="34" charset="0"/>
              </a:rPr>
              <a:t>函数</a:t>
            </a:r>
            <a:endParaRPr lang="en-US" altLang="zh-CN" sz="3200" b="1" dirty="0">
              <a:solidFill>
                <a:schemeClr val="tx1">
                  <a:lumMod val="75000"/>
                  <a:lumOff val="25000"/>
                </a:schemeClr>
              </a:solidFill>
              <a:latin typeface="Agency FB" panose="020B0503020202020204" pitchFamily="34" charset="0"/>
            </a:endParaRPr>
          </a:p>
        </p:txBody>
      </p:sp>
      <p:sp>
        <p:nvSpPr>
          <p:cNvPr id="34" name="矩形 33">
            <a:extLst>
              <a:ext uri="{FF2B5EF4-FFF2-40B4-BE49-F238E27FC236}">
                <a16:creationId xmlns:a16="http://schemas.microsoft.com/office/drawing/2014/main" id="{6CE139B7-0BE0-27AE-A39C-C9C094C174D5}"/>
              </a:ext>
            </a:extLst>
          </p:cNvPr>
          <p:cNvSpPr/>
          <p:nvPr/>
        </p:nvSpPr>
        <p:spPr>
          <a:xfrm>
            <a:off x="5781821" y="1389960"/>
            <a:ext cx="4572000" cy="5262979"/>
          </a:xfrm>
          <a:prstGeom prst="rect">
            <a:avLst/>
          </a:prstGeom>
          <a:solidFill>
            <a:schemeClr val="bg1">
              <a:lumMod val="95000"/>
            </a:schemeClr>
          </a:solid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文本框 52">
            <a:extLst>
              <a:ext uri="{FF2B5EF4-FFF2-40B4-BE49-F238E27FC236}">
                <a16:creationId xmlns:a16="http://schemas.microsoft.com/office/drawing/2014/main" id="{85BA6214-63CF-722E-43EC-CE6E04B82C3C}"/>
              </a:ext>
            </a:extLst>
          </p:cNvPr>
          <p:cNvSpPr txBox="1"/>
          <p:nvPr/>
        </p:nvSpPr>
        <p:spPr>
          <a:xfrm>
            <a:off x="6002510" y="1508691"/>
            <a:ext cx="3666388" cy="5262979"/>
          </a:xfrm>
          <a:prstGeom prst="rect">
            <a:avLst/>
          </a:prstGeom>
          <a:noFill/>
        </p:spPr>
        <p:txBody>
          <a:bodyPr wrap="none" rtlCol="0">
            <a:spAutoFit/>
          </a:bodyPr>
          <a:lstStyle/>
          <a:p>
            <a:r>
              <a:rPr kumimoji="1" lang="en" altLang="zh-CN" sz="1200" dirty="0">
                <a:latin typeface="+mn-lt"/>
              </a:rPr>
              <a:t>Function intersects(</a:t>
            </a:r>
            <a:r>
              <a:rPr kumimoji="1" lang="en" altLang="zh-CN" sz="1200" dirty="0" err="1">
                <a:latin typeface="+mn-lt"/>
              </a:rPr>
              <a:t>rect</a:t>
            </a:r>
            <a:r>
              <a:rPr kumimoji="1" lang="en" altLang="zh-CN" sz="1200" dirty="0">
                <a:latin typeface="+mn-lt"/>
              </a:rPr>
              <a:t>: Envelope) returns </a:t>
            </a:r>
            <a:r>
              <a:rPr kumimoji="1" lang="en" altLang="zh-CN" sz="1200" dirty="0" err="1">
                <a:latin typeface="+mn-lt"/>
              </a:rPr>
              <a:t>boolean</a:t>
            </a:r>
            <a:endParaRPr kumimoji="1" lang="en" altLang="zh-CN" sz="1200" dirty="0">
              <a:latin typeface="+mn-lt"/>
            </a:endParaRPr>
          </a:p>
          <a:p>
            <a:r>
              <a:rPr kumimoji="1" lang="en" altLang="zh-CN" sz="1200" dirty="0">
                <a:latin typeface="+mn-lt"/>
              </a:rPr>
              <a:t>    // Quick check if bounding boxes of polygon and </a:t>
            </a:r>
            <a:r>
              <a:rPr kumimoji="1" lang="en" altLang="zh-CN" sz="1200" dirty="0" err="1">
                <a:latin typeface="+mn-lt"/>
              </a:rPr>
              <a:t>rect</a:t>
            </a:r>
            <a:r>
              <a:rPr kumimoji="1" lang="en" altLang="zh-CN" sz="1200" dirty="0">
                <a:latin typeface="+mn-lt"/>
              </a:rPr>
              <a:t> do not intersect</a:t>
            </a:r>
          </a:p>
          <a:p>
            <a:r>
              <a:rPr kumimoji="1" lang="en" altLang="zh-CN" sz="1200" dirty="0">
                <a:latin typeface="+mn-lt"/>
              </a:rPr>
              <a:t>    If bounding boxes do not intersect</a:t>
            </a:r>
          </a:p>
          <a:p>
            <a:r>
              <a:rPr kumimoji="1" lang="en" altLang="zh-CN" sz="1200" dirty="0">
                <a:latin typeface="+mn-lt"/>
              </a:rPr>
              <a:t>        Return false</a:t>
            </a:r>
          </a:p>
          <a:p>
            <a:endParaRPr kumimoji="1" lang="en" altLang="zh-CN" sz="1200" dirty="0">
              <a:latin typeface="+mn-lt"/>
            </a:endParaRPr>
          </a:p>
          <a:p>
            <a:r>
              <a:rPr kumimoji="1" lang="en" altLang="zh-CN" sz="1200" dirty="0">
                <a:latin typeface="+mn-lt"/>
              </a:rPr>
              <a:t>    // Create points and line string from </a:t>
            </a:r>
            <a:r>
              <a:rPr kumimoji="1" lang="en" altLang="zh-CN" sz="1200" dirty="0" err="1">
                <a:latin typeface="+mn-lt"/>
              </a:rPr>
              <a:t>rect's</a:t>
            </a:r>
            <a:r>
              <a:rPr kumimoji="1" lang="en" altLang="zh-CN" sz="1200" dirty="0">
                <a:latin typeface="+mn-lt"/>
              </a:rPr>
              <a:t> boundary</a:t>
            </a:r>
          </a:p>
          <a:p>
            <a:r>
              <a:rPr kumimoji="1" lang="en" altLang="zh-CN" sz="1200" dirty="0">
                <a:latin typeface="+mn-lt"/>
              </a:rPr>
              <a:t>    Create points from </a:t>
            </a:r>
            <a:r>
              <a:rPr kumimoji="1" lang="en" altLang="zh-CN" sz="1200" dirty="0" err="1">
                <a:latin typeface="+mn-lt"/>
              </a:rPr>
              <a:t>rect's</a:t>
            </a:r>
            <a:r>
              <a:rPr kumimoji="1" lang="en" altLang="zh-CN" sz="1200" dirty="0">
                <a:latin typeface="+mn-lt"/>
              </a:rPr>
              <a:t> corners</a:t>
            </a:r>
          </a:p>
          <a:p>
            <a:r>
              <a:rPr kumimoji="1" lang="en" altLang="zh-CN" sz="1200" dirty="0">
                <a:latin typeface="+mn-lt"/>
              </a:rPr>
              <a:t>    Create a line string from these points</a:t>
            </a:r>
          </a:p>
          <a:p>
            <a:endParaRPr kumimoji="1" lang="en" altLang="zh-CN" sz="1200" dirty="0">
              <a:latin typeface="+mn-lt"/>
            </a:endParaRPr>
          </a:p>
          <a:p>
            <a:r>
              <a:rPr kumimoji="1" lang="en" altLang="zh-CN" sz="1200" dirty="0">
                <a:latin typeface="+mn-lt"/>
              </a:rPr>
              <a:t>    // Handle polygons with interior rings</a:t>
            </a:r>
          </a:p>
          <a:p>
            <a:r>
              <a:rPr kumimoji="1" lang="en" altLang="zh-CN" sz="1200" dirty="0">
                <a:latin typeface="+mn-lt"/>
              </a:rPr>
              <a:t>    If polygon has interior rings</a:t>
            </a:r>
          </a:p>
          <a:p>
            <a:r>
              <a:rPr kumimoji="1" lang="en" altLang="zh-CN" sz="1200" dirty="0">
                <a:latin typeface="+mn-lt"/>
              </a:rPr>
              <a:t>        Check if any interior ring completely contains </a:t>
            </a:r>
            <a:r>
              <a:rPr kumimoji="1" lang="en" altLang="zh-CN" sz="1200" dirty="0" err="1">
                <a:latin typeface="+mn-lt"/>
              </a:rPr>
              <a:t>rect</a:t>
            </a:r>
            <a:endParaRPr kumimoji="1" lang="en" altLang="zh-CN" sz="1200" dirty="0">
              <a:latin typeface="+mn-lt"/>
            </a:endParaRPr>
          </a:p>
          <a:p>
            <a:r>
              <a:rPr kumimoji="1" lang="en" altLang="zh-CN" sz="1200" dirty="0">
                <a:latin typeface="+mn-lt"/>
              </a:rPr>
              <a:t>        If so, return false</a:t>
            </a:r>
          </a:p>
          <a:p>
            <a:endParaRPr kumimoji="1" lang="en" altLang="zh-CN" sz="1200" dirty="0">
              <a:latin typeface="+mn-lt"/>
            </a:endParaRPr>
          </a:p>
          <a:p>
            <a:r>
              <a:rPr kumimoji="1" lang="en" altLang="zh-CN" sz="1200" dirty="0">
                <a:latin typeface="+mn-lt"/>
              </a:rPr>
              <a:t>    // Check if any polygon vertex is within </a:t>
            </a:r>
            <a:r>
              <a:rPr kumimoji="1" lang="en" altLang="zh-CN" sz="1200" dirty="0" err="1">
                <a:latin typeface="+mn-lt"/>
              </a:rPr>
              <a:t>rect</a:t>
            </a:r>
            <a:endParaRPr kumimoji="1" lang="en" altLang="zh-CN" sz="1200" dirty="0">
              <a:latin typeface="+mn-lt"/>
            </a:endParaRPr>
          </a:p>
          <a:p>
            <a:r>
              <a:rPr kumimoji="1" lang="en" altLang="zh-CN" sz="1200" dirty="0">
                <a:latin typeface="+mn-lt"/>
              </a:rPr>
              <a:t>    If any vertex of polygon is inside </a:t>
            </a:r>
            <a:r>
              <a:rPr kumimoji="1" lang="en" altLang="zh-CN" sz="1200" dirty="0" err="1">
                <a:latin typeface="+mn-lt"/>
              </a:rPr>
              <a:t>rect</a:t>
            </a:r>
            <a:endParaRPr kumimoji="1" lang="en" altLang="zh-CN" sz="1200" dirty="0">
              <a:latin typeface="+mn-lt"/>
            </a:endParaRPr>
          </a:p>
          <a:p>
            <a:r>
              <a:rPr kumimoji="1" lang="en" altLang="zh-CN" sz="1200" dirty="0">
                <a:latin typeface="+mn-lt"/>
              </a:rPr>
              <a:t>        Return true</a:t>
            </a:r>
          </a:p>
          <a:p>
            <a:endParaRPr kumimoji="1" lang="en" altLang="zh-CN" sz="1200" dirty="0">
              <a:latin typeface="+mn-lt"/>
            </a:endParaRPr>
          </a:p>
          <a:p>
            <a:r>
              <a:rPr kumimoji="1" lang="en" altLang="zh-CN" sz="1200" dirty="0">
                <a:latin typeface="+mn-lt"/>
              </a:rPr>
              <a:t>    // Check if any </a:t>
            </a:r>
            <a:r>
              <a:rPr kumimoji="1" lang="en" altLang="zh-CN" sz="1200" dirty="0" err="1">
                <a:latin typeface="+mn-lt"/>
              </a:rPr>
              <a:t>rect</a:t>
            </a:r>
            <a:r>
              <a:rPr kumimoji="1" lang="en" altLang="zh-CN" sz="1200" dirty="0">
                <a:latin typeface="+mn-lt"/>
              </a:rPr>
              <a:t> vertex is within polygon</a:t>
            </a:r>
          </a:p>
          <a:p>
            <a:r>
              <a:rPr kumimoji="1" lang="en" altLang="zh-CN" sz="1200" dirty="0">
                <a:latin typeface="+mn-lt"/>
              </a:rPr>
              <a:t>    If any vertex of </a:t>
            </a:r>
            <a:r>
              <a:rPr kumimoji="1" lang="en" altLang="zh-CN" sz="1200" dirty="0" err="1">
                <a:latin typeface="+mn-lt"/>
              </a:rPr>
              <a:t>rect</a:t>
            </a:r>
            <a:r>
              <a:rPr kumimoji="1" lang="en" altLang="zh-CN" sz="1200" dirty="0">
                <a:latin typeface="+mn-lt"/>
              </a:rPr>
              <a:t> is inside polygon</a:t>
            </a:r>
          </a:p>
          <a:p>
            <a:r>
              <a:rPr kumimoji="1" lang="en" altLang="zh-CN" sz="1200" dirty="0">
                <a:latin typeface="+mn-lt"/>
              </a:rPr>
              <a:t>        Return true</a:t>
            </a:r>
          </a:p>
          <a:p>
            <a:endParaRPr kumimoji="1" lang="en" altLang="zh-CN" sz="1200" dirty="0">
              <a:latin typeface="+mn-lt"/>
            </a:endParaRPr>
          </a:p>
          <a:p>
            <a:r>
              <a:rPr kumimoji="1" lang="en" altLang="zh-CN" sz="1200" dirty="0">
                <a:latin typeface="+mn-lt"/>
              </a:rPr>
              <a:t>    // Check if the boundary of </a:t>
            </a:r>
            <a:r>
              <a:rPr kumimoji="1" lang="en" altLang="zh-CN" sz="1200" dirty="0" err="1">
                <a:latin typeface="+mn-lt"/>
              </a:rPr>
              <a:t>rect</a:t>
            </a:r>
            <a:r>
              <a:rPr kumimoji="1" lang="en" altLang="zh-CN" sz="1200" dirty="0">
                <a:latin typeface="+mn-lt"/>
              </a:rPr>
              <a:t> intersects with polygon's boundary</a:t>
            </a:r>
          </a:p>
          <a:p>
            <a:r>
              <a:rPr kumimoji="1" lang="en" altLang="zh-CN" sz="1200" dirty="0">
                <a:latin typeface="+mn-lt"/>
              </a:rPr>
              <a:t>    If boundaries intersect</a:t>
            </a:r>
          </a:p>
          <a:p>
            <a:r>
              <a:rPr kumimoji="1" lang="en" altLang="zh-CN" sz="1200" dirty="0">
                <a:latin typeface="+mn-lt"/>
              </a:rPr>
              <a:t>        Return true</a:t>
            </a:r>
          </a:p>
          <a:p>
            <a:endParaRPr kumimoji="1" lang="en" altLang="zh-CN" sz="1200" dirty="0">
              <a:latin typeface="+mn-lt"/>
            </a:endParaRPr>
          </a:p>
          <a:p>
            <a:r>
              <a:rPr kumimoji="1" lang="en" altLang="zh-CN" sz="1200" dirty="0">
                <a:latin typeface="+mn-lt"/>
              </a:rPr>
              <a:t>    Return false</a:t>
            </a:r>
          </a:p>
          <a:p>
            <a:endParaRPr kumimoji="1" lang="zh-CN" altLang="en-US" sz="1200" dirty="0">
              <a:latin typeface="+mn-lt"/>
            </a:endParaRPr>
          </a:p>
        </p:txBody>
      </p:sp>
      <p:pic>
        <p:nvPicPr>
          <p:cNvPr id="3" name="图片 2">
            <a:extLst>
              <a:ext uri="{FF2B5EF4-FFF2-40B4-BE49-F238E27FC236}">
                <a16:creationId xmlns:a16="http://schemas.microsoft.com/office/drawing/2014/main" id="{89D9991C-47B7-A6C0-8C84-5758D5EBC8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113" y="356916"/>
            <a:ext cx="1033043" cy="1033043"/>
          </a:xfrm>
          <a:prstGeom prst="rect">
            <a:avLst/>
          </a:prstGeom>
        </p:spPr>
      </p:pic>
      <p:pic>
        <p:nvPicPr>
          <p:cNvPr id="5" name="图片 4">
            <a:extLst>
              <a:ext uri="{FF2B5EF4-FFF2-40B4-BE49-F238E27FC236}">
                <a16:creationId xmlns:a16="http://schemas.microsoft.com/office/drawing/2014/main" id="{2EAA40CD-B735-CC6D-0AB8-DF47CF9271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2234" y="1601182"/>
            <a:ext cx="3281165" cy="4843625"/>
          </a:xfrm>
          <a:prstGeom prst="rect">
            <a:avLst/>
          </a:prstGeom>
        </p:spPr>
      </p:pic>
    </p:spTree>
    <p:extLst>
      <p:ext uri="{BB962C8B-B14F-4D97-AF65-F5344CB8AC3E}">
        <p14:creationId xmlns:p14="http://schemas.microsoft.com/office/powerpoint/2010/main" val="1604099509"/>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14:presetBounceEnd="34000">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14:bounceEnd="34000">
                                          <p:cBhvr additive="base">
                                            <p:cTn id="7" dur="750" fill="hold"/>
                                            <p:tgtEl>
                                              <p:spTgt spid="35"/>
                                            </p:tgtEl>
                                            <p:attrNameLst>
                                              <p:attrName>ppt_x</p:attrName>
                                            </p:attrNameLst>
                                          </p:cBhvr>
                                          <p:tavLst>
                                            <p:tav tm="0">
                                              <p:val>
                                                <p:strVal val="1+#ppt_w/2"/>
                                              </p:val>
                                            </p:tav>
                                            <p:tav tm="100000">
                                              <p:val>
                                                <p:strVal val="#ppt_x"/>
                                              </p:val>
                                            </p:tav>
                                          </p:tavLst>
                                        </p:anim>
                                        <p:anim calcmode="lin" valueType="num" p14:bounceEnd="34000">
                                          <p:cBhvr additive="base">
                                            <p:cTn id="8" dur="75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750" fill="hold"/>
                                            <p:tgtEl>
                                              <p:spTgt spid="35"/>
                                            </p:tgtEl>
                                            <p:attrNameLst>
                                              <p:attrName>ppt_x</p:attrName>
                                            </p:attrNameLst>
                                          </p:cBhvr>
                                          <p:tavLst>
                                            <p:tav tm="0">
                                              <p:val>
                                                <p:strVal val="1+#ppt_w/2"/>
                                              </p:val>
                                            </p:tav>
                                            <p:tav tm="100000">
                                              <p:val>
                                                <p:strVal val="#ppt_x"/>
                                              </p:val>
                                            </p:tav>
                                          </p:tavLst>
                                        </p:anim>
                                        <p:anim calcmode="lin" valueType="num">
                                          <p:cBhvr additive="base">
                                            <p:cTn id="8" dur="75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4922874" y="1516960"/>
            <a:ext cx="2020186" cy="2167299"/>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822956" y="1579201"/>
            <a:ext cx="2020186" cy="216729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4"/>
          <p:cNvSpPr>
            <a:spLocks noChangeArrowheads="1"/>
          </p:cNvSpPr>
          <p:nvPr/>
        </p:nvSpPr>
        <p:spPr bwMode="auto">
          <a:xfrm>
            <a:off x="4850386" y="1655048"/>
            <a:ext cx="2165161" cy="1862048"/>
          </a:xfrm>
          <a:prstGeom prst="rect">
            <a:avLst/>
          </a:prstGeom>
          <a:noFill/>
          <a:ln w="9525">
            <a:noFill/>
            <a:miter lim="800000"/>
            <a:headEnd/>
            <a:tailEnd/>
          </a:ln>
        </p:spPr>
        <p:txBody>
          <a:bodyPr wrap="square" lIns="91440" tIns="45720" rIns="91440" bIns="45720">
            <a:spAutoFit/>
          </a:bodyPr>
          <a:lstStyle/>
          <a:p>
            <a:pPr algn="ctr"/>
            <a:r>
              <a:rPr lang="en-US" altLang="zh-CN" sz="11500" dirty="0">
                <a:solidFill>
                  <a:schemeClr val="tx1">
                    <a:lumMod val="75000"/>
                    <a:lumOff val="25000"/>
                  </a:schemeClr>
                </a:solidFill>
                <a:effectLst>
                  <a:outerShdw blurRad="50800" dist="38100" dir="16200000" rotWithShape="0">
                    <a:prstClr val="black">
                      <a:alpha val="40000"/>
                    </a:prstClr>
                  </a:outerShdw>
                </a:effectLst>
                <a:latin typeface="Agency FB" panose="020B0503020202020204" pitchFamily="34" charset="0"/>
                <a:cs typeface="+mn-ea"/>
                <a:sym typeface="+mn-lt"/>
              </a:rPr>
              <a:t>TWO</a:t>
            </a:r>
            <a:endParaRPr lang="zh-CN" altLang="en-US" sz="11500" dirty="0">
              <a:solidFill>
                <a:schemeClr val="tx1">
                  <a:lumMod val="75000"/>
                  <a:lumOff val="25000"/>
                </a:schemeClr>
              </a:solidFill>
              <a:effectLst>
                <a:outerShdw blurRad="50800" dist="38100" dir="16200000" rotWithShape="0">
                  <a:prstClr val="black">
                    <a:alpha val="40000"/>
                  </a:prstClr>
                </a:outerShdw>
              </a:effectLst>
              <a:latin typeface="Agency FB" panose="020B0503020202020204" pitchFamily="34" charset="0"/>
              <a:cs typeface="+mn-ea"/>
              <a:sym typeface="+mn-lt"/>
            </a:endParaRPr>
          </a:p>
        </p:txBody>
      </p:sp>
      <p:sp>
        <p:nvSpPr>
          <p:cNvPr id="8" name="TextBox 64"/>
          <p:cNvSpPr>
            <a:spLocks noChangeArrowheads="1"/>
          </p:cNvSpPr>
          <p:nvPr/>
        </p:nvSpPr>
        <p:spPr bwMode="auto">
          <a:xfrm>
            <a:off x="4023838" y="3884588"/>
            <a:ext cx="4144325" cy="707886"/>
          </a:xfrm>
          <a:prstGeom prst="rect">
            <a:avLst/>
          </a:prstGeom>
          <a:noFill/>
          <a:ln w="9525">
            <a:noFill/>
            <a:miter lim="800000"/>
            <a:headEnd/>
            <a:tailEnd/>
          </a:ln>
        </p:spPr>
        <p:txBody>
          <a:bodyPr wrap="square" lIns="91440" tIns="45720" rIns="91440" bIns="45720">
            <a:spAutoFit/>
          </a:bodyPr>
          <a:lstStyle/>
          <a:p>
            <a:pPr algn="ctr"/>
            <a:r>
              <a:rPr lang="zh-CN" altLang="en-US" sz="4000" b="1" dirty="0">
                <a:solidFill>
                  <a:schemeClr val="tx1">
                    <a:lumMod val="75000"/>
                    <a:lumOff val="25000"/>
                  </a:schemeClr>
                </a:solidFill>
                <a:latin typeface="Agency FB" panose="020B0503020202020204" pitchFamily="34" charset="0"/>
                <a:cs typeface="+mn-ea"/>
                <a:sym typeface="+mn-lt"/>
              </a:rPr>
              <a:t>性能分析</a:t>
            </a:r>
            <a:endParaRPr lang="zh-CN" altLang="en-US" sz="4000" b="1" dirty="0">
              <a:solidFill>
                <a:schemeClr val="tx1">
                  <a:lumMod val="50000"/>
                  <a:lumOff val="50000"/>
                </a:schemeClr>
              </a:solidFill>
              <a:latin typeface="Agency FB" panose="020B0503020202020204" pitchFamily="34" charset="0"/>
              <a:cs typeface="+mn-ea"/>
              <a:sym typeface="+mn-lt"/>
            </a:endParaRPr>
          </a:p>
        </p:txBody>
      </p:sp>
      <p:cxnSp>
        <p:nvCxnSpPr>
          <p:cNvPr id="10" name="直接连接符 9"/>
          <p:cNvCxnSpPr/>
          <p:nvPr/>
        </p:nvCxnSpPr>
        <p:spPr>
          <a:xfrm flipH="1">
            <a:off x="2231573" y="3746500"/>
            <a:ext cx="1680892" cy="2860892"/>
          </a:xfrm>
          <a:prstGeom prst="line">
            <a:avLst/>
          </a:prstGeom>
          <a:ln>
            <a:solidFill>
              <a:schemeClr val="tx1">
                <a:lumMod val="75000"/>
                <a:lumOff val="25000"/>
                <a:alpha val="48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7558589" y="1761037"/>
            <a:ext cx="986828" cy="1679583"/>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7165806" y="2600828"/>
            <a:ext cx="718815" cy="1223425"/>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BB07A4DF-F83D-91E4-8ECA-EFD815E708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0113" y="356916"/>
            <a:ext cx="1033043" cy="1033043"/>
          </a:xfrm>
          <a:prstGeom prst="rect">
            <a:avLst/>
          </a:prstGeom>
        </p:spPr>
      </p:pic>
    </p:spTree>
    <p:custDataLst>
      <p:tags r:id="rId1"/>
    </p:custDataLst>
    <p:extLst>
      <p:ext uri="{BB962C8B-B14F-4D97-AF65-F5344CB8AC3E}">
        <p14:creationId xmlns:p14="http://schemas.microsoft.com/office/powerpoint/2010/main" val="3083158129"/>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par>
                                    <p:cTn id="19" presetID="14" presetClass="entr" presetSubtype="1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randombar(horizontal)">
                                          <p:cBhvr>
                                            <p:cTn id="21" dur="500"/>
                                            <p:tgtEl>
                                              <p:spTgt spid="10"/>
                                            </p:tgtEl>
                                          </p:cBhvr>
                                        </p:animEffect>
                                      </p:childTnLst>
                                    </p:cTn>
                                  </p:par>
                                  <p:par>
                                    <p:cTn id="22" presetID="14" presetClass="entr" presetSubtype="1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par>
                                    <p:cTn id="25" presetID="14" presetClass="entr" presetSubtype="1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randombar(horizontal)">
                                          <p:cBhvr>
                                            <p:cTn id="27" dur="500"/>
                                            <p:tgtEl>
                                              <p:spTgt spid="12"/>
                                            </p:tgtEl>
                                          </p:cBhvr>
                                        </p:animEffect>
                                      </p:childTnLst>
                                    </p:cTn>
                                  </p:par>
                                </p:childTnLst>
                              </p:cTn>
                            </p:par>
                            <p:par>
                              <p:cTn id="28" fill="hold">
                                <p:stCondLst>
                                  <p:cond delay="1500"/>
                                </p:stCondLst>
                                <p:childTnLst>
                                  <p:par>
                                    <p:cTn id="29" presetID="2" presetClass="entr" presetSubtype="2" accel="38000" fill="hold" grpId="0" nodeType="afterEffect" p14:presetBounceEnd="64000">
                                      <p:stCondLst>
                                        <p:cond delay="0"/>
                                      </p:stCondLst>
                                      <p:iterate type="lt">
                                        <p:tmPct val="10000"/>
                                      </p:iterate>
                                      <p:childTnLst>
                                        <p:set>
                                          <p:cBhvr>
                                            <p:cTn id="30" dur="1" fill="hold">
                                              <p:stCondLst>
                                                <p:cond delay="0"/>
                                              </p:stCondLst>
                                            </p:cTn>
                                            <p:tgtEl>
                                              <p:spTgt spid="8"/>
                                            </p:tgtEl>
                                            <p:attrNameLst>
                                              <p:attrName>style.visibility</p:attrName>
                                            </p:attrNameLst>
                                          </p:cBhvr>
                                          <p:to>
                                            <p:strVal val="visible"/>
                                          </p:to>
                                        </p:set>
                                        <p:anim calcmode="lin" valueType="num" p14:bounceEnd="64000">
                                          <p:cBhvr additive="base">
                                            <p:cTn id="31" dur="750" fill="hold"/>
                                            <p:tgtEl>
                                              <p:spTgt spid="8"/>
                                            </p:tgtEl>
                                            <p:attrNameLst>
                                              <p:attrName>ppt_x</p:attrName>
                                            </p:attrNameLst>
                                          </p:cBhvr>
                                          <p:tavLst>
                                            <p:tav tm="0">
                                              <p:val>
                                                <p:strVal val="1+#ppt_w/2"/>
                                              </p:val>
                                            </p:tav>
                                            <p:tav tm="100000">
                                              <p:val>
                                                <p:strVal val="#ppt_x"/>
                                              </p:val>
                                            </p:tav>
                                          </p:tavLst>
                                        </p:anim>
                                        <p:anim calcmode="lin" valueType="num" p14:bounceEnd="64000">
                                          <p:cBhvr additive="base">
                                            <p:cTn id="32"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7" grpId="0"/>
          <p:bldP spid="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par>
                                    <p:cTn id="19" presetID="14" presetClass="entr" presetSubtype="1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randombar(horizontal)">
                                          <p:cBhvr>
                                            <p:cTn id="21" dur="500"/>
                                            <p:tgtEl>
                                              <p:spTgt spid="10"/>
                                            </p:tgtEl>
                                          </p:cBhvr>
                                        </p:animEffect>
                                      </p:childTnLst>
                                    </p:cTn>
                                  </p:par>
                                  <p:par>
                                    <p:cTn id="22" presetID="14" presetClass="entr" presetSubtype="1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par>
                                    <p:cTn id="25" presetID="14" presetClass="entr" presetSubtype="1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randombar(horizontal)">
                                          <p:cBhvr>
                                            <p:cTn id="27" dur="500"/>
                                            <p:tgtEl>
                                              <p:spTgt spid="12"/>
                                            </p:tgtEl>
                                          </p:cBhvr>
                                        </p:animEffect>
                                      </p:childTnLst>
                                    </p:cTn>
                                  </p:par>
                                </p:childTnLst>
                              </p:cTn>
                            </p:par>
                            <p:par>
                              <p:cTn id="28" fill="hold">
                                <p:stCondLst>
                                  <p:cond delay="1500"/>
                                </p:stCondLst>
                                <p:childTnLst>
                                  <p:par>
                                    <p:cTn id="29" presetID="2" presetClass="entr" presetSubtype="2" accel="38000" fill="hold" grpId="0" nodeType="afterEffect">
                                      <p:stCondLst>
                                        <p:cond delay="0"/>
                                      </p:stCondLst>
                                      <p:iterate type="lt">
                                        <p:tmPct val="10000"/>
                                      </p:iterate>
                                      <p:childTnLst>
                                        <p:set>
                                          <p:cBhvr>
                                            <p:cTn id="30" dur="1" fill="hold">
                                              <p:stCondLst>
                                                <p:cond delay="0"/>
                                              </p:stCondLst>
                                            </p:cTn>
                                            <p:tgtEl>
                                              <p:spTgt spid="8"/>
                                            </p:tgtEl>
                                            <p:attrNameLst>
                                              <p:attrName>style.visibility</p:attrName>
                                            </p:attrNameLst>
                                          </p:cBhvr>
                                          <p:to>
                                            <p:strVal val="visible"/>
                                          </p:to>
                                        </p:set>
                                        <p:anim calcmode="lin" valueType="num">
                                          <p:cBhvr additive="base">
                                            <p:cTn id="31" dur="750" fill="hold"/>
                                            <p:tgtEl>
                                              <p:spTgt spid="8"/>
                                            </p:tgtEl>
                                            <p:attrNameLst>
                                              <p:attrName>ppt_x</p:attrName>
                                            </p:attrNameLst>
                                          </p:cBhvr>
                                          <p:tavLst>
                                            <p:tav tm="0">
                                              <p:val>
                                                <p:strVal val="1+#ppt_w/2"/>
                                              </p:val>
                                            </p:tav>
                                            <p:tav tm="100000">
                                              <p:val>
                                                <p:strVal val="#ppt_x"/>
                                              </p:val>
                                            </p:tav>
                                          </p:tavLst>
                                        </p:anim>
                                        <p:anim calcmode="lin" valueType="num">
                                          <p:cBhvr additive="base">
                                            <p:cTn id="32"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7" grpId="0"/>
          <p:bldP spid="8" grpId="0"/>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A94CED1F-C8E4-4A4D-8F15-7FEBE4452E48"/>
  <p:tag name="ISPRING_SCORM_RATE_SLIDES" val="1"/>
  <p:tag name="ISPRING_SCORM_PASSING_SCORE" val="100.0000000000"/>
  <p:tag name="ISPRINGONLINEFOLDERID" val="0"/>
  <p:tag name="ISPRINGONLINEFOLDERPATH" val="Content List"/>
  <p:tag name="ISPRINGCLOUDFOLDERID" val="0"/>
  <p:tag name="ISPRINGCLOUDFOLDERPATH" val="Content List"/>
  <p:tag name="ISPRING_RESOURCE_PATHS_HASH_PRESENTER" val="cce957168fd2ccd1b23534aaf13c4793c7a689da"/>
  <p:tag name="ISPRING_PLAYERS_CUSTOMIZATION" val="UEsDBBQAAgAIAAtngUbpbttk5AMAAHQOAAAdAAAAdW5pdmVyc2FsL2NvbW1vbl9tZXNzYWdlcy5sbmetV91u2zYUvi/QdyAEFNgulrYDWhSD44C2GFuILLkSHSdbB4GRGJsIRbr6cZtd7Wn2YHuSHVFyYqcdJMW9sGDS/r7z950jcnD2NZVoy7NcaHVqvT15YyGuYp0ItTq1FvT8lw8WygumEia14qeW0hY6G758MZBMrUq24vD95QuEBinPc1jmw2r1uEYiObXmo2jsz+bYu45cf+JHI2diDcc63TB1j1y90p+yn359/+Hr23fvfx68bpBdiMIZdt1DKmSY3r3pQOTRwHcjYCNu5JErag2rZz+cv6Cu4xFr2Hzph54H5NIaVs9W3CIIiEej0HVsEjlh5PnU5MIllNjW8FqXaM22HBUabQX/goo1h0oWIuMolyIxP8QaNlTJ24zZAV463iSivu+GEfHs3Y41JCpBdsa+gD56sgQ4JAEQZCzn2TOwkSm1gSMsZT+GqTOZuvChlQtTsVpL+BR9/ZgTD6rFVRtqRsIQT0g08q+gTiArvw/CvwA1XfRBXJMQFEDCNoyHL50Jpo7vVQoKSEgDZ/wgn5gppJW8RyyOAYc2Gd8KXeawUymKJ7WQ8n5WQvJxAcJ1sPsdkdaESCgj15XYcnAhS9rrAi0zJnZVmY8L5/foHDsusSMole0vI2p6uTLGQP1KF4hJqasAwC5LtkzFHN3wmJUgpXv4WyIS87cNg7ArTz6X4i/EiqZzXjVN59nk6tXJca451IVhsWSZ6tBBT6gOWv7bYNMyh0iLgqeboi2KvUyc/BAvjo1rjsPwf4PqUpcjI3piv284IUicBPBig24fCd0dQWagDxhrKROyO8rxzsHQPOM5jHieIUfd9rDp+Q2Bp9FzOS4h8wcuXEJFeuCXZBQ6tMoxv8lF0fpKMoWq6/19jcRwBpC84I86ueG3GvpfcraFIsK+yGvhnDzDWC9B7CZrNQL353TD4oFDK1bAiQuBS1KkEH/SgXMxI7sM1uP1IBNLXcrEjDMp7syIhdqUaZ2QTV2n2uhtplOzK1m+66V6wp8d40UdXFAbne8ZbCMNCQ7G02iMvTGpTnNVD8uOINBy5ZNLw8jFowoOok5ZEa/hvXKrS5V0JKoPZDY5x0DWpDTkLIvX//79T0eOJ57Uu6jZ/a0XCXRoNZfIA9kfni54/mcbCcWjQ5xZdEE1B9gdruN51lS9SR6mFI+nMxBGaHSgyyxuPy7sM8xwcAHDwZy2rOGMZXcwWajWsheLCbkSQtHP+uNZviykULwP9rjZXAVMnXmEbdtcbKAJpIjv6ndagpiZbtUNR8INpyvZeIo9GDxP+Hgiip6EZtbv2hwarl4/ttv229H/sMrN/XDweu+6+B9QSwMEFAACAAgAC2eBRjUa0FrOBAAA9BYAACcAAAB1bml2ZXJzYWwvZmxhc2hfcHVibGlzaGluZ19zZXR0aW5ncy54bWzNWNty4jgQfecrVN6axwnkNpOkgBRJTIUaMCw4m5na2qKELbA2suSVZBjmab9mP2y/ZFso3EIgYqcyk8oDsdx9utXqy7HKl19ThsZEKip4xTs8KHmI8EjElI8q3l1Yf3/mIaUxjzETnFQ8Ljx0WS2Us3zAqEp6RGsQVQhguLrIdMVLtM4uisXJZHJAVSbNW8FyDfjqIBJpMZNEEa6JLGYMT+FHTzOivGqhgFDZLrVEnDOCaAwucGq8w6zOsEq8ohUb4OhhJEXO42vBhERyNKh4v5zVzN9cxkLd0JRwszlVhUWzrC9wHFPjD2Y9+o2ghNBRAo4flk48NKGxTirecenI4IB8cRNnhm53gQ3OtYDtcP1oICUax1hj+2gtSjIkEuJKVFXLnADo2tqKpCZf9WLBLsVTjlMahfAGmVhVvJuw3/XrftcPrv3+XbdpXXXWCBth03fS6TUbN34/aId+r38btpp7K4X+53APpX09c4bvdP2eH4R+t3/VaO+p4e7UUsdv1RrNPXXu/ateI9zXUlBr7avSuW0Hbjq3Xzp+t9kIPvXDdrsZNjpLrVkOr2Rrubie+GUoEJHL1fTWSZ4OOKYMusaTHFdEQ99hWI5IKOoUqnGImSIe+jMjo19zzKiemgqF9vRASFZTGYl011RfxTMV5S3hLCA4BiW5qO3T80Vpfzxb23rRWl9u61kvy4uu1UmEFj/Y+8PS6cL985Pd7m9xtDymMREBlnLWsjY38KILR8vueHj84cNuL7ZYK2OtcZRAK9XzTri6MpcaCr6WIOYZDQSLF4El6YDEAU7JyoToPVBeB8lDDw0hlRmEvCYpZh6iGo4gWiirfKA01bOZVF+VRIAFs4+gVm/jSKIES7WWt4vgmSkQVX8PhCbqDxsLu7RN1OcxupF4ArPRRbxDuIvYLZwUM6dFpJMTEqs9JFGNMRfh7rzsXYRbWD4QiUIhmJN8Z57cqMGHwsn3FCrZRfCeDBTVxEX0ijqZvhc5i9FU5IjRB4K0QOB9nsJ/CUGr/AENpUhnq8BxNFIMigeNKZmQ+NLF0BcwkeagCfQqY0RbC3/l9BsakKGQgEvwGJIN1qmy+Ad7AWdYqSUonvv4zk7hRnDjf35nNojjMQZGsx84dACSZvo18DHsnQswwZiAaK5AQGQinENam/OJaTwTc9mms+0Ej2eHbg5yBgrHTcEfiwkvIuhVlOfEFTDCHAnOpghHUF7KpNCYilzBik0WC63+l4NWFVE+c3UELRWMyditQZQOj45PTj98PDu/OCj++/c/73cqPTKNDsPGmqUa1zv5qbPmEy78gt4Wzumm9YR5vqC0lX866+3r5g4u6qz5DCN9QXcHYdzQrQuZmtqPN4L7/LfDI8/YHMTloiEIz/OFGb16i3Sh59e617cIYn3XDHsXLmUWCAQBixKo06H59nXUmXExF9n2XQhH5zvBmhNymthd/zcnQDhsp8blZjZoO234kyOjMVO7szKxncY/ltyR4P100QDowchyESAIjKbAhOIf1vm/pw9vaxWv2cKffnI7K258eP+MjvhdX1C2nb5SRyRYRgkk0asl3pufOK8Z3rcUMfu0uDlauypaXGGs362aNynlNIU4Gq66uJCtnp6UysXnXxUKgLZ+U10t/AdQSwMEFAACAAgAC2eBRp9k43WyAgAATgoAACEAAAB1bml2ZXJzYWwvZmxhc2hfc2tpbl9zZXR0aW5ncy54bWyVVm1P2zAQ/r5fUXXfCXstk0IlKJ2ExAYaiO9Ock2sOnZkX8r672c7NrHbpsl6Qqrvnsd3vreSqi3lyw+zWZoLJuQzIFJeKqPxuhktrudZiyj4RS44AscLLmRN2Hz58af9pIlFjrHEDuRUzobk0LtZ2M8UivPxbWFkiJCLuiF8/yBKcZGRfFtK0fJiNLRq34BklG818vLHYrUedMCownuEOoppfWVkGqWRoBSYkL6vjYyyGMmAeU+X9jOR07s6//oD2o4qipZ288nIEK0hJcRJvroxMozn+va4Kgsj5wkIf1FDv3w2MghlZA8yvvx8rhrRtM3/9EgjRWkSGnPOF/GdwwQp9Phpwt2lkVGCeZBxNFoFl56vd0YCkPsazn1qxlUK9mTyerAQTNEzBkuULaSJP3U2VYm3xxb1fMByQ5jSgFDVg5500E+kVf6aWNfj/sAb5UUAcooe8SpYW8OqizcAxvoev1rd2lURxveuCwKUsHPKIMJe2SN/67QeIQNlj3xmtIBHzvZH8ENLx/ElviWumOezr63AiT76fPmTtxpPD2ZwVeDaKTymFgUslQnnhdZgqpYmVteFlBzFlHKyoyVBKvgvg8v29jEqTQ4MrtNO91WKFBmcajcbo17SYb3sebwbu9+E/m3deYZ6hV/PCSLJq1r/Jqn5zPH0jOhr5slphlmSGg7ynm/ERE5N5BbkixBsqhcuEEKsffYQWHSDNQRPkyAFaXI6x6m75FTyeVtnINe6ZhR808S6DlfRsmL6D18pvEEREwaMHRMrfR0n9L0nA4VrACAyr3zHdofOUrcMKYMd+LkPFPbBQy9Lle7QoWa7wQfYYNhuTjOpH92a6BslxMWGE4RXHZeIF05oGG95JJmyD4uG3u/f/uJoI/tFZjov3GH27BopuljbjxOoleb/yH9QSwMEFAACAAgAC2eBRgoR72qiBAAABRYAACYAAAB1bml2ZXJzYWwvaHRtbF9wdWJsaXNoaW5nX3NldHRpbmdzLnhtbM1YbXPiNhD+nl+hcec+HoS8XZIBMiRxBuaIoeA0d9PpMMIWWI0suZIMx33qr+kP6y/pCoW3EIhoL0knH4jX+zy7Wu2uVi5ffEsZGhGpqOAVr1TY9xDhkYgpH1a8u/Dm46mHlMY8xkxwUvG48NBFda+c5X1GVdIlWoOqQkDD1XmmK16idXZeLI7H4wJVmTRvBcs18KtCJNJiJokiXBNZzBiewI+eZER51b09hMpWdCvinBFEY3CBU+MdZnWdMq9otfo4ehhKkfP4SjAhkRz2K95PpzXzN9OxTNc0JdysTVVBaMT6HMcxNe5g1qXfCUoIHSbgd2n/yENjGuuk4h3uHxge0C+u80zZ7SKw4bkSsBquHw2kROMYa2wfrUVJBkRCWImqapkTIF2RLWlq8k3PBVYUTzhOaRTCG2RCVfGuw17Hv/E7fnDl9+46TeuqMyJshE3fCdNtNq79XtAK/W6vHt42dwaF/pdwB9CunjnTtzt+1w9Cv9O7bLR2RLg7tcD4t7VGc0fMvX/ZbYS7Wgpqt7tC2vVW4Iapf237nWYj+NwLW61m2GgvUNMcXsrWcnE18ctQICKXy+mtkzztc0wZNI0nOa6IhrbDsBySUNxQqMYBZop46PeMDH/OMaN6YioUutMDIVlNZSTSHVN9Fc9UlLegs4TgGJTkvLaPz+al/el0ZelFa32xrGe9LM+bVjsRWryx96X947n7Z0fb3d/gaHlEYyICLOW0Za0v4EUXDhbdsXR4crLdiw3WylhrHCXQSvWsEy5LZloDwVcSxDyjvmDxPLADyFUGMa1JipmHqIYYR/O32uyEvqEMsthgS4UB12tBjhIs1UomzsNh+npU/TUQmqjf7OqsaJOqz2N0LfEYDjsX9TbhLmp1iD0z8SfSyQmJ1Q6aqMaYi3JnVsguyrdYPhCJQiGYk357lq6owQfCyfcUatNF8Z70FdXERfWSOpm+FzmL0UTkiNEHgrRA4H2ewn8JQcsTARpIkU6lDCuNFINyQCNKxiS+cDH0FUykOSBhXsoY0dbCHzn9jvpkICTwEjyCZAM5VZa/sBNxhpVakOKZjx/sudoIrv0vH8wCcTzCMKPsRg41TdJMvwY/hrVzASYYExDNJQqITIRzSGuzPzGNp2ouy3S2neDRdNPNRk5JYbsp+GM54UUEvYbynLgSRpgjwdkE4QjKS5kUGlGRK5DYZLHU6l85aKGI8qmrQ5iiwZiM3RrEfung8Oj45NPp2Xmh+Peff33cCnqcHdoMG2t2eLjaOnE6I59Mty/gNkyRbqgns+QLoI0TpTNuVze3TJfOyGdmzBewW0bANeyNkKmp/XgtuM/fBh4nh/WDuFw0x/bzE8B0YHqbAaDr1zpXdQTRu2uG3XOXwgkEghBECVTewNxPHTHTeclFt3UXwmb4TrQm5k5ncMf/xYkQts+pFbmZDVpOC/7sOKOYc7i9dAY7HehYcseR7d1VAzjwh3a6gCOf0RRmm/jNevl/6aybiv81m/LTa7EzcO1y/B49bvstx3bAH9XjCJZRAmnxaqn0/qfCDw3Y/ykG9mn+BWblk8v8U8DqN8o9kK9+uq3u/QNQSwMEFAACAAgAC2eBRoUwK2GeAQAAKwYAAB8AAAB1bml2ZXJzYWwvaHRtbF9za2luX3NldHRpbmdzLmpzjZRNb8IwDIbv/Ioqu06IfcJ2mzYmTdph0rhNO4RiSkUaR0noYIj/vrp8Na07iC/N26evY1fOuhMVS8QieozW5XO5/wj3pQakebuAy1BXLXpGunAqncAozUClGkQNyfefHuTNkeCMhS5Nx6tPsnUVP4H0ZiqVq+KGsbCM5hgtZ7QfRltyiX+DynZVbSuqtHm88B51N0btQfuuRpvJkhEXr+WqFliDMQd7Ap3KGALTfrnayKPjXZ+iysWYGalX75hgdyzjeWJxoSdt+WcrA7b44fMt0HvoPw8DO5U6/+YhqyceDijaSWPBOdjlvR9SsLCSY1AV3165/kED42ZBNTpPXer39NMVRZU2MoFGlwZPFCGmC69GN/sUTc7D0m+Jm2uKgFByBbZh1azaoFmYM36gsZhQRxpos+cHVKGcpDrZci89Cpajw5JtW/eOhd6+UIhghLA2QjNmIrO2i+OMqffs4Lpa1ndu5hUncnmR0Qz3cc4extdvEdp/RUJ6L+NZVlwOxcVIDQdXPIN901MkIZN2DnaEqIpyvk8dvJa7s/kDUEsDBBQAAgAIAC5rq0Ya2uo7qgAAAB8BAAAaAAAAdW5pdmVyc2FsL2kxOG5fcHJlc2V0cy54bWydjzEPwiAQhXd+BbldsFvTAN1M3Bx0NhVRSejRcNT684XUGGeHS+5d3vdeTvWvMfCnS+QjamjEFrhDG68e7xpOx92mBU55wOsQIjoNGIH3hinftHhIjlwmXiKQNDxynjopl2URnqZUEiiGOZdgEjaOsswYUVZSTisKK9v5v+jPDQxjnKvL7EPeoyl7UauFU7IaKnN2KDzeIshqUPLrrsrOlEtFEUr+PGbYG1BLAwQUAAIACAAua6tGlBOzImkAAABuAAAAHAAAAHVuaXZlcnNhbC9sb2NhbF9zZXR0aW5ncy54bWwNzDEOgzAMQNGdU1jeKe3WgcDGVpbSA1jERZEcG5GA4PZk+8PTb/szChy8pWDq8PV4IrDO5oMuDn/TUL8RUib1JKbsUA2h76pWbCb5cs4FJliFLt4mjiUyjxSLHHYRqOFTXv/AHpuuugFQSwMEFAACAAgARJRXRyO0Tvv7AgAAsAgAABQAAAB1bml2ZXJzYWwvcGxheWVyLnhtbK1V30/bMBB+LtL+h8jv2C0dA6oExJDQHsaE1LHtrTKJm3hN4sx2COWv39nO76VsSHtolZzv++58993Fv3rOUu+JScVFHqAFniOP5aGIeB4H6OHr7fE5urp8d+QXKd0z6fEoQGXODYCmyIuYCiUvNIDvqU4C1DNgYEZeIbmQXO+B+xS420gnS/TuaAYuuQpQonWxIqSqKswVIPJYibQ0JAqHIiOFZIrlmkni0kBeg13pv6Phl4mc6H3BVA9Z6LcHrklajmfFByTVEgsZk5P5fEF+3H1ehwnL6DHPlaZ5yJAHlZzZUj7ScHcnojJlythmvktyzbQ2SVjbzNcrvjjPPSXDADmHTcaUojFTOM1jRByWTID9bUpVUvOoAa3hVTte81q/jXnfNG62c6RzLsrHlKsEjvqQzjoJ9Mkwqp/Z61oFPTQKujVMyJPsV8kli+zrt1aM8wVyAVvF2TyxqkI4gKdbGmoh9zcAAxXVHcRt07BrGraglgO30dcdBWpuu2VUl5I1pZr5Tzxi4guVkhpZXGpZMp+MjDWWDME+cVeum9Q1xE90lp7+Q2+M36g1P9VrnbGA/9GYT0DU1oTnEXu+5eCjWQY11QyKbWxYFyk2MbucVPmY9XQ9MLkc66bARTxNZcxgDCOqKens5BCUSarAJSzlCNs7OAhOeJyk8NOTDOPTgzQZlbtJht7BQXAqwt0EtDW3ZSTjOo7E1CrIJxPrxA9LpUXGX6w8B3tGr6wOXxu55ui64O3B2fyPURzEaAZziyZWl3nq7avm8N7MqVadz6ZwloFaYR6YLgvn1cxCWYx8IralZapv+jk1+7AHHeU8NR3TXN9B76Ja8xfmVTwyX7rF0tQkYUYzAfpwvuwxQD9huwzCW9OhiFuRN3XAmNg3928r2mz5unWu64c67EMNnzirHMbN1EdQRyxFmUejHuKi+4ioFHbatWTUS9kWbrQ4AZGKIkDv4aG+88XpRXfls8VFg7V53bvALpc3rPQ64U5BpNZ1exG/3g3w+BtQSwMEFAACAAgALmurRjXb2a1oAQAA8wIAACkAAAB1bml2ZXJzYWwvc2tpbl9jdXN0b21pemF0aW9uX3NldHRpbmdzLnhtbI1S22obMRB9z1eI/IAljW4LW4OuxZCHQhPyvPWqYYmjLSuFhKKPrzatcdy6tJqnmXPmDDM6fX6ckn3OZX6avg9lmtPnWMqUHvL2CqF+Px/m5dMScyx5c6rcT2mcX3bp67zWWjWXIY3DMtoVzVuMwttDSmrlVMuYYRRJ5qlXyHluG9aB68A2zFFi+81vEj91l7iPqVxW7Tdn6J8Nu5TjUnZpjK9bOGe/h843+LgM49R4eSvYGvU4tTq2BmKES+4r1QAgkOWOOFyl7KQmyGPGMVSjKFBAhHPSiUok5dCy0ImmwnwnEJOMUVepp60baW0ctVVCR4hu07zqbA3BSIwRIQSYq1xAMBg1NjQNDWo9IDgwIKo2mihAwQYTWPXOC8uRol5gXJkxgPHpuKft3p/rVP3vdY7n/IfgxS+4iK7e2lwwV79/XpZGvo1P3w5DiejLkONu/HAd7m5urn958s2/R8Zq1LbxX339A1BLAwQUAAIACABkAI1Jh2+TOWgrAACzVgAAFwAAAHVuaXZlcnNhbC91bml2ZXJzYWwucG5n7Xx5WFPX2q899mgHBK0WEoGkllatlcQYJSCQ1DrQ1qlWPQ4EUowkWCEYEAiQoR5bxkC0VaKiROVYZxCiJEJItEC2GiBCqzElEMkuRAwQN0MSyHQTsEV72j/uPd/33HufT56HJ8le613r977rHfdee+V+vj5i2huz35g0adK0Tz9Z+cWkSX/HTZo0OfG1Ka4rr93on+z6eCX5i4iPJ5U1+/W4frxKXb5u+aRJFbw3bTF/d/1+fe8n25MnTfKsc/+/AiSe3zVp0j8++XTl8s2M6L72RN4V6nZnTPRM9Nc+H7XOO/4lmbnThCXfDUh4Y+WsOYdXfnB09r8++/qbWX9/3fut107nvf4xJujUtFcuBdZPemVG3icfXPvnoPVknfRue43+hOr4Uqw+2hANzAuppFLsx5YKqWUUTg3FuPVE4OiIksM2/fgm+kS40zaoZw98L5jk/tNgyJe47YtNilh0YTE9JpXsvvj1ihmh3Y+ZGptayS6KnuG+9OhefUk6nubQOu2kjL+Pd3q7pvtDW/Ay94+98TtVzIYNnNGfhj6eaKx8c2wOz5P0wUkNhATnDSULVcvtG7R6ua5e9QW7X1lMOxkkc7o71dwoog/emopk5m5gPdkkP/bhY5gI7xxRyhrTZNb2oerIvcd4RghAEmQOldR0fWig+AFkRWrPIUduR7QqdH0+UUEzzZntAhFjoWIwdrcWCKlnaS5oqW7sT8piNcyuD0npplGVzNFwq/N6OatPfSVS1ByrOvcAQ7P3CBw9I6/5B0TbRm95sZ/aEjaEQSsz7KGddiPHeX3aBqiiL4mktXXjlOU1w3SslFqX8bRABfZZ2UZ5Qrm1Ag00bZWN3tfzEiTs+/TBuQi0a9p7+l/kTcMfTQ+4syd68PhgZ/xIane16wrDp47ikacQtX9a4/ldzcNhqW4ZZojCT+mZjQOtyeGecgP5I6KUtRUX7l0Yg62JR8rXuUYLpuGCaFmwDfLpMwL0l6KHLw4asmCfy4d1lQwWscqP2GGWmmstpunK6f78BoPCHFrS9DYaeC3JaTcLSPM6EiUJHjgwAayy4quKk87JmxjhHQg0j7rPMSJwjoy07bxcKGpQrCDiab78AoO8HPK4Td/ObC4S+So9C9rqjy4rWVotiU8vhoIvWbcTHjCsrQNsXRePYwPRHRskTqfD6GSrAR9VQRvXOs0fTFSJ4dpIw4xkpnahFqHdBBoI0g1y87YwuTiaKeBZ80kAmactFzssrDxDofV1MPODGgEjc24ZrsP5RVhkWI3xqgFeKeExFqpVbv3bu432K9C6wuPvmHju8g+m/NgFq/LDg5WY1VxkfsGtOTRfNM/QEKvYmERER3uCLECB+SfXILfXWwtVADnHjFvdyEK0ifvXPXbJ2FjEVTZNP6C1bAPu+dRtJnojM7lMzN/kXdAeIh6VzwdV4l6Sc5ikJPH4oElB/VgeC7Ll1hxRQyzE0FXS2+lOaABlxiIM4ubWAamuy7INhOR95Ktcs0v0KUV124jeKn9kGtHbmEhkz3QtOQOpMLZYlko7wD7IPjPRNYU1RoPCA/Q2+naJH/kxQwKywcFZIl9zeDTSjJUiQfM7NYL8XSBFYx7IDO0na9IkTrFRDX/LjGk+cBXBeMVlYXX7roAUj79h/L5hVP0Mq5G/81bAj4vKfPnA+ekrfoT5ZcHe02UoRA0GzAm5AsQDsXQ7Zme9vcDwrbh9VKob04Ofl9LKGhjBJXT45I6kOC6ERvEq4nKWx3lw6FYYX24cmc4H2viifKu/M26DBhD3iwVQhsRPpe1iF/GWCiXlXYpOrGCkMf9ArIQV9gMjPeR8FuYiSpvavgxoskj9lYe5JHAPoUOKMMlfg+uqoCooielVYGgw0AWQXWjbkWNsYFjFvEXNub1s1Fu8PeE0eZv8akj9wdnmWgN88ZRWsWN0D8yt/UTcALkHs3Oh4OxSeT5szgPdAOyQ/J3F8kMwWBG5a3o5r+2K1jgwSj/ZlaAq93IxN2wnniujJ4c8vXIlG8C8I28r2gnjKsizCl5Z3J/GLYRM4vVhVjqrBlb5wBhQ38dH8wCYqqbRfjnQuMdeAfStkPglIs3Xmek5okAkuO6xH448y097CdrDxIN9bnV+QH7NTxsAhc9CA7FgJlVDzVGB7CIlw5PeBhHeKNItU9uJ79GEDnyh6AqBBGbUDVQywlEulbIXtsnJuQAiMR+oRqwdW8pkMkdP4b4KwjdhjtanFJV+KQmjYdn+ib7Kx29g5ha2fSNWQlXD1ihPuGHGe1OOD2PFLv4XmdLjwWpc53SgCWps6krRJb9VSgkDkzRbJYFsGegAu2BhwKRl9Qm6SgW3mF8ruN7FukIw5cubxM5hbQVcqSHK+qpTCovBLgs+Zzk6mifiQYkjC4HpAqPYIe5gpMPMvrrMWGaJ0CizLMtVCK03bo9al9WzyjlO0JYr6svIqgdhvKWIrcR5COdAqmudbnbeqKBjs/7JsDJMmzzmKQ7FhKTW51z1w8uFUjmL2/nu6mxxP4NER5Ifw/hRS2hyVn0XvRYahSW7mRku3psDUrg76MXQSP5ybMlpOJnE/ZquttRggRRwGd0ujibOQ+WTwOEoeRPkcY/VT00YgVAkT5+C4jlZjdBSP17AlA56e3GrS5FUmcyTvBZ8B97Fb/xI7Qw0kAAOIlT5fCA2hiUD2brkapvDPZaFSTUnH4rXELVmRjiCrOFozJZwf2NamBxigGQkj6oBgpHumFaXEuiyOE/ytm15t96ZUsgIQSEJA/CiAzFE7xU/iuNDfqi/Oqu0ThzPnQWmgpVilkRGT9c4B6rnrD5EJ9Dt0FEzKx53lqzJUzbB3sBC9HLBByEO6R3YVOBpMGoMF5O2grsf7MN4F5qLa3ldRjUsEIjLOGbdHsmWGHjhNAIiUcJKJ0EZHsdBe3OHMuWxxU5iK12OVYLPqmVYLYgcPqDiMMsLjD0MJl0NQ2d32eViWDmPLh51RGqVqyqNhr0trOwnHtvxHWIj/aTYMYAf421fIDhXdYms0e0dsU91XXlY4AracNH6Yi3H3d4Ow3kdpBuu/VXjK+7P0l2aV92xvPA7+kz3Z/BnY6Fr0qP58L/qUG4Z4MuYU8ZzCG6x+/PmxsW0v7m/RNwRv+7+9HsfnDvW4fB/2OFe94VzJcsyu49Rm0tYJjX20zzhO83fBPtWYsnysY7XLHe3SpNMtkGltmTJez38BvV06srU1M1jw36Uj3Q8zRZRPT7NSKev3kWNaBinOfiv7Wr1RszYjIHv7f7H7/3f/PT4kZP+b49P/fF3lNiXJP9vkPhHEEZbeM2I9F8PCa39NUZNe5qWlaqKSvM/zFgLQg3kAuBywuGJUbNJ3G/MmuQNy+YjKhmNU5pfaNNO9go7WJgNvIOoKZT19p4fs4WvvZfZPKGIe2lv81gCBGuopQ3dM/1uc2HemN7Hna5D+07j3YnNj0kWtPV0P9+QGO6NKFYsyWpSdKzHRT6Hma04vfcDx6qBeSUMnel6P3EDwT40Qr6DID+83nU1/ZhrGMXzw4RYAv13qMkeNdcQQWm1JzNenGN0WvY/TLC6y/EPNV2pTz4MDV0wZqmnvvWUxVvedLetuL+qjnKv8wUpBNm+XfFhJrfzzMUY7OO9L7Lj+PH0kXD5waW+QQc8zz0vhspOtJ8biCEV/ldNilT/v2oqVXgUL8/e9Lwc1E99PK/0YrIeV/4VwBjBX+G79OcEW0/XffAnMij/+E9njv72T7FK3vBfP6Fw+yyxdaTga5UADMF4tH+oD7vsRKWwdOeY/9vx+KkiS7Y3LpaHWWn1OPHnLVxU6N4nf8rE1d7Fk8/9lZD9g1OCJ2zgXid/Gqfz3l0E+fYvsY9+/ovlpPzVcFvu37zwp5Kpu5w/Zf2fs5v6ge8fIIgQ9qwIl7GZlvYzefjRuFFYXdmVqX8gD5wqI+87VvRHJEUrOjHV8eQ/QNeGmzWDlbeebqsna8/B/jCd+Wmd17m6TkwOUAain8eOtD+OoIpo7Z8BdSu8eSF/sNfCne8xB4u1JwpzsucjLsUkh/4P8Ir7WCx9qDYkU5c7L7p7lssnsvc5KuTl28GBOJWh53nlMxg6s5H4GkNZTXT3gyuRVLf36dvj/w/oaHkp7H2j1NovHFviyOgdEoHbp9q6LCeIS76Ut4FJ/v94fsYCevJ2LhvzpOFpWk6U/qDl5mSvE+3JynARKXM35il+9HGpHr1VqVlCQ1CeJ4sFKUMPybyTsvCSWjihGhFAkgSWEUpuwWRywwpi4qwVX2ooxCrEFD6/ATuPz+dZZ/MBq3+DARLLU848oddbc3kxxCoUKt8a2TE3z0osrDFYozr0FmKBjpzL203ET2ltGSC/CQ5eMAROKE1ZOUxVScdOucHI9EicU9IA08FPYroLNj49nY1YJuPRR2AfgOqDiezBYiXaV/k3V/331KfcVWtZGSFloXnWaXSOK8ViepxwFYjlmLeaERESIyOcHSXlxULbwCqFazS6oJSBJH/DBRbTsB1UIj7PjEXxrLkKOU8KgLN5GBQSyWH6VXc85yJG8/YncL9dgxEXIFWFG9FlQmb3Tu634EALrPeM2AGDlTIyNRskgf2ZIX5yu3wYYAQjlPPLfI2Js/g8Ci8AxdtfsSBLI26KC5N3ATVMpqJiaV5nUtgP0I0d0QgzUpRrjeIs3Bj2YLht3/AL08YEunJJVZGuj3zC70B7Jb1Y3DE9gCwJzCOR7+VTMXKxSFoOGykSuW8gbCTis+rnd+D7cTvwRVEIQKzNn03uZph2hXV0WfPl5NkrequhKgYJGhiA6oFlNEF4Se/gpUv8Ca1VqWDgxUooMJpHXYmKkEyvexTH/YbezqDs0ijF5cN9HxO9G7rArvmoyMICBbA406+GW9wyANwDgxS8gNm83WGOFDABksqxEaqdsKU003MGodrqkSCMCfTV7rwZ6fU1VPpwzmrJ8Nc+pdFh+clhg/SRAO1GW5yZ0b2LKDWIt4cXxqno2A4zw0SxVdNcdW6RfhTi8T7IAyptM8zzaTN5c9gFr6TYyQPqhBcl9kuahtsWyDkcyo7ydNUxjLm7ZhEW4FfLYX7gsDh6FhhN5Ejw/dRZokheMSarsOXpGWBG3zLaahBQ83mZ1yRK2LwVEud0Ub6i1FWaKJNucjemhTnEPDFTs9UVGpUFZeUTHqxaunMb0TN7OwZGUeUuR62unX6gfQB+mF7MCNKJmSEdDZNgB7TihWU4+Z35HaqBYbG26xGsLoZIDQsVZvjRa7oMW1zqKjNQj6xWANfYNoMyhpjoUTIHld/G1dnrQa5CR1bKN0fVTkz53ZLnUof3mib8xZxPhRNy+KT18kuS/7EkYdZeoUj/5h+KJsaTC+ea2SahoL0E82+FVvE8AXOg94a+pCac+kmreuTYdOqKVErj/3mV+b/X4et/kKy/qJrZTw8gT4S70OuHWqMZnd/6EHBQ+ijPaeENDTLgJMuPPs14W6eXINzy6AA1kWNtU/bXmjua8niJObwQvKk3+cegcUEFYR70DNh/nUcIyXRx3arsaczUWjv2vRr2diKjzreZMFWtzwKp49JypyCS8Pu7BSZ4MHjsuPpRWp5u+wm1PgekjHeoDz536W1CpeNIOfN9u62s1tpuXB8h3WTK3cB8106kS57F/6gNUKldrU/raYlArgNqN/kQzpSwpMHRv8c1l4gX2/28Ip0RB8p0hyIQnxKofvN+d482+1m1Prhe5llSkGH72CZmm9LBYPhvfsZdPA8l+623kyK0DT4yS8NQMgD9Fqlro4ZKexIzfipuXc4jDZT2tMWMA+9tS5MOnhS6yxeiRNLrLsFG2gTs0Z62xJFVBhFQDuIX0+0Q+4GRrBY74uyjj88YYi+atw7XGlnGWAHIcs45nSYB/fWEMrscJ6WfE2VbjTKnrXK6quZx5VoiwnwsKmihVj/q0A13WWsuW0I/VQlCC78fV0m6WqdOcVV5ZnVUWvvwW17hQ/f69th2LuGK3LWfSDuQ/yCRR+KbK7xVHEtntpJUSEJ/ReQsieZtpKtXqRSbjeVPvvWJZrikkiWLbyyGBzwFeYQSKStdBg1glWHJDlMs5ADeGenZwBk1RQ7qBsSCixCefNv2QCRNsV6R9a5Ajt7L5+1GQmnflxE4fshxWesWN1yF15G4xRjHNHKvH1lXBlKIHA3gfjiBzny0f2o0MzIsczG7wCUgn7f52S2uOLA1zJq8r2VYbo3MA6oTN4QP/7wGD7hVqXVOImWkUdV18AYCB8KPlypdBqYPiIWBICwCHAUr6UjIwIgkIs7APgPa+HIhFji4rANhDMjov6EvG/JottR8yp8QWcUezJLCGYMVAKLG/oA0qxxoI5/ipvrj+AVUellEA2w22AcZVjV0xSyJ9lJQD0fvqzXQRkp7MK9RAzpQRSDF44hBxKMnc49i4gsN38Dg5HjugwNkj+822qqZVhgOZC3USq/5fcRP5PFwNJGDblHkyIr3Mft/U9KGsgJqQuErye2M7lhuZPZiWiGwxOFozC/zMSb3LQjkLLHfmopcGyGJ4s5IDluTZLttTtIQ8XuwmfJfGau7ALypgi9hBdHkX85GowtaFrMbWdwfQHgJfWRLScWNWcrHUeyCJOazOztRvgHkoLWrFfTFu1S1j/ta1nGLQfhZ0B61r7ZxSz5ynVPnIztamFYzO4DCPY6ZmwXz5oMUWKyZ3pIT4osT6uyFhoZ76TM5ekoOcJB1JSnst3FD5XRshsummY4B2DKhoQCQ7Luvi/ipfCCgJyZkpxyLLrW0DBbShRnd3aOjUO+9rnvwxEiSsXInrFkaHeL5uyToe+28oZXQqMUaDHbBpoJdK2A4QPv2MvZK+xlDVBrBOaJUdjhMonN17WVFARQJfko9RH4CmRhz9fN93wZYEqfdyLnTRgW7B7Yf3+NKSttH8WRGwQNntRX/4lyxsyfH2PK7FbphhjXpml9dJ0x1hl4bf15ygY6dbcbUdKSIEE7UnnBaYSd9SQfeEd0EI7g0V8RDzuDJeUKeKPsStxiiFxSZQ0uiZpO2KgzGgKzOYdUCoG7c9YvXYhgF1LgOV86vP7DLNtulWPwV3bAPV0gkzHBrhVEtPpbbthIcbhkdjgtr7s04Rtdu7bmo/JLIK44JC108O5G3nz5yuVncPmB+15q5yMXSqgLDVqPxYmn/02/RzDn2411Pn7kqfiC7lxmyuXDOXnvpk5aMo9z9GN+g0mxExmMbuyhg+yxnUqokfKYoV24oHTZslGjzy/hwM+uIDv69Ok50CTLvQTnLFLDFwFGxI3QRv446q45sMu/KgoWB+Ad1VJedcihEAgJgyB/Pn6I0zA6qczv2oT1Fdc+8+WNKTXOF8WdJz7rEz2SUEOYz70urMliAlPXbw5Jx1uquq7/51ZEHzqNeNfmyyUteuOp4Uu5Y4N9/NLPOt+Mguz3p4TMX386EvKBddf41I/Xz8IfYfUniZw3DQy6fs9RFMVjaAwDjQv98g8DeS/2ps9BFlU9aK2OHrH0GJiOj+xi1taWwPWzgdkCPCp195xkFiWOicoo80xrdAe6FBh7BwVimqfAlHGeH/VZv7jD3CpUlzi1vuPzR5gxa4285wr6NSoLTpt4qHTgyNJE5bB6uQzoWhf+3JByba5/++CaVYLnl1VyS3n1M6LQpna8GzZWKwMwwqerScx3tKo5dpXY/xBTqBRyHKfK9hAuWjkIjZIkunxh849vK3u+u2Slaw0Q9epFb3Lp7PIso/OIIfdOygjE53Nx4cTHts3OHxgiDP9siX9ezZPxWdMSFu+IPTq4ew/5o/hY47myd8RzB3qOeuSGMboJcGFYJRn8+11zCHLjTpjpKfTb0/ZSCYu3oA1H0vnn5ZuSKg9eOOPQch76XZczUqld4hR8eNcgchjbVZeyzWZ4sACncHIHTpldOLYKRdu7KJYFwStoZ2H5dRX15q3eescIizSs3AEiO7f06FvMkIMSBlUpmN1akzaD/Bi8qVsOdgZUficXcrH+YNK/k1shwOcfOJB6parWwq+MkxEKB0BgyFsH2Hr5Ytpgm11p9lBqiTyLJEfU1prr+k5kPOBFfhlnjid5Fk9cRvVVIEZLfcGpm3RN3eGZoXWZibrV+X3glG8m2MK+S8OTkKGaBcaB33e+DjjY2wbboVPlyvsu/nIKTyUSCHNgYZlhYHwtWl4q1sPidmtyWxfJmWJLbVYllDDlllirXOtuIjvZqrfAmaWuY04xJ4c+hXK2QJSeHJ8kfw/iBTs9GscOy0cR40DUK/EI+6qes4r6CjUaKeNZCM1beOL+fHJa5BOWLjgDhCa0V49nX+uj7W4CmONtRhschqPEO1NjYJZyfDfuyKGCtx0GFgvwvuCtNY4+Q9VCSJPDDKffEfQPbT9M5PlGkZVk6A05adgm5BumcGRPSSx0379LN141ieF3nAPxYKRQAbvRAgQDAL1I2cqG5Hd6TmywY83z5ieHzM1WyuJu5bcDB6oWrf1Y/CvBPgmoxUl6lzkr2OKWIISjGTNPv7EUW0ATbtJNL9FmhgO18QPgYsWItdykmj0LeRQwquQ+fHKdhb3ctB7zBXt8mt5dNPcXgKsxofzJZ4kcylMKwYOZ81Jv02q4uw28K7a5h52DkgGUjBHu3jtHdxaBQbKzj5L2vKzqxZb4ipDIonwRWkSVEz5OlDO9u2Ergakh/Yjiz0BpZGA5tE1qJHagypOpY+JvrnyyQzgUzd3OPHvnq0ZJnGvuVlo6dchizF5V9ZBi7lF/amLSSqzOBla6E4amfckqBAeWUNsV58MAgupZ8O5cPnJ/dAMLq9PP7k+1VYlkXudC6zetU65xZpHPQ9ZB6VRKTt1A2tW7V5HO/WaG1sPg7z1JGEZT0iIgPcMWTCeu0+E7Wr6qj/GeW/NPtZ9JfAP6wb/ZvCzvciFWesFsAgtR+/F+B3loQqo2euAVxxp1NBlv702SZjsuoL4t1f/BN/39UgMKSzP4bQpm9TRZuzZdZ8oWE0VLCMnegmuR3wxJdaOwZc6fP3XG8KDXXGk+2ZxprqWZNstfVjVA4QmvY8lwH/NP9Xv8iv3Y18EV53RUGdS6pN2dsmXgcdzH+1VeqLiz4HfSqLUFfT2rb/BzRAt+Pfiy33S2/SlcbQ9v+8WLLx1yS1ukwq8/zWL3knn9v/yc9uY1bfO4PE7wKdlfBcRs2vYBj0uvypgQsreSHixOy2aKe9Ba3uI2iCVv3PHuVr7wHw4maxOnHLz4XiWInf7KIRiumDy7ZMnGr9vzdKQe/1GiCwO7dF58LR0emvXNLfCNB3vTT5peAXwL+/xnwVjiO4DL3EwoUePXfiapcwYzH/DVAT8IJLPXzWhUh8f+OIkFAHyQ5ukjNUqgg8YTzK03Y+j/vlJCY2TZSjomfjeP9CeM1d7U3dmvCov8zNqsMfjiO08zRPkx/799p2rbIm7yYjybr5QbIa5rLadrb1pTVxfy5XEKiX6rIS8AvAf/fBVwvvpNq/6XcvmPU2lz1PMBqc0fmTzNefVj0Yqk4vN+L+Y7/x18n5BqHn5/AXe+EZc4MQkkBMLN2AmbD5UQm6EvlDMzjfFf47k16vrHPghD8Nz3tNfUYnQ6jOnj39gmBsPIgg1XrxPsOV7jSIJPx2lD+xOL0fj8m1x0TD+V2Csbk9HP1BG/WXe6F+uHBxKQP540J/jpqgk083L3yF1KeA3PHvZLrrkxsWqnYMLYyX0U9h26xWzU2GV5CegnpvwJSGx7sHnsKEYFkDfW6dzSYh37aoJWujJz/4vjuhOHBlUg92O2+P4OndbgfEqBbvO++OENNrxh+oHuyV9he63XSPlVUWjv70z8O1XeRo6eEHfgJixNt+QMaVz5gqQkCI362nyxuW/AHBK6yuKRi90MN5Q98WrnFmPgOlrld7/yqumrrH4aMddX/S0Dk9IxfD0U0O+mnY4jezozqwpoXZVylKCzGfCUnvHPNu4F3nsdPkfxB4lFdyFmtQS+17iWk/yGQMLTKKOfQBuc+a9qO0VUvt82+JHlJ8pLkJclLkpckL0lekrwkeUnykuQlyUuSlyQvSf5TEvcG6rbBb9+rlQQHPLdTfvjnTVSCVa2kKWHfDSl08TnYd3+/j9H0/QZ8ukmTrGwvwb7X02tbmyOcE4ql/He/Mu3qEA19L7D96jG2Qf7hf90e/Gsq8cgBpO1Rr3t0dU3HcJlQJB2+QjV3ZBpv5QJv89AIalhHLzhG9XSh6Fy8OcQbstS5N46v6dtEbxc3iVmpWuBdhHNdfzIfgZPZ+xIFtVBB4lpk7+k8wJcXamWMTe1Hco6qvEx39m2dYd3MjFcDklmqkKq+BB8os1oBcLa7aN27BX/wenqvAWzGl1wavR2BT0LVxPe5d72p3cfN8GvtyQKrRn3AC8/od2++U6D03WFQ/Uw0u58wfGFD7a+VXcY1xMR09Re2kgIDy1yjZd2JBftqHNLooaVJ/kZyaq3VKJPZgsu/GuG0l4GEL6z40DZw7GgL6NdrBgu29XSGa9xitmYN/WRvVeR0mUhlf7V+Da8YqPYDxmDlHHp8pJzZNfLl4ShpquHBFX5tYFYLI9Njd+f9cvbwSLnBQMfqkpGlFGaz+wUGafBe+dfBbPSP7uNn3szuEUfZZosKDAUKneHdKXXieIlEkjDXOvtGoXljFBr/QOy07ChU8EU1KJydaxQbozwjeJNdot/bMHPp2CusypDI71i9a9QJVe+xeeWDn4a45CacmrKwkkclYaY03J4lk287HEX9IKsinpFHfRI49ay4PKqfdylfaU2az6UGyk/B0eVTb8IqQfOC6MLlGS5B0fcR0VKEHJtOXkjEKwa2lGdsWXbQ04dV0GvF68gw9FZVPi+dGa79WayGuMaokpN9dLdqllk+vdarxEV+Pw5nLrtcyGMh5U3hBUhtewqXS48P+TyqHouz1hvvjJpRq29aUsKXAQpw+xHMR4V0zOof6ScXSRE7g4mEN7HR5exE9OhstZlVr4BSltV0wEL4iTU03MjChjkdESYpP8zTfTzCLI4P2UQtDryLd5ztDYqcyaHUlsk4P4nTV5Hj7qIi86jyQEEIP3d5QljowWK+vaOAnhw+1KAw7F/ENXiBeKFBKa/Ll64uG8Wn1nb0QlGrTHbGzEpz7eH27rm7jJkf1DStu92Bc9nh6Vzkxo4BrfBGEcuzqLItfqONkWGCSEX0wTz5vcNRVdcQ/KKd9/IU04prK7U1oSE0ihnJLa5RdJi/SC0uPlhrdMHzGT7txZpf60BVmqe5LDiuyub1eFel8parx5XRxxGE42xPVN0z6L66iAJ09XqPYijNn8JRvYv7kH2NGTIf7WxuYlgtLYNXbaE4vm4UBKrrLNZFYAIozXpi1Fz+jZWTCJx7E5WANaIg4TNHe86ZEUPPs7XuwZaspoO1ie4joQYeknlnOSXqyt7Bq4fbKQrp0Fn0WUF2VHsFPbm9jO+SCUS8jwIpHnzQ+JiYfyvetgJVl7FPR6nXh6yWQpkzZT7km1xoEZu0k4mYPAQLBVWYv6ESZ5qFftPInxM7KOGLUE3S1aZ0JJSSfgxwn3LkfmGE6t5AS+OInGfc51P1pFDH8FG6zwBvxSZ6qa3Rd2lCmtYlHZPU5Zk8G0QuR1LE+f7RvV2CfPdae5MmQ9cPslCpMRrJGViePG7foWHeq14g0KKimIHhXGWK7WEajNwtXjilgb49LDJJwhrxeqOgM5mYOJKJy7rNyLTtmJYNWUtqw91qjQe+rFaQL0x5cOmuFLnC70tl2GBjn3FIOMgXUmnsXjIyVLawI9qejc7UupQb9ZZxHmLN4Sh2S9sKlzJWtl3O7L+hb87W9lbX3B1XmBxZMsYqbETpXp+zB5q5HxywYPsHKi3JXTVaez/fHrIn/eRZy6BezOs990Qn1VVaUljqtaYb2+7SsDN57+PlXW1yMpcXEM1z/Svru6CRfD5fAEw3+ybyCPPQicIqpX6n+K5WtlvzKo1ossPkDFjD8qNR8+p5l9CZNgj4qdMN1WAgvef5K8wnQqGQG0DV2jGwXB3Zt4F8Xq451sty+RK/f1pqvIUEoPfJGflNH05ZzXkLtruXrVNeoo9YhJ2jSgo4bzqwlwFX68kui2iMC1kkFwj5iZEOODOKiOA0FxZxvAtOY2cLeBefKIdrHpqN2iW0v+FQVjbXSV6Stxxd07x3o+EA1oVHYSjbcqVcZFv6/ZhJtFhk+xXKdbapydr9rmaXF0n7xX1k15ByEX9Gwa3A+vM3mG0wHJ9D485Jsg09gr1f2mW/XDDv1ELB23BRgU65R2HoX2A9sTBWdAzeAOA6UlvEISglt60e8Od4+4P9GfX+Au2TZBHP8stt/DxXBrAXrDQCUHxjMOMSRLORzmz0u0x/SHGmLRwTFnpLgUJIwo5rnwOTbSFQoIosFics/Bm4FJvhcUvGNl/lD1y+kI5lmoSCcI4VZjvz1SlfJYXoeYz8SZQzhLZVrd/lFlUlhDFiaVlQup+KxPGsW1dQDF0/xFrvSh4eyWO1vFKL15rUkas2TN/5UQJ5bFbs5gkE3+c6c/pD47PGVkmzWy0goT7MIyDlt73lcfAN03MVfDCSmxzDOkknbFcsTwxrS7aNxHM5uOFNqeoEyhnLNrCiAfDZ8Fp1nIYoQswHTvkGCl6v3rcJpIzJgtKpddq1SkTG49OD6JyzjEhiUfsUxo1eK/2wHXnqrJhpOysv7c2YM6bxWRfp6aY9c8e+p75N/dxkWjtmmP0ul4/mp2wEkXVwsA02txRm1517jc8pm53IO0TbPXK5EZMnL6e3xZlUl7ZUKu+4nN2x+QizRQyCEhcs9okY+79Ku3ilQJdCMQXsdopoKkXZu1bGYgxR7mMIN2uSTVWi2r7ek0amfo2kKzAxxHpFO3pl0AALiXEpmN8Vr5Z8rvPoSnXXn+Cc4YS4zpuXBU3pLcJQ4ZjXPVc7fCVxndMjGd4ycKyYfNNXbgkq+RybJR0WLC9Vf4QruQPjIHwJ30kdPg3ogHHNypUDGPbfFkfz5HqKRCqJooyobq9SyBL3wQRaAwIH7nH1c2WaH7pdrpKtT2PrmTe56J/zJfpwY4hsPRFH+77d5+mbajMYvBmdkWf9hfELx3Y8CjHu8c7vICWOPENMkXOCz3TdhMvkBoMh+9m6C0Yaqa2EOuLqzdP2uHIJLmFrmfP6UNSU6i7sR2n25N5Vz8Qax/RTUKNX8+E4gLDXVxVVWG2Yd1/zsxhO8lXr/7VTQ8ylUqT9KeVrpjatfQ7TAOlVkgOYO1O7p7TXCZs2rnlwZ0TiNUm8BM9uGo+DqCKB0MJbI8E7DhyJIoxZQ/ajKGPG1lH90ahV968WFRSDEXdLMZZVkP6iuPw6vWZRSQW8b3Rmjs8dPNLN2pkucrQjJCOchiLI58gVFlu9/t16Bb3YfeJS3L6ZIIW5bpeABwe7f3Q/3HeA3QooyUcG+croJhxnEEd1vzDSeGjkaTaB6VB57a0IflRp5CtuS5F1A05m1JK9cvND2FOd6gk6vnks6ubXLw/vSEwdWfVbNLnUdfPGwhraeDxxHyh4oNa5vGR66Y6li+WCWHAZRD3f1Ua+nC/iEQ7IFT7bO1ByKWTC2Po+tDLH1AC47mDW884BbYAQBQ5AmMsN7tO90OWCzUv65zmY+I4gvGyrf0a2ZUdOeW7vIIasIeZw5s93FDZ17YXrcGakoxPZ7Mo+FM6nXs6nvV6OR16tELeOPy1DstlkT4KrzeScur0eORttglMWhK9cO4jJM4p62S4HgI4VXajvnJ2dkrr9cG34+JLE1uspUam14z48z5VrXuoRxFahrEQXWHU1mtWzpke/0yctXiOZ6UoGe0Qcq0gpuHLdD0W+Es2Lgaq6UnS7hTKHQeaoNND9KjE8/l0pCRXgMiqdk1EgM/96Zuck/w2l5b8nQm6pRl2Z2rkxtX180u82sAe+7xFQqxZaw9yTVrqF2qOP2Spv+jZSRKvddc1DDfN+oLLeJ9nvD2X4SeMbwbPPVo2vg38HEaYVEX5ANBigWeYowYBgLCbgxg05ld5yFR6rUo5H0/RH+6e2En6K32IKcUVI4RaovNRoBR8foCffEqcffw675PWxxU6eyOJ83cdkMq1tWmmrVpYe/1vCNaqSlYwlXDcO2rdl2NpTDZiFHVWSQuQaAk19FFgTq0XzWyDkBQbSNeBAsPvAzE22k/lqQULVfKvFFUXjW8i88CK2jR+rITL0odpjjgMfc8xpHLNuuje6HM3jfP44pTyzfc0UbGFEUDf0hdqsiK3XCg6xNkSfi3IUeo6n8Sm27T3TdyGtbkw3mgnC6AxNL0Pesu5h1/a1Yy8zZ58YZoQMFstGiqmcET7nmCfVr4pjAzhM9UFgjb3f6KCNulQHZw+YQtdCeBfXv44l41WWnoe9rtpgBgfYZaKjG1Iq22irbAgq0ixFhdMQhjyp4V1bpsycSU1MV0S2zsDOVBW07TL/3faFLXw2zsW3WKmw+fsjprpPj6vumXdAs7umd1Mke4phXRhc3wp2Y9iHorpnmpsS2YM2Ywfzp+KOw4XH6jI7BksGDfUpYJCa5S4o94ZA3xQEep6o6d8U6c8AydW580BihsYDN8wtLb6qFB7deZkr42DZfjh2lFfxGF8OsJp+LMZdnj7K8P/JdC1f0b/pnAMiyaPB7guWRio+OdV9emZ7dYrhfV0CfXuqr7ucPJX9VxXtUJ7AMXSuZ+x01EnZC1Kbtkqe/vhmz7cTv202PWEDeqwwDt5csUeq63Xq1eP1d0VOOHYZElfqCpTOdeWvjZXe83cCfrXBtNXuewLNJRzHyNDqsbHSPustqiA5KoVC51Tlt5OnzkEXvOW+/umq9SvLPv7yn/8LUEsDBBQAAgAIAGQAjUlooHo6TQAAAGsAAAAbAAAAdW5pdmVyc2FsL3VuaXZlcnNhbC5wbmcueG1ss7GvyM1RKEstKs7Mz7NVMtQzULK34+WyKShKLctMLVeoAIoZ6RlAgJJCpa2SCRK3PDOlJAOowsDYGCGYkZqZnlFiq2RubgoX1AeaCQBQSwECAAAUAAIACAALZ4FG6W7bZOQDAAB0DgAAHQAAAAAAAAABAAAAAAAAAAAAdW5pdmVyc2FsL2NvbW1vbl9tZXNzYWdlcy5sbmdQSwECAAAUAAIACAALZ4FGNRrQWs4EAAD0FgAAJwAAAAAAAAABAAAAAAAfBAAAdW5pdmVyc2FsL2ZsYXNoX3B1Ymxpc2hpbmdfc2V0dGluZ3MueG1sUEsBAgAAFAACAAgAC2eBRp9k43WyAgAATgoAACEAAAAAAAAAAQAAAAAAMgkAAHVuaXZlcnNhbC9mbGFzaF9za2luX3NldHRpbmdzLnhtbFBLAQIAABQAAgAIAAtngUYKEe9qogQAAAUWAAAmAAAAAAAAAAEAAAAAACMMAAB1bml2ZXJzYWwvaHRtbF9wdWJsaXNoaW5nX3NldHRpbmdzLnhtbFBLAQIAABQAAgAIAAtngUaFMCthngEAACsGAAAfAAAAAAAAAAEAAAAAAAkRAAB1bml2ZXJzYWwvaHRtbF9za2luX3NldHRpbmdzLmpzUEsBAgAAFAACAAgALmurRhra6juqAAAAHwEAABoAAAAAAAAAAQAAAAAA5BIAAHVuaXZlcnNhbC9pMThuX3ByZXNldHMueG1sUEsBAgAAFAACAAgALmurRpQTsyJpAAAAbgAAABwAAAAAAAAAAQAAAAAAxhMAAHVuaXZlcnNhbC9sb2NhbF9zZXR0aW5ncy54bWxQSwECAAAUAAIACABElFdHI7RO+/sCAACwCAAAFAAAAAAAAAABAAAAAABpFAAAdW5pdmVyc2FsL3BsYXllci54bWxQSwECAAAUAAIACAAua6tGNdvZrWgBAADzAgAAKQAAAAAAAAABAAAAAACWFwAAdW5pdmVyc2FsL3NraW5fY3VzdG9taXphdGlvbl9zZXR0aW5ncy54bWxQSwECAAAUAAIACABkAI1Jh2+TOWgrAACzVgAAFwAAAAAAAAAAAAAAAABFGQAAdW5pdmVyc2FsL3VuaXZlcnNhbC5wbmdQSwECAAAUAAIACABkAI1JaKB6Ok0AAABrAAAAGwAAAAAAAAABAAAAAADiRAAAdW5pdmVyc2FsL3VuaXZlcnNhbC5wbmcueG1sUEsFBgAAAAALAAsASQMAAGhFAAAAAA=="/>
  <p:tag name="ISPRING_SCORM_ENDPOINT" val="&lt;endpoint&gt;&lt;enable&gt;0&lt;/enable&gt;&lt;lrs&gt;http://&lt;/lrs&gt;&lt;auth&gt;0&lt;/auth&gt;&lt;login&gt;&lt;/login&gt;&lt;password&gt;&lt;/password&gt;&lt;key&gt;&lt;/key&gt;&lt;name&gt;&lt;/name&gt;&lt;email&gt;&lt;/email&gt;&lt;/endpoint&gt;&#10;"/>
  <p:tag name="ISPRING_PRESENTATION_TITLE" val="极简商务汇报总结计划通用PPT模板"/>
</p:tagLst>
</file>

<file path=ppt/tags/tag2.xml><?xml version="1.0" encoding="utf-8"?>
<p:tagLst xmlns:a="http://schemas.openxmlformats.org/drawingml/2006/main" xmlns:r="http://schemas.openxmlformats.org/officeDocument/2006/relationships" xmlns:p="http://schemas.openxmlformats.org/presentationml/2006/main">
  <p:tag name="TIMING" val="|8.3"/>
</p:tagLst>
</file>

<file path=ppt/tags/tag3.xml><?xml version="1.0" encoding="utf-8"?>
<p:tagLst xmlns:a="http://schemas.openxmlformats.org/drawingml/2006/main" xmlns:r="http://schemas.openxmlformats.org/officeDocument/2006/relationships" xmlns:p="http://schemas.openxmlformats.org/presentationml/2006/main">
  <p:tag name="TIMING" val="|8.3"/>
</p:tagLst>
</file>

<file path=ppt/tags/tag4.xml><?xml version="1.0" encoding="utf-8"?>
<p:tagLst xmlns:a="http://schemas.openxmlformats.org/drawingml/2006/main" xmlns:r="http://schemas.openxmlformats.org/officeDocument/2006/relationships" xmlns:p="http://schemas.openxmlformats.org/presentationml/2006/main">
  <p:tag name="TIMING" val="|8.3"/>
</p:tagLst>
</file>

<file path=ppt/tags/tag5.xml><?xml version="1.0" encoding="utf-8"?>
<p:tagLst xmlns:a="http://schemas.openxmlformats.org/drawingml/2006/main" xmlns:r="http://schemas.openxmlformats.org/officeDocument/2006/relationships" xmlns:p="http://schemas.openxmlformats.org/presentationml/2006/main">
  <p:tag name="TIMING" val="|8.3"/>
</p:tagLst>
</file>

<file path=ppt/theme/theme1.xml><?xml version="1.0" encoding="utf-8"?>
<a:theme xmlns:a="http://schemas.openxmlformats.org/drawingml/2006/main" name="第一PPT，www.1ppt.com">
  <a:themeElements>
    <a:clrScheme name="绿色">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方正姚体 Agency FB">
      <a:majorFont>
        <a:latin typeface="Agency FB"/>
        <a:ea typeface="方正姚体"/>
        <a:cs typeface=""/>
      </a:majorFont>
      <a:minorFont>
        <a:latin typeface="Agency FB"/>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4007</TotalTime>
  <Words>2594</Words>
  <Application>Microsoft Macintosh PowerPoint</Application>
  <PresentationFormat>宽屏</PresentationFormat>
  <Paragraphs>281</Paragraphs>
  <Slides>21</Slides>
  <Notes>21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微软雅黑</vt:lpstr>
      <vt:lpstr>微软雅黑 Light</vt:lpstr>
      <vt:lpstr>Arial Unicode MS</vt:lpstr>
      <vt:lpstr>Agency FB</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第一PPT，www.1ppt.com</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灰色极简线条</dc:title>
  <dc:creator>第一PPT</dc:creator>
  <cp:keywords>www.1ppt.com</cp:keywords>
  <dc:description>www.1ppt.com</dc:description>
  <cp:lastModifiedBy>思彤 潘</cp:lastModifiedBy>
  <cp:revision>29</cp:revision>
  <dcterms:created xsi:type="dcterms:W3CDTF">2014-10-30T16:24:50Z</dcterms:created>
  <dcterms:modified xsi:type="dcterms:W3CDTF">2024-01-04T02:40:03Z</dcterms:modified>
</cp:coreProperties>
</file>