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Mono"/>
      <p:regular r:id="rId15"/>
      <p:bold r:id="rId16"/>
      <p:italic r:id="rId17"/>
      <p:boldItalic r:id="rId18"/>
    </p:embeddedFon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9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95"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6.xml"/><Relationship Id="rId22" Type="http://schemas.openxmlformats.org/officeDocument/2006/relationships/font" Target="fonts/CenturyGothic-boldItalic.fntdata"/><Relationship Id="rId10" Type="http://schemas.openxmlformats.org/officeDocument/2006/relationships/slide" Target="slides/slide5.xml"/><Relationship Id="rId21"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regular.fntdata"/><Relationship Id="rId14" Type="http://schemas.openxmlformats.org/officeDocument/2006/relationships/slide" Target="slides/slide9.xml"/><Relationship Id="rId17" Type="http://schemas.openxmlformats.org/officeDocument/2006/relationships/font" Target="fonts/RobotoMono-italic.fntdata"/><Relationship Id="rId16" Type="http://schemas.openxmlformats.org/officeDocument/2006/relationships/font" Target="fonts/RobotoMono-bold.fntdata"/><Relationship Id="rId5" Type="http://schemas.openxmlformats.org/officeDocument/2006/relationships/notesMaster" Target="notesMasters/notesMaster1.xml"/><Relationship Id="rId19" Type="http://schemas.openxmlformats.org/officeDocument/2006/relationships/font" Target="fonts/CenturyGothic-regular.fntdata"/><Relationship Id="rId6" Type="http://schemas.openxmlformats.org/officeDocument/2006/relationships/slide" Target="slides/slide1.xml"/><Relationship Id="rId18"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26</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5391048e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5391048e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391048e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391048e8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a:solidFill>
                  <a:schemeClr val="dk1"/>
                </a:solidFill>
              </a:rPr>
              <a:t>Hello listeners, my name is Jiaqing Wang. Today my team and I are thrilled to give this presentation to introduce our project – LHRFE (the Craigslist of the student who lives in HOKN).</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Our objective is to provide an information platform website like Craigslist that allows users to post/comment and reply surrounding two major topics: </a:t>
            </a:r>
            <a:r>
              <a:rPr b="1" lang="en">
                <a:solidFill>
                  <a:schemeClr val="dk1"/>
                </a:solidFill>
              </a:rPr>
              <a:t>House Rental</a:t>
            </a:r>
            <a:r>
              <a:rPr lang="en">
                <a:solidFill>
                  <a:schemeClr val="dk1"/>
                </a:solidFill>
              </a:rPr>
              <a:t> and </a:t>
            </a:r>
            <a:r>
              <a:rPr b="1" lang="en">
                <a:solidFill>
                  <a:schemeClr val="dk1"/>
                </a:solidFill>
              </a:rPr>
              <a:t>Furniture</a:t>
            </a:r>
            <a:r>
              <a:rPr lang="en">
                <a:solidFill>
                  <a:schemeClr val="dk1"/>
                </a:solidFill>
              </a:rPr>
              <a:t> </a:t>
            </a:r>
            <a:r>
              <a:rPr b="1" lang="en">
                <a:solidFill>
                  <a:schemeClr val="dk1"/>
                </a:solidFill>
              </a:rPr>
              <a:t>Exchange</a:t>
            </a:r>
            <a:r>
              <a:rPr lang="en">
                <a:solidFill>
                  <a:schemeClr val="dk1"/>
                </a:solidFill>
              </a:rPr>
              <a:t>. With the help of our local-focused platform LHRFE, users, who could also be our classmates or even neighbors, would be able to visit the website to look for their desired products with a much better deal or a great place to live for pursuing their education or career future.  Also, users will be able to post to sell their furniture or even advertise their house for rent.</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There is a potential market among students to handle used products and sublet apartments. With the Increasing demand for relocation due to the pandemic, pre-owned furniture is having a bigger market than ever before. The situation is also applied on the house-rental field: there are many apartments get vacant; the owners are keen to advertise them on information platform.</a:t>
            </a:r>
            <a:endParaRPr>
              <a:solidFill>
                <a:schemeClr val="dk1"/>
              </a:solidFill>
            </a:endParaRPr>
          </a:p>
          <a:p>
            <a:pPr indent="0" lvl="0" marL="0" rtl="0" algn="l">
              <a:lnSpc>
                <a:spcPct val="115000"/>
              </a:lnSpc>
              <a:spcBef>
                <a:spcPts val="1500"/>
              </a:spcBef>
              <a:spcAft>
                <a:spcPts val="1500"/>
              </a:spcAft>
              <a:buNone/>
            </a:pPr>
            <a:r>
              <a:rPr lang="en">
                <a:solidFill>
                  <a:schemeClr val="dk1"/>
                </a:solidFill>
              </a:rPr>
              <a:t>In the next section, Wei would present a demo on the features of LHRFE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599ff2672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599ff2672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(第二页停个几秒钟)</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AA5"/>
                </a:highlight>
                <a:latin typeface="Roboto Mono"/>
                <a:ea typeface="Roboto Mono"/>
                <a:cs typeface="Roboto Mono"/>
                <a:sym typeface="Roboto Mono"/>
              </a:rPr>
              <a:t>Let's briefly introduce our features that platform had.</a:t>
            </a:r>
            <a:r>
              <a:rPr lang="en">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First, of course, User can upload or update their rental information and furniture information on our platform. </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Then, for information searching, there are two main part. The user can go to find rental or furniture relevant information on our platform. </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For furniture, if user want to check some detail information about the target furniture, the user can first filter out some irrelevant features to save his time. For example, they can search the name, choose categories, sort with the price of if, or even check how many people like this furniture.</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After she has an inclination, she can go to check detail information and leave some comments about the furniture, like or dislike it. Or even check the comments leaved by other users. </a:t>
            </a:r>
            <a:endParaRPr>
              <a:solidFill>
                <a:schemeClr val="dk1"/>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In there, she can also check the original item link that from like AMAZON or eBay.</a:t>
            </a:r>
            <a:endParaRPr>
              <a:solidFill>
                <a:schemeClr val="dk1"/>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Further, she can add into favorite list for future checking or try to connect the furniture owner through email or mobile.</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For rental house, It is almost the same as what the user can do on furniture if she has inclination to rent a house in some where.</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Then, about the User profile building, User can upload his personal information, which can let other buyers to find her. </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For user account summary, </a:t>
            </a:r>
            <a:endParaRPr>
              <a:solidFill>
                <a:schemeClr val="dk1"/>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user can find all the comments record that she made.</a:t>
            </a:r>
            <a:endParaRPr>
              <a:solidFill>
                <a:schemeClr val="dk1"/>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Font typeface="Roboto Mono"/>
              <a:buChar char="●"/>
            </a:pPr>
            <a:r>
              <a:rPr lang="en">
                <a:solidFill>
                  <a:schemeClr val="dk1"/>
                </a:solidFill>
                <a:highlight>
                  <a:srgbClr val="FFFAA5"/>
                </a:highlight>
                <a:latin typeface="Roboto Mono"/>
                <a:ea typeface="Roboto Mono"/>
                <a:cs typeface="Roboto Mono"/>
                <a:sym typeface="Roboto Mono"/>
              </a:rPr>
              <a:t>She can check all the furniture and rental house that belongs to her. Or check some list that she marked as favorite.</a:t>
            </a:r>
            <a:endParaRPr>
              <a:solidFill>
                <a:schemeClr val="dk1"/>
              </a:solidFill>
              <a:highlight>
                <a:srgbClr val="FFFAA5"/>
              </a:highlight>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Font typeface="Roboto Mono"/>
              <a:buChar char="●"/>
            </a:pPr>
            <a:r>
              <a:rPr lang="en">
                <a:solidFill>
                  <a:schemeClr val="dk1"/>
                </a:solidFill>
                <a:highlight>
                  <a:srgbClr val="FFFAA5"/>
                </a:highlight>
                <a:latin typeface="Roboto Mono"/>
                <a:ea typeface="Roboto Mono"/>
                <a:cs typeface="Roboto Mono"/>
                <a:sym typeface="Roboto Mono"/>
              </a:rPr>
              <a:t>Of course, she can check and update his personal information in there.</a:t>
            </a:r>
            <a:endParaRPr>
              <a:solidFill>
                <a:schemeClr val="dk1"/>
              </a:solidFill>
              <a:highlight>
                <a:srgbClr val="FFFAA5"/>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highlight>
                <a:srgbClr val="FFFAA5"/>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599ff2672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599ff2672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About extra features, we embed maps on the furniture or rental house page, user can see the google map location of the furniture or rental house. To make user more convenient, user can also know how far that he or she is away the location of target.</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On the detail page, user can also see the picture upload by the owner to have a better understanding about the condition of the furniture or the rental house.</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Further, for some malicious comments, to keep a better community environment, we also provide a port to report them.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For better user experience, we also provide dark mode if user prefer different style on the website.</a:t>
            </a:r>
            <a:endParaRPr>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Finally, we also provide related link between furniture and rental house. in case that user want to check the furniture list that belongs to which rental house.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5391048e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5391048e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We are targeting on international students and inter distance students, workers and residents. according to our observations, there are tons of good deals in WeChat groups especially during starting or ending school month. the students want to trade their furnitures or small products as soon as possible. The price would be much cheaper. This would attract residents to join our website because In here, users can have the best deals you can never imagine. This situation also applies to workers.</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5391048e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5391048e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Income would come from commercial, membership and potential community benefit.</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Commercial advertising would be major income in our project. Our membership serves more post and comments on top. They are the important feature that they want from the website. Membership fee would be a considerable income. For the future community benefit, with the increasing users in our website. Our users can become a community. We can host activities for users to have some profit. This is win-win situation.</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5391048e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5391048e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I’ll go through the four aspects strengths, weaknesses, opportunities and threats to analyze our website. </a:t>
            </a:r>
            <a:endParaRPr/>
          </a:p>
          <a:p>
            <a:pPr indent="-298450" lvl="0" marL="457200" rtl="0" algn="just">
              <a:spcBef>
                <a:spcPts val="0"/>
              </a:spcBef>
              <a:spcAft>
                <a:spcPts val="0"/>
              </a:spcAft>
              <a:buSzPts val="1100"/>
              <a:buAutoNum type="arabicPeriod"/>
            </a:pPr>
            <a:r>
              <a:rPr lang="en"/>
              <a:t>We have four strengths here. The first one is we are a integration platform. Our users can sell or buy their second-hand furniture and sublet their houses or apts to the next tenants. People need to buy furniture when they are moving in, so it would be very convenient to buy and sell in such an integrated platform. Second, our platform can be more competitive than group chats. It’s more official and formal. Third, Our users buy or sell directly from each others. They don’t need to pay more agent fees. Their transactions are transparent. There’s no </a:t>
            </a:r>
            <a:r>
              <a:rPr lang="en"/>
              <a:t>differences</a:t>
            </a:r>
            <a:r>
              <a:rPr lang="en"/>
              <a:t> between the </a:t>
            </a:r>
            <a:r>
              <a:rPr lang="en"/>
              <a:t>money</a:t>
            </a:r>
            <a:r>
              <a:rPr lang="en"/>
              <a:t> paid by the buyers and that received by the sellers. </a:t>
            </a:r>
            <a:endParaRPr/>
          </a:p>
          <a:p>
            <a:pPr indent="-298450" lvl="0" marL="457200" rtl="0" algn="just">
              <a:spcBef>
                <a:spcPts val="0"/>
              </a:spcBef>
              <a:spcAft>
                <a:spcPts val="0"/>
              </a:spcAft>
              <a:buSzPts val="1100"/>
              <a:buAutoNum type="arabicPeriod"/>
            </a:pPr>
            <a:r>
              <a:rPr lang="en"/>
              <a:t>However, we also have some weaknesses. Our platform is lack of stable groups of users. Our target people are students and short-term workers. They probably live in one place for 2 or 3 years before they move to another place. And our users are a small group of people. The number of users is much smaller than users in Ebay, Amazon or </a:t>
            </a:r>
            <a:r>
              <a:rPr lang="en" sz="1600">
                <a:solidFill>
                  <a:schemeClr val="dk1"/>
                </a:solidFill>
              </a:rPr>
              <a:t>Craigslist</a:t>
            </a:r>
            <a:r>
              <a:rPr lang="en"/>
              <a:t>.</a:t>
            </a:r>
            <a:endParaRPr/>
          </a:p>
          <a:p>
            <a:pPr indent="-298450" lvl="0" marL="457200" rtl="0" algn="just">
              <a:spcBef>
                <a:spcPts val="0"/>
              </a:spcBef>
              <a:spcAft>
                <a:spcPts val="0"/>
              </a:spcAft>
              <a:buSzPts val="1100"/>
              <a:buAutoNum type="arabicPeriod"/>
            </a:pPr>
            <a:r>
              <a:rPr lang="en"/>
              <a:t>We have big opportunities. For international students and short-term workers, they have very high demands to buy second-hand furniture and rent apartments. Our platform is a good place for them to spend the least and buy the best furniture and rent their ideal home. What’s more, our platform is also a place for users to socialize. Users can leave their messages and comments in the furniture and rent pages. It’s a good way for them to know each other and make friends. </a:t>
            </a:r>
            <a:endParaRPr/>
          </a:p>
          <a:p>
            <a:pPr indent="-298450" lvl="0" marL="457200" rtl="0" algn="just">
              <a:spcBef>
                <a:spcPts val="0"/>
              </a:spcBef>
              <a:spcAft>
                <a:spcPts val="0"/>
              </a:spcAft>
              <a:buSzPts val="1100"/>
              <a:buAutoNum type="arabicPeriod"/>
            </a:pPr>
            <a:r>
              <a:rPr lang="en"/>
              <a:t>Our biggest competitors are Ebay and </a:t>
            </a:r>
            <a:r>
              <a:rPr lang="en" sz="1600">
                <a:solidFill>
                  <a:schemeClr val="dk1"/>
                </a:solidFill>
              </a:rPr>
              <a:t>Craigslist</a:t>
            </a:r>
            <a:r>
              <a:rPr lang="en"/>
              <a:t>. On Ebay, people can buy and sell their second-hand goods. On Craigslist, people can share a lot of information. They have a lot of users. However, because we are a local platform. It is more easy for us to promote our platform.</a:t>
            </a:r>
            <a:endParaRPr/>
          </a:p>
          <a:p>
            <a:pPr indent="-298450" lvl="0" marL="457200" rtl="0" algn="just">
              <a:spcBef>
                <a:spcPts val="0"/>
              </a:spcBef>
              <a:spcAft>
                <a:spcPts val="0"/>
              </a:spcAft>
              <a:buSzPts val="1100"/>
              <a:buAutoNum type="arabicPeriod"/>
            </a:pPr>
            <a:r>
              <a:rPr lang="en"/>
              <a:t>This is all about My Place. Thank you for listening.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599ff2672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599ff2672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Bullets">
  <p:cSld name="Subhead w/ Bullets">
    <p:spTree>
      <p:nvGrpSpPr>
        <p:cNvPr id="15" name="Shape 15"/>
        <p:cNvGrpSpPr/>
        <p:nvPr/>
      </p:nvGrpSpPr>
      <p:grpSpPr>
        <a:xfrm>
          <a:off x="0" y="0"/>
          <a:ext cx="0" cy="0"/>
          <a:chOff x="0" y="0"/>
          <a:chExt cx="0" cy="0"/>
        </a:xfrm>
      </p:grpSpPr>
      <p:sp>
        <p:nvSpPr>
          <p:cNvPr id="16" name="Google Shape;16;p2"/>
          <p:cNvSpPr txBox="1"/>
          <p:nvPr>
            <p:ph idx="1" type="body"/>
          </p:nvPr>
        </p:nvSpPr>
        <p:spPr>
          <a:xfrm>
            <a:off x="227013" y="1281549"/>
            <a:ext cx="8691600" cy="3288900"/>
          </a:xfrm>
          <a:prstGeom prst="rect">
            <a:avLst/>
          </a:prstGeom>
          <a:noFill/>
          <a:ln>
            <a:noFill/>
          </a:ln>
        </p:spPr>
        <p:txBody>
          <a:bodyPr anchorCtr="0" anchor="t" bIns="34275" lIns="68575" spcFirstLastPara="1" rIns="68575" wrap="square" tIns="34275">
            <a:noAutofit/>
          </a:bodyPr>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298450" lvl="1" marL="914400" marR="0" rtl="0" algn="l">
              <a:spcBef>
                <a:spcPts val="9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85750" lvl="2" marL="1371600" marR="0" rtl="0" algn="l">
              <a:spcBef>
                <a:spcPts val="9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3pPr>
            <a:lvl4pPr indent="-279400" lvl="3" marL="1828800" marR="0" rtl="0" algn="l">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79400" lvl="4" marL="2286000" marR="0" rtl="0" algn="l">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7" name="Google Shape;17;p2"/>
          <p:cNvSpPr txBox="1"/>
          <p:nvPr>
            <p:ph idx="12" type="sldNum"/>
          </p:nvPr>
        </p:nvSpPr>
        <p:spPr>
          <a:xfrm>
            <a:off x="8517480" y="4836761"/>
            <a:ext cx="476700" cy="273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8" name="Google Shape;18;p2"/>
          <p:cNvSpPr txBox="1"/>
          <p:nvPr>
            <p:ph type="title"/>
          </p:nvPr>
        </p:nvSpPr>
        <p:spPr>
          <a:xfrm>
            <a:off x="227013" y="313770"/>
            <a:ext cx="7303200" cy="402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9" name="Google Shape;19;p2"/>
          <p:cNvSpPr txBox="1"/>
          <p:nvPr>
            <p:ph idx="2" type="body"/>
          </p:nvPr>
        </p:nvSpPr>
        <p:spPr>
          <a:xfrm>
            <a:off x="227013" y="754577"/>
            <a:ext cx="7325400" cy="3060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30200" lvl="1" marL="914400" marR="0" rtl="0" algn="l">
              <a:spcBef>
                <a:spcPts val="3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Bullets 2 col">
  <p:cSld name="Subhead w/ Bullets 2 col">
    <p:spTree>
      <p:nvGrpSpPr>
        <p:cNvPr id="20" name="Shape 20"/>
        <p:cNvGrpSpPr/>
        <p:nvPr/>
      </p:nvGrpSpPr>
      <p:grpSpPr>
        <a:xfrm>
          <a:off x="0" y="0"/>
          <a:ext cx="0" cy="0"/>
          <a:chOff x="0" y="0"/>
          <a:chExt cx="0" cy="0"/>
        </a:xfrm>
      </p:grpSpPr>
      <p:sp>
        <p:nvSpPr>
          <p:cNvPr id="21" name="Google Shape;21;p3"/>
          <p:cNvSpPr txBox="1"/>
          <p:nvPr>
            <p:ph idx="12" type="sldNum"/>
          </p:nvPr>
        </p:nvSpPr>
        <p:spPr>
          <a:xfrm>
            <a:off x="8517480" y="4836761"/>
            <a:ext cx="476700" cy="273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22" name="Google Shape;22;p3"/>
          <p:cNvSpPr txBox="1"/>
          <p:nvPr>
            <p:ph idx="1" type="body"/>
          </p:nvPr>
        </p:nvSpPr>
        <p:spPr>
          <a:xfrm>
            <a:off x="227013" y="1282013"/>
            <a:ext cx="4242000" cy="3288300"/>
          </a:xfrm>
          <a:prstGeom prst="rect">
            <a:avLst/>
          </a:prstGeom>
          <a:noFill/>
          <a:ln>
            <a:noFill/>
          </a:ln>
        </p:spPr>
        <p:txBody>
          <a:bodyPr anchorCtr="0" anchor="t" bIns="34275" lIns="68575" spcFirstLastPara="1" rIns="68575" wrap="square" tIns="34275">
            <a:noAutofit/>
          </a:bodyPr>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298450" lvl="1" marL="914400" marR="0" rtl="0" algn="l">
              <a:spcBef>
                <a:spcPts val="9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85750" lvl="2" marL="1371600" marR="0" rtl="0" algn="l">
              <a:spcBef>
                <a:spcPts val="9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3pPr>
            <a:lvl4pPr indent="-279400" lvl="3" marL="1828800" marR="0" rtl="0" algn="l">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79400" lvl="4" marL="2286000" marR="0" rtl="0" algn="l">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23" name="Google Shape;23;p3"/>
          <p:cNvSpPr txBox="1"/>
          <p:nvPr>
            <p:ph type="title"/>
          </p:nvPr>
        </p:nvSpPr>
        <p:spPr>
          <a:xfrm>
            <a:off x="227013" y="313770"/>
            <a:ext cx="7303200" cy="402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4" name="Google Shape;24;p3"/>
          <p:cNvSpPr txBox="1"/>
          <p:nvPr>
            <p:ph idx="2" type="body"/>
          </p:nvPr>
        </p:nvSpPr>
        <p:spPr>
          <a:xfrm>
            <a:off x="227013" y="754577"/>
            <a:ext cx="7296600" cy="3060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30200" lvl="1" marL="914400" marR="0" rtl="0" algn="l">
              <a:spcBef>
                <a:spcPts val="3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25" name="Google Shape;25;p3"/>
          <p:cNvSpPr txBox="1"/>
          <p:nvPr>
            <p:ph idx="3" type="body"/>
          </p:nvPr>
        </p:nvSpPr>
        <p:spPr>
          <a:xfrm>
            <a:off x="4627391" y="1282013"/>
            <a:ext cx="4242000" cy="3288300"/>
          </a:xfrm>
          <a:prstGeom prst="rect">
            <a:avLst/>
          </a:prstGeom>
          <a:noFill/>
          <a:ln>
            <a:noFill/>
          </a:ln>
        </p:spPr>
        <p:txBody>
          <a:bodyPr anchorCtr="0" anchor="t" bIns="34275" lIns="68575" spcFirstLastPara="1" rIns="68575" wrap="square" tIns="34275">
            <a:noAutofit/>
          </a:bodyPr>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298450" lvl="1" marL="914400" marR="0" rtl="0" algn="l">
              <a:spcBef>
                <a:spcPts val="9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85750" lvl="2" marL="1371600" marR="0" rtl="0" algn="l">
              <a:spcBef>
                <a:spcPts val="9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3pPr>
            <a:lvl4pPr indent="-279400" lvl="3" marL="1828800" marR="0" rtl="0" algn="l">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79400" lvl="4" marL="2286000" marR="0" rtl="0" algn="l">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No Bullets">
  <p:cSld name="Subhead w/ No Bullets">
    <p:spTree>
      <p:nvGrpSpPr>
        <p:cNvPr id="26" name="Shape 26"/>
        <p:cNvGrpSpPr/>
        <p:nvPr/>
      </p:nvGrpSpPr>
      <p:grpSpPr>
        <a:xfrm>
          <a:off x="0" y="0"/>
          <a:ext cx="0" cy="0"/>
          <a:chOff x="0" y="0"/>
          <a:chExt cx="0" cy="0"/>
        </a:xfrm>
      </p:grpSpPr>
      <p:sp>
        <p:nvSpPr>
          <p:cNvPr id="27" name="Google Shape;27;p4"/>
          <p:cNvSpPr txBox="1"/>
          <p:nvPr>
            <p:ph idx="1" type="body"/>
          </p:nvPr>
        </p:nvSpPr>
        <p:spPr>
          <a:xfrm>
            <a:off x="227013" y="1282019"/>
            <a:ext cx="8691600" cy="32883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28" name="Google Shape;28;p4"/>
          <p:cNvSpPr txBox="1"/>
          <p:nvPr>
            <p:ph type="title"/>
          </p:nvPr>
        </p:nvSpPr>
        <p:spPr>
          <a:xfrm>
            <a:off x="227013" y="313770"/>
            <a:ext cx="7303200" cy="402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9" name="Google Shape;29;p4"/>
          <p:cNvSpPr txBox="1"/>
          <p:nvPr>
            <p:ph idx="12" type="sldNum"/>
          </p:nvPr>
        </p:nvSpPr>
        <p:spPr>
          <a:xfrm>
            <a:off x="8517480" y="4836761"/>
            <a:ext cx="476700" cy="273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30" name="Google Shape;30;p4"/>
          <p:cNvSpPr txBox="1"/>
          <p:nvPr>
            <p:ph idx="2" type="body"/>
          </p:nvPr>
        </p:nvSpPr>
        <p:spPr>
          <a:xfrm>
            <a:off x="227013" y="754577"/>
            <a:ext cx="8691600" cy="3060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30200" lvl="1" marL="914400" marR="0" rtl="0" algn="l">
              <a:spcBef>
                <a:spcPts val="3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No Bullets 2 col">
  <p:cSld name="Subhead w/ No Bullets 2 col">
    <p:spTree>
      <p:nvGrpSpPr>
        <p:cNvPr id="31" name="Shape 31"/>
        <p:cNvGrpSpPr/>
        <p:nvPr/>
      </p:nvGrpSpPr>
      <p:grpSpPr>
        <a:xfrm>
          <a:off x="0" y="0"/>
          <a:ext cx="0" cy="0"/>
          <a:chOff x="0" y="0"/>
          <a:chExt cx="0" cy="0"/>
        </a:xfrm>
      </p:grpSpPr>
      <p:sp>
        <p:nvSpPr>
          <p:cNvPr id="32" name="Google Shape;32;p5"/>
          <p:cNvSpPr txBox="1"/>
          <p:nvPr>
            <p:ph idx="12" type="sldNum"/>
          </p:nvPr>
        </p:nvSpPr>
        <p:spPr>
          <a:xfrm>
            <a:off x="8517480" y="4836761"/>
            <a:ext cx="476700" cy="273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33" name="Google Shape;33;p5"/>
          <p:cNvSpPr txBox="1"/>
          <p:nvPr>
            <p:ph idx="1" type="body"/>
          </p:nvPr>
        </p:nvSpPr>
        <p:spPr>
          <a:xfrm>
            <a:off x="227017" y="1282019"/>
            <a:ext cx="4214700" cy="32883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34" name="Google Shape;34;p5"/>
          <p:cNvSpPr txBox="1"/>
          <p:nvPr>
            <p:ph type="title"/>
          </p:nvPr>
        </p:nvSpPr>
        <p:spPr>
          <a:xfrm>
            <a:off x="227013" y="313770"/>
            <a:ext cx="7303200" cy="402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35" name="Google Shape;35;p5"/>
          <p:cNvSpPr txBox="1"/>
          <p:nvPr>
            <p:ph idx="2" type="body"/>
          </p:nvPr>
        </p:nvSpPr>
        <p:spPr>
          <a:xfrm>
            <a:off x="227013" y="754577"/>
            <a:ext cx="8691600" cy="3060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30200" lvl="1" marL="914400" marR="0" rtl="0" algn="l">
              <a:spcBef>
                <a:spcPts val="3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36" name="Google Shape;36;p5"/>
          <p:cNvSpPr txBox="1"/>
          <p:nvPr>
            <p:ph idx="3" type="body"/>
          </p:nvPr>
        </p:nvSpPr>
        <p:spPr>
          <a:xfrm>
            <a:off x="4620527" y="1282019"/>
            <a:ext cx="4269600" cy="32883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o Subhead">
  <p:cSld name="Title with no Subhead">
    <p:spTree>
      <p:nvGrpSpPr>
        <p:cNvPr id="37" name="Shape 37"/>
        <p:cNvGrpSpPr/>
        <p:nvPr/>
      </p:nvGrpSpPr>
      <p:grpSpPr>
        <a:xfrm>
          <a:off x="0" y="0"/>
          <a:ext cx="0" cy="0"/>
          <a:chOff x="0" y="0"/>
          <a:chExt cx="0" cy="0"/>
        </a:xfrm>
      </p:grpSpPr>
      <p:sp>
        <p:nvSpPr>
          <p:cNvPr id="38" name="Google Shape;38;p6"/>
          <p:cNvSpPr txBox="1"/>
          <p:nvPr>
            <p:ph idx="12" type="sldNum"/>
          </p:nvPr>
        </p:nvSpPr>
        <p:spPr>
          <a:xfrm>
            <a:off x="8517480" y="4836761"/>
            <a:ext cx="476700" cy="273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39" name="Google Shape;39;p6"/>
          <p:cNvSpPr txBox="1"/>
          <p:nvPr>
            <p:ph idx="1" type="body"/>
          </p:nvPr>
        </p:nvSpPr>
        <p:spPr>
          <a:xfrm>
            <a:off x="227013" y="834082"/>
            <a:ext cx="8691600" cy="37362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40" name="Google Shape;40;p6"/>
          <p:cNvSpPr txBox="1"/>
          <p:nvPr>
            <p:ph type="title"/>
          </p:nvPr>
        </p:nvSpPr>
        <p:spPr>
          <a:xfrm>
            <a:off x="227013" y="313770"/>
            <a:ext cx="7303200" cy="402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o Subhead 2 col">
  <p:cSld name="Title with no Subhead 2 col">
    <p:spTree>
      <p:nvGrpSpPr>
        <p:cNvPr id="41" name="Shape 41"/>
        <p:cNvGrpSpPr/>
        <p:nvPr/>
      </p:nvGrpSpPr>
      <p:grpSpPr>
        <a:xfrm>
          <a:off x="0" y="0"/>
          <a:ext cx="0" cy="0"/>
          <a:chOff x="0" y="0"/>
          <a:chExt cx="0" cy="0"/>
        </a:xfrm>
      </p:grpSpPr>
      <p:sp>
        <p:nvSpPr>
          <p:cNvPr id="42" name="Google Shape;42;p7"/>
          <p:cNvSpPr txBox="1"/>
          <p:nvPr>
            <p:ph idx="12" type="sldNum"/>
          </p:nvPr>
        </p:nvSpPr>
        <p:spPr>
          <a:xfrm>
            <a:off x="8517480" y="4836761"/>
            <a:ext cx="476700" cy="273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43" name="Google Shape;43;p7"/>
          <p:cNvSpPr txBox="1"/>
          <p:nvPr>
            <p:ph idx="1" type="body"/>
          </p:nvPr>
        </p:nvSpPr>
        <p:spPr>
          <a:xfrm>
            <a:off x="227017" y="834082"/>
            <a:ext cx="4248900" cy="37362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44" name="Google Shape;44;p7"/>
          <p:cNvSpPr txBox="1"/>
          <p:nvPr>
            <p:ph type="title"/>
          </p:nvPr>
        </p:nvSpPr>
        <p:spPr>
          <a:xfrm>
            <a:off x="227013" y="313770"/>
            <a:ext cx="7303200" cy="402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5" name="Google Shape;45;p7"/>
          <p:cNvSpPr txBox="1"/>
          <p:nvPr>
            <p:ph idx="2" type="body"/>
          </p:nvPr>
        </p:nvSpPr>
        <p:spPr>
          <a:xfrm>
            <a:off x="4661718" y="834082"/>
            <a:ext cx="4248900" cy="37362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ield">
  <p:cSld name="Shield">
    <p:spTree>
      <p:nvGrpSpPr>
        <p:cNvPr id="46" name="Shape 46"/>
        <p:cNvGrpSpPr/>
        <p:nvPr/>
      </p:nvGrpSpPr>
      <p:grpSpPr>
        <a:xfrm>
          <a:off x="0" y="0"/>
          <a:ext cx="0" cy="0"/>
          <a:chOff x="0" y="0"/>
          <a:chExt cx="0" cy="0"/>
        </a:xfrm>
      </p:grpSpPr>
      <p:pic>
        <p:nvPicPr>
          <p:cNvPr descr="shield.png" id="47" name="Google Shape;47;p8"/>
          <p:cNvPicPr preferRelativeResize="0"/>
          <p:nvPr/>
        </p:nvPicPr>
        <p:blipFill rotWithShape="1">
          <a:blip r:embed="rId2">
            <a:alphaModFix/>
          </a:blip>
          <a:srcRect b="0" l="0" r="0" t="0"/>
          <a:stretch/>
        </p:blipFill>
        <p:spPr>
          <a:xfrm>
            <a:off x="3927063" y="877599"/>
            <a:ext cx="3912702" cy="4265901"/>
          </a:xfrm>
          <a:prstGeom prst="rect">
            <a:avLst/>
          </a:prstGeom>
          <a:noFill/>
          <a:ln>
            <a:noFill/>
          </a:ln>
        </p:spPr>
      </p:pic>
      <p:sp>
        <p:nvSpPr>
          <p:cNvPr id="48" name="Google Shape;48;p8"/>
          <p:cNvSpPr txBox="1"/>
          <p:nvPr>
            <p:ph idx="1" type="body"/>
          </p:nvPr>
        </p:nvSpPr>
        <p:spPr>
          <a:xfrm>
            <a:off x="123826" y="2651152"/>
            <a:ext cx="3828000" cy="903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9" name="Google Shape;49;p8"/>
          <p:cNvSpPr txBox="1"/>
          <p:nvPr>
            <p:ph idx="2" type="body"/>
          </p:nvPr>
        </p:nvSpPr>
        <p:spPr>
          <a:xfrm>
            <a:off x="123825" y="1294279"/>
            <a:ext cx="5001000" cy="1236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0" name="Google Shape;50;p8"/>
          <p:cNvSpPr txBox="1"/>
          <p:nvPr>
            <p:ph idx="3" type="body"/>
          </p:nvPr>
        </p:nvSpPr>
        <p:spPr>
          <a:xfrm>
            <a:off x="115889" y="3673928"/>
            <a:ext cx="3845100" cy="942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51" name="Google Shape;51;p8"/>
          <p:cNvGrpSpPr/>
          <p:nvPr/>
        </p:nvGrpSpPr>
        <p:grpSpPr>
          <a:xfrm>
            <a:off x="-48" y="4814516"/>
            <a:ext cx="9144048" cy="329074"/>
            <a:chOff x="-48" y="4172975"/>
            <a:chExt cx="9144048" cy="438765"/>
          </a:xfrm>
        </p:grpSpPr>
        <p:cxnSp>
          <p:nvCxnSpPr>
            <p:cNvPr id="52" name="Google Shape;52;p8"/>
            <p:cNvCxnSpPr/>
            <p:nvPr/>
          </p:nvCxnSpPr>
          <p:spPr>
            <a:xfrm rot="10800000">
              <a:off x="-48" y="4172975"/>
              <a:ext cx="3045000" cy="0"/>
            </a:xfrm>
            <a:prstGeom prst="straightConnector1">
              <a:avLst/>
            </a:prstGeom>
            <a:noFill/>
            <a:ln cap="flat" cmpd="sng" w="50800">
              <a:solidFill>
                <a:srgbClr val="DF7023"/>
              </a:solidFill>
              <a:prstDash val="solid"/>
              <a:round/>
              <a:headEnd len="sm" w="sm" type="none"/>
              <a:tailEnd len="sm" w="sm" type="none"/>
            </a:ln>
          </p:spPr>
        </p:cxnSp>
        <p:cxnSp>
          <p:nvCxnSpPr>
            <p:cNvPr id="53" name="Google Shape;53;p8"/>
            <p:cNvCxnSpPr/>
            <p:nvPr/>
          </p:nvCxnSpPr>
          <p:spPr>
            <a:xfrm rot="10800000">
              <a:off x="3045000" y="4173532"/>
              <a:ext cx="6099000" cy="0"/>
            </a:xfrm>
            <a:prstGeom prst="straightConnector1">
              <a:avLst/>
            </a:prstGeom>
            <a:noFill/>
            <a:ln cap="flat" cmpd="sng" w="50800">
              <a:solidFill>
                <a:srgbClr val="0F787D"/>
              </a:solidFill>
              <a:prstDash val="solid"/>
              <a:round/>
              <a:headEnd len="sm" w="sm" type="none"/>
              <a:tailEnd len="sm" w="sm" type="none"/>
            </a:ln>
          </p:spPr>
        </p:cxnSp>
        <p:sp>
          <p:nvSpPr>
            <p:cNvPr id="54" name="Google Shape;54;p8"/>
            <p:cNvSpPr/>
            <p:nvPr/>
          </p:nvSpPr>
          <p:spPr>
            <a:xfrm>
              <a:off x="0" y="4200140"/>
              <a:ext cx="9144000" cy="411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55" name="Google Shape;55;p8"/>
          <p:cNvGrpSpPr/>
          <p:nvPr/>
        </p:nvGrpSpPr>
        <p:grpSpPr>
          <a:xfrm>
            <a:off x="-48" y="9155"/>
            <a:ext cx="9144048" cy="418"/>
            <a:chOff x="-48" y="12207"/>
            <a:chExt cx="9144048" cy="557"/>
          </a:xfrm>
        </p:grpSpPr>
        <p:cxnSp>
          <p:nvCxnSpPr>
            <p:cNvPr id="56" name="Google Shape;56;p8"/>
            <p:cNvCxnSpPr/>
            <p:nvPr/>
          </p:nvCxnSpPr>
          <p:spPr>
            <a:xfrm rot="10800000">
              <a:off x="-48" y="12207"/>
              <a:ext cx="3045000" cy="0"/>
            </a:xfrm>
            <a:prstGeom prst="straightConnector1">
              <a:avLst/>
            </a:prstGeom>
            <a:noFill/>
            <a:ln cap="flat" cmpd="sng" w="50800">
              <a:solidFill>
                <a:srgbClr val="A5A5A5"/>
              </a:solidFill>
              <a:prstDash val="solid"/>
              <a:round/>
              <a:headEnd len="sm" w="sm" type="none"/>
              <a:tailEnd len="sm" w="sm" type="none"/>
            </a:ln>
          </p:spPr>
        </p:cxnSp>
        <p:cxnSp>
          <p:nvCxnSpPr>
            <p:cNvPr id="57" name="Google Shape;57;p8"/>
            <p:cNvCxnSpPr/>
            <p:nvPr/>
          </p:nvCxnSpPr>
          <p:spPr>
            <a:xfrm rot="10800000">
              <a:off x="3045000" y="12764"/>
              <a:ext cx="6099000" cy="0"/>
            </a:xfrm>
            <a:prstGeom prst="straightConnector1">
              <a:avLst/>
            </a:prstGeom>
            <a:noFill/>
            <a:ln cap="flat" cmpd="sng" w="50800">
              <a:solidFill>
                <a:srgbClr val="90152A"/>
              </a:solidFill>
              <a:prstDash val="solid"/>
              <a:round/>
              <a:headEnd len="sm" w="sm" type="none"/>
              <a:tailEnd len="sm" w="sm" type="none"/>
            </a:ln>
          </p:spPr>
        </p:cxnSp>
      </p:grpSp>
      <p:pic>
        <p:nvPicPr>
          <p:cNvPr descr="top-logo.png" id="58" name="Google Shape;58;p8"/>
          <p:cNvPicPr preferRelativeResize="0"/>
          <p:nvPr/>
        </p:nvPicPr>
        <p:blipFill rotWithShape="1">
          <a:blip r:embed="rId3">
            <a:alphaModFix/>
          </a:blip>
          <a:srcRect b="0" l="0" r="0" t="0"/>
          <a:stretch/>
        </p:blipFill>
        <p:spPr>
          <a:xfrm>
            <a:off x="244475" y="-4762"/>
            <a:ext cx="1724025" cy="9797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61" name="Google Shape;61;p9"/>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 name="Google Shape;62;p9"/>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8.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834890"/>
            <a:ext cx="9144000" cy="3087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7" name="Google Shape;7;p1"/>
          <p:cNvCxnSpPr/>
          <p:nvPr/>
        </p:nvCxnSpPr>
        <p:spPr>
          <a:xfrm>
            <a:off x="6099048" y="4814488"/>
            <a:ext cx="3045000" cy="0"/>
          </a:xfrm>
          <a:prstGeom prst="straightConnector1">
            <a:avLst/>
          </a:prstGeom>
          <a:noFill/>
          <a:ln cap="flat" cmpd="sng" w="50800">
            <a:solidFill>
              <a:srgbClr val="DF7023"/>
            </a:solidFill>
            <a:prstDash val="solid"/>
            <a:round/>
            <a:headEnd len="sm" w="sm" type="none"/>
            <a:tailEnd len="sm" w="sm" type="none"/>
          </a:ln>
        </p:spPr>
      </p:cxnSp>
      <p:cxnSp>
        <p:nvCxnSpPr>
          <p:cNvPr id="8" name="Google Shape;8;p1"/>
          <p:cNvCxnSpPr/>
          <p:nvPr/>
        </p:nvCxnSpPr>
        <p:spPr>
          <a:xfrm>
            <a:off x="-1" y="4815044"/>
            <a:ext cx="6099000" cy="0"/>
          </a:xfrm>
          <a:prstGeom prst="straightConnector1">
            <a:avLst/>
          </a:prstGeom>
          <a:noFill/>
          <a:ln cap="flat" cmpd="sng" w="50800">
            <a:solidFill>
              <a:srgbClr val="0F787D"/>
            </a:solidFill>
            <a:prstDash val="solid"/>
            <a:round/>
            <a:headEnd len="sm" w="sm" type="none"/>
            <a:tailEnd len="sm" w="sm" type="none"/>
          </a:ln>
        </p:spPr>
      </p:cxnSp>
      <p:grpSp>
        <p:nvGrpSpPr>
          <p:cNvPr id="9" name="Google Shape;9;p1"/>
          <p:cNvGrpSpPr/>
          <p:nvPr/>
        </p:nvGrpSpPr>
        <p:grpSpPr>
          <a:xfrm>
            <a:off x="0" y="-6661"/>
            <a:ext cx="9144048" cy="928549"/>
            <a:chOff x="0" y="0"/>
            <a:chExt cx="9144048" cy="928828"/>
          </a:xfrm>
        </p:grpSpPr>
        <p:cxnSp>
          <p:nvCxnSpPr>
            <p:cNvPr id="10" name="Google Shape;10;p1"/>
            <p:cNvCxnSpPr/>
            <p:nvPr/>
          </p:nvCxnSpPr>
          <p:spPr>
            <a:xfrm>
              <a:off x="6099048" y="26122"/>
              <a:ext cx="3045000" cy="0"/>
            </a:xfrm>
            <a:prstGeom prst="straightConnector1">
              <a:avLst/>
            </a:prstGeom>
            <a:noFill/>
            <a:ln cap="flat" cmpd="sng" w="50800">
              <a:solidFill>
                <a:srgbClr val="A5A5A5"/>
              </a:solidFill>
              <a:prstDash val="solid"/>
              <a:round/>
              <a:headEnd len="sm" w="sm" type="none"/>
              <a:tailEnd len="sm" w="sm" type="none"/>
            </a:ln>
          </p:spPr>
        </p:cxnSp>
        <p:cxnSp>
          <p:nvCxnSpPr>
            <p:cNvPr id="11" name="Google Shape;11;p1"/>
            <p:cNvCxnSpPr/>
            <p:nvPr/>
          </p:nvCxnSpPr>
          <p:spPr>
            <a:xfrm>
              <a:off x="0" y="26679"/>
              <a:ext cx="6099000" cy="0"/>
            </a:xfrm>
            <a:prstGeom prst="straightConnector1">
              <a:avLst/>
            </a:prstGeom>
            <a:noFill/>
            <a:ln cap="flat" cmpd="sng" w="50800">
              <a:solidFill>
                <a:srgbClr val="90152A"/>
              </a:solidFill>
              <a:prstDash val="solid"/>
              <a:round/>
              <a:headEnd len="sm" w="sm" type="none"/>
              <a:tailEnd len="sm" w="sm" type="none"/>
            </a:ln>
          </p:spPr>
        </p:cxnSp>
        <p:pic>
          <p:nvPicPr>
            <p:cNvPr id="12" name="Google Shape;12;p1"/>
            <p:cNvPicPr preferRelativeResize="0"/>
            <p:nvPr/>
          </p:nvPicPr>
          <p:blipFill rotWithShape="1">
            <a:blip r:embed="rId1">
              <a:alphaModFix/>
            </a:blip>
            <a:srcRect b="0" l="0" r="68665" t="13018"/>
            <a:stretch/>
          </p:blipFill>
          <p:spPr>
            <a:xfrm>
              <a:off x="8323018" y="0"/>
              <a:ext cx="588773" cy="928828"/>
            </a:xfrm>
            <a:prstGeom prst="rect">
              <a:avLst/>
            </a:prstGeom>
            <a:noFill/>
            <a:ln>
              <a:noFill/>
            </a:ln>
          </p:spPr>
        </p:pic>
      </p:grpSp>
      <p:pic>
        <p:nvPicPr>
          <p:cNvPr id="13" name="Google Shape;13;p1"/>
          <p:cNvPicPr preferRelativeResize="0"/>
          <p:nvPr/>
        </p:nvPicPr>
        <p:blipFill rotWithShape="1">
          <a:blip r:embed="rId2">
            <a:alphaModFix/>
          </a:blip>
          <a:srcRect b="0" l="0" r="0" t="0"/>
          <a:stretch/>
        </p:blipFill>
        <p:spPr>
          <a:xfrm>
            <a:off x="6328629" y="4938713"/>
            <a:ext cx="2200271" cy="95250"/>
          </a:xfrm>
          <a:prstGeom prst="rect">
            <a:avLst/>
          </a:prstGeom>
          <a:noFill/>
          <a:ln>
            <a:noFill/>
          </a:ln>
        </p:spPr>
      </p:pic>
      <p:sp>
        <p:nvSpPr>
          <p:cNvPr id="14" name="Google Shape;14;p1"/>
          <p:cNvSpPr txBox="1"/>
          <p:nvPr>
            <p:ph idx="12" type="sldNum"/>
          </p:nvPr>
        </p:nvSpPr>
        <p:spPr>
          <a:xfrm>
            <a:off x="8695646" y="4845710"/>
            <a:ext cx="357600" cy="273900"/>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0" i="0" sz="800" u="none" cap="none" strike="noStrike">
                <a:solidFill>
                  <a:srgbClr val="888888"/>
                </a:solidFill>
                <a:latin typeface="Arial"/>
                <a:ea typeface="Arial"/>
                <a:cs typeface="Arial"/>
                <a:sym typeface="Arial"/>
              </a:defRPr>
            </a:lvl1pPr>
            <a:lvl2pPr indent="0" lvl="1" marL="0" marR="0" rtl="0" algn="ctr">
              <a:spcBef>
                <a:spcPts val="0"/>
              </a:spcBef>
              <a:buNone/>
              <a:defRPr b="0" i="0" sz="800" u="none" cap="none" strike="noStrike">
                <a:solidFill>
                  <a:srgbClr val="888888"/>
                </a:solidFill>
                <a:latin typeface="Arial"/>
                <a:ea typeface="Arial"/>
                <a:cs typeface="Arial"/>
                <a:sym typeface="Arial"/>
              </a:defRPr>
            </a:lvl2pPr>
            <a:lvl3pPr indent="0" lvl="2" marL="0" marR="0" rtl="0" algn="ctr">
              <a:spcBef>
                <a:spcPts val="0"/>
              </a:spcBef>
              <a:buNone/>
              <a:defRPr b="0" i="0" sz="800" u="none" cap="none" strike="noStrike">
                <a:solidFill>
                  <a:srgbClr val="888888"/>
                </a:solidFill>
                <a:latin typeface="Arial"/>
                <a:ea typeface="Arial"/>
                <a:cs typeface="Arial"/>
                <a:sym typeface="Arial"/>
              </a:defRPr>
            </a:lvl3pPr>
            <a:lvl4pPr indent="0" lvl="3" marL="0" marR="0" rtl="0" algn="ctr">
              <a:spcBef>
                <a:spcPts val="0"/>
              </a:spcBef>
              <a:buNone/>
              <a:defRPr b="0" i="0" sz="800" u="none" cap="none" strike="noStrike">
                <a:solidFill>
                  <a:srgbClr val="888888"/>
                </a:solidFill>
                <a:latin typeface="Arial"/>
                <a:ea typeface="Arial"/>
                <a:cs typeface="Arial"/>
                <a:sym typeface="Arial"/>
              </a:defRPr>
            </a:lvl4pPr>
            <a:lvl5pPr indent="0" lvl="4" marL="0" marR="0" rtl="0" algn="ctr">
              <a:spcBef>
                <a:spcPts val="0"/>
              </a:spcBef>
              <a:buNone/>
              <a:defRPr b="0" i="0" sz="800" u="none" cap="none" strike="noStrike">
                <a:solidFill>
                  <a:srgbClr val="888888"/>
                </a:solidFill>
                <a:latin typeface="Arial"/>
                <a:ea typeface="Arial"/>
                <a:cs typeface="Arial"/>
                <a:sym typeface="Arial"/>
              </a:defRPr>
            </a:lvl5pPr>
            <a:lvl6pPr indent="0" lvl="5" marL="0" marR="0" rtl="0" algn="ctr">
              <a:spcBef>
                <a:spcPts val="0"/>
              </a:spcBef>
              <a:buNone/>
              <a:defRPr b="0" i="0" sz="800" u="none" cap="none" strike="noStrike">
                <a:solidFill>
                  <a:srgbClr val="888888"/>
                </a:solidFill>
                <a:latin typeface="Arial"/>
                <a:ea typeface="Arial"/>
                <a:cs typeface="Arial"/>
                <a:sym typeface="Arial"/>
              </a:defRPr>
            </a:lvl6pPr>
            <a:lvl7pPr indent="0" lvl="6" marL="0" marR="0" rtl="0" algn="ctr">
              <a:spcBef>
                <a:spcPts val="0"/>
              </a:spcBef>
              <a:buNone/>
              <a:defRPr b="0" i="0" sz="800" u="none" cap="none" strike="noStrike">
                <a:solidFill>
                  <a:srgbClr val="888888"/>
                </a:solidFill>
                <a:latin typeface="Arial"/>
                <a:ea typeface="Arial"/>
                <a:cs typeface="Arial"/>
                <a:sym typeface="Arial"/>
              </a:defRPr>
            </a:lvl7pPr>
            <a:lvl8pPr indent="0" lvl="7" marL="0" marR="0" rtl="0" algn="ctr">
              <a:spcBef>
                <a:spcPts val="0"/>
              </a:spcBef>
              <a:buNone/>
              <a:defRPr b="0" i="0" sz="800" u="none" cap="none" strike="noStrike">
                <a:solidFill>
                  <a:srgbClr val="888888"/>
                </a:solidFill>
                <a:latin typeface="Arial"/>
                <a:ea typeface="Arial"/>
                <a:cs typeface="Arial"/>
                <a:sym typeface="Arial"/>
              </a:defRPr>
            </a:lvl8pPr>
            <a:lvl9pPr indent="0" lvl="8" marL="0" marR="0" rtl="0" algn="ctr">
              <a:spcBef>
                <a:spcPts val="0"/>
              </a:spcBef>
              <a:buNone/>
              <a:defRPr b="0" i="0" sz="8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CS 546</a:t>
            </a:r>
            <a:endParaRPr b="1"/>
          </a:p>
          <a:p>
            <a:pPr indent="0" lvl="0" marL="0" rtl="0" algn="ctr">
              <a:spcBef>
                <a:spcPts val="0"/>
              </a:spcBef>
              <a:spcAft>
                <a:spcPts val="0"/>
              </a:spcAft>
              <a:buNone/>
            </a:pPr>
            <a:r>
              <a:rPr b="1" lang="en"/>
              <a:t>Pitch Presentation</a:t>
            </a:r>
            <a:endParaRPr b="1"/>
          </a:p>
        </p:txBody>
      </p:sp>
      <p:sp>
        <p:nvSpPr>
          <p:cNvPr id="68" name="Google Shape;68;p10"/>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Group members: Shaobo Li, Yixuan Wang, Wei Yang, Jiaqing Wang.</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74" name="Google Shape;74;p11"/>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a:t>MyPlace </a:t>
            </a:r>
            <a:r>
              <a:rPr lang="en"/>
              <a:t>- The </a:t>
            </a:r>
            <a:r>
              <a:rPr lang="en"/>
              <a:t>Craigslist of Hoboken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2"/>
          <p:cNvSpPr txBox="1"/>
          <p:nvPr>
            <p:ph type="title"/>
          </p:nvPr>
        </p:nvSpPr>
        <p:spPr>
          <a:xfrm>
            <a:off x="227013" y="313770"/>
            <a:ext cx="7303200" cy="402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MyPlace Introduction</a:t>
            </a:r>
            <a:endParaRPr/>
          </a:p>
        </p:txBody>
      </p:sp>
      <p:sp>
        <p:nvSpPr>
          <p:cNvPr id="80" name="Google Shape;80;p12"/>
          <p:cNvSpPr txBox="1"/>
          <p:nvPr>
            <p:ph idx="1" type="body"/>
          </p:nvPr>
        </p:nvSpPr>
        <p:spPr>
          <a:xfrm>
            <a:off x="227025" y="800600"/>
            <a:ext cx="8691600" cy="3657600"/>
          </a:xfrm>
          <a:prstGeom prst="rect">
            <a:avLst/>
          </a:prstGeom>
        </p:spPr>
        <p:txBody>
          <a:bodyPr anchorCtr="0" anchor="t" bIns="34275" lIns="68575" spcFirstLastPara="1" rIns="68575" wrap="square" tIns="34275">
            <a:noAutofit/>
          </a:bodyPr>
          <a:lstStyle/>
          <a:p>
            <a:pPr indent="-323850" lvl="0" marL="457200" rtl="0" algn="l">
              <a:lnSpc>
                <a:spcPct val="115000"/>
              </a:lnSpc>
              <a:spcBef>
                <a:spcPts val="1300"/>
              </a:spcBef>
              <a:spcAft>
                <a:spcPts val="0"/>
              </a:spcAft>
              <a:buSzPts val="1500"/>
              <a:buChar char="●"/>
            </a:pPr>
            <a:r>
              <a:rPr b="1" lang="en" sz="1500"/>
              <a:t>Advertisements Website </a:t>
            </a:r>
            <a:r>
              <a:rPr b="1" lang="en" sz="1500"/>
              <a:t>focus</a:t>
            </a:r>
            <a:r>
              <a:rPr b="1" lang="en" sz="1500"/>
              <a:t> on </a:t>
            </a:r>
            <a:endParaRPr b="1" sz="1500"/>
          </a:p>
          <a:p>
            <a:pPr indent="457200" lvl="0" marL="914400" rtl="0" algn="l">
              <a:lnSpc>
                <a:spcPct val="100000"/>
              </a:lnSpc>
              <a:spcBef>
                <a:spcPts val="1300"/>
              </a:spcBef>
              <a:spcAft>
                <a:spcPts val="0"/>
              </a:spcAft>
              <a:buNone/>
            </a:pPr>
            <a:r>
              <a:rPr lang="en" sz="1500"/>
              <a:t>House Rental	</a:t>
            </a:r>
            <a:r>
              <a:rPr b="1" lang="en" sz="1500"/>
              <a:t>	</a:t>
            </a:r>
            <a:r>
              <a:rPr b="1" lang="en" sz="1500"/>
              <a:t>                                    </a:t>
            </a:r>
            <a:r>
              <a:rPr lang="en" sz="1500"/>
              <a:t>Furniture Exchange</a:t>
            </a:r>
            <a:endParaRPr sz="1500"/>
          </a:p>
          <a:p>
            <a:pPr indent="0" lvl="0" marL="0" rtl="0" algn="l">
              <a:lnSpc>
                <a:spcPct val="115000"/>
              </a:lnSpc>
              <a:spcBef>
                <a:spcPts val="1300"/>
              </a:spcBef>
              <a:spcAft>
                <a:spcPts val="0"/>
              </a:spcAft>
              <a:buNone/>
            </a:pPr>
            <a:r>
              <a:t/>
            </a:r>
            <a:endParaRPr b="1" sz="1500"/>
          </a:p>
          <a:p>
            <a:pPr indent="0" lvl="0" marL="0" rtl="0" algn="l">
              <a:lnSpc>
                <a:spcPct val="115000"/>
              </a:lnSpc>
              <a:spcBef>
                <a:spcPts val="1300"/>
              </a:spcBef>
              <a:spcAft>
                <a:spcPts val="0"/>
              </a:spcAft>
              <a:buNone/>
            </a:pPr>
            <a:r>
              <a:t/>
            </a:r>
            <a:endParaRPr b="1" sz="1500"/>
          </a:p>
          <a:p>
            <a:pPr indent="0" lvl="0" marL="0" rtl="0" algn="l">
              <a:lnSpc>
                <a:spcPct val="115000"/>
              </a:lnSpc>
              <a:spcBef>
                <a:spcPts val="1300"/>
              </a:spcBef>
              <a:spcAft>
                <a:spcPts val="0"/>
              </a:spcAft>
              <a:buNone/>
            </a:pPr>
            <a:r>
              <a:t/>
            </a:r>
            <a:endParaRPr b="1" sz="1500"/>
          </a:p>
          <a:p>
            <a:pPr indent="0" lvl="0" marL="0" rtl="0" algn="l">
              <a:lnSpc>
                <a:spcPct val="115000"/>
              </a:lnSpc>
              <a:spcBef>
                <a:spcPts val="1300"/>
              </a:spcBef>
              <a:spcAft>
                <a:spcPts val="0"/>
              </a:spcAft>
              <a:buNone/>
            </a:pPr>
            <a:r>
              <a:t/>
            </a:r>
            <a:endParaRPr b="1" sz="1500"/>
          </a:p>
          <a:p>
            <a:pPr indent="-323850" lvl="0" marL="457200" rtl="0" algn="l">
              <a:lnSpc>
                <a:spcPct val="115000"/>
              </a:lnSpc>
              <a:spcBef>
                <a:spcPts val="1300"/>
              </a:spcBef>
              <a:spcAft>
                <a:spcPts val="0"/>
              </a:spcAft>
              <a:buSzPts val="1500"/>
              <a:buChar char="●"/>
            </a:pPr>
            <a:r>
              <a:rPr b="1" lang="en" sz="1500"/>
              <a:t>Exclusively for Hoboken Neighborhoods</a:t>
            </a:r>
            <a:endParaRPr b="1" sz="1500"/>
          </a:p>
          <a:p>
            <a:pPr indent="457200" lvl="0" marL="914400" rtl="0" algn="l">
              <a:lnSpc>
                <a:spcPct val="115000"/>
              </a:lnSpc>
              <a:spcBef>
                <a:spcPts val="1300"/>
              </a:spcBef>
              <a:spcAft>
                <a:spcPts val="0"/>
              </a:spcAft>
              <a:buClr>
                <a:schemeClr val="dk1"/>
              </a:buClr>
              <a:buSzPts val="1100"/>
              <a:buFont typeface="Arial"/>
              <a:buNone/>
            </a:pPr>
            <a:r>
              <a:rPr b="1" i="1" lang="en" sz="1500"/>
              <a:t>“</a:t>
            </a:r>
            <a:r>
              <a:rPr b="1" i="1" lang="en" sz="1500"/>
              <a:t>Share, </a:t>
            </a:r>
            <a:r>
              <a:rPr b="1" i="1" lang="en" sz="1500"/>
              <a:t>Sold, </a:t>
            </a:r>
            <a:r>
              <a:rPr i="1" lang="en" sz="1500"/>
              <a:t>No Need To </a:t>
            </a:r>
            <a:r>
              <a:rPr b="1" i="1" lang="en" sz="1500"/>
              <a:t>Ship”</a:t>
            </a:r>
            <a:endParaRPr b="1" i="1" sz="1500"/>
          </a:p>
          <a:p>
            <a:pPr indent="0" lvl="0" marL="0" rtl="0" algn="l">
              <a:spcBef>
                <a:spcPts val="1300"/>
              </a:spcBef>
              <a:spcAft>
                <a:spcPts val="900"/>
              </a:spcAft>
              <a:buNone/>
            </a:pPr>
            <a:r>
              <a:t/>
            </a:r>
            <a:endParaRPr/>
          </a:p>
        </p:txBody>
      </p:sp>
      <p:pic>
        <p:nvPicPr>
          <p:cNvPr id="81" name="Google Shape;81;p12"/>
          <p:cNvPicPr preferRelativeResize="0"/>
          <p:nvPr/>
        </p:nvPicPr>
        <p:blipFill>
          <a:blip r:embed="rId3">
            <a:alphaModFix/>
          </a:blip>
          <a:stretch>
            <a:fillRect/>
          </a:stretch>
        </p:blipFill>
        <p:spPr>
          <a:xfrm>
            <a:off x="5593200" y="1771213"/>
            <a:ext cx="1333500" cy="1333525"/>
          </a:xfrm>
          <a:prstGeom prst="rect">
            <a:avLst/>
          </a:prstGeom>
          <a:noFill/>
          <a:ln>
            <a:noFill/>
          </a:ln>
        </p:spPr>
      </p:pic>
      <p:pic>
        <p:nvPicPr>
          <p:cNvPr id="82" name="Google Shape;82;p12"/>
          <p:cNvPicPr preferRelativeResize="0"/>
          <p:nvPr/>
        </p:nvPicPr>
        <p:blipFill rotWithShape="1">
          <a:blip r:embed="rId4">
            <a:alphaModFix/>
          </a:blip>
          <a:srcRect b="5660" l="0" r="6550" t="0"/>
          <a:stretch/>
        </p:blipFill>
        <p:spPr>
          <a:xfrm>
            <a:off x="1590675" y="1688750"/>
            <a:ext cx="1333500" cy="137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idx="1" type="body"/>
          </p:nvPr>
        </p:nvSpPr>
        <p:spPr>
          <a:xfrm>
            <a:off x="88313" y="1235794"/>
            <a:ext cx="8691600" cy="3288300"/>
          </a:xfrm>
          <a:prstGeom prst="rect">
            <a:avLst/>
          </a:prstGeom>
        </p:spPr>
        <p:txBody>
          <a:bodyPr anchorCtr="0" anchor="t" bIns="34275" lIns="68575" spcFirstLastPara="1" rIns="68575" wrap="square" tIns="34275">
            <a:noAutofit/>
          </a:bodyPr>
          <a:lstStyle/>
          <a:p>
            <a:pPr indent="-330200" lvl="0" marL="457200" rtl="0" algn="l">
              <a:spcBef>
                <a:spcPts val="0"/>
              </a:spcBef>
              <a:spcAft>
                <a:spcPts val="0"/>
              </a:spcAft>
              <a:buSzPts val="1600"/>
              <a:buChar char="●"/>
            </a:pPr>
            <a:r>
              <a:rPr lang="en" sz="1800"/>
              <a:t>Information upload</a:t>
            </a:r>
            <a:endParaRPr sz="1800"/>
          </a:p>
          <a:p>
            <a:pPr indent="-342900" lvl="0" marL="457200" rtl="0" algn="l">
              <a:spcBef>
                <a:spcPts val="0"/>
              </a:spcBef>
              <a:spcAft>
                <a:spcPts val="0"/>
              </a:spcAft>
              <a:buSzPts val="1800"/>
              <a:buChar char="●"/>
            </a:pPr>
            <a:r>
              <a:rPr lang="en" sz="1800"/>
              <a:t>Information search</a:t>
            </a:r>
            <a:endParaRPr sz="1800"/>
          </a:p>
          <a:p>
            <a:pPr indent="-342900" lvl="0" marL="457200" rtl="0" algn="l">
              <a:spcBef>
                <a:spcPts val="0"/>
              </a:spcBef>
              <a:spcAft>
                <a:spcPts val="0"/>
              </a:spcAft>
              <a:buSzPts val="1800"/>
              <a:buChar char="●"/>
            </a:pPr>
            <a:r>
              <a:rPr lang="en" sz="1800"/>
              <a:t>User profile building</a:t>
            </a:r>
            <a:endParaRPr sz="1800"/>
          </a:p>
          <a:p>
            <a:pPr indent="-342900" lvl="0" marL="457200" rtl="0" algn="l">
              <a:spcBef>
                <a:spcPts val="0"/>
              </a:spcBef>
              <a:spcAft>
                <a:spcPts val="0"/>
              </a:spcAft>
              <a:buSzPts val="1800"/>
              <a:buChar char="●"/>
            </a:pPr>
            <a:r>
              <a:rPr lang="en" sz="1800"/>
              <a:t>User account summary</a:t>
            </a:r>
            <a:endParaRPr sz="1800"/>
          </a:p>
          <a:p>
            <a:pPr indent="-342900" lvl="1" marL="914400" rtl="0" algn="l">
              <a:spcBef>
                <a:spcPts val="0"/>
              </a:spcBef>
              <a:spcAft>
                <a:spcPts val="0"/>
              </a:spcAft>
              <a:buSzPts val="1800"/>
              <a:buChar char="○"/>
            </a:pPr>
            <a:r>
              <a:rPr lang="en" sz="1800"/>
              <a:t>Comments record</a:t>
            </a:r>
            <a:endParaRPr sz="1800"/>
          </a:p>
          <a:p>
            <a:pPr indent="-342900" lvl="1" marL="914400" rtl="0" algn="l">
              <a:spcBef>
                <a:spcPts val="0"/>
              </a:spcBef>
              <a:spcAft>
                <a:spcPts val="0"/>
              </a:spcAft>
              <a:buSzPts val="1800"/>
              <a:buChar char="○"/>
            </a:pPr>
            <a:r>
              <a:rPr lang="en" sz="1800"/>
              <a:t>Owned furniture and rental house</a:t>
            </a:r>
            <a:endParaRPr sz="1800"/>
          </a:p>
          <a:p>
            <a:pPr indent="-342900" lvl="1" marL="914400" rtl="0" algn="l">
              <a:spcBef>
                <a:spcPts val="0"/>
              </a:spcBef>
              <a:spcAft>
                <a:spcPts val="0"/>
              </a:spcAft>
              <a:buSzPts val="1800"/>
              <a:buChar char="○"/>
            </a:pPr>
            <a:r>
              <a:rPr lang="en" sz="1800"/>
              <a:t>Favorite furniture and rental house</a:t>
            </a:r>
            <a:endParaRPr sz="1800"/>
          </a:p>
          <a:p>
            <a:pPr indent="-342900" lvl="1" marL="914400" rtl="0" algn="l">
              <a:spcBef>
                <a:spcPts val="0"/>
              </a:spcBef>
              <a:spcAft>
                <a:spcPts val="0"/>
              </a:spcAft>
              <a:buSzPts val="1800"/>
              <a:buChar char="○"/>
            </a:pPr>
            <a:r>
              <a:rPr lang="en" sz="1800"/>
              <a:t>Check and update profile</a:t>
            </a:r>
            <a:endParaRPr sz="1800"/>
          </a:p>
          <a:p>
            <a:pPr indent="0" lvl="0" marL="0" rtl="0" algn="l">
              <a:spcBef>
                <a:spcPts val="0"/>
              </a:spcBef>
              <a:spcAft>
                <a:spcPts val="0"/>
              </a:spcAft>
              <a:buNone/>
            </a:pPr>
            <a:r>
              <a:t/>
            </a:r>
            <a:endParaRPr sz="1800"/>
          </a:p>
          <a:p>
            <a:pPr indent="0" lvl="0" marL="0" rtl="0" algn="l">
              <a:spcBef>
                <a:spcPts val="0"/>
              </a:spcBef>
              <a:spcAft>
                <a:spcPts val="900"/>
              </a:spcAft>
              <a:buNone/>
            </a:pPr>
            <a:r>
              <a:t/>
            </a:r>
            <a:endParaRPr/>
          </a:p>
        </p:txBody>
      </p:sp>
      <p:sp>
        <p:nvSpPr>
          <p:cNvPr id="88" name="Google Shape;88;p13"/>
          <p:cNvSpPr txBox="1"/>
          <p:nvPr>
            <p:ph type="title"/>
          </p:nvPr>
        </p:nvSpPr>
        <p:spPr>
          <a:xfrm>
            <a:off x="227013" y="313770"/>
            <a:ext cx="7303200" cy="402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Core </a:t>
            </a:r>
            <a:r>
              <a:rPr lang="en"/>
              <a:t>features</a:t>
            </a:r>
            <a:endParaRPr/>
          </a:p>
        </p:txBody>
      </p:sp>
      <p:sp>
        <p:nvSpPr>
          <p:cNvPr id="89" name="Google Shape;89;p13"/>
          <p:cNvSpPr txBox="1"/>
          <p:nvPr>
            <p:ph idx="2" type="body"/>
          </p:nvPr>
        </p:nvSpPr>
        <p:spPr>
          <a:xfrm>
            <a:off x="227013" y="754577"/>
            <a:ext cx="8691600" cy="306000"/>
          </a:xfrm>
          <a:prstGeom prst="rect">
            <a:avLst/>
          </a:prstGeom>
        </p:spPr>
        <p:txBody>
          <a:bodyPr anchorCtr="0" anchor="t" bIns="34275" lIns="68575" spcFirstLastPara="1" rIns="68575" wrap="square" tIns="34275">
            <a:noAutofit/>
          </a:bodyPr>
          <a:lstStyle/>
          <a:p>
            <a:pPr indent="0" lvl="0" marL="0" rtl="0" algn="l">
              <a:spcBef>
                <a:spcPts val="0"/>
              </a:spcBef>
              <a:spcAft>
                <a:spcPts val="900"/>
              </a:spcAft>
              <a:buClr>
                <a:schemeClr val="dk1"/>
              </a:buClr>
              <a:buSzPts val="1100"/>
              <a:buFont typeface="Arial"/>
              <a:buNone/>
            </a:pPr>
            <a:r>
              <a:rPr lang="en"/>
              <a:t>Rental and Furniture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idx="1" type="body"/>
          </p:nvPr>
        </p:nvSpPr>
        <p:spPr>
          <a:xfrm>
            <a:off x="88313" y="1235794"/>
            <a:ext cx="8691600" cy="3288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t/>
            </a:r>
            <a:endParaRPr/>
          </a:p>
          <a:p>
            <a:pPr indent="0" lvl="0" marL="0" rtl="0" algn="l">
              <a:spcBef>
                <a:spcPts val="900"/>
              </a:spcBef>
              <a:spcAft>
                <a:spcPts val="0"/>
              </a:spcAft>
              <a:buNone/>
            </a:pPr>
            <a:r>
              <a:t/>
            </a:r>
            <a:endParaRPr/>
          </a:p>
          <a:p>
            <a:pPr indent="0" lvl="0" marL="0" rtl="0" algn="l">
              <a:spcBef>
                <a:spcPts val="900"/>
              </a:spcBef>
              <a:spcAft>
                <a:spcPts val="0"/>
              </a:spcAft>
              <a:buNone/>
            </a:pPr>
            <a:r>
              <a:t/>
            </a:r>
            <a:endParaRPr/>
          </a:p>
          <a:p>
            <a:pPr indent="0" lvl="0" marL="0" rtl="0" algn="l">
              <a:spcBef>
                <a:spcPts val="900"/>
              </a:spcBef>
              <a:spcAft>
                <a:spcPts val="900"/>
              </a:spcAft>
              <a:buNone/>
            </a:pPr>
            <a:r>
              <a:t/>
            </a:r>
            <a:endParaRPr/>
          </a:p>
        </p:txBody>
      </p:sp>
      <p:sp>
        <p:nvSpPr>
          <p:cNvPr id="95" name="Google Shape;95;p14"/>
          <p:cNvSpPr txBox="1"/>
          <p:nvPr>
            <p:ph type="title"/>
          </p:nvPr>
        </p:nvSpPr>
        <p:spPr>
          <a:xfrm>
            <a:off x="227013" y="313770"/>
            <a:ext cx="7303200" cy="402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Extra </a:t>
            </a:r>
            <a:r>
              <a:rPr lang="en"/>
              <a:t>features</a:t>
            </a:r>
            <a:endParaRPr/>
          </a:p>
        </p:txBody>
      </p:sp>
      <p:sp>
        <p:nvSpPr>
          <p:cNvPr id="96" name="Google Shape;96;p14"/>
          <p:cNvSpPr txBox="1"/>
          <p:nvPr>
            <p:ph idx="2" type="body"/>
          </p:nvPr>
        </p:nvSpPr>
        <p:spPr>
          <a:xfrm>
            <a:off x="227013" y="754577"/>
            <a:ext cx="8691600" cy="306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Rental and Furniture </a:t>
            </a:r>
            <a:endParaRPr/>
          </a:p>
          <a:p>
            <a:pPr indent="0" lvl="0" marL="0" rtl="0" algn="l">
              <a:spcBef>
                <a:spcPts val="900"/>
              </a:spcBef>
              <a:spcAft>
                <a:spcPts val="900"/>
              </a:spcAft>
              <a:buClr>
                <a:schemeClr val="dk1"/>
              </a:buClr>
              <a:buSzPts val="1100"/>
              <a:buFont typeface="Arial"/>
              <a:buNone/>
            </a:pPr>
            <a:r>
              <a:t/>
            </a:r>
            <a:endParaRPr/>
          </a:p>
        </p:txBody>
      </p:sp>
      <p:sp>
        <p:nvSpPr>
          <p:cNvPr id="97" name="Google Shape;97;p14"/>
          <p:cNvSpPr txBox="1"/>
          <p:nvPr>
            <p:ph idx="1" type="body"/>
          </p:nvPr>
        </p:nvSpPr>
        <p:spPr>
          <a:xfrm>
            <a:off x="88313" y="1235794"/>
            <a:ext cx="8691600" cy="3288300"/>
          </a:xfrm>
          <a:prstGeom prst="rect">
            <a:avLst/>
          </a:prstGeom>
        </p:spPr>
        <p:txBody>
          <a:bodyPr anchorCtr="0" anchor="t" bIns="34275" lIns="68575" spcFirstLastPara="1" rIns="68575" wrap="square" tIns="34275">
            <a:noAutofit/>
          </a:bodyPr>
          <a:lstStyle/>
          <a:p>
            <a:pPr indent="-342900" lvl="0" marL="457200" rtl="0" algn="l">
              <a:spcBef>
                <a:spcPts val="0"/>
              </a:spcBef>
              <a:spcAft>
                <a:spcPts val="0"/>
              </a:spcAft>
              <a:buSzPts val="1800"/>
              <a:buChar char="●"/>
            </a:pPr>
            <a:r>
              <a:rPr lang="en" sz="1800"/>
              <a:t>Enhanced Information </a:t>
            </a:r>
            <a:endParaRPr sz="1800"/>
          </a:p>
          <a:p>
            <a:pPr indent="-342900" lvl="1" marL="914400" rtl="0" algn="l">
              <a:spcBef>
                <a:spcPts val="0"/>
              </a:spcBef>
              <a:spcAft>
                <a:spcPts val="0"/>
              </a:spcAft>
              <a:buSzPts val="1800"/>
              <a:buChar char="○"/>
            </a:pPr>
            <a:r>
              <a:rPr lang="en" sz="1800"/>
              <a:t>Maps Embed</a:t>
            </a:r>
            <a:endParaRPr sz="1800"/>
          </a:p>
          <a:p>
            <a:pPr indent="-342900" lvl="1" marL="914400" rtl="0" algn="l">
              <a:spcBef>
                <a:spcPts val="0"/>
              </a:spcBef>
              <a:spcAft>
                <a:spcPts val="0"/>
              </a:spcAft>
              <a:buSzPts val="1800"/>
              <a:buChar char="○"/>
            </a:pPr>
            <a:r>
              <a:rPr lang="en" sz="1800"/>
              <a:t>Photos </a:t>
            </a:r>
            <a:endParaRPr sz="1800"/>
          </a:p>
          <a:p>
            <a:pPr indent="-342900" lvl="1" marL="914400" rtl="0" algn="l">
              <a:spcBef>
                <a:spcPts val="0"/>
              </a:spcBef>
              <a:spcAft>
                <a:spcPts val="0"/>
              </a:spcAft>
              <a:buSzPts val="1800"/>
              <a:buChar char="○"/>
            </a:pPr>
            <a:r>
              <a:rPr lang="en" sz="1800"/>
              <a:t>Comments report</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User experience </a:t>
            </a:r>
            <a:endParaRPr sz="1800"/>
          </a:p>
          <a:p>
            <a:pPr indent="-400050" lvl="1" marL="914400" rtl="0" algn="l">
              <a:spcBef>
                <a:spcPts val="0"/>
              </a:spcBef>
              <a:spcAft>
                <a:spcPts val="0"/>
              </a:spcAft>
              <a:buSzPts val="1800"/>
              <a:buChar char="○"/>
            </a:pPr>
            <a:r>
              <a:rPr lang="en" sz="1800"/>
              <a:t>Related link between furniture and rental house</a:t>
            </a:r>
            <a:endParaRPr sz="1800"/>
          </a:p>
          <a:p>
            <a:pPr indent="-400050" lvl="1" marL="914400" rtl="0" algn="l">
              <a:spcBef>
                <a:spcPts val="0"/>
              </a:spcBef>
              <a:spcAft>
                <a:spcPts val="0"/>
              </a:spcAft>
              <a:buSzPts val="1800"/>
              <a:buChar char="○"/>
            </a:pPr>
            <a:r>
              <a:rPr lang="en" sz="1800"/>
              <a:t>Dark mode</a:t>
            </a:r>
            <a:endParaRPr sz="1800"/>
          </a:p>
          <a:p>
            <a:pPr indent="0" lvl="0" marL="0" rtl="0" algn="l">
              <a:spcBef>
                <a:spcPts val="0"/>
              </a:spcBef>
              <a:spcAft>
                <a:spcPts val="9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idx="1" type="body"/>
          </p:nvPr>
        </p:nvSpPr>
        <p:spPr>
          <a:xfrm>
            <a:off x="227013" y="1282019"/>
            <a:ext cx="8691600" cy="3288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1500"/>
              <a:t>International and interdistance student              short-time workers                              residents</a:t>
            </a:r>
            <a:endParaRPr sz="1500"/>
          </a:p>
          <a:p>
            <a:pPr indent="0" lvl="0" marL="0" rtl="0" algn="l">
              <a:spcBef>
                <a:spcPts val="900"/>
              </a:spcBef>
              <a:spcAft>
                <a:spcPts val="0"/>
              </a:spcAft>
              <a:buNone/>
            </a:pPr>
            <a:r>
              <a:t/>
            </a:r>
            <a:endParaRPr sz="1500"/>
          </a:p>
          <a:p>
            <a:pPr indent="0" lvl="0" marL="0" rtl="0" algn="l">
              <a:spcBef>
                <a:spcPts val="900"/>
              </a:spcBef>
              <a:spcAft>
                <a:spcPts val="0"/>
              </a:spcAft>
              <a:buNone/>
            </a:pPr>
            <a:r>
              <a:t/>
            </a:r>
            <a:endParaRPr sz="1500"/>
          </a:p>
          <a:p>
            <a:pPr indent="0" lvl="0" marL="0" rtl="0" algn="l">
              <a:spcBef>
                <a:spcPts val="900"/>
              </a:spcBef>
              <a:spcAft>
                <a:spcPts val="0"/>
              </a:spcAft>
              <a:buNone/>
            </a:pPr>
            <a:r>
              <a:t/>
            </a:r>
            <a:endParaRPr sz="1500"/>
          </a:p>
          <a:p>
            <a:pPr indent="0" lvl="0" marL="0" rtl="0" algn="l">
              <a:spcBef>
                <a:spcPts val="900"/>
              </a:spcBef>
              <a:spcAft>
                <a:spcPts val="0"/>
              </a:spcAft>
              <a:buNone/>
            </a:pPr>
            <a:r>
              <a:t/>
            </a:r>
            <a:endParaRPr sz="1500"/>
          </a:p>
          <a:p>
            <a:pPr indent="0" lvl="0" marL="0" rtl="0" algn="l">
              <a:spcBef>
                <a:spcPts val="900"/>
              </a:spcBef>
              <a:spcAft>
                <a:spcPts val="0"/>
              </a:spcAft>
              <a:buNone/>
            </a:pPr>
            <a:r>
              <a:t/>
            </a:r>
            <a:endParaRPr sz="1500"/>
          </a:p>
          <a:p>
            <a:pPr indent="0" lvl="0" marL="0" rtl="0" algn="l">
              <a:spcBef>
                <a:spcPts val="900"/>
              </a:spcBef>
              <a:spcAft>
                <a:spcPts val="0"/>
              </a:spcAft>
              <a:buNone/>
            </a:pPr>
            <a:r>
              <a:t/>
            </a:r>
            <a:endParaRPr sz="1500"/>
          </a:p>
          <a:p>
            <a:pPr indent="0" lvl="0" marL="0" rtl="0" algn="l">
              <a:spcBef>
                <a:spcPts val="900"/>
              </a:spcBef>
              <a:spcAft>
                <a:spcPts val="900"/>
              </a:spcAft>
              <a:buNone/>
            </a:pPr>
            <a:r>
              <a:t/>
            </a:r>
            <a:endParaRPr sz="1500"/>
          </a:p>
        </p:txBody>
      </p:sp>
      <p:sp>
        <p:nvSpPr>
          <p:cNvPr id="103" name="Google Shape;103;p15"/>
          <p:cNvSpPr txBox="1"/>
          <p:nvPr>
            <p:ph type="title"/>
          </p:nvPr>
        </p:nvSpPr>
        <p:spPr>
          <a:xfrm>
            <a:off x="227013" y="313770"/>
            <a:ext cx="7303200" cy="402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Value </a:t>
            </a:r>
            <a:endParaRPr/>
          </a:p>
        </p:txBody>
      </p:sp>
      <p:sp>
        <p:nvSpPr>
          <p:cNvPr id="104" name="Google Shape;104;p15"/>
          <p:cNvSpPr txBox="1"/>
          <p:nvPr>
            <p:ph idx="2" type="body"/>
          </p:nvPr>
        </p:nvSpPr>
        <p:spPr>
          <a:xfrm>
            <a:off x="227013" y="754577"/>
            <a:ext cx="8691600" cy="306000"/>
          </a:xfrm>
          <a:prstGeom prst="rect">
            <a:avLst/>
          </a:prstGeom>
        </p:spPr>
        <p:txBody>
          <a:bodyPr anchorCtr="0" anchor="t" bIns="34275" lIns="68575" spcFirstLastPara="1" rIns="68575" wrap="square" tIns="34275">
            <a:noAutofit/>
          </a:bodyPr>
          <a:lstStyle/>
          <a:p>
            <a:pPr indent="0" lvl="0" marL="0" rtl="0" algn="l">
              <a:spcBef>
                <a:spcPts val="0"/>
              </a:spcBef>
              <a:spcAft>
                <a:spcPts val="900"/>
              </a:spcAft>
              <a:buClr>
                <a:schemeClr val="dk1"/>
              </a:buClr>
              <a:buSzPts val="1100"/>
              <a:buFont typeface="Arial"/>
              <a:buNone/>
            </a:pPr>
            <a:r>
              <a:rPr lang="en"/>
              <a:t>Target people</a:t>
            </a:r>
            <a:endParaRPr/>
          </a:p>
        </p:txBody>
      </p:sp>
      <p:pic>
        <p:nvPicPr>
          <p:cNvPr id="105" name="Google Shape;105;p15"/>
          <p:cNvPicPr preferRelativeResize="0"/>
          <p:nvPr/>
        </p:nvPicPr>
        <p:blipFill>
          <a:blip r:embed="rId3">
            <a:alphaModFix/>
          </a:blip>
          <a:stretch>
            <a:fillRect/>
          </a:stretch>
        </p:blipFill>
        <p:spPr>
          <a:xfrm>
            <a:off x="332525" y="1702750"/>
            <a:ext cx="1845384" cy="1454600"/>
          </a:xfrm>
          <a:prstGeom prst="rect">
            <a:avLst/>
          </a:prstGeom>
          <a:noFill/>
          <a:ln>
            <a:noFill/>
          </a:ln>
        </p:spPr>
      </p:pic>
      <p:pic>
        <p:nvPicPr>
          <p:cNvPr id="106" name="Google Shape;106;p15"/>
          <p:cNvPicPr preferRelativeResize="0"/>
          <p:nvPr/>
        </p:nvPicPr>
        <p:blipFill>
          <a:blip r:embed="rId4">
            <a:alphaModFix/>
          </a:blip>
          <a:stretch>
            <a:fillRect/>
          </a:stretch>
        </p:blipFill>
        <p:spPr>
          <a:xfrm>
            <a:off x="3951450" y="1642925"/>
            <a:ext cx="2085775" cy="1454600"/>
          </a:xfrm>
          <a:prstGeom prst="rect">
            <a:avLst/>
          </a:prstGeom>
          <a:noFill/>
          <a:ln>
            <a:noFill/>
          </a:ln>
        </p:spPr>
      </p:pic>
      <p:pic>
        <p:nvPicPr>
          <p:cNvPr id="107" name="Google Shape;107;p15"/>
          <p:cNvPicPr preferRelativeResize="0"/>
          <p:nvPr/>
        </p:nvPicPr>
        <p:blipFill>
          <a:blip r:embed="rId5">
            <a:alphaModFix/>
          </a:blip>
          <a:stretch>
            <a:fillRect/>
          </a:stretch>
        </p:blipFill>
        <p:spPr>
          <a:xfrm>
            <a:off x="6747772" y="1702750"/>
            <a:ext cx="2006050" cy="133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idx="1" type="body"/>
          </p:nvPr>
        </p:nvSpPr>
        <p:spPr>
          <a:xfrm>
            <a:off x="227013" y="1281549"/>
            <a:ext cx="8691600" cy="3288900"/>
          </a:xfrm>
          <a:prstGeom prst="rect">
            <a:avLst/>
          </a:prstGeom>
        </p:spPr>
        <p:txBody>
          <a:bodyPr anchorCtr="0" anchor="t" bIns="34275" lIns="68575" spcFirstLastPara="1" rIns="68575" wrap="square" tIns="34275">
            <a:noAutofit/>
          </a:bodyPr>
          <a:lstStyle/>
          <a:p>
            <a:pPr indent="-342900" lvl="0" marL="457200" rtl="0" algn="l">
              <a:spcBef>
                <a:spcPts val="0"/>
              </a:spcBef>
              <a:spcAft>
                <a:spcPts val="0"/>
              </a:spcAft>
              <a:buSzPts val="1800"/>
              <a:buChar char="•"/>
            </a:pPr>
            <a:r>
              <a:rPr lang="en" sz="1800"/>
              <a:t>Advertis</a:t>
            </a:r>
            <a:r>
              <a:rPr lang="en" sz="1800"/>
              <a:t>ing</a:t>
            </a:r>
            <a:r>
              <a:rPr lang="en" sz="1800"/>
              <a:t> fee</a:t>
            </a:r>
            <a:endParaRPr sz="1800"/>
          </a:p>
          <a:p>
            <a:pPr indent="0" lvl="0" marL="0" rtl="0" algn="l">
              <a:spcBef>
                <a:spcPts val="900"/>
              </a:spcBef>
              <a:spcAft>
                <a:spcPts val="0"/>
              </a:spcAft>
              <a:buNone/>
            </a:pPr>
            <a:r>
              <a:rPr lang="en" sz="1800"/>
              <a:t>	</a:t>
            </a:r>
            <a:r>
              <a:rPr lang="en" sz="1800"/>
              <a:t>Commercial advertising</a:t>
            </a:r>
            <a:endParaRPr sz="1800"/>
          </a:p>
          <a:p>
            <a:pPr indent="0" lvl="0" marL="0" rtl="0" algn="l">
              <a:spcBef>
                <a:spcPts val="900"/>
              </a:spcBef>
              <a:spcAft>
                <a:spcPts val="0"/>
              </a:spcAft>
              <a:buNone/>
            </a:pPr>
            <a:r>
              <a:t/>
            </a:r>
            <a:endParaRPr sz="1800"/>
          </a:p>
          <a:p>
            <a:pPr indent="-342900" lvl="0" marL="457200" rtl="0" algn="l">
              <a:spcBef>
                <a:spcPts val="900"/>
              </a:spcBef>
              <a:spcAft>
                <a:spcPts val="0"/>
              </a:spcAft>
              <a:buSzPts val="1800"/>
              <a:buChar char="•"/>
            </a:pPr>
            <a:r>
              <a:rPr lang="en" sz="1800"/>
              <a:t>Member</a:t>
            </a:r>
            <a:endParaRPr sz="1800"/>
          </a:p>
          <a:p>
            <a:pPr indent="-342900" lvl="1" marL="914400" rtl="0" algn="l">
              <a:spcBef>
                <a:spcPts val="0"/>
              </a:spcBef>
              <a:spcAft>
                <a:spcPts val="0"/>
              </a:spcAft>
              <a:buSzPts val="1800"/>
              <a:buAutoNum type="alphaLcPeriod"/>
            </a:pPr>
            <a:r>
              <a:rPr lang="en" sz="1800"/>
              <a:t>More post. </a:t>
            </a:r>
            <a:endParaRPr sz="1800"/>
          </a:p>
          <a:p>
            <a:pPr indent="-342900" lvl="1" marL="914400" rtl="0" algn="l">
              <a:spcBef>
                <a:spcPts val="0"/>
              </a:spcBef>
              <a:spcAft>
                <a:spcPts val="0"/>
              </a:spcAft>
              <a:buSzPts val="1800"/>
              <a:buAutoNum type="alphaLcPeriod"/>
            </a:pPr>
            <a:r>
              <a:rPr lang="en" sz="1800"/>
              <a:t>Comment on top</a:t>
            </a:r>
            <a:endParaRPr sz="1800"/>
          </a:p>
          <a:p>
            <a:pPr indent="0" lvl="0" marL="914400" rtl="0" algn="l">
              <a:spcBef>
                <a:spcPts val="900"/>
              </a:spcBef>
              <a:spcAft>
                <a:spcPts val="0"/>
              </a:spcAft>
              <a:buNone/>
            </a:pPr>
            <a:r>
              <a:t/>
            </a:r>
            <a:endParaRPr sz="1800"/>
          </a:p>
          <a:p>
            <a:pPr indent="-342900" lvl="0" marL="457200" rtl="0" algn="l">
              <a:spcBef>
                <a:spcPts val="900"/>
              </a:spcBef>
              <a:spcAft>
                <a:spcPts val="0"/>
              </a:spcAft>
              <a:buSzPts val="1800"/>
              <a:buChar char="•"/>
            </a:pPr>
            <a:r>
              <a:rPr lang="en" sz="1800"/>
              <a:t>Community</a:t>
            </a:r>
            <a:endParaRPr sz="1800"/>
          </a:p>
          <a:p>
            <a:pPr indent="0" lvl="0" marL="457200" rtl="0" algn="l">
              <a:spcBef>
                <a:spcPts val="900"/>
              </a:spcBef>
              <a:spcAft>
                <a:spcPts val="900"/>
              </a:spcAft>
              <a:buNone/>
            </a:pPr>
            <a:r>
              <a:t/>
            </a:r>
            <a:endParaRPr sz="1800"/>
          </a:p>
        </p:txBody>
      </p:sp>
      <p:sp>
        <p:nvSpPr>
          <p:cNvPr id="113" name="Google Shape;113;p16"/>
          <p:cNvSpPr txBox="1"/>
          <p:nvPr>
            <p:ph type="title"/>
          </p:nvPr>
        </p:nvSpPr>
        <p:spPr>
          <a:xfrm>
            <a:off x="227013" y="313770"/>
            <a:ext cx="7303200" cy="402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Value continued</a:t>
            </a:r>
            <a:endParaRPr/>
          </a:p>
        </p:txBody>
      </p:sp>
      <p:sp>
        <p:nvSpPr>
          <p:cNvPr id="114" name="Google Shape;114;p16"/>
          <p:cNvSpPr txBox="1"/>
          <p:nvPr>
            <p:ph idx="2" type="body"/>
          </p:nvPr>
        </p:nvSpPr>
        <p:spPr>
          <a:xfrm>
            <a:off x="227013" y="754577"/>
            <a:ext cx="7325400" cy="306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Make money</a:t>
            </a:r>
            <a:endParaRPr/>
          </a:p>
        </p:txBody>
      </p:sp>
      <p:pic>
        <p:nvPicPr>
          <p:cNvPr id="115" name="Google Shape;115;p16"/>
          <p:cNvPicPr preferRelativeResize="0"/>
          <p:nvPr/>
        </p:nvPicPr>
        <p:blipFill>
          <a:blip r:embed="rId3">
            <a:alphaModFix/>
          </a:blip>
          <a:stretch>
            <a:fillRect/>
          </a:stretch>
        </p:blipFill>
        <p:spPr>
          <a:xfrm>
            <a:off x="3709400" y="1099375"/>
            <a:ext cx="2065825" cy="977025"/>
          </a:xfrm>
          <a:prstGeom prst="rect">
            <a:avLst/>
          </a:prstGeom>
          <a:noFill/>
          <a:ln>
            <a:noFill/>
          </a:ln>
        </p:spPr>
      </p:pic>
      <p:pic>
        <p:nvPicPr>
          <p:cNvPr id="116" name="Google Shape;116;p16"/>
          <p:cNvPicPr preferRelativeResize="0"/>
          <p:nvPr/>
        </p:nvPicPr>
        <p:blipFill>
          <a:blip r:embed="rId4">
            <a:alphaModFix/>
          </a:blip>
          <a:stretch>
            <a:fillRect/>
          </a:stretch>
        </p:blipFill>
        <p:spPr>
          <a:xfrm>
            <a:off x="3670745" y="3536620"/>
            <a:ext cx="1622900" cy="1033825"/>
          </a:xfrm>
          <a:prstGeom prst="rect">
            <a:avLst/>
          </a:prstGeom>
          <a:noFill/>
          <a:ln>
            <a:noFill/>
          </a:ln>
        </p:spPr>
      </p:pic>
      <p:pic>
        <p:nvPicPr>
          <p:cNvPr id="117" name="Google Shape;117;p16"/>
          <p:cNvPicPr preferRelativeResize="0"/>
          <p:nvPr/>
        </p:nvPicPr>
        <p:blipFill>
          <a:blip r:embed="rId5">
            <a:alphaModFix/>
          </a:blip>
          <a:stretch>
            <a:fillRect/>
          </a:stretch>
        </p:blipFill>
        <p:spPr>
          <a:xfrm>
            <a:off x="3670750" y="2209350"/>
            <a:ext cx="2143125" cy="126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227013" y="313770"/>
            <a:ext cx="7303200" cy="402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SWOT Analysis</a:t>
            </a:r>
            <a:endParaRPr/>
          </a:p>
        </p:txBody>
      </p:sp>
      <p:grpSp>
        <p:nvGrpSpPr>
          <p:cNvPr id="123" name="Google Shape;123;p17"/>
          <p:cNvGrpSpPr/>
          <p:nvPr/>
        </p:nvGrpSpPr>
        <p:grpSpPr>
          <a:xfrm>
            <a:off x="2880075" y="1389950"/>
            <a:ext cx="2720750" cy="2622450"/>
            <a:chOff x="2880075" y="1389950"/>
            <a:chExt cx="2720750" cy="2622450"/>
          </a:xfrm>
        </p:grpSpPr>
        <p:sp>
          <p:nvSpPr>
            <p:cNvPr id="124" name="Google Shape;124;p17"/>
            <p:cNvSpPr/>
            <p:nvPr/>
          </p:nvSpPr>
          <p:spPr>
            <a:xfrm>
              <a:off x="2880075" y="1389950"/>
              <a:ext cx="1178400" cy="1181700"/>
            </a:xfrm>
            <a:prstGeom prst="ellipse">
              <a:avLst/>
            </a:prstGeom>
            <a:solidFill>
              <a:srgbClr val="45818E"/>
            </a:solidFill>
            <a:ln cap="flat" cmpd="sng" w="9525">
              <a:solidFill>
                <a:srgbClr val="76A5A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5818E"/>
                </a:solidFill>
              </a:endParaRPr>
            </a:p>
          </p:txBody>
        </p:sp>
        <p:sp>
          <p:nvSpPr>
            <p:cNvPr id="125" name="Google Shape;125;p17"/>
            <p:cNvSpPr/>
            <p:nvPr/>
          </p:nvSpPr>
          <p:spPr>
            <a:xfrm>
              <a:off x="4422425" y="1389950"/>
              <a:ext cx="1178400" cy="1181700"/>
            </a:xfrm>
            <a:prstGeom prst="ellipse">
              <a:avLst/>
            </a:prstGeom>
            <a:solidFill>
              <a:srgbClr val="B6D7A8"/>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2880075" y="2830700"/>
              <a:ext cx="1178400" cy="1181700"/>
            </a:xfrm>
            <a:prstGeom prst="ellipse">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4422425" y="2830700"/>
              <a:ext cx="1178400" cy="1181700"/>
            </a:xfrm>
            <a:prstGeom prst="ellipse">
              <a:avLst/>
            </a:prstGeom>
            <a:solidFill>
              <a:srgbClr val="E69138"/>
            </a:solidFill>
            <a:ln cap="flat" cmpd="sng" w="952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7"/>
          <p:cNvSpPr txBox="1"/>
          <p:nvPr/>
        </p:nvSpPr>
        <p:spPr>
          <a:xfrm>
            <a:off x="3070550" y="1531050"/>
            <a:ext cx="8115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400">
                <a:solidFill>
                  <a:srgbClr val="FFFFFF"/>
                </a:solidFill>
              </a:rPr>
              <a:t>S</a:t>
            </a:r>
            <a:endParaRPr sz="4400">
              <a:solidFill>
                <a:srgbClr val="FFFFFF"/>
              </a:solidFill>
            </a:endParaRPr>
          </a:p>
        </p:txBody>
      </p:sp>
      <p:sp>
        <p:nvSpPr>
          <p:cNvPr id="129" name="Google Shape;129;p17"/>
          <p:cNvSpPr txBox="1"/>
          <p:nvPr/>
        </p:nvSpPr>
        <p:spPr>
          <a:xfrm>
            <a:off x="4619975" y="1531050"/>
            <a:ext cx="8115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400"/>
              <a:t>W</a:t>
            </a:r>
            <a:endParaRPr sz="4400"/>
          </a:p>
        </p:txBody>
      </p:sp>
      <p:sp>
        <p:nvSpPr>
          <p:cNvPr id="130" name="Google Shape;130;p17"/>
          <p:cNvSpPr txBox="1"/>
          <p:nvPr/>
        </p:nvSpPr>
        <p:spPr>
          <a:xfrm>
            <a:off x="3070550" y="2983075"/>
            <a:ext cx="8115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400">
                <a:solidFill>
                  <a:srgbClr val="FFFFFF"/>
                </a:solidFill>
              </a:rPr>
              <a:t>O</a:t>
            </a:r>
            <a:endParaRPr sz="4400">
              <a:solidFill>
                <a:srgbClr val="FFFFFF"/>
              </a:solidFill>
            </a:endParaRPr>
          </a:p>
        </p:txBody>
      </p:sp>
      <p:sp>
        <p:nvSpPr>
          <p:cNvPr id="131" name="Google Shape;131;p17"/>
          <p:cNvSpPr txBox="1"/>
          <p:nvPr/>
        </p:nvSpPr>
        <p:spPr>
          <a:xfrm>
            <a:off x="4619975" y="2983075"/>
            <a:ext cx="8115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400"/>
              <a:t>T</a:t>
            </a:r>
            <a:endParaRPr sz="4400"/>
          </a:p>
        </p:txBody>
      </p:sp>
      <p:sp>
        <p:nvSpPr>
          <p:cNvPr id="132" name="Google Shape;132;p17"/>
          <p:cNvSpPr txBox="1"/>
          <p:nvPr>
            <p:ph idx="1" type="body"/>
          </p:nvPr>
        </p:nvSpPr>
        <p:spPr>
          <a:xfrm>
            <a:off x="227025" y="834075"/>
            <a:ext cx="2425800" cy="1953000"/>
          </a:xfrm>
          <a:prstGeom prst="rect">
            <a:avLst/>
          </a:prstGeom>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en" sz="1600">
                <a:solidFill>
                  <a:srgbClr val="000000"/>
                </a:solidFill>
              </a:rPr>
              <a:t>STRENGTHS:</a:t>
            </a:r>
            <a:endParaRPr b="1" sz="1600">
              <a:solidFill>
                <a:srgbClr val="000000"/>
              </a:solidFill>
            </a:endParaRPr>
          </a:p>
          <a:p>
            <a:pPr indent="-330200" lvl="0" marL="457200" marR="0" rtl="0" algn="l">
              <a:lnSpc>
                <a:spcPct val="100000"/>
              </a:lnSpc>
              <a:spcBef>
                <a:spcPts val="0"/>
              </a:spcBef>
              <a:spcAft>
                <a:spcPts val="0"/>
              </a:spcAft>
              <a:buClr>
                <a:srgbClr val="000000"/>
              </a:buClr>
              <a:buSzPts val="1600"/>
              <a:buChar char="●"/>
            </a:pPr>
            <a:r>
              <a:rPr lang="en" sz="1600">
                <a:solidFill>
                  <a:srgbClr val="000000"/>
                </a:solidFill>
              </a:rPr>
              <a:t>Integration</a:t>
            </a:r>
            <a:endParaRPr sz="1600">
              <a:solidFill>
                <a:srgbClr val="000000"/>
              </a:solidFill>
            </a:endParaRPr>
          </a:p>
          <a:p>
            <a:pPr indent="-330200" lvl="0" marL="457200" marR="0" rtl="0" algn="l">
              <a:lnSpc>
                <a:spcPct val="100000"/>
              </a:lnSpc>
              <a:spcBef>
                <a:spcPts val="0"/>
              </a:spcBef>
              <a:spcAft>
                <a:spcPts val="0"/>
              </a:spcAft>
              <a:buClr>
                <a:srgbClr val="000000"/>
              </a:buClr>
              <a:buSzPts val="1600"/>
              <a:buChar char="●"/>
            </a:pPr>
            <a:r>
              <a:rPr lang="en" sz="1600">
                <a:solidFill>
                  <a:srgbClr val="000000"/>
                </a:solidFill>
              </a:rPr>
              <a:t>Competitiveness</a:t>
            </a:r>
            <a:endParaRPr sz="1600">
              <a:solidFill>
                <a:srgbClr val="000000"/>
              </a:solidFill>
            </a:endParaRPr>
          </a:p>
          <a:p>
            <a:pPr indent="-330200" lvl="0" marL="457200" marR="0" rtl="0" algn="l">
              <a:lnSpc>
                <a:spcPct val="100000"/>
              </a:lnSpc>
              <a:spcBef>
                <a:spcPts val="0"/>
              </a:spcBef>
              <a:spcAft>
                <a:spcPts val="0"/>
              </a:spcAft>
              <a:buClr>
                <a:srgbClr val="000000"/>
              </a:buClr>
              <a:buSzPts val="1600"/>
              <a:buChar char="●"/>
            </a:pPr>
            <a:r>
              <a:rPr lang="en" sz="1600">
                <a:solidFill>
                  <a:srgbClr val="000000"/>
                </a:solidFill>
              </a:rPr>
              <a:t>Free Agent Fee</a:t>
            </a:r>
            <a:endParaRPr sz="1600">
              <a:solidFill>
                <a:srgbClr val="000000"/>
              </a:solidFill>
            </a:endParaRPr>
          </a:p>
          <a:p>
            <a:pPr indent="-330200" lvl="0" marL="457200" marR="0" rtl="0" algn="l">
              <a:lnSpc>
                <a:spcPct val="100000"/>
              </a:lnSpc>
              <a:spcBef>
                <a:spcPts val="0"/>
              </a:spcBef>
              <a:spcAft>
                <a:spcPts val="0"/>
              </a:spcAft>
              <a:buClr>
                <a:srgbClr val="000000"/>
              </a:buClr>
              <a:buSzPts val="1600"/>
              <a:buChar char="●"/>
            </a:pPr>
            <a:r>
              <a:rPr lang="en" sz="1800"/>
              <a:t>Transparent</a:t>
            </a:r>
            <a:endParaRPr sz="1800"/>
          </a:p>
        </p:txBody>
      </p:sp>
      <p:sp>
        <p:nvSpPr>
          <p:cNvPr id="133" name="Google Shape;133;p17"/>
          <p:cNvSpPr txBox="1"/>
          <p:nvPr>
            <p:ph idx="1" type="body"/>
          </p:nvPr>
        </p:nvSpPr>
        <p:spPr>
          <a:xfrm>
            <a:off x="5656575" y="715775"/>
            <a:ext cx="3402900" cy="20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WEAKNESSES:</a:t>
            </a:r>
            <a:endParaRPr b="1" sz="1600"/>
          </a:p>
          <a:p>
            <a:pPr indent="-330200" lvl="0" marL="457200" rtl="0" algn="l">
              <a:spcBef>
                <a:spcPts val="0"/>
              </a:spcBef>
              <a:spcAft>
                <a:spcPts val="0"/>
              </a:spcAft>
              <a:buSzPts val="1600"/>
              <a:buChar char="●"/>
            </a:pPr>
            <a:r>
              <a:rPr lang="en" sz="1600"/>
              <a:t>Lack of Stable Groups of Users</a:t>
            </a:r>
            <a:endParaRPr sz="1600"/>
          </a:p>
          <a:p>
            <a:pPr indent="-330200" lvl="0" marL="457200" rtl="0" algn="l">
              <a:spcBef>
                <a:spcPts val="0"/>
              </a:spcBef>
              <a:spcAft>
                <a:spcPts val="0"/>
              </a:spcAft>
              <a:buSzPts val="1600"/>
              <a:buChar char="●"/>
            </a:pPr>
            <a:r>
              <a:rPr lang="en" sz="1600"/>
              <a:t>Small Range of Users</a:t>
            </a:r>
            <a:endParaRPr sz="1600"/>
          </a:p>
        </p:txBody>
      </p:sp>
      <p:sp>
        <p:nvSpPr>
          <p:cNvPr id="134" name="Google Shape;134;p17"/>
          <p:cNvSpPr txBox="1"/>
          <p:nvPr>
            <p:ph idx="2" type="body"/>
          </p:nvPr>
        </p:nvSpPr>
        <p:spPr>
          <a:xfrm>
            <a:off x="5794875" y="3090350"/>
            <a:ext cx="2911800" cy="14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THREATS</a:t>
            </a:r>
            <a:endParaRPr sz="1600"/>
          </a:p>
          <a:p>
            <a:pPr indent="-330200" lvl="0" marL="457200" rtl="0" algn="l">
              <a:spcBef>
                <a:spcPts val="0"/>
              </a:spcBef>
              <a:spcAft>
                <a:spcPts val="0"/>
              </a:spcAft>
              <a:buSzPts val="1600"/>
              <a:buChar char="●"/>
            </a:pPr>
            <a:r>
              <a:rPr lang="en" sz="1600"/>
              <a:t>Threats of Competitors (Ebay, </a:t>
            </a:r>
            <a:r>
              <a:rPr lang="en" sz="1600"/>
              <a:t>Craigslist, </a:t>
            </a:r>
            <a:r>
              <a:rPr lang="en" sz="1600"/>
              <a:t>etc.)</a:t>
            </a:r>
            <a:endParaRPr sz="1600"/>
          </a:p>
        </p:txBody>
      </p:sp>
      <p:sp>
        <p:nvSpPr>
          <p:cNvPr id="135" name="Google Shape;135;p17"/>
          <p:cNvSpPr txBox="1"/>
          <p:nvPr>
            <p:ph idx="1" type="body"/>
          </p:nvPr>
        </p:nvSpPr>
        <p:spPr>
          <a:xfrm>
            <a:off x="227025" y="3090350"/>
            <a:ext cx="2425800" cy="1599000"/>
          </a:xfrm>
          <a:prstGeom prst="rect">
            <a:avLst/>
          </a:prstGeom>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en" sz="1600">
                <a:solidFill>
                  <a:srgbClr val="000000"/>
                </a:solidFill>
              </a:rPr>
              <a:t>OPPORTUNITIES</a:t>
            </a:r>
            <a:r>
              <a:rPr b="1" lang="en" sz="1600">
                <a:solidFill>
                  <a:srgbClr val="000000"/>
                </a:solidFill>
              </a:rPr>
              <a:t>:</a:t>
            </a:r>
            <a:endParaRPr b="1" sz="1600">
              <a:solidFill>
                <a:srgbClr val="000000"/>
              </a:solidFill>
            </a:endParaRPr>
          </a:p>
          <a:p>
            <a:pPr indent="-330200" lvl="0" marL="457200" marR="0" rtl="0" algn="l">
              <a:lnSpc>
                <a:spcPct val="100000"/>
              </a:lnSpc>
              <a:spcBef>
                <a:spcPts val="0"/>
              </a:spcBef>
              <a:spcAft>
                <a:spcPts val="0"/>
              </a:spcAft>
              <a:buClr>
                <a:srgbClr val="000000"/>
              </a:buClr>
              <a:buSzPts val="1600"/>
              <a:buChar char="●"/>
            </a:pPr>
            <a:r>
              <a:rPr lang="en" sz="1600">
                <a:solidFill>
                  <a:srgbClr val="000000"/>
                </a:solidFill>
              </a:rPr>
              <a:t>High Demands</a:t>
            </a:r>
            <a:endParaRPr sz="1600">
              <a:solidFill>
                <a:srgbClr val="000000"/>
              </a:solidFill>
            </a:endParaRPr>
          </a:p>
          <a:p>
            <a:pPr indent="-330200" lvl="0" marL="457200" rtl="0" algn="l">
              <a:spcBef>
                <a:spcPts val="0"/>
              </a:spcBef>
              <a:spcAft>
                <a:spcPts val="0"/>
              </a:spcAft>
              <a:buClr>
                <a:srgbClr val="000000"/>
              </a:buClr>
              <a:buSzPts val="1600"/>
              <a:buChar char="●"/>
            </a:pPr>
            <a:r>
              <a:rPr lang="en" sz="1600"/>
              <a:t>Social Media</a:t>
            </a:r>
            <a:endParaRPr sz="1600">
              <a:solidFill>
                <a:srgbClr val="000000"/>
              </a:solidFill>
            </a:endParaRPr>
          </a:p>
          <a:p>
            <a:pPr indent="0" lvl="0" marL="0" marR="0" rtl="0" algn="l">
              <a:lnSpc>
                <a:spcPct val="100000"/>
              </a:lnSpc>
              <a:spcBef>
                <a:spcPts val="0"/>
              </a:spcBef>
              <a:spcAft>
                <a:spcPts val="0"/>
              </a:spcAft>
              <a:buNone/>
            </a:pPr>
            <a:r>
              <a:t/>
            </a:r>
            <a:endParaRPr sz="1800"/>
          </a:p>
        </p:txBody>
      </p:sp>
      <p:cxnSp>
        <p:nvCxnSpPr>
          <p:cNvPr id="136" name="Google Shape;136;p17"/>
          <p:cNvCxnSpPr/>
          <p:nvPr/>
        </p:nvCxnSpPr>
        <p:spPr>
          <a:xfrm>
            <a:off x="2474250" y="2718000"/>
            <a:ext cx="3425100" cy="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17"/>
          <p:cNvCxnSpPr/>
          <p:nvPr/>
        </p:nvCxnSpPr>
        <p:spPr>
          <a:xfrm rot="10800000">
            <a:off x="4205150" y="1279925"/>
            <a:ext cx="48600" cy="3095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idx="1" type="body"/>
          </p:nvPr>
        </p:nvSpPr>
        <p:spPr>
          <a:xfrm>
            <a:off x="227013" y="834082"/>
            <a:ext cx="8691600" cy="37362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t/>
            </a:r>
            <a:endParaRPr b="1" sz="3900"/>
          </a:p>
          <a:p>
            <a:pPr indent="0" lvl="0" marL="0" rtl="0" algn="ctr">
              <a:spcBef>
                <a:spcPts val="0"/>
              </a:spcBef>
              <a:spcAft>
                <a:spcPts val="0"/>
              </a:spcAft>
              <a:buNone/>
            </a:pPr>
            <a:r>
              <a:rPr i="1" lang="en" sz="2800"/>
              <a:t>This is </a:t>
            </a:r>
            <a:r>
              <a:rPr b="1" i="1" lang="en" sz="2800">
                <a:solidFill>
                  <a:srgbClr val="90152A"/>
                </a:solidFill>
              </a:rPr>
              <a:t>M</a:t>
            </a:r>
            <a:r>
              <a:rPr b="1" i="1" lang="en" sz="2800"/>
              <a:t>y</a:t>
            </a:r>
            <a:r>
              <a:rPr b="1" i="1" lang="en" sz="2800">
                <a:solidFill>
                  <a:srgbClr val="90152A"/>
                </a:solidFill>
              </a:rPr>
              <a:t>P</a:t>
            </a:r>
            <a:r>
              <a:rPr b="1" i="1" lang="en" sz="2800"/>
              <a:t>lace</a:t>
            </a:r>
            <a:r>
              <a:rPr i="1" lang="en" sz="2800"/>
              <a:t>, the information exchange platform</a:t>
            </a:r>
            <a:endParaRPr i="1" sz="2800"/>
          </a:p>
          <a:p>
            <a:pPr indent="0" lvl="0" marL="0" rtl="0" algn="ctr">
              <a:spcBef>
                <a:spcPts val="0"/>
              </a:spcBef>
              <a:spcAft>
                <a:spcPts val="0"/>
              </a:spcAft>
              <a:buNone/>
            </a:pPr>
            <a:r>
              <a:t/>
            </a:r>
            <a:endParaRPr i="1" sz="2800"/>
          </a:p>
          <a:p>
            <a:pPr indent="0" lvl="0" marL="0" rtl="0" algn="ctr">
              <a:spcBef>
                <a:spcPts val="0"/>
              </a:spcBef>
              <a:spcAft>
                <a:spcPts val="0"/>
              </a:spcAft>
              <a:buNone/>
            </a:pPr>
            <a:r>
              <a:t/>
            </a:r>
            <a:endParaRPr i="1" sz="2800"/>
          </a:p>
          <a:p>
            <a:pPr indent="0" lvl="0" marL="0" rtl="0" algn="ctr">
              <a:spcBef>
                <a:spcPts val="0"/>
              </a:spcBef>
              <a:spcAft>
                <a:spcPts val="0"/>
              </a:spcAft>
              <a:buClr>
                <a:schemeClr val="dk1"/>
              </a:buClr>
              <a:buSzPts val="1100"/>
              <a:buFont typeface="Arial"/>
              <a:buNone/>
            </a:pPr>
            <a:r>
              <a:rPr b="1" lang="en" sz="3900"/>
              <a:t>Thanks for listening</a:t>
            </a:r>
            <a:endParaRPr sz="2800"/>
          </a:p>
        </p:txBody>
      </p:sp>
      <p:sp>
        <p:nvSpPr>
          <p:cNvPr id="143" name="Google Shape;143;p18"/>
          <p:cNvSpPr txBox="1"/>
          <p:nvPr>
            <p:ph type="title"/>
          </p:nvPr>
        </p:nvSpPr>
        <p:spPr>
          <a:xfrm>
            <a:off x="227013" y="313770"/>
            <a:ext cx="7303200" cy="402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