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20"/>
  </p:notesMasterIdLst>
  <p:handoutMasterIdLst>
    <p:handoutMasterId r:id="rId21"/>
  </p:handoutMasterIdLst>
  <p:sldIdLst>
    <p:sldId id="256" r:id="rId10"/>
    <p:sldId id="259" r:id="rId11"/>
    <p:sldId id="260" r:id="rId12"/>
    <p:sldId id="276" r:id="rId13"/>
    <p:sldId id="271" r:id="rId14"/>
    <p:sldId id="277" r:id="rId15"/>
    <p:sldId id="261" r:id="rId16"/>
    <p:sldId id="281" r:id="rId17"/>
    <p:sldId id="280" r:id="rId18"/>
    <p:sldId id="25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152A"/>
    <a:srgbClr val="B12C3D"/>
    <a:srgbClr val="DF7023"/>
    <a:srgbClr val="0F787D"/>
    <a:srgbClr val="000000"/>
    <a:srgbClr val="8A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8" autoAdjust="0"/>
    <p:restoredTop sz="60747" autoAdjust="0"/>
  </p:normalViewPr>
  <p:slideViewPr>
    <p:cSldViewPr snapToGrid="0">
      <p:cViewPr varScale="1">
        <p:scale>
          <a:sx n="79" d="100"/>
          <a:sy n="79" d="100"/>
        </p:scale>
        <p:origin x="2400" y="67"/>
      </p:cViewPr>
      <p:guideLst>
        <p:guide orient="horz" pos="2160"/>
        <p:guide pos="2880"/>
      </p:guideLst>
    </p:cSldViewPr>
  </p:slideViewPr>
  <p:outlineViewPr>
    <p:cViewPr>
      <p:scale>
        <a:sx n="33" d="100"/>
        <a:sy n="33" d="100"/>
      </p:scale>
      <p:origin x="0" y="-1172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 Yang" userId="ecb02002-9662-4dba-a308-fa1bffe670bd" providerId="ADAL" clId="{8100E488-CE34-497D-99E9-A03CB30B31A3}"/>
    <pc:docChg chg="undo custSel modSld">
      <pc:chgData name="Wei Yang" userId="ecb02002-9662-4dba-a308-fa1bffe670bd" providerId="ADAL" clId="{8100E488-CE34-497D-99E9-A03CB30B31A3}" dt="2020-05-11T21:57:54.483" v="3" actId="1076"/>
      <pc:docMkLst>
        <pc:docMk/>
      </pc:docMkLst>
      <pc:sldChg chg="modSp mod">
        <pc:chgData name="Wei Yang" userId="ecb02002-9662-4dba-a308-fa1bffe670bd" providerId="ADAL" clId="{8100E488-CE34-497D-99E9-A03CB30B31A3}" dt="2020-05-11T21:57:54.483" v="3" actId="1076"/>
        <pc:sldMkLst>
          <pc:docMk/>
          <pc:sldMk cId="1815519956" sldId="257"/>
        </pc:sldMkLst>
        <pc:picChg chg="mod">
          <ac:chgData name="Wei Yang" userId="ecb02002-9662-4dba-a308-fa1bffe670bd" providerId="ADAL" clId="{8100E488-CE34-497D-99E9-A03CB30B31A3}" dt="2020-05-09T16:29:07.883" v="1" actId="1076"/>
          <ac:picMkLst>
            <pc:docMk/>
            <pc:sldMk cId="1815519956" sldId="257"/>
            <ac:picMk id="7" creationId="{5291746C-D713-714D-910E-BC03F503DA7D}"/>
          </ac:picMkLst>
        </pc:picChg>
        <pc:picChg chg="mod">
          <ac:chgData name="Wei Yang" userId="ecb02002-9662-4dba-a308-fa1bffe670bd" providerId="ADAL" clId="{8100E488-CE34-497D-99E9-A03CB30B31A3}" dt="2020-05-11T21:57:54.483" v="3" actId="1076"/>
          <ac:picMkLst>
            <pc:docMk/>
            <pc:sldMk cId="1815519956" sldId="257"/>
            <ac:picMk id="11" creationId="{32FFC037-6067-464E-9478-ADA28A4F04D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05748-ED2D-D64E-99DF-8786916463A4}" type="datetime1">
              <a:rPr lang="en-US" smtClean="0"/>
              <a:t>5/3/2021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DAFACB-FB72-504C-9D79-2AB5728FD867}" type="datetime1">
              <a:rPr lang="en-US" smtClean="0"/>
              <a:t>5/3/2021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This project focus on the scenario that a start up company with available thirty days data on their database, who want to improve their customer satisfaction by implemented a new recommendation in their website.</a:t>
            </a:r>
          </a:p>
          <a:p>
            <a:r>
              <a:rPr lang="en-US" altLang="zh-CN" dirty="0"/>
              <a:t>So, this project is also kind of exploration from zero to one. It focus more on engineering aspect, focus on how to embed some traditional algorithms like CF in this system, how to combine all the tools to build the system, rather than diving into algorithms or model’s part like neural network. </a:t>
            </a:r>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87758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65224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brief outline in this presentation. </a:t>
            </a:r>
          </a:p>
        </p:txBody>
      </p:sp>
      <p:sp>
        <p:nvSpPr>
          <p:cNvPr id="4" name="Slide Number Placeholder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3094175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This is a dataset from </a:t>
            </a:r>
            <a:r>
              <a:rPr lang="en-US" altLang="zh-CN" dirty="0" err="1"/>
              <a:t>jingdong</a:t>
            </a:r>
            <a:r>
              <a:rPr lang="en-US" altLang="zh-CN" dirty="0"/>
              <a:t>. This Entity-Relation graph shows the data fields and connection between tables.  This project primarily use the </a:t>
            </a:r>
            <a:r>
              <a:rPr lang="en-US" altLang="zh-CN" dirty="0" err="1"/>
              <a:t>sku</a:t>
            </a:r>
            <a:r>
              <a:rPr lang="en-US" altLang="zh-CN" dirty="0"/>
              <a:t> table (which is the item table), along with the user table and the interaction click table.</a:t>
            </a:r>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73173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use click interaction as primary target to extract information. Joined the tables to get the desired table as show in the bottom, which contains </a:t>
            </a:r>
            <a:r>
              <a:rPr lang="en-US" altLang="zh-CN" dirty="0" err="1"/>
              <a:t>sku_ID</a:t>
            </a:r>
            <a:r>
              <a:rPr lang="en-US" altLang="zh-CN" dirty="0"/>
              <a:t>, </a:t>
            </a:r>
            <a:r>
              <a:rPr lang="en-US" altLang="zh-CN" dirty="0" err="1"/>
              <a:t>user_ID</a:t>
            </a:r>
            <a:r>
              <a:rPr lang="en-US" altLang="zh-CN" dirty="0"/>
              <a:t>. Each row is a click by the user. </a:t>
            </a:r>
          </a:p>
          <a:p>
            <a:r>
              <a:rPr lang="en-US" altLang="zh-CN" dirty="0"/>
              <a:t>It </a:t>
            </a:r>
            <a:r>
              <a:rPr lang="en-US" dirty="0"/>
              <a:t>remove click records with the same </a:t>
            </a:r>
            <a:r>
              <a:rPr lang="en-US" dirty="0" err="1"/>
              <a:t>user_ID</a:t>
            </a:r>
            <a:r>
              <a:rPr lang="en-US" dirty="0"/>
              <a:t> and </a:t>
            </a:r>
            <a:r>
              <a:rPr lang="en-US" dirty="0" err="1"/>
              <a:t>request_time</a:t>
            </a:r>
            <a:r>
              <a:rPr lang="en-US" dirty="0"/>
              <a:t>. Sometime, we may click several times on our screen, but the effective records in there are only once.  </a:t>
            </a:r>
          </a:p>
          <a:p>
            <a:r>
              <a:rPr lang="en-US" altLang="zh-CN" dirty="0"/>
              <a:t>But for privacy protection, the </a:t>
            </a:r>
            <a:r>
              <a:rPr lang="en-US" altLang="zh-CN" dirty="0" err="1"/>
              <a:t>sku_ID</a:t>
            </a:r>
            <a:r>
              <a:rPr lang="en-US" altLang="zh-CN" dirty="0"/>
              <a:t> and </a:t>
            </a:r>
            <a:r>
              <a:rPr lang="en-US" altLang="zh-CN" dirty="0" err="1"/>
              <a:t>user_ID</a:t>
            </a:r>
            <a:r>
              <a:rPr lang="en-US" altLang="zh-CN" dirty="0"/>
              <a:t> are encoded, which means I don’t know what kind of item that it truly is. That make the result of the system not that intuitive, because we only have the encoded ID. (</a:t>
            </a:r>
            <a:r>
              <a:rPr lang="zh-CN" altLang="en-US" dirty="0"/>
              <a:t>隐私加密介绍</a:t>
            </a:r>
            <a:r>
              <a:rPr lang="en-US" altLang="zh-CN" dirty="0"/>
              <a:t>)</a:t>
            </a:r>
          </a:p>
          <a:p>
            <a:endParaRPr lang="en-US" altLang="zh-CN" dirty="0"/>
          </a:p>
          <a:p>
            <a:r>
              <a:rPr lang="en-US" altLang="zh-CN" dirty="0"/>
              <a:t>On this click table, it contains 30 successive days records.  As you can see the large size of the user and </a:t>
            </a:r>
            <a:r>
              <a:rPr lang="en-US" altLang="zh-CN" dirty="0" err="1"/>
              <a:t>sku</a:t>
            </a:r>
            <a:r>
              <a:rPr lang="en-US" altLang="zh-CN" dirty="0"/>
              <a:t>, to get the response faster, I randomly choosing about 10% users and items as target first. (</a:t>
            </a:r>
            <a:r>
              <a:rPr lang="zh-CN" altLang="en-US" dirty="0"/>
              <a:t>选择数据集</a:t>
            </a:r>
            <a:r>
              <a:rPr lang="en-US" altLang="zh-CN" dirty="0"/>
              <a:t>)</a:t>
            </a:r>
          </a:p>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74986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zh-CN" dirty="0"/>
              <a:t>This is the basic outline. I mainly focus on figuring out how to separate the online and offline part on this recommender system.</a:t>
            </a:r>
          </a:p>
        </p:txBody>
      </p:sp>
      <p:sp>
        <p:nvSpPr>
          <p:cNvPr id="4" name="Slide Number Placeholder 3"/>
          <p:cNvSpPr>
            <a:spLocks noGrp="1"/>
          </p:cNvSpPr>
          <p:nvPr>
            <p:ph type="sldNum" sz="quarter" idx="5"/>
          </p:nvPr>
        </p:nvSpPr>
        <p:spPr/>
        <p:txBody>
          <a:bodyPr/>
          <a:lstStyle/>
          <a:p>
            <a:fld id="{A6961DC2-A28F-4C81-9966-8D7B3191DD23}" type="slidenum">
              <a:rPr lang="en-US" smtClean="0"/>
              <a:t>5</a:t>
            </a:fld>
            <a:endParaRPr lang="en-US"/>
          </a:p>
        </p:txBody>
      </p:sp>
    </p:spTree>
    <p:extLst>
      <p:ext uri="{BB962C8B-B14F-4D97-AF65-F5344CB8AC3E}">
        <p14:creationId xmlns:p14="http://schemas.microsoft.com/office/powerpoint/2010/main" val="294146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slides summarize the information that I retrieve.</a:t>
            </a:r>
          </a:p>
          <a:p>
            <a:endParaRPr lang="en-US" altLang="zh-CN" dirty="0"/>
          </a:p>
          <a:p>
            <a:r>
              <a:rPr lang="en-US" altLang="zh-CN" dirty="0"/>
              <a:t>For simulation the true environment, consider that we only have 15 days data, and the system will update day by day with the time moving forward. Until the end of this dataset. </a:t>
            </a:r>
          </a:p>
          <a:p>
            <a:endParaRPr lang="en-US" altLang="zh-CN" dirty="0"/>
          </a:p>
          <a:p>
            <a:r>
              <a:rPr lang="en-US" altLang="zh-CN" dirty="0"/>
              <a:t>I retrieve a</a:t>
            </a:r>
            <a:r>
              <a:rPr lang="en-US" dirty="0"/>
              <a:t>ccumulated click counts for each user by </a:t>
            </a:r>
            <a:r>
              <a:rPr lang="en-US" dirty="0" err="1"/>
              <a:t>sku_ID</a:t>
            </a:r>
            <a:r>
              <a:rPr lang="en-US" dirty="0"/>
              <a:t> to get a User item matrix</a:t>
            </a:r>
            <a:r>
              <a:rPr lang="en-US" altLang="zh-CN" dirty="0"/>
              <a:t>, It is kind of </a:t>
            </a:r>
            <a:r>
              <a:rPr lang="en-US" dirty="0"/>
              <a:t>panel data for </a:t>
            </a:r>
            <a:r>
              <a:rPr lang="en-US" dirty="0" err="1"/>
              <a:t>user_ID</a:t>
            </a:r>
            <a:r>
              <a:rPr lang="en-US" dirty="0"/>
              <a:t> and </a:t>
            </a:r>
            <a:r>
              <a:rPr lang="en-US" dirty="0" err="1"/>
              <a:t>sku_ID</a:t>
            </a:r>
            <a:r>
              <a:rPr lang="en-US" dirty="0"/>
              <a:t>. </a:t>
            </a:r>
          </a:p>
          <a:p>
            <a:r>
              <a:rPr lang="en-US" dirty="0"/>
              <a:t>After I got it, it is convenient to apply the </a:t>
            </a:r>
            <a:r>
              <a:rPr lang="en-US" dirty="0" err="1"/>
              <a:t>collobrative</a:t>
            </a:r>
            <a:r>
              <a:rPr lang="en-US" dirty="0"/>
              <a:t> filtering algorithms In there.</a:t>
            </a:r>
          </a:p>
          <a:p>
            <a:endParaRPr lang="en-US" dirty="0"/>
          </a:p>
          <a:p>
            <a:r>
              <a:rPr lang="en-US" altLang="zh-CN" dirty="0"/>
              <a:t>So, the reason why I choose to accumulate the click from beginning is because I think we probably have more inclination to buy the item if we click more times of that item. This information may not that useful for book recommendation or film recommendation, which I will probably not click twice.</a:t>
            </a:r>
          </a:p>
          <a:p>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To incremental the value of this matrix, we need to save it into database, and updated by the new record in next day. (</a:t>
            </a:r>
            <a:r>
              <a:rPr lang="zh-CN" altLang="en-US" dirty="0"/>
              <a:t>更新逻辑</a:t>
            </a:r>
            <a:r>
              <a:rPr lang="en-US" altLang="zh-CN" dirty="0"/>
              <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For</a:t>
            </a:r>
            <a:r>
              <a:rPr lang="zh-CN" altLang="en-US" dirty="0"/>
              <a:t> </a:t>
            </a:r>
            <a:r>
              <a:rPr lang="en-US" dirty="0"/>
              <a:t>Item attributes </a:t>
            </a:r>
            <a:r>
              <a:rPr lang="en-US" altLang="zh-CN" dirty="0"/>
              <a:t>grouping table, f</a:t>
            </a:r>
            <a:r>
              <a:rPr lang="en-US" dirty="0"/>
              <a:t>ind the 10 highest click frequency items in each group,  and then join the table back with item attributes. In other words, we group items based on their attributes first, and find what is the most popular ten items in each group. If a user click a item within one group, we just recommend the most popular items in that group, on the recent week. Obviously, the more attributes the items had, the more accuracy this method will be. In my case, the dataset only has two attributes for each item. This method may be not that effective, but I think it still provides us a pool to make further selection, right?(</a:t>
            </a:r>
            <a:r>
              <a:rPr lang="zh-CN" altLang="en-US" dirty="0"/>
              <a:t>解释 </a:t>
            </a:r>
            <a:r>
              <a:rPr lang="en-US" altLang="zh-CN" dirty="0"/>
              <a:t>item attributes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There are lots of different contents-based filtering methods, the classical one will extract TF-IDF matrix from reviews, and then grouping the reviews for item OR just directly map the features to user profile. I think they are almost the same, it is kind of grouping or clustering.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t>For</a:t>
            </a:r>
            <a:r>
              <a:rPr lang="zh-CN" altLang="en-US" dirty="0"/>
              <a:t> </a:t>
            </a:r>
            <a:r>
              <a:rPr lang="en-US" altLang="zh-CN" dirty="0"/>
              <a:t>u</a:t>
            </a:r>
            <a:r>
              <a:rPr lang="en-US" dirty="0"/>
              <a:t>ser attributes </a:t>
            </a:r>
            <a:r>
              <a:rPr lang="en-US" altLang="zh-CN" dirty="0"/>
              <a:t>grouping table, I use almost the same method to deliver d</a:t>
            </a:r>
            <a:r>
              <a:rPr lang="en-US" dirty="0"/>
              <a:t>emographic based filtering in there.</a:t>
            </a:r>
            <a:endParaRPr lang="en-US" altLang="zh-CN" dirty="0">
              <a:effectLs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CN" dirty="0">
                <a:effectLst/>
              </a:rPr>
              <a:t>Last, for item embedding, I</a:t>
            </a:r>
            <a:r>
              <a:rPr lang="zh-CN" altLang="en-US" dirty="0">
                <a:effectLst/>
              </a:rPr>
              <a:t> </a:t>
            </a:r>
            <a:r>
              <a:rPr lang="en-US" altLang="zh-CN" dirty="0">
                <a:effectLst/>
              </a:rPr>
              <a:t>first generate user click sequence, and treat these SKU_ID sequence as vocabulary in NLP concept, then get the embedding for each </a:t>
            </a:r>
            <a:r>
              <a:rPr lang="en-US" altLang="zh-CN" dirty="0" err="1">
                <a:effectLst/>
              </a:rPr>
              <a:t>sku_ID</a:t>
            </a:r>
            <a:r>
              <a:rPr lang="en-US" altLang="zh-CN" dirty="0">
                <a:effectLst/>
              </a:rPr>
              <a:t> by training a skip-gram model.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6</a:t>
            </a:fld>
            <a:endParaRPr lang="en-US"/>
          </a:p>
        </p:txBody>
      </p:sp>
    </p:spTree>
    <p:extLst>
      <p:ext uri="{BB962C8B-B14F-4D97-AF65-F5344CB8AC3E}">
        <p14:creationId xmlns:p14="http://schemas.microsoft.com/office/powerpoint/2010/main" val="307557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With the pre-processed data, each method generate a score, and I can get the rank in their score matrix.</a:t>
            </a:r>
          </a:p>
          <a:p>
            <a:r>
              <a:rPr lang="en-US" altLang="zh-CN" dirty="0"/>
              <a:t>There are two categories, one is user to items mapping table, another is the item to items mapping table. For the first one, we get give a user, and the function will return the highest </a:t>
            </a:r>
            <a:r>
              <a:rPr lang="en-US" altLang="zh-CN" dirty="0" err="1"/>
              <a:t>topN</a:t>
            </a:r>
            <a:r>
              <a:rPr lang="en-US" altLang="zh-CN" dirty="0"/>
              <a:t> items as its recommendation, which is the items that user probably tend to click from the method aspect.(</a:t>
            </a:r>
            <a:r>
              <a:rPr lang="zh-CN" altLang="en-US" dirty="0"/>
              <a:t>解释怎么看图</a:t>
            </a:r>
            <a:r>
              <a:rPr lang="en-US" altLang="zh-CN" dirty="0"/>
              <a:t>), </a:t>
            </a:r>
          </a:p>
          <a:p>
            <a:r>
              <a:rPr lang="en-US" altLang="zh-CN" dirty="0"/>
              <a:t>It is similar for the item to items case, I only need provide an </a:t>
            </a:r>
            <a:r>
              <a:rPr lang="en-US" altLang="zh-CN" dirty="0" err="1"/>
              <a:t>item_ID</a:t>
            </a:r>
            <a:r>
              <a:rPr lang="en-US" altLang="zh-CN" dirty="0"/>
              <a:t> to the table, and it will return the </a:t>
            </a:r>
            <a:r>
              <a:rPr lang="en-US" altLang="zh-CN" dirty="0" err="1"/>
              <a:t>topN</a:t>
            </a:r>
            <a:r>
              <a:rPr lang="en-US" altLang="zh-CN" dirty="0"/>
              <a:t> items as its recommendation. </a:t>
            </a:r>
          </a:p>
          <a:p>
            <a:endParaRPr lang="en-US" altLang="zh-CN" dirty="0"/>
          </a:p>
          <a:p>
            <a:endParaRPr lang="en-US" altLang="zh-CN" dirty="0"/>
          </a:p>
          <a:p>
            <a:r>
              <a:rPr lang="en-US" altLang="zh-CN" dirty="0"/>
              <a:t>There are questions to consider. </a:t>
            </a:r>
          </a:p>
          <a:p>
            <a:r>
              <a:rPr lang="en-US" altLang="zh-CN" dirty="0"/>
              <a:t>First, why this is the offline computed. Well, the computation in there are expensive, especially in the collaborative filtering that we need to calculate the Pearson correlation and the similarity weighted sum prediction. The dimension reduction technique, truncate SVD used in there to improve the efficiency of calculate high dimension correlation. (</a:t>
            </a:r>
            <a:r>
              <a:rPr lang="zh-CN" altLang="en-US" dirty="0"/>
              <a:t>计算很慢</a:t>
            </a:r>
            <a:r>
              <a:rPr lang="en-US" altLang="zh-CN" dirty="0"/>
              <a:t>) Therefore, we can pre-calculate such mapping table and saved in the server database. User only need to load this mapping on their browser.  (</a:t>
            </a:r>
            <a:r>
              <a:rPr lang="zh-CN" altLang="en-US" dirty="0"/>
              <a:t>结论</a:t>
            </a:r>
            <a:r>
              <a:rPr lang="en-US" altLang="zh-CN" dirty="0"/>
              <a:t>)</a:t>
            </a:r>
          </a:p>
          <a:p>
            <a:endParaRPr lang="en-US" altLang="zh-CN" dirty="0"/>
          </a:p>
          <a:p>
            <a:r>
              <a:rPr lang="en-US" altLang="zh-CN" dirty="0"/>
              <a:t>And, </a:t>
            </a:r>
          </a:p>
          <a:p>
            <a:r>
              <a:rPr lang="en-US" altLang="zh-CN" dirty="0"/>
              <a:t>as I mention before, the pre-processed data calculate once a day on the </a:t>
            </a:r>
            <a:r>
              <a:rPr lang="en-US" altLang="zh-CN" dirty="0" err="1"/>
              <a:t>maintanance</a:t>
            </a:r>
            <a:r>
              <a:rPr lang="en-US" altLang="zh-CN" dirty="0"/>
              <a:t> time, it can also be calculated several times in a day.  It depends on the cost and benefit that the startup company have.</a:t>
            </a:r>
          </a:p>
          <a:p>
            <a:r>
              <a:rPr lang="en-US" altLang="zh-CN" dirty="0"/>
              <a:t>For this project, I choose to update only once a day. </a:t>
            </a:r>
          </a:p>
          <a:p>
            <a:endParaRPr lang="en-US" altLang="zh-CN" dirty="0"/>
          </a:p>
          <a:p>
            <a:r>
              <a:rPr lang="en-US" altLang="zh-CN" dirty="0"/>
              <a:t>Then, there is another question, in user aspect, this setting means the system is not making dynamic recommendation. Which means the recommend list will not change in a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with limit computational resource, we can try integrate these mapping table to make the system dynamic.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examples</a:t>
            </a:r>
            <a:r>
              <a:rPr lang="en-US" altLang="zh-CN" sz="1200" kern="1200" dirty="0">
                <a:solidFill>
                  <a:srgbClr val="000000"/>
                </a:solidFill>
                <a:effectLst/>
                <a:latin typeface="Calibri" panose="020F0502020204030204" pitchFamily="34" charset="0"/>
                <a:ea typeface="宋体" panose="02010600030101010101" pitchFamily="2" charset="-122"/>
                <a:cs typeface="+mn-cs"/>
              </a:rPr>
              <a:t>,</a:t>
            </a:r>
            <a:r>
              <a:rPr lang="zh-CN" altLang="en-US" sz="1200" kern="1200" dirty="0">
                <a:solidFill>
                  <a:srgbClr val="000000"/>
                </a:solidFill>
                <a:effectLst/>
                <a:latin typeface="Calibri" panose="020F0502020204030204" pitchFamily="34" charset="0"/>
                <a:ea typeface="宋体" panose="02010600030101010101" pitchFamily="2" charset="-122"/>
                <a:cs typeface="+mn-cs"/>
              </a:rPr>
              <a:t> </a:t>
            </a:r>
            <a:r>
              <a:rPr lang="en-US" altLang="zh-CN" sz="1200" kern="1200" dirty="0">
                <a:solidFill>
                  <a:srgbClr val="000000"/>
                </a:solidFill>
                <a:effectLst/>
                <a:latin typeface="Calibri" panose="020F0502020204030204" pitchFamily="34" charset="0"/>
                <a:ea typeface="宋体" panose="02010600030101010101" pitchFamily="2" charset="-122"/>
                <a:cs typeface="+mn-cs"/>
              </a:rPr>
              <a:t>we</a:t>
            </a:r>
            <a:r>
              <a:rPr lang="zh-CN" altLang="en-US" sz="1200" kern="1200" dirty="0">
                <a:solidFill>
                  <a:srgbClr val="000000"/>
                </a:solidFill>
                <a:effectLst/>
                <a:latin typeface="Calibri" panose="020F0502020204030204" pitchFamily="34" charset="0"/>
                <a:ea typeface="宋体" panose="02010600030101010101" pitchFamily="2" charset="-122"/>
                <a:cs typeface="+mn-cs"/>
              </a:rPr>
              <a:t> </a:t>
            </a:r>
            <a:r>
              <a:rPr lang="en-US" altLang="zh-CN" sz="1200" kern="1200" dirty="0">
                <a:solidFill>
                  <a:srgbClr val="000000"/>
                </a:solidFill>
                <a:effectLst/>
                <a:latin typeface="Calibri" panose="020F0502020204030204" pitchFamily="34" charset="0"/>
                <a:ea typeface="宋体" panose="02010600030101010101" pitchFamily="2" charset="-122"/>
                <a:cs typeface="+mn-cs"/>
              </a:rPr>
              <a:t>can</a:t>
            </a:r>
            <a:r>
              <a:rPr lang="zh-CN" altLang="en-US" sz="1200" kern="1200" dirty="0">
                <a:solidFill>
                  <a:srgbClr val="000000"/>
                </a:solidFill>
                <a:effectLst/>
                <a:latin typeface="Calibri" panose="020F0502020204030204" pitchFamily="34" charset="0"/>
                <a:ea typeface="宋体" panose="02010600030101010101" pitchFamily="2" charset="-122"/>
                <a:cs typeface="+mn-cs"/>
              </a:rPr>
              <a:t> </a:t>
            </a:r>
            <a:r>
              <a:rPr lang="en-US" altLang="zh-CN" sz="1200" kern="1200" dirty="0">
                <a:solidFill>
                  <a:srgbClr val="000000"/>
                </a:solidFill>
                <a:effectLst/>
                <a:latin typeface="Calibri" panose="020F0502020204030204" pitchFamily="34" charset="0"/>
                <a:ea typeface="宋体" panose="02010600030101010101" pitchFamily="2" charset="-122"/>
                <a:cs typeface="+mn-cs"/>
              </a:rPr>
              <a:t>initialize the recommend list of a user with</a:t>
            </a:r>
            <a:r>
              <a:rPr lang="zh-CN" altLang="en-US" sz="1200" kern="1200" dirty="0">
                <a:solidFill>
                  <a:srgbClr val="000000"/>
                </a:solidFill>
                <a:effectLst/>
                <a:latin typeface="Calibri" panose="020F0502020204030204" pitchFamily="34" charset="0"/>
                <a:ea typeface="宋体" panose="02010600030101010101" pitchFamily="2" charset="-122"/>
                <a:cs typeface="+mn-cs"/>
              </a:rPr>
              <a:t> </a:t>
            </a:r>
            <a:r>
              <a:rPr lang="en-US" altLang="zh-CN" sz="1200" kern="1200" dirty="0">
                <a:solidFill>
                  <a:srgbClr val="000000"/>
                </a:solidFill>
                <a:effectLst/>
                <a:latin typeface="Calibri" panose="020F0502020204030204" pitchFamily="34" charset="0"/>
                <a:ea typeface="宋体" panose="02010600030101010101" pitchFamily="2" charset="-122"/>
                <a:cs typeface="+mn-cs"/>
              </a:rPr>
              <a:t>user 2 items table as the beginning of the day. The system only need the </a:t>
            </a:r>
            <a:r>
              <a:rPr lang="en-US" altLang="zh-CN" sz="1200" kern="1200" dirty="0" err="1">
                <a:solidFill>
                  <a:srgbClr val="000000"/>
                </a:solidFill>
                <a:effectLst/>
                <a:latin typeface="Calibri" panose="020F0502020204030204" pitchFamily="34" charset="0"/>
                <a:ea typeface="宋体" panose="02010600030101010101" pitchFamily="2" charset="-122"/>
                <a:cs typeface="+mn-cs"/>
              </a:rPr>
              <a:t>user_ID</a:t>
            </a:r>
            <a:r>
              <a:rPr lang="en-US" altLang="zh-CN" sz="1200" kern="1200" dirty="0">
                <a:solidFill>
                  <a:srgbClr val="000000"/>
                </a:solidFill>
                <a:effectLst/>
                <a:latin typeface="Calibri" panose="020F0502020204030204" pitchFamily="34" charset="0"/>
                <a:ea typeface="宋体" panose="02010600030101010101" pitchFamily="2" charset="-122"/>
                <a:cs typeface="+mn-cs"/>
              </a:rPr>
              <a:t> to get the recommend list on that mapping 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0000"/>
                </a:solidFill>
                <a:effectLst/>
                <a:latin typeface="Calibri" panose="020F0502020204030204" pitchFamily="34" charset="0"/>
                <a:ea typeface="宋体" panose="02010600030101010101" pitchFamily="2" charset="-122"/>
                <a:cs typeface="+mn-cs"/>
              </a:rPr>
              <a:t>Then, after user clicking some of items, the system will have other lists from item 2 items mapping table. We can concatenate the list of them in some special way. Then, the recommend list will be more dynamic for users to some extents.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0000"/>
                </a:solidFill>
                <a:effectLst/>
                <a:latin typeface="Calibri" panose="020F0502020204030204" pitchFamily="34" charset="0"/>
                <a:ea typeface="宋体" panose="02010600030101010101" pitchFamily="2" charset="-122"/>
                <a:cs typeface="+mn-cs"/>
              </a:rPr>
              <a:t>There are a bunch to fusion methods to integrate them, like majority vote.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0000"/>
                </a:solidFill>
                <a:effectLst/>
                <a:latin typeface="Calibri" panose="020F0502020204030204" pitchFamily="34" charset="0"/>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0000"/>
                </a:solidFill>
                <a:effectLst/>
                <a:latin typeface="Calibri" panose="020F0502020204030204" pitchFamily="34" charset="0"/>
                <a:ea typeface="宋体" panose="02010600030101010101" pitchFamily="2" charset="-122"/>
                <a:cs typeface="+mn-cs"/>
              </a:rPr>
              <a:t>The fusion part is normally be deployed on the Online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rgbClr val="000000"/>
              </a:solidFill>
              <a:effectLst/>
              <a:latin typeface="Calibri" panose="020F050202020403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rgbClr val="000000"/>
              </a:solidFill>
              <a:effectLst/>
              <a:latin typeface="Calibri" panose="020F0502020204030204" pitchFamily="34" charset="0"/>
              <a:ea typeface="宋体" panose="02010600030101010101" pitchFamily="2" charset="-122"/>
              <a:cs typeface="+mn-cs"/>
            </a:endParaRPr>
          </a:p>
          <a:p>
            <a:pPr marL="228600" indent="-228600">
              <a:buAutoNum type="arabicPeriod"/>
            </a:pPr>
            <a:endParaRPr lang="en-US" altLang="zh-CN" dirty="0"/>
          </a:p>
          <a:p>
            <a:endParaRPr lang="en-US" altLang="zh-CN" dirty="0"/>
          </a:p>
          <a:p>
            <a:pPr marL="228600" indent="-228600">
              <a:buAutoNum type="arabicPeriod"/>
            </a:pPr>
            <a:endParaRPr lang="en-US" altLang="zh-CN" dirty="0"/>
          </a:p>
          <a:p>
            <a:pPr marL="228600" indent="-228600">
              <a:buAutoNum type="arabicPeriod"/>
            </a:pPr>
            <a:endParaRPr lang="en-US" altLang="zh-CN" dirty="0"/>
          </a:p>
          <a:p>
            <a:pPr marL="228600" indent="-228600">
              <a:buAutoNum type="arabicPeriod"/>
            </a:pPr>
            <a:endParaRPr lang="en-US" altLang="zh-CN" dirty="0"/>
          </a:p>
        </p:txBody>
      </p:sp>
      <p:sp>
        <p:nvSpPr>
          <p:cNvPr id="4" name="Slide Number Placeholder 3"/>
          <p:cNvSpPr>
            <a:spLocks noGrp="1"/>
          </p:cNvSpPr>
          <p:nvPr>
            <p:ph type="sldNum" sz="quarter" idx="5"/>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307557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a:t>
            </a:r>
            <a:r>
              <a:rPr lang="zh-CN" altLang="en-US" dirty="0"/>
              <a:t> </a:t>
            </a:r>
            <a:r>
              <a:rPr lang="en-US" altLang="zh-CN" dirty="0"/>
              <a:t>the</a:t>
            </a:r>
            <a:r>
              <a:rPr lang="zh-CN" altLang="en-US" dirty="0"/>
              <a:t> </a:t>
            </a:r>
            <a:r>
              <a:rPr lang="en-US" altLang="zh-CN" dirty="0"/>
              <a:t>mature architecture on </a:t>
            </a:r>
            <a:r>
              <a:rPr lang="en-US" altLang="zh-CN" dirty="0" err="1"/>
              <a:t>Youtube</a:t>
            </a:r>
            <a:r>
              <a:rPr lang="en-US" altLang="zh-CN" dirty="0"/>
              <a:t>, we can treat the pre calculated mapping table as the candidate generator, or as an initial filter, we</a:t>
            </a:r>
            <a:r>
              <a:rPr lang="zh-CN" altLang="en-US" dirty="0"/>
              <a:t> </a:t>
            </a:r>
            <a:r>
              <a:rPr lang="en-US" altLang="zh-CN" dirty="0"/>
              <a:t>can</a:t>
            </a:r>
            <a:r>
              <a:rPr lang="zh-CN" altLang="en-US" dirty="0"/>
              <a:t> </a:t>
            </a:r>
            <a:r>
              <a:rPr lang="en-US" altLang="zh-CN" dirty="0"/>
              <a:t>get</a:t>
            </a:r>
            <a:r>
              <a:rPr lang="zh-CN" altLang="en-US" dirty="0"/>
              <a:t> </a:t>
            </a:r>
            <a:r>
              <a:rPr lang="en-US" altLang="zh-CN" dirty="0"/>
              <a:t>a</a:t>
            </a:r>
            <a:r>
              <a:rPr lang="zh-CN" altLang="en-US" dirty="0"/>
              <a:t> </a:t>
            </a:r>
            <a:r>
              <a:rPr lang="en-US" altLang="zh-CN" dirty="0"/>
              <a:t>pool to do the further selection.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0000"/>
                </a:solidFill>
                <a:effectLst/>
                <a:latin typeface="Calibri" panose="020F0502020204030204" pitchFamily="34" charset="0"/>
                <a:ea typeface="宋体" panose="02010600030101010101" pitchFamily="2" charset="-122"/>
                <a:cs typeface="+mn-cs"/>
              </a:rPr>
              <a:t>To better improve the accuracy, we can further utilize some neural network models to help user make better fusion, or detail selection.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rgbClr val="000000"/>
                </a:solidFill>
                <a:effectLst/>
                <a:latin typeface="Calibri" panose="020F0502020204030204" pitchFamily="34" charset="0"/>
                <a:ea typeface="宋体" panose="02010600030101010101" pitchFamily="2" charset="-122"/>
                <a:cs typeface="+mn-cs"/>
              </a:rPr>
              <a:t>To implement that, we need extra features and label data to train a ranking model in there. In this dataset, we can also do it, because we have the item orders information. But this part is a little bit time consuming, I will leave it in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273344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Till now, I am not able to show the demo. I finished the whole blue pipeline in a 10% target dataset, and make simulation the calculation by retrieving dataset with time moving forward.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but </a:t>
            </a:r>
            <a:r>
              <a:rPr lang="en-US" dirty="0"/>
              <a:t>I am still working on </a:t>
            </a:r>
            <a:r>
              <a:rPr lang="en-US" altLang="zh-CN" dirty="0"/>
              <a:t>the connection with frontend, website rendering part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engineering aspect, I think the most difficult one is the data storing and loading part, since the offline result is really large in recommendation system</a:t>
            </a:r>
            <a:r>
              <a:rPr lang="en-US" altLang="zh-CN" dirty="0"/>
              <a:t>, and it is also timeseries. I am still trying to figure it out on </a:t>
            </a:r>
            <a:r>
              <a:rPr lang="en-US" altLang="zh-CN" dirty="0" err="1"/>
              <a:t>mongoDB</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evaluation, A/B test is obviously not available in this dataset on this period since there is no influenced user-item interaction generated by the system build there</a:t>
            </a:r>
            <a:r>
              <a:rPr lang="en-US" altLang="zh-CN" dirty="0"/>
              <a:t>. The precision and recall can be tried in this case, but I think it is just a kind of measurement that calculate how much similar that the models in this system as the original existed system in </a:t>
            </a:r>
            <a:r>
              <a:rPr lang="en-US" altLang="zh-CN" dirty="0" err="1"/>
              <a:t>JingDong</a:t>
            </a:r>
            <a:r>
              <a:rPr lang="en-US" altLang="zh-CN" dirty="0"/>
              <a:t> at that time. So, to evaluate such system, I think the dataset from online testing may be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future, I may try different dataset that without encoding the item and user id, which may have more intuitive recommendation result. Or probably try to incorporate some neural network models in there. Off course the speed of the response will need to be considered.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my project. I will finish the rest of the frontend part, And try to make the system more complete in the final report.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24986399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7" name="Group 6"/>
          <p:cNvGrpSpPr/>
          <p:nvPr userDrawn="1"/>
        </p:nvGrpSpPr>
        <p:grpSpPr>
          <a:xfrm>
            <a:off x="0" y="12207"/>
            <a:ext cx="9144000" cy="557"/>
            <a:chOff x="0" y="12207"/>
            <a:chExt cx="9144000" cy="557"/>
          </a:xfrm>
        </p:grpSpPr>
        <p:cxnSp>
          <p:nvCxnSpPr>
            <p:cNvPr id="21" name="Straight Connector 20"/>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236066" y="-14942"/>
            <a:ext cx="2324100" cy="1320800"/>
          </a:xfrm>
          <a:prstGeom prst="rect">
            <a:avLst/>
          </a:prstGeom>
        </p:spPr>
      </p:pic>
      <p:grpSp>
        <p:nvGrpSpPr>
          <p:cNvPr id="10" name="Group 9"/>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4627391"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227013" y="1709351"/>
            <a:ext cx="8691562"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227013" y="1709351"/>
            <a:ext cx="4214555"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4620526" y="1709351"/>
            <a:ext cx="426947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8691562"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227013"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4661715" y="1112109"/>
            <a:ext cx="4248879"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757889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2" name="Straight Connector 11"/>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7"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6" name="Group 15"/>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827050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grpSp>
        <p:nvGrpSpPr>
          <p:cNvPr id="10" name="Group 9"/>
          <p:cNvGrpSpPr/>
          <p:nvPr userDrawn="1"/>
        </p:nvGrpSpPr>
        <p:grpSpPr>
          <a:xfrm>
            <a:off x="0" y="6419355"/>
            <a:ext cx="9144000" cy="438645"/>
            <a:chOff x="0" y="3956541"/>
            <a:chExt cx="9144000" cy="438645"/>
          </a:xfrm>
        </p:grpSpPr>
        <p:cxnSp>
          <p:nvCxnSpPr>
            <p:cNvPr id="13" name="Straight Connector 12"/>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p:cNvPicPr>
            <a:picLocks noChangeAspect="1"/>
          </p:cNvPicPr>
          <p:nvPr userDrawn="1"/>
        </p:nvPicPr>
        <p:blipFill>
          <a:blip r:embed="rId3"/>
          <a:stretch>
            <a:fillRect/>
          </a:stretch>
        </p:blipFill>
        <p:spPr>
          <a:xfrm>
            <a:off x="5391150" y="6584950"/>
            <a:ext cx="2933700" cy="127000"/>
          </a:xfrm>
          <a:prstGeom prst="rect">
            <a:avLst/>
          </a:prstGeom>
        </p:spPr>
      </p:pic>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12" name="Text Placeholder 2"/>
          <p:cNvSpPr>
            <a:spLocks noGrp="1"/>
          </p:cNvSpPr>
          <p:nvPr>
            <p:ph type="body" sz="quarter" idx="12" hasCustomPrompt="1"/>
          </p:nvPr>
        </p:nvSpPr>
        <p:spPr>
          <a:xfrm>
            <a:off x="227013" y="1709351"/>
            <a:ext cx="4242014"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9" name="Group 18"/>
          <p:cNvGrpSpPr/>
          <p:nvPr userDrawn="1"/>
        </p:nvGrpSpPr>
        <p:grpSpPr>
          <a:xfrm>
            <a:off x="0" y="0"/>
            <a:ext cx="9144000" cy="928827"/>
            <a:chOff x="0" y="2593782"/>
            <a:chExt cx="9144000" cy="928827"/>
          </a:xfrm>
        </p:grpSpPr>
        <p:cxnSp>
          <p:nvCxnSpPr>
            <p:cNvPr id="21" name="Straight Connector 20"/>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075254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7" name="Group 6"/>
          <p:cNvGrpSpPr/>
          <p:nvPr userDrawn="1"/>
        </p:nvGrpSpPr>
        <p:grpSpPr>
          <a:xfrm>
            <a:off x="0" y="6419355"/>
            <a:ext cx="9144000" cy="438645"/>
            <a:chOff x="0" y="4172975"/>
            <a:chExt cx="9144000" cy="438645"/>
          </a:xfrm>
        </p:grpSpPr>
        <p:cxnSp>
          <p:nvCxnSpPr>
            <p:cNvPr id="9" name="Straight Connector 8"/>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 name="Text Placeholder 17"/>
          <p:cNvSpPr>
            <a:spLocks noGrp="1"/>
          </p:cNvSpPr>
          <p:nvPr>
            <p:ph type="body" sz="quarter" idx="13" hasCustomPrompt="1"/>
          </p:nvPr>
        </p:nvSpPr>
        <p:spPr>
          <a:xfrm>
            <a:off x="161128" y="2237110"/>
            <a:ext cx="8805158"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pic>
        <p:nvPicPr>
          <p:cNvPr id="13" name="Picture 12"/>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384668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1"/>
          <p:cNvGrpSpPr/>
          <p:nvPr userDrawn="1"/>
        </p:nvGrpSpPr>
        <p:grpSpPr>
          <a:xfrm>
            <a:off x="0" y="12207"/>
            <a:ext cx="9144000" cy="557"/>
            <a:chOff x="0" y="12207"/>
            <a:chExt cx="9144000" cy="557"/>
          </a:xfrm>
        </p:grpSpPr>
        <p:cxnSp>
          <p:nvCxnSpPr>
            <p:cNvPr id="23" name="Straight Connector 22"/>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21" name="Rectangle 20"/>
          <p:cNvSpPr/>
          <p:nvPr/>
        </p:nvSpPr>
        <p:spPr>
          <a:xfrm>
            <a:off x="0" y="5119112"/>
            <a:ext cx="9144000" cy="17388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9144000" cy="50608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161128" y="5528235"/>
            <a:ext cx="7884696"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pic>
        <p:nvPicPr>
          <p:cNvPr id="8" name="Picture 7"/>
          <p:cNvPicPr>
            <a:picLocks noChangeAspect="1"/>
          </p:cNvPicPr>
          <p:nvPr userDrawn="1"/>
        </p:nvPicPr>
        <p:blipFill>
          <a:blip r:embed="rId2"/>
          <a:stretch>
            <a:fillRect/>
          </a:stretch>
        </p:blipFill>
        <p:spPr>
          <a:xfrm>
            <a:off x="6011207" y="6584950"/>
            <a:ext cx="2933700" cy="127000"/>
          </a:xfrm>
          <a:prstGeom prst="rect">
            <a:avLst/>
          </a:prstGeom>
        </p:spPr>
      </p:pic>
      <p:grpSp>
        <p:nvGrpSpPr>
          <p:cNvPr id="14" name="Group 13"/>
          <p:cNvGrpSpPr/>
          <p:nvPr userDrawn="1"/>
        </p:nvGrpSpPr>
        <p:grpSpPr>
          <a:xfrm>
            <a:off x="0" y="5067118"/>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444024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743858" y="1570617"/>
            <a:ext cx="7672698"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3309938" y="5206137"/>
            <a:ext cx="5565775"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8600" y="1561545"/>
            <a:ext cx="557893"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8320315" y="4701328"/>
            <a:ext cx="557893" cy="371928"/>
          </a:xfrm>
          <a:prstGeom prst="rect">
            <a:avLst/>
          </a:prstGeom>
        </p:spPr>
      </p:pic>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5162932" y="1578919"/>
            <a:ext cx="3755643"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5162933" y="5766677"/>
            <a:ext cx="3755642"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8920"/>
            <a:ext cx="4242014"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227013" y="1006103"/>
            <a:ext cx="7317473"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1470234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5067207" y="1573229"/>
            <a:ext cx="1851807"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7023274" y="1573229"/>
            <a:ext cx="183949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5067207" y="3914118"/>
            <a:ext cx="1851807"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7023274" y="3914118"/>
            <a:ext cx="183949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 name="Slide Number Placeholder 1"/>
          <p:cNvSpPr>
            <a:spLocks noGrp="1"/>
          </p:cNvSpPr>
          <p:nvPr>
            <p:ph type="sldNum" sz="quarter" idx="22"/>
          </p:nvPr>
        </p:nvSpPr>
        <p:spPr/>
        <p:txBody>
          <a:bodyPr/>
          <a:lstStyle/>
          <a:p>
            <a:fld id="{12342C3A-DD85-7843-B416-BD52AB030D59}" type="slidenum">
              <a:rPr lang="en-US" smtClean="0"/>
              <a:pPr/>
              <a:t>‹#›</a:t>
            </a:fld>
            <a:endParaRPr lang="en-US" dirty="0"/>
          </a:p>
        </p:txBody>
      </p:sp>
      <p:sp>
        <p:nvSpPr>
          <p:cNvPr id="10" name="Text Placeholder 2"/>
          <p:cNvSpPr>
            <a:spLocks noGrp="1"/>
          </p:cNvSpPr>
          <p:nvPr>
            <p:ph type="body" sz="quarter" idx="12" hasCustomPrompt="1"/>
          </p:nvPr>
        </p:nvSpPr>
        <p:spPr>
          <a:xfrm>
            <a:off x="227013" y="1572054"/>
            <a:ext cx="4242014"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12400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239486" y="1578919"/>
            <a:ext cx="4557485"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4884057" y="3690747"/>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4884057" y="1578919"/>
            <a:ext cx="2220685"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7206343" y="1572054"/>
            <a:ext cx="1720170"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239486"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239939"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2652483"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
        <p:nvSpPr>
          <p:cNvPr id="8" name="Text Placeholder 3"/>
          <p:cNvSpPr>
            <a:spLocks noGrp="1"/>
          </p:cNvSpPr>
          <p:nvPr>
            <p:ph type="body" sz="quarter" idx="28" hasCustomPrompt="1"/>
          </p:nvPr>
        </p:nvSpPr>
        <p:spPr>
          <a:xfrm>
            <a:off x="6623811" y="2004541"/>
            <a:ext cx="2271486"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6624264" y="1586342"/>
            <a:ext cx="2263775"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229186" y="1585784"/>
            <a:ext cx="6241143"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Tree>
    <p:extLst>
      <p:ext uri="{BB962C8B-B14F-4D97-AF65-F5344CB8AC3E}">
        <p14:creationId xmlns:p14="http://schemas.microsoft.com/office/powerpoint/2010/main" val="3210053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227013" y="1585784"/>
            <a:ext cx="848155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246744" y="1578919"/>
            <a:ext cx="421744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246742"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4672705" y="1572054"/>
            <a:ext cx="4217756"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4673015" y="5043714"/>
            <a:ext cx="4217445"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227013" y="418353"/>
            <a:ext cx="7303340"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0" y="5245111"/>
            <a:ext cx="9144000" cy="1612889"/>
            <a:chOff x="-1276426" y="5245111"/>
            <a:chExt cx="9144000" cy="1612889"/>
          </a:xfrm>
        </p:grpSpPr>
        <p:cxnSp>
          <p:nvCxnSpPr>
            <p:cNvPr id="8" name="Straight Connector 7"/>
            <p:cNvCxnSpPr/>
            <p:nvPr/>
          </p:nvCxnSpPr>
          <p:spPr>
            <a:xfrm>
              <a:off x="4822622" y="524511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276426" y="524566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76426" y="5272276"/>
              <a:ext cx="9144000" cy="158572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371600" y="5240939"/>
            <a:ext cx="6400800"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05428" y="678404"/>
            <a:ext cx="3544298" cy="3028003"/>
          </a:xfrm>
          <a:prstGeom prst="rect">
            <a:avLst/>
          </a:prstGeom>
        </p:spPr>
      </p:pic>
      <p:pic>
        <p:nvPicPr>
          <p:cNvPr id="5" name="Picture 4"/>
          <p:cNvPicPr>
            <a:picLocks noChangeAspect="1"/>
          </p:cNvPicPr>
          <p:nvPr userDrawn="1"/>
        </p:nvPicPr>
        <p:blipFill>
          <a:blip r:embed="rId3"/>
          <a:stretch>
            <a:fillRect/>
          </a:stretch>
        </p:blipFill>
        <p:spPr>
          <a:xfrm>
            <a:off x="3352800"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59223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5"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4" name="Picture 13"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6"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0" name="Text Placeholder 19"/>
          <p:cNvSpPr>
            <a:spLocks noGrp="1"/>
          </p:cNvSpPr>
          <p:nvPr>
            <p:ph type="body" sz="quarter" idx="14" hasCustomPrompt="1"/>
          </p:nvPr>
        </p:nvSpPr>
        <p:spPr>
          <a:xfrm>
            <a:off x="115889" y="4898571"/>
            <a:ext cx="5008936"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786187" y="0"/>
            <a:ext cx="5357812" cy="6858000"/>
          </a:xfrm>
          <a:prstGeom prst="rect">
            <a:avLst/>
          </a:prstGeom>
        </p:spPr>
      </p:pic>
      <p:sp>
        <p:nvSpPr>
          <p:cNvPr id="12" name="Text Placeholder 19"/>
          <p:cNvSpPr>
            <a:spLocks noGrp="1"/>
          </p:cNvSpPr>
          <p:nvPr>
            <p:ph type="body" sz="quarter" idx="14" hasCustomPrompt="1"/>
          </p:nvPr>
        </p:nvSpPr>
        <p:spPr>
          <a:xfrm>
            <a:off x="115889" y="4898571"/>
            <a:ext cx="5008936" cy="1256167"/>
          </a:xfrm>
          <a:prstGeom prst="rect">
            <a:avLst/>
          </a:prstGeom>
        </p:spPr>
        <p:txBody>
          <a:bodyPr/>
          <a:lstStyle>
            <a:lvl1pPr marL="0" indent="0">
              <a:lnSpc>
                <a:spcPct val="130000"/>
              </a:lnSpc>
              <a:spcBef>
                <a:spcPts val="0"/>
              </a:spcBef>
              <a:spcAft>
                <a:spcPts val="0"/>
              </a:spcAft>
              <a:buNone/>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p:txBody>
      </p:sp>
      <p:sp>
        <p:nvSpPr>
          <p:cNvPr id="13" name="Text Placeholder 26"/>
          <p:cNvSpPr>
            <a:spLocks noGrp="1"/>
          </p:cNvSpPr>
          <p:nvPr>
            <p:ph type="body" sz="quarter" idx="15" hasCustomPrompt="1"/>
          </p:nvPr>
        </p:nvSpPr>
        <p:spPr>
          <a:xfrm>
            <a:off x="123825" y="3534870"/>
            <a:ext cx="4993528"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dirty="0"/>
              <a:t>Subtitle line that can be up to 2 lines of text if it needs to be</a:t>
            </a:r>
          </a:p>
        </p:txBody>
      </p:sp>
      <p:sp>
        <p:nvSpPr>
          <p:cNvPr id="16"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grpSp>
        <p:nvGrpSpPr>
          <p:cNvPr id="9" name="Group 8"/>
          <p:cNvGrpSpPr/>
          <p:nvPr userDrawn="1"/>
        </p:nvGrpSpPr>
        <p:grpSpPr>
          <a:xfrm>
            <a:off x="0" y="6419355"/>
            <a:ext cx="9144000" cy="438645"/>
            <a:chOff x="0" y="4172975"/>
            <a:chExt cx="9144000" cy="438645"/>
          </a:xfrm>
        </p:grpSpPr>
        <p:cxnSp>
          <p:nvCxnSpPr>
            <p:cNvPr id="11" name="Straight Connector 10"/>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userDrawn="1"/>
        </p:nvGrpSpPr>
        <p:grpSpPr>
          <a:xfrm>
            <a:off x="0" y="12207"/>
            <a:ext cx="9144000" cy="557"/>
            <a:chOff x="0" y="12207"/>
            <a:chExt cx="9144000" cy="557"/>
          </a:xfrm>
        </p:grpSpPr>
        <p:cxnSp>
          <p:nvCxnSpPr>
            <p:cNvPr id="20" name="Straight Connector 19"/>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5" name="Picture 14"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27063" y="1170132"/>
            <a:ext cx="5216937" cy="5687868"/>
          </a:xfrm>
          <a:prstGeom prst="rect">
            <a:avLst/>
          </a:prstGeom>
        </p:spPr>
      </p:pic>
      <p:sp>
        <p:nvSpPr>
          <p:cNvPr id="20" name="Text Placeholder 26"/>
          <p:cNvSpPr>
            <a:spLocks noGrp="1"/>
          </p:cNvSpPr>
          <p:nvPr>
            <p:ph type="body" sz="quarter" idx="16" hasCustomPrompt="1"/>
          </p:nvPr>
        </p:nvSpPr>
        <p:spPr>
          <a:xfrm>
            <a:off x="123826" y="3534870"/>
            <a:ext cx="3828116"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1" name="Text Placeholder 17"/>
          <p:cNvSpPr>
            <a:spLocks noGrp="1"/>
          </p:cNvSpPr>
          <p:nvPr>
            <p:ph type="body" sz="quarter" idx="13" hasCustomPrompt="1"/>
          </p:nvPr>
        </p:nvSpPr>
        <p:spPr>
          <a:xfrm>
            <a:off x="123825" y="1725705"/>
            <a:ext cx="5000999" cy="1648865"/>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Presentation title that can be up to 2 lines long</a:t>
            </a:r>
          </a:p>
        </p:txBody>
      </p:sp>
      <p:sp>
        <p:nvSpPr>
          <p:cNvPr id="12" name="Text Placeholder 19"/>
          <p:cNvSpPr>
            <a:spLocks noGrp="1"/>
          </p:cNvSpPr>
          <p:nvPr>
            <p:ph type="body" sz="quarter" idx="14" hasCustomPrompt="1"/>
          </p:nvPr>
        </p:nvSpPr>
        <p:spPr>
          <a:xfrm>
            <a:off x="115889" y="4898571"/>
            <a:ext cx="3845138"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grpSp>
        <p:nvGrpSpPr>
          <p:cNvPr id="9" name="Group 8"/>
          <p:cNvGrpSpPr/>
          <p:nvPr userDrawn="1"/>
        </p:nvGrpSpPr>
        <p:grpSpPr>
          <a:xfrm>
            <a:off x="0" y="6419355"/>
            <a:ext cx="9144000" cy="438645"/>
            <a:chOff x="0" y="4172975"/>
            <a:chExt cx="9144000" cy="438645"/>
          </a:xfrm>
        </p:grpSpPr>
        <p:cxnSp>
          <p:nvCxnSpPr>
            <p:cNvPr id="10" name="Straight Connector 9"/>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0" y="12207"/>
            <a:ext cx="9144000" cy="557"/>
            <a:chOff x="0" y="12207"/>
            <a:chExt cx="9144000" cy="557"/>
          </a:xfrm>
        </p:grpSpPr>
        <p:cxnSp>
          <p:nvCxnSpPr>
            <p:cNvPr id="18" name="Straight Connector 17"/>
            <p:cNvCxnSpPr/>
            <p:nvPr/>
          </p:nvCxnSpPr>
          <p:spPr>
            <a:xfrm flipH="1">
              <a:off x="0" y="12207"/>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3044952" y="12764"/>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6" name="Picture 15" descr="top-logo.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44475" y="-6350"/>
            <a:ext cx="2298700" cy="1306365"/>
          </a:xfrm>
          <a:prstGeom prst="rect">
            <a:avLst/>
          </a:prstGeom>
        </p:spPr>
      </p:pic>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227013" y="1709351"/>
            <a:ext cx="8691562"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
        <p:nvSpPr>
          <p:cNvPr id="7" name="Title 1"/>
          <p:cNvSpPr>
            <a:spLocks noGrp="1"/>
          </p:cNvSpPr>
          <p:nvPr>
            <p:ph type="title" hasCustomPrompt="1"/>
          </p:nvPr>
        </p:nvSpPr>
        <p:spPr>
          <a:xfrm>
            <a:off x="227013" y="418353"/>
            <a:ext cx="7303340" cy="535863"/>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4"/>
          <p:cNvSpPr>
            <a:spLocks noGrp="1"/>
          </p:cNvSpPr>
          <p:nvPr>
            <p:ph type="body" sz="quarter" idx="13" hasCustomPrompt="1"/>
          </p:nvPr>
        </p:nvSpPr>
        <p:spPr>
          <a:xfrm>
            <a:off x="227013" y="1006103"/>
            <a:ext cx="869156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2.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4.xml"/><Relationship Id="rId1" Type="http://schemas.openxmlformats.org/officeDocument/2006/relationships/slideLayout" Target="../slideLayouts/slideLayout18.xml"/><Relationship Id="rId4" Type="http://schemas.openxmlformats.org/officeDocument/2006/relationships/image" Target="../media/image2.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theme" Target="../theme/theme6.xml"/><Relationship Id="rId1" Type="http://schemas.openxmlformats.org/officeDocument/2006/relationships/slideLayout" Target="../slideLayouts/slideLayout21.xml"/><Relationship Id="rId4" Type="http://schemas.openxmlformats.org/officeDocument/2006/relationships/image" Target="../media/image2.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2.emf"/><Relationship Id="rId5" Type="http://schemas.openxmlformats.org/officeDocument/2006/relationships/image" Target="../media/image11.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emf"/><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1.emf"/><Relationship Id="rId5" Type="http://schemas.openxmlformats.org/officeDocument/2006/relationships/theme" Target="../theme/theme8.xml"/><Relationship Id="rId4" Type="http://schemas.openxmlformats.org/officeDocument/2006/relationships/slideLayout" Target="../slideLayouts/slideLayout2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Straight Connector 8"/>
          <p:cNvCxnSpPr/>
          <p:nvPr/>
        </p:nvCxnSpPr>
        <p:spPr>
          <a:xfrm>
            <a:off x="6099048" y="641935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0" y="641991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0" y="644652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8"/>
          <a:stretch>
            <a:fillRect/>
          </a:stretch>
        </p:blipFill>
        <p:spPr>
          <a:xfrm>
            <a:off x="5391150" y="6584950"/>
            <a:ext cx="2933700" cy="127000"/>
          </a:xfrm>
          <a:prstGeom prst="rect">
            <a:avLst/>
          </a:prstGeom>
        </p:spPr>
      </p:pic>
      <p:sp>
        <p:nvSpPr>
          <p:cNvPr id="6" name="Slide Number Placeholder 1"/>
          <p:cNvSpPr>
            <a:spLocks noGrp="1"/>
          </p:cNvSpPr>
          <p:nvPr userDrawn="1">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5" name="Group 4"/>
          <p:cNvGrpSpPr/>
          <p:nvPr userDrawn="1"/>
        </p:nvGrpSpPr>
        <p:grpSpPr>
          <a:xfrm>
            <a:off x="0" y="0"/>
            <a:ext cx="9144000" cy="928827"/>
            <a:chOff x="0" y="0"/>
            <a:chExt cx="9144000" cy="928827"/>
          </a:xfrm>
        </p:grpSpPr>
        <p:cxnSp>
          <p:nvCxnSpPr>
            <p:cNvPr id="17" name="Straight Connector 16"/>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rotWithShape="1">
            <a:blip r:embed="rId9" cstate="screen">
              <a:extLst>
                <a:ext uri="{28A0092B-C50C-407E-A947-70E740481C1C}">
                  <a14:useLocalDpi xmlns:a14="http://schemas.microsoft.com/office/drawing/2010/main"/>
                </a:ext>
              </a:extLst>
            </a:blip>
            <a:srcRect t="13018" r="68665"/>
            <a:stretch/>
          </p:blipFill>
          <p:spPr>
            <a:xfrm>
              <a:off x="8323018" y="0"/>
              <a:ext cx="588774" cy="928827"/>
            </a:xfrm>
            <a:prstGeom prst="rect">
              <a:avLst/>
            </a:prstGeom>
          </p:spPr>
        </p:pic>
      </p:gr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4172975"/>
            <a:chExt cx="9144000" cy="438645"/>
          </a:xfrm>
        </p:grpSpPr>
        <p:cxnSp>
          <p:nvCxnSpPr>
            <p:cNvPr id="7" name="Straight Connector 6"/>
            <p:cNvCxnSpPr/>
            <p:nvPr/>
          </p:nvCxnSpPr>
          <p:spPr>
            <a:xfrm flipH="1">
              <a:off x="0" y="4172975"/>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3044952" y="4173532"/>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4200140"/>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3"/>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4"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5"/>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3" name="Group 12"/>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6419355"/>
            <a:ext cx="9144000" cy="438645"/>
            <a:chOff x="0" y="3956541"/>
            <a:chExt cx="9144000" cy="438645"/>
          </a:xfrm>
        </p:grpSpPr>
        <p:cxnSp>
          <p:nvCxnSpPr>
            <p:cNvPr id="7" name="Straight Connector 6"/>
            <p:cNvCxnSpPr/>
            <p:nvPr/>
          </p:nvCxnSpPr>
          <p:spPr>
            <a:xfrm>
              <a:off x="6099048" y="3956541"/>
              <a:ext cx="3044952"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0" y="3957098"/>
              <a:ext cx="6099048"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0" y="3983706"/>
              <a:ext cx="9144000"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userDrawn="1"/>
        </p:nvPicPr>
        <p:blipFill>
          <a:blip r:embed="rId6"/>
          <a:stretch>
            <a:fillRect/>
          </a:stretch>
        </p:blipFill>
        <p:spPr>
          <a:xfrm>
            <a:off x="5391150" y="6584950"/>
            <a:ext cx="2933700" cy="127000"/>
          </a:xfrm>
          <a:prstGeom prst="rect">
            <a:avLst/>
          </a:prstGeom>
        </p:spPr>
      </p:pic>
      <p:sp>
        <p:nvSpPr>
          <p:cNvPr id="10" name="Slide Number Placeholder 1"/>
          <p:cNvSpPr>
            <a:spLocks noGrp="1"/>
          </p:cNvSpPr>
          <p:nvPr>
            <p:ph type="sldNum" sz="quarter" idx="4"/>
          </p:nvPr>
        </p:nvSpPr>
        <p:spPr>
          <a:xfrm>
            <a:off x="8546351"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grpSp>
        <p:nvGrpSpPr>
          <p:cNvPr id="14" name="Group 13"/>
          <p:cNvGrpSpPr/>
          <p:nvPr userDrawn="1"/>
        </p:nvGrpSpPr>
        <p:grpSpPr>
          <a:xfrm>
            <a:off x="0" y="0"/>
            <a:ext cx="9144000" cy="928827"/>
            <a:chOff x="0" y="2593782"/>
            <a:chExt cx="9144000" cy="928827"/>
          </a:xfrm>
        </p:grpSpPr>
        <p:cxnSp>
          <p:nvCxnSpPr>
            <p:cNvPr id="15" name="Straight Connector 14"/>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7"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123826" y="3534870"/>
            <a:ext cx="8060950" cy="1204686"/>
          </a:xfrm>
        </p:spPr>
        <p:txBody>
          <a:bodyPr/>
          <a:lstStyle/>
          <a:p>
            <a:r>
              <a:rPr lang="en-US" dirty="0"/>
              <a:t>Focus on the implementation of System Architecture</a:t>
            </a:r>
          </a:p>
        </p:txBody>
      </p:sp>
      <p:sp>
        <p:nvSpPr>
          <p:cNvPr id="3" name="Text Placeholder 2"/>
          <p:cNvSpPr>
            <a:spLocks noGrp="1"/>
          </p:cNvSpPr>
          <p:nvPr>
            <p:ph type="body" sz="quarter" idx="13"/>
          </p:nvPr>
        </p:nvSpPr>
        <p:spPr>
          <a:xfrm>
            <a:off x="123825" y="1725705"/>
            <a:ext cx="6841751" cy="1648865"/>
          </a:xfrm>
        </p:spPr>
        <p:txBody>
          <a:bodyPr/>
          <a:lstStyle/>
          <a:p>
            <a:r>
              <a:rPr lang="en-US" sz="3600" dirty="0"/>
              <a:t>Recommendation</a:t>
            </a:r>
            <a:r>
              <a:rPr lang="en-US" sz="3200" dirty="0"/>
              <a:t> System</a:t>
            </a:r>
          </a:p>
        </p:txBody>
      </p:sp>
      <p:sp>
        <p:nvSpPr>
          <p:cNvPr id="4" name="Text Placeholder 3"/>
          <p:cNvSpPr>
            <a:spLocks noGrp="1"/>
          </p:cNvSpPr>
          <p:nvPr>
            <p:ph type="body" sz="quarter" idx="14"/>
          </p:nvPr>
        </p:nvSpPr>
        <p:spPr/>
        <p:txBody>
          <a:bodyPr/>
          <a:lstStyle/>
          <a:p>
            <a:r>
              <a:rPr lang="en-US" altLang="zh-CN" dirty="0"/>
              <a:t>Wei</a:t>
            </a:r>
            <a:r>
              <a:rPr lang="zh-CN" altLang="en-US" dirty="0"/>
              <a:t> </a:t>
            </a:r>
            <a:r>
              <a:rPr lang="en-US" altLang="zh-CN" dirty="0"/>
              <a:t>Yang</a:t>
            </a:r>
            <a:endParaRPr lang="en-US" dirty="0"/>
          </a:p>
        </p:txBody>
      </p:sp>
    </p:spTree>
    <p:extLst>
      <p:ext uri="{BB962C8B-B14F-4D97-AF65-F5344CB8AC3E}">
        <p14:creationId xmlns:p14="http://schemas.microsoft.com/office/powerpoint/2010/main" val="912756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Thanks for listening</a:t>
            </a:r>
          </a:p>
          <a:p>
            <a:r>
              <a:rPr lang="en-US" dirty="0"/>
              <a:t>Wei Yang</a:t>
            </a:r>
          </a:p>
        </p:txBody>
      </p:sp>
    </p:spTree>
    <p:extLst>
      <p:ext uri="{BB962C8B-B14F-4D97-AF65-F5344CB8AC3E}">
        <p14:creationId xmlns:p14="http://schemas.microsoft.com/office/powerpoint/2010/main" val="202976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altLang="zh-CN" sz="2400" dirty="0"/>
              <a:t>Data</a:t>
            </a:r>
            <a:r>
              <a:rPr lang="zh-CN" altLang="en-US" sz="2400" dirty="0"/>
              <a:t> </a:t>
            </a:r>
            <a:r>
              <a:rPr lang="en-US" altLang="zh-CN" sz="2400" dirty="0"/>
              <a:t>description</a:t>
            </a:r>
          </a:p>
          <a:p>
            <a:r>
              <a:rPr lang="en-US" altLang="zh-CN" sz="2400" dirty="0"/>
              <a:t>System framework</a:t>
            </a:r>
          </a:p>
          <a:p>
            <a:pPr lvl="1"/>
            <a:r>
              <a:rPr lang="en-US" altLang="zh-CN" sz="2000" dirty="0"/>
              <a:t>Offline part</a:t>
            </a:r>
          </a:p>
          <a:p>
            <a:pPr lvl="1"/>
            <a:r>
              <a:rPr lang="en-US" altLang="zh-CN" sz="2000" dirty="0"/>
              <a:t>Online part</a:t>
            </a:r>
          </a:p>
          <a:p>
            <a:r>
              <a:rPr lang="en-US" altLang="zh-CN" sz="2200" dirty="0"/>
              <a:t>Improved case</a:t>
            </a:r>
          </a:p>
          <a:p>
            <a:r>
              <a:rPr lang="en-US" altLang="zh-CN" sz="2200" dirty="0"/>
              <a:t>Difficulties and future plan</a:t>
            </a:r>
            <a:endParaRPr lang="en-US" altLang="zh-CN" sz="2000" dirty="0"/>
          </a:p>
          <a:p>
            <a:endParaRPr lang="en-US" altLang="zh-CN" sz="2400" dirty="0"/>
          </a:p>
          <a:p>
            <a:endParaRPr lang="en-US" altLang="zh-CN" sz="2400" dirty="0"/>
          </a:p>
          <a:p>
            <a:pPr marL="0" indent="0">
              <a:buNone/>
            </a:pPr>
            <a:endParaRPr lang="en-US" altLang="zh-CN" sz="2400" dirty="0"/>
          </a:p>
          <a:p>
            <a:endParaRPr lang="en-US" sz="24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a:t>
            </a:fld>
            <a:endParaRPr lang="en-US" dirty="0"/>
          </a:p>
        </p:txBody>
      </p:sp>
      <p:sp>
        <p:nvSpPr>
          <p:cNvPr id="4" name="Title 3"/>
          <p:cNvSpPr>
            <a:spLocks noGrp="1"/>
          </p:cNvSpPr>
          <p:nvPr>
            <p:ph type="title"/>
          </p:nvPr>
        </p:nvSpPr>
        <p:spPr/>
        <p:txBody>
          <a:bodyPr/>
          <a:lstStyle/>
          <a:p>
            <a:r>
              <a:rPr lang="en-US" altLang="zh-CN" dirty="0"/>
              <a:t>Outline</a:t>
            </a:r>
            <a:endParaRPr lang="en-US" dirty="0"/>
          </a:p>
        </p:txBody>
      </p:sp>
      <p:sp>
        <p:nvSpPr>
          <p:cNvPr id="5" name="Text Placeholder 4"/>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2360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itle 3"/>
          <p:cNvSpPr>
            <a:spLocks noGrp="1"/>
          </p:cNvSpPr>
          <p:nvPr>
            <p:ph type="title"/>
          </p:nvPr>
        </p:nvSpPr>
        <p:spPr/>
        <p:txBody>
          <a:bodyPr/>
          <a:lstStyle/>
          <a:p>
            <a:r>
              <a:rPr lang="en-US" altLang="zh-CN" dirty="0"/>
              <a:t>Data</a:t>
            </a:r>
            <a:r>
              <a:rPr lang="zh-CN" altLang="en-US" dirty="0"/>
              <a:t> </a:t>
            </a:r>
            <a:r>
              <a:rPr lang="en-US" altLang="zh-CN" dirty="0"/>
              <a:t>description</a:t>
            </a:r>
            <a:br>
              <a:rPr lang="en-US" altLang="zh-CN" dirty="0"/>
            </a:br>
            <a:endParaRPr lang="en-US" dirty="0"/>
          </a:p>
        </p:txBody>
      </p:sp>
      <p:sp>
        <p:nvSpPr>
          <p:cNvPr id="5" name="Text Placeholder 4"/>
          <p:cNvSpPr>
            <a:spLocks noGrp="1"/>
          </p:cNvSpPr>
          <p:nvPr>
            <p:ph type="body" sz="quarter" idx="13"/>
          </p:nvPr>
        </p:nvSpPr>
        <p:spPr/>
        <p:txBody>
          <a:bodyPr/>
          <a:lstStyle/>
          <a:p>
            <a:r>
              <a:rPr lang="en-US" dirty="0"/>
              <a:t>ER graph</a:t>
            </a:r>
          </a:p>
        </p:txBody>
      </p:sp>
      <p:pic>
        <p:nvPicPr>
          <p:cNvPr id="10" name="Content Placeholder 3">
            <a:extLst>
              <a:ext uri="{FF2B5EF4-FFF2-40B4-BE49-F238E27FC236}">
                <a16:creationId xmlns:a16="http://schemas.microsoft.com/office/drawing/2014/main" id="{A73A2204-E690-43AC-B06C-90D5F59E0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908" y="1828813"/>
            <a:ext cx="5052434" cy="4360045"/>
          </a:xfrm>
          <a:prstGeom prst="rect">
            <a:avLst/>
          </a:prstGeom>
        </p:spPr>
      </p:pic>
      <p:grpSp>
        <p:nvGrpSpPr>
          <p:cNvPr id="12" name="Group 11">
            <a:extLst>
              <a:ext uri="{FF2B5EF4-FFF2-40B4-BE49-F238E27FC236}">
                <a16:creationId xmlns:a16="http://schemas.microsoft.com/office/drawing/2014/main" id="{5ECB449B-A994-44C8-8BEB-9CCED52B4875}"/>
              </a:ext>
            </a:extLst>
          </p:cNvPr>
          <p:cNvGrpSpPr/>
          <p:nvPr/>
        </p:nvGrpSpPr>
        <p:grpSpPr>
          <a:xfrm>
            <a:off x="2424606" y="2084781"/>
            <a:ext cx="4577737" cy="4088115"/>
            <a:chOff x="842296" y="2418736"/>
            <a:chExt cx="4577737" cy="4088115"/>
          </a:xfrm>
        </p:grpSpPr>
        <p:sp>
          <p:nvSpPr>
            <p:cNvPr id="13" name="Rectangle 12">
              <a:extLst>
                <a:ext uri="{FF2B5EF4-FFF2-40B4-BE49-F238E27FC236}">
                  <a16:creationId xmlns:a16="http://schemas.microsoft.com/office/drawing/2014/main" id="{918B61A8-101D-455F-99C8-76B045817BCA}"/>
                </a:ext>
              </a:extLst>
            </p:cNvPr>
            <p:cNvSpPr/>
            <p:nvPr/>
          </p:nvSpPr>
          <p:spPr>
            <a:xfrm>
              <a:off x="842296" y="5575289"/>
              <a:ext cx="987614" cy="78720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E2FF1-5B3B-4110-BF02-3F6A24B35B12}"/>
                </a:ext>
              </a:extLst>
            </p:cNvPr>
            <p:cNvSpPr/>
            <p:nvPr/>
          </p:nvSpPr>
          <p:spPr>
            <a:xfrm>
              <a:off x="2559714" y="3256038"/>
              <a:ext cx="1388212" cy="20739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62DE4C-83F1-45A9-B694-B4F41DF3447D}"/>
                </a:ext>
              </a:extLst>
            </p:cNvPr>
            <p:cNvSpPr/>
            <p:nvPr/>
          </p:nvSpPr>
          <p:spPr>
            <a:xfrm>
              <a:off x="842296" y="2418736"/>
              <a:ext cx="987614" cy="1025843"/>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7">
              <a:extLst>
                <a:ext uri="{FF2B5EF4-FFF2-40B4-BE49-F238E27FC236}">
                  <a16:creationId xmlns:a16="http://schemas.microsoft.com/office/drawing/2014/main" id="{20A7F8ED-6350-4406-8690-86F4C66FBC9E}"/>
                </a:ext>
              </a:extLst>
            </p:cNvPr>
            <p:cNvSpPr/>
            <p:nvPr/>
          </p:nvSpPr>
          <p:spPr>
            <a:xfrm>
              <a:off x="4475124" y="5178537"/>
              <a:ext cx="944909" cy="132831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8879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Summary</a:t>
            </a:r>
          </a:p>
          <a:p>
            <a:pPr lvl="1"/>
            <a:r>
              <a:rPr lang="en-US" dirty="0"/>
              <a:t>30 successive days</a:t>
            </a:r>
          </a:p>
          <a:p>
            <a:pPr lvl="1"/>
            <a:r>
              <a:rPr lang="en-US" dirty="0"/>
              <a:t>31868 SKU (</a:t>
            </a:r>
            <a:r>
              <a:rPr lang="en-US" altLang="zh-CN" dirty="0"/>
              <a:t>items)</a:t>
            </a:r>
            <a:endParaRPr lang="en-US" dirty="0"/>
          </a:p>
          <a:p>
            <a:pPr lvl="1"/>
            <a:r>
              <a:rPr lang="en-US" dirty="0"/>
              <a:t>457298 users</a:t>
            </a:r>
          </a:p>
          <a:p>
            <a:pPr lvl="1"/>
            <a:r>
              <a:rPr lang="en-US" dirty="0"/>
              <a:t>20214515 click records</a:t>
            </a:r>
          </a:p>
          <a:p>
            <a:r>
              <a:rPr lang="en-US" dirty="0"/>
              <a:t>Cleaning</a:t>
            </a:r>
          </a:p>
          <a:p>
            <a:pPr lvl="1"/>
            <a:r>
              <a:rPr lang="en-US" dirty="0"/>
              <a:t>Remove click records with the same </a:t>
            </a:r>
            <a:r>
              <a:rPr lang="en-US" dirty="0" err="1"/>
              <a:t>user_ID</a:t>
            </a:r>
            <a:r>
              <a:rPr lang="en-US" dirty="0"/>
              <a:t> and </a:t>
            </a:r>
            <a:r>
              <a:rPr lang="en-US" dirty="0" err="1"/>
              <a:t>request_time</a:t>
            </a:r>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altLang="zh-CN" dirty="0"/>
              <a:t>Data</a:t>
            </a:r>
            <a:r>
              <a:rPr lang="zh-CN" altLang="en-US" dirty="0"/>
              <a:t> </a:t>
            </a:r>
            <a:r>
              <a:rPr lang="en-US" altLang="zh-CN" dirty="0"/>
              <a:t>description</a:t>
            </a:r>
            <a:br>
              <a:rPr lang="en-US" altLang="zh-CN" dirty="0"/>
            </a:br>
            <a:endParaRPr lang="en-US" dirty="0"/>
          </a:p>
        </p:txBody>
      </p:sp>
      <p:sp>
        <p:nvSpPr>
          <p:cNvPr id="5" name="Text Placeholder 4"/>
          <p:cNvSpPr>
            <a:spLocks noGrp="1"/>
          </p:cNvSpPr>
          <p:nvPr>
            <p:ph type="body" sz="quarter" idx="13"/>
          </p:nvPr>
        </p:nvSpPr>
        <p:spPr/>
        <p:txBody>
          <a:bodyPr/>
          <a:lstStyle/>
          <a:p>
            <a:r>
              <a:rPr lang="en-US" dirty="0"/>
              <a:t>Integration </a:t>
            </a:r>
            <a:r>
              <a:rPr lang="en-US" altLang="zh-CN" dirty="0"/>
              <a:t>and cleaning</a:t>
            </a:r>
            <a:endParaRPr lang="en-US" dirty="0"/>
          </a:p>
        </p:txBody>
      </p:sp>
      <p:pic>
        <p:nvPicPr>
          <p:cNvPr id="17" name="Picture 16">
            <a:extLst>
              <a:ext uri="{FF2B5EF4-FFF2-40B4-BE49-F238E27FC236}">
                <a16:creationId xmlns:a16="http://schemas.microsoft.com/office/drawing/2014/main" id="{48F8FB7C-5A32-4B25-97B7-3B90853C3EDA}"/>
              </a:ext>
            </a:extLst>
          </p:cNvPr>
          <p:cNvPicPr>
            <a:picLocks noChangeAspect="1"/>
          </p:cNvPicPr>
          <p:nvPr/>
        </p:nvPicPr>
        <p:blipFill rotWithShape="1">
          <a:blip r:embed="rId3">
            <a:extLst>
              <a:ext uri="{28A0092B-C50C-407E-A947-70E740481C1C}">
                <a14:useLocalDpi xmlns:a14="http://schemas.microsoft.com/office/drawing/2010/main" val="0"/>
              </a:ext>
            </a:extLst>
          </a:blip>
          <a:srcRect t="33423" r="39151"/>
          <a:stretch/>
        </p:blipFill>
        <p:spPr>
          <a:xfrm>
            <a:off x="4292175" y="2023959"/>
            <a:ext cx="4492487" cy="1405041"/>
          </a:xfrm>
          <a:prstGeom prst="rect">
            <a:avLst/>
          </a:prstGeom>
        </p:spPr>
      </p:pic>
      <p:pic>
        <p:nvPicPr>
          <p:cNvPr id="7" name="Picture 6">
            <a:extLst>
              <a:ext uri="{FF2B5EF4-FFF2-40B4-BE49-F238E27FC236}">
                <a16:creationId xmlns:a16="http://schemas.microsoft.com/office/drawing/2014/main" id="{8BF18BD1-C169-4F30-9308-5F36C8D04754}"/>
              </a:ext>
            </a:extLst>
          </p:cNvPr>
          <p:cNvPicPr>
            <a:picLocks noChangeAspect="1"/>
          </p:cNvPicPr>
          <p:nvPr/>
        </p:nvPicPr>
        <p:blipFill rotWithShape="1">
          <a:blip r:embed="rId4"/>
          <a:srcRect b="12766"/>
          <a:stretch/>
        </p:blipFill>
        <p:spPr>
          <a:xfrm>
            <a:off x="170953" y="4835180"/>
            <a:ext cx="8802094" cy="1271490"/>
          </a:xfrm>
          <a:prstGeom prst="rect">
            <a:avLst/>
          </a:prstGeom>
        </p:spPr>
      </p:pic>
    </p:spTree>
    <p:extLst>
      <p:ext uri="{BB962C8B-B14F-4D97-AF65-F5344CB8AC3E}">
        <p14:creationId xmlns:p14="http://schemas.microsoft.com/office/powerpoint/2010/main" val="296130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EA74B2-37EF-4ED3-9B9B-7169ECCB4EBF}"/>
              </a:ext>
            </a:extLst>
          </p:cNvPr>
          <p:cNvSpPr>
            <a:spLocks noGrp="1"/>
          </p:cNvSpPr>
          <p:nvPr>
            <p:ph type="sldNum" sz="quarter" idx="15"/>
          </p:nvPr>
        </p:nvSpPr>
        <p:spPr/>
        <p:txBody>
          <a:bodyPr/>
          <a:lstStyle/>
          <a:p>
            <a:fld id="{12342C3A-DD85-7843-B416-BD52AB030D59}" type="slidenum">
              <a:rPr lang="en-US" smtClean="0"/>
              <a:pPr/>
              <a:t>5</a:t>
            </a:fld>
            <a:endParaRPr lang="en-US" dirty="0"/>
          </a:p>
        </p:txBody>
      </p:sp>
      <p:sp>
        <p:nvSpPr>
          <p:cNvPr id="3" name="Text Placeholder 2">
            <a:extLst>
              <a:ext uri="{FF2B5EF4-FFF2-40B4-BE49-F238E27FC236}">
                <a16:creationId xmlns:a16="http://schemas.microsoft.com/office/drawing/2014/main" id="{FF76EC78-FC97-4B9A-8244-04D05F2FF9D9}"/>
              </a:ext>
            </a:extLst>
          </p:cNvPr>
          <p:cNvSpPr>
            <a:spLocks noGrp="1"/>
          </p:cNvSpPr>
          <p:nvPr>
            <p:ph type="body" sz="quarter" idx="12"/>
          </p:nvPr>
        </p:nvSpPr>
        <p:spPr/>
        <p:txBody>
          <a:bodyPr/>
          <a:lstStyle/>
          <a:p>
            <a:endParaRPr lang="en-US" altLang="zh-CN" dirty="0"/>
          </a:p>
          <a:p>
            <a:endParaRPr lang="en-US" altLang="zh-CN" dirty="0"/>
          </a:p>
          <a:p>
            <a:endParaRPr lang="en-US" altLang="zh-CN" dirty="0"/>
          </a:p>
        </p:txBody>
      </p:sp>
      <p:sp>
        <p:nvSpPr>
          <p:cNvPr id="4" name="Title 3">
            <a:extLst>
              <a:ext uri="{FF2B5EF4-FFF2-40B4-BE49-F238E27FC236}">
                <a16:creationId xmlns:a16="http://schemas.microsoft.com/office/drawing/2014/main" id="{6EBFDE74-330E-4605-8508-142FC4695F21}"/>
              </a:ext>
            </a:extLst>
          </p:cNvPr>
          <p:cNvSpPr>
            <a:spLocks noGrp="1"/>
          </p:cNvSpPr>
          <p:nvPr>
            <p:ph type="title"/>
          </p:nvPr>
        </p:nvSpPr>
        <p:spPr/>
        <p:txBody>
          <a:bodyPr/>
          <a:lstStyle/>
          <a:p>
            <a:r>
              <a:rPr lang="en-US" dirty="0"/>
              <a:t>System Framework</a:t>
            </a:r>
            <a:br>
              <a:rPr lang="en-US" altLang="zh-CN" dirty="0"/>
            </a:br>
            <a:endParaRPr lang="en-US" dirty="0"/>
          </a:p>
        </p:txBody>
      </p:sp>
      <p:sp>
        <p:nvSpPr>
          <p:cNvPr id="5" name="Text Placeholder 4">
            <a:extLst>
              <a:ext uri="{FF2B5EF4-FFF2-40B4-BE49-F238E27FC236}">
                <a16:creationId xmlns:a16="http://schemas.microsoft.com/office/drawing/2014/main" id="{26444D5C-FC69-40F7-ACB7-D258C6C8B66B}"/>
              </a:ext>
            </a:extLst>
          </p:cNvPr>
          <p:cNvSpPr>
            <a:spLocks noGrp="1"/>
          </p:cNvSpPr>
          <p:nvPr>
            <p:ph type="body" sz="quarter" idx="13"/>
          </p:nvPr>
        </p:nvSpPr>
        <p:spPr/>
        <p:txBody>
          <a:bodyPr/>
          <a:lstStyle/>
          <a:p>
            <a:endParaRPr lang="en-US" dirty="0"/>
          </a:p>
        </p:txBody>
      </p:sp>
      <p:sp>
        <p:nvSpPr>
          <p:cNvPr id="6" name="Text Placeholder 5">
            <a:extLst>
              <a:ext uri="{FF2B5EF4-FFF2-40B4-BE49-F238E27FC236}">
                <a16:creationId xmlns:a16="http://schemas.microsoft.com/office/drawing/2014/main" id="{784A5D1F-192B-42E2-8A33-AFE1309DAE6E}"/>
              </a:ext>
            </a:extLst>
          </p:cNvPr>
          <p:cNvSpPr>
            <a:spLocks noGrp="1"/>
          </p:cNvSpPr>
          <p:nvPr>
            <p:ph type="body" sz="quarter" idx="16"/>
          </p:nvPr>
        </p:nvSpPr>
        <p:spPr/>
        <p:txBody>
          <a:bodyPr/>
          <a:lstStyle/>
          <a:p>
            <a:endParaRPr lang="en-US" dirty="0"/>
          </a:p>
          <a:p>
            <a:endParaRPr lang="en-US" dirty="0"/>
          </a:p>
        </p:txBody>
      </p:sp>
      <p:pic>
        <p:nvPicPr>
          <p:cNvPr id="11" name="Picture 10">
            <a:extLst>
              <a:ext uri="{FF2B5EF4-FFF2-40B4-BE49-F238E27FC236}">
                <a16:creationId xmlns:a16="http://schemas.microsoft.com/office/drawing/2014/main" id="{745BC718-7590-4B9B-BE03-A6FF4020AB4A}"/>
              </a:ext>
            </a:extLst>
          </p:cNvPr>
          <p:cNvPicPr>
            <a:picLocks noChangeAspect="1"/>
          </p:cNvPicPr>
          <p:nvPr/>
        </p:nvPicPr>
        <p:blipFill>
          <a:blip r:embed="rId3"/>
          <a:stretch>
            <a:fillRect/>
          </a:stretch>
        </p:blipFill>
        <p:spPr>
          <a:xfrm>
            <a:off x="1423284" y="2238753"/>
            <a:ext cx="6846073" cy="2822461"/>
          </a:xfrm>
          <a:prstGeom prst="rect">
            <a:avLst/>
          </a:prstGeom>
        </p:spPr>
      </p:pic>
    </p:spTree>
    <p:extLst>
      <p:ext uri="{BB962C8B-B14F-4D97-AF65-F5344CB8AC3E}">
        <p14:creationId xmlns:p14="http://schemas.microsoft.com/office/powerpoint/2010/main" val="395574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b="1" u="sng" dirty="0"/>
              <a:t>U</a:t>
            </a:r>
            <a:r>
              <a:rPr lang="en-US" altLang="zh-CN" b="1" u="sng" dirty="0"/>
              <a:t>ser-Item matrix </a:t>
            </a:r>
            <a:r>
              <a:rPr lang="en-US" altLang="zh-CN" dirty="0"/>
              <a:t>from </a:t>
            </a:r>
            <a:r>
              <a:rPr lang="en-US" dirty="0"/>
              <a:t>accumulated click counts for each user by SKU ( from beginning )</a:t>
            </a:r>
          </a:p>
          <a:p>
            <a:pPr lvl="1"/>
            <a:r>
              <a:rPr lang="en-US" dirty="0"/>
              <a:t>User Based CF</a:t>
            </a:r>
          </a:p>
          <a:p>
            <a:pPr lvl="1"/>
            <a:r>
              <a:rPr lang="en-US" dirty="0"/>
              <a:t>Item Based CF</a:t>
            </a:r>
          </a:p>
          <a:p>
            <a:r>
              <a:rPr lang="en-US" b="1" u="sng" dirty="0"/>
              <a:t>Item attributes </a:t>
            </a:r>
            <a:r>
              <a:rPr lang="en-US" altLang="zh-CN" b="1" u="sng" dirty="0"/>
              <a:t>grouping table </a:t>
            </a:r>
            <a:r>
              <a:rPr lang="en-US" dirty="0"/>
              <a:t>(rolling windows 7 days) </a:t>
            </a:r>
          </a:p>
          <a:p>
            <a:pPr lvl="1"/>
            <a:r>
              <a:rPr lang="en-US" dirty="0"/>
              <a:t>Contents based filtering</a:t>
            </a:r>
          </a:p>
          <a:p>
            <a:r>
              <a:rPr lang="en-US" b="1" u="sng" dirty="0"/>
              <a:t>User attributes </a:t>
            </a:r>
            <a:r>
              <a:rPr lang="en-US" altLang="zh-CN" b="1" u="sng" dirty="0"/>
              <a:t>grouping table</a:t>
            </a:r>
            <a:r>
              <a:rPr lang="en-US" b="1" u="sng" dirty="0"/>
              <a:t> </a:t>
            </a:r>
            <a:r>
              <a:rPr lang="en-US" dirty="0"/>
              <a:t>(rolling windows 7 days)</a:t>
            </a:r>
          </a:p>
          <a:p>
            <a:pPr lvl="1"/>
            <a:r>
              <a:rPr lang="en-US" dirty="0"/>
              <a:t>Demographic based filtering</a:t>
            </a:r>
          </a:p>
          <a:p>
            <a:r>
              <a:rPr lang="en-US" b="1" u="sng" dirty="0"/>
              <a:t>Item embedding </a:t>
            </a:r>
            <a:r>
              <a:rPr lang="en-US" dirty="0"/>
              <a:t>from user click sequence (rolling windows 30 days)</a:t>
            </a:r>
          </a:p>
          <a:p>
            <a:pPr lvl="1"/>
            <a:r>
              <a:rPr lang="en-US" dirty="0"/>
              <a:t>Word embedding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t>Offline - Initialization</a:t>
            </a:r>
          </a:p>
        </p:txBody>
      </p:sp>
      <p:sp>
        <p:nvSpPr>
          <p:cNvPr id="5" name="Text Placeholder 4"/>
          <p:cNvSpPr>
            <a:spLocks noGrp="1"/>
          </p:cNvSpPr>
          <p:nvPr>
            <p:ph type="body" sz="quarter" idx="13"/>
          </p:nvPr>
        </p:nvSpPr>
        <p:spPr/>
        <p:txBody>
          <a:bodyPr/>
          <a:lstStyle/>
          <a:p>
            <a:r>
              <a:rPr lang="en-US" dirty="0"/>
              <a:t>Processed data : effective span ;</a:t>
            </a:r>
            <a:r>
              <a:rPr lang="en-US" altLang="zh-CN" dirty="0"/>
              <a:t> methods used</a:t>
            </a:r>
            <a:endParaRPr lang="en-US" dirty="0"/>
          </a:p>
        </p:txBody>
      </p:sp>
    </p:spTree>
    <p:extLst>
      <p:ext uri="{BB962C8B-B14F-4D97-AF65-F5344CB8AC3E}">
        <p14:creationId xmlns:p14="http://schemas.microsoft.com/office/powerpoint/2010/main" val="342183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Calculate mapping table once a day offline</a:t>
            </a:r>
          </a:p>
          <a:p>
            <a:r>
              <a:rPr lang="en-US" dirty="0"/>
              <a:t>Update the mapping table in the server database</a:t>
            </a:r>
          </a:p>
          <a:p>
            <a:r>
              <a:rPr lang="en-US" dirty="0"/>
              <a:t>Online Dynamic = fusion these mapping tables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a:t>Offline – Way to use</a:t>
            </a:r>
          </a:p>
        </p:txBody>
      </p:sp>
      <p:sp>
        <p:nvSpPr>
          <p:cNvPr id="5" name="Text Placeholder 4"/>
          <p:cNvSpPr>
            <a:spLocks noGrp="1"/>
          </p:cNvSpPr>
          <p:nvPr>
            <p:ph type="body" sz="quarter" idx="13"/>
          </p:nvPr>
        </p:nvSpPr>
        <p:spPr/>
        <p:txBody>
          <a:bodyPr/>
          <a:lstStyle/>
          <a:p>
            <a:endParaRPr lang="en-US" dirty="0"/>
          </a:p>
        </p:txBody>
      </p:sp>
      <p:pic>
        <p:nvPicPr>
          <p:cNvPr id="8" name="Picture 7">
            <a:extLst>
              <a:ext uri="{FF2B5EF4-FFF2-40B4-BE49-F238E27FC236}">
                <a16:creationId xmlns:a16="http://schemas.microsoft.com/office/drawing/2014/main" id="{174DBD60-1663-4771-A3DF-A1382681013A}"/>
              </a:ext>
            </a:extLst>
          </p:cNvPr>
          <p:cNvPicPr>
            <a:picLocks noChangeAspect="1"/>
          </p:cNvPicPr>
          <p:nvPr/>
        </p:nvPicPr>
        <p:blipFill rotWithShape="1">
          <a:blip r:embed="rId3"/>
          <a:srcRect t="5420" b="8388"/>
          <a:stretch/>
        </p:blipFill>
        <p:spPr>
          <a:xfrm>
            <a:off x="331412" y="2966873"/>
            <a:ext cx="8691562" cy="3330000"/>
          </a:xfrm>
          <a:prstGeom prst="rect">
            <a:avLst/>
          </a:prstGeom>
        </p:spPr>
      </p:pic>
      <p:pic>
        <p:nvPicPr>
          <p:cNvPr id="10" name="Picture 9">
            <a:extLst>
              <a:ext uri="{FF2B5EF4-FFF2-40B4-BE49-F238E27FC236}">
                <a16:creationId xmlns:a16="http://schemas.microsoft.com/office/drawing/2014/main" id="{D5EF7475-923A-4EC5-BC6A-2C3374E107D8}"/>
              </a:ext>
            </a:extLst>
          </p:cNvPr>
          <p:cNvPicPr>
            <a:picLocks noChangeAspect="1"/>
          </p:cNvPicPr>
          <p:nvPr/>
        </p:nvPicPr>
        <p:blipFill>
          <a:blip r:embed="rId4"/>
          <a:stretch>
            <a:fillRect/>
          </a:stretch>
        </p:blipFill>
        <p:spPr>
          <a:xfrm>
            <a:off x="5191924" y="2417351"/>
            <a:ext cx="3592738" cy="549522"/>
          </a:xfrm>
          <a:prstGeom prst="rect">
            <a:avLst/>
          </a:prstGeom>
        </p:spPr>
      </p:pic>
    </p:spTree>
    <p:extLst>
      <p:ext uri="{BB962C8B-B14F-4D97-AF65-F5344CB8AC3E}">
        <p14:creationId xmlns:p14="http://schemas.microsoft.com/office/powerpoint/2010/main" val="1025852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CF5A62-C8FD-4942-8975-B04D3C52984B}"/>
              </a:ext>
            </a:extLst>
          </p:cNvPr>
          <p:cNvSpPr>
            <a:spLocks noGrp="1"/>
          </p:cNvSpPr>
          <p:nvPr>
            <p:ph type="sldNum" sz="quarter" idx="15"/>
          </p:nvPr>
        </p:nvSpPr>
        <p:spPr/>
        <p:txBody>
          <a:bodyPr/>
          <a:lstStyle/>
          <a:p>
            <a:fld id="{12342C3A-DD85-7843-B416-BD52AB030D59}" type="slidenum">
              <a:rPr lang="en-US" smtClean="0"/>
              <a:pPr/>
              <a:t>8</a:t>
            </a:fld>
            <a:endParaRPr lang="en-US" dirty="0"/>
          </a:p>
        </p:txBody>
      </p:sp>
      <p:sp>
        <p:nvSpPr>
          <p:cNvPr id="3" name="Text Placeholder 2">
            <a:extLst>
              <a:ext uri="{FF2B5EF4-FFF2-40B4-BE49-F238E27FC236}">
                <a16:creationId xmlns:a16="http://schemas.microsoft.com/office/drawing/2014/main" id="{9EB5AB65-BA3C-464E-97B8-92454B1D4165}"/>
              </a:ext>
            </a:extLst>
          </p:cNvPr>
          <p:cNvSpPr>
            <a:spLocks noGrp="1"/>
          </p:cNvSpPr>
          <p:nvPr>
            <p:ph type="body" sz="quarter" idx="12"/>
          </p:nvPr>
        </p:nvSpPr>
        <p:spPr>
          <a:xfrm>
            <a:off x="227012" y="1709351"/>
            <a:ext cx="7843561" cy="4384542"/>
          </a:xfrm>
        </p:spPr>
        <p:txBody>
          <a:bodyPr/>
          <a:lstStyle/>
          <a:p>
            <a:r>
              <a:rPr lang="en-US" altLang="zh-CN" dirty="0"/>
              <a:t>Pre-calculated mapping table =&gt; candidate generator</a:t>
            </a:r>
          </a:p>
          <a:p>
            <a:r>
              <a:rPr lang="en-US" dirty="0"/>
              <a:t>F</a:t>
            </a:r>
            <a:r>
              <a:rPr lang="en-US" altLang="zh-CN" dirty="0"/>
              <a:t>using by tricks or Neural networks =&gt; ranking and detail selection</a:t>
            </a:r>
            <a:endParaRPr lang="en-US" dirty="0"/>
          </a:p>
        </p:txBody>
      </p:sp>
      <p:sp>
        <p:nvSpPr>
          <p:cNvPr id="4" name="Title 3">
            <a:extLst>
              <a:ext uri="{FF2B5EF4-FFF2-40B4-BE49-F238E27FC236}">
                <a16:creationId xmlns:a16="http://schemas.microsoft.com/office/drawing/2014/main" id="{56623398-342B-4717-B1C1-80FD7EF369C0}"/>
              </a:ext>
            </a:extLst>
          </p:cNvPr>
          <p:cNvSpPr>
            <a:spLocks noGrp="1"/>
          </p:cNvSpPr>
          <p:nvPr>
            <p:ph type="title"/>
          </p:nvPr>
        </p:nvSpPr>
        <p:spPr/>
        <p:txBody>
          <a:bodyPr/>
          <a:lstStyle/>
          <a:p>
            <a:r>
              <a:rPr lang="en-US" dirty="0"/>
              <a:t>F</a:t>
            </a:r>
            <a:r>
              <a:rPr lang="en-US" altLang="zh-CN" dirty="0"/>
              <a:t>ramework – improved case</a:t>
            </a:r>
            <a:endParaRPr lang="en-US" dirty="0"/>
          </a:p>
        </p:txBody>
      </p:sp>
      <p:sp>
        <p:nvSpPr>
          <p:cNvPr id="5" name="Text Placeholder 4">
            <a:extLst>
              <a:ext uri="{FF2B5EF4-FFF2-40B4-BE49-F238E27FC236}">
                <a16:creationId xmlns:a16="http://schemas.microsoft.com/office/drawing/2014/main" id="{B05A5666-253E-44F8-9F91-079BD6ABF713}"/>
              </a:ext>
            </a:extLst>
          </p:cNvPr>
          <p:cNvSpPr>
            <a:spLocks noGrp="1"/>
          </p:cNvSpPr>
          <p:nvPr>
            <p:ph type="body" sz="quarter" idx="13"/>
          </p:nvPr>
        </p:nvSpPr>
        <p:spPr/>
        <p:txBody>
          <a:bodyPr/>
          <a:lstStyle/>
          <a:p>
            <a:r>
              <a:rPr lang="en-US" dirty="0"/>
              <a:t>YouTube Recommendations Architecture (five years ago)</a:t>
            </a:r>
          </a:p>
        </p:txBody>
      </p:sp>
      <p:pic>
        <p:nvPicPr>
          <p:cNvPr id="8" name="Picture 7">
            <a:extLst>
              <a:ext uri="{FF2B5EF4-FFF2-40B4-BE49-F238E27FC236}">
                <a16:creationId xmlns:a16="http://schemas.microsoft.com/office/drawing/2014/main" id="{6BA47A80-4FFD-4814-9364-3D6B8B93BFC4}"/>
              </a:ext>
            </a:extLst>
          </p:cNvPr>
          <p:cNvPicPr>
            <a:picLocks noChangeAspect="1"/>
          </p:cNvPicPr>
          <p:nvPr/>
        </p:nvPicPr>
        <p:blipFill>
          <a:blip r:embed="rId3"/>
          <a:stretch>
            <a:fillRect/>
          </a:stretch>
        </p:blipFill>
        <p:spPr>
          <a:xfrm>
            <a:off x="2045962" y="2592072"/>
            <a:ext cx="5484391" cy="3501821"/>
          </a:xfrm>
          <a:prstGeom prst="rect">
            <a:avLst/>
          </a:prstGeom>
        </p:spPr>
      </p:pic>
    </p:spTree>
    <p:extLst>
      <p:ext uri="{BB962C8B-B14F-4D97-AF65-F5344CB8AC3E}">
        <p14:creationId xmlns:p14="http://schemas.microsoft.com/office/powerpoint/2010/main" val="290688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952BF1-57A0-41AA-AB6E-3CB08FB95BC1}"/>
              </a:ext>
            </a:extLst>
          </p:cNvPr>
          <p:cNvSpPr>
            <a:spLocks noGrp="1"/>
          </p:cNvSpPr>
          <p:nvPr>
            <p:ph type="sldNum" sz="quarter" idx="15"/>
          </p:nvPr>
        </p:nvSpPr>
        <p:spPr/>
        <p:txBody>
          <a:bodyPr/>
          <a:lstStyle/>
          <a:p>
            <a:fld id="{12342C3A-DD85-7843-B416-BD52AB030D59}" type="slidenum">
              <a:rPr lang="en-US" smtClean="0"/>
              <a:pPr/>
              <a:t>9</a:t>
            </a:fld>
            <a:endParaRPr lang="en-US" dirty="0"/>
          </a:p>
        </p:txBody>
      </p:sp>
      <p:sp>
        <p:nvSpPr>
          <p:cNvPr id="3" name="Text Placeholder 2">
            <a:extLst>
              <a:ext uri="{FF2B5EF4-FFF2-40B4-BE49-F238E27FC236}">
                <a16:creationId xmlns:a16="http://schemas.microsoft.com/office/drawing/2014/main" id="{5B58F95D-4F33-4C79-95BF-8A3CF59570EC}"/>
              </a:ext>
            </a:extLst>
          </p:cNvPr>
          <p:cNvSpPr>
            <a:spLocks noGrp="1"/>
          </p:cNvSpPr>
          <p:nvPr>
            <p:ph type="body" sz="quarter" idx="12"/>
          </p:nvPr>
        </p:nvSpPr>
        <p:spPr>
          <a:xfrm>
            <a:off x="227013" y="1709351"/>
            <a:ext cx="3327220" cy="4384542"/>
          </a:xfrm>
        </p:spPr>
        <p:txBody>
          <a:bodyPr/>
          <a:lstStyle/>
          <a:p>
            <a:r>
              <a:rPr lang="en-US" dirty="0"/>
              <a:t>Difficulties</a:t>
            </a:r>
          </a:p>
          <a:p>
            <a:pPr lvl="1"/>
            <a:r>
              <a:rPr lang="en-US" dirty="0"/>
              <a:t>Efficient storage</a:t>
            </a:r>
          </a:p>
          <a:p>
            <a:pPr lvl="1"/>
            <a:r>
              <a:rPr lang="en-US" dirty="0"/>
              <a:t>Evaluation</a:t>
            </a:r>
          </a:p>
          <a:p>
            <a:pPr lvl="2"/>
            <a:endParaRPr lang="en-US" dirty="0"/>
          </a:p>
          <a:p>
            <a:endParaRPr lang="en-US" dirty="0"/>
          </a:p>
          <a:p>
            <a:r>
              <a:rPr lang="en-US" dirty="0"/>
              <a:t>Future </a:t>
            </a:r>
            <a:r>
              <a:rPr lang="en-US" altLang="zh-CN" dirty="0"/>
              <a:t>plan</a:t>
            </a:r>
          </a:p>
          <a:p>
            <a:pPr lvl="1"/>
            <a:r>
              <a:rPr lang="en-US" dirty="0"/>
              <a:t>Test on other data source</a:t>
            </a:r>
          </a:p>
          <a:p>
            <a:pPr lvl="1"/>
            <a:r>
              <a:rPr lang="en-US" dirty="0"/>
              <a:t>Try NN models</a:t>
            </a:r>
          </a:p>
          <a:p>
            <a:pPr lvl="1"/>
            <a:r>
              <a:rPr lang="en-US" dirty="0"/>
              <a:t>Test the response speed</a:t>
            </a:r>
          </a:p>
        </p:txBody>
      </p:sp>
      <p:sp>
        <p:nvSpPr>
          <p:cNvPr id="4" name="Title 3">
            <a:extLst>
              <a:ext uri="{FF2B5EF4-FFF2-40B4-BE49-F238E27FC236}">
                <a16:creationId xmlns:a16="http://schemas.microsoft.com/office/drawing/2014/main" id="{474B4860-E9BD-4662-B452-CF94C1B9539D}"/>
              </a:ext>
            </a:extLst>
          </p:cNvPr>
          <p:cNvSpPr>
            <a:spLocks noGrp="1"/>
          </p:cNvSpPr>
          <p:nvPr>
            <p:ph type="title"/>
          </p:nvPr>
        </p:nvSpPr>
        <p:spPr/>
        <p:txBody>
          <a:bodyPr/>
          <a:lstStyle/>
          <a:p>
            <a:r>
              <a:rPr lang="en-US" dirty="0"/>
              <a:t>Difficulties and future </a:t>
            </a:r>
            <a:r>
              <a:rPr lang="en-US" altLang="zh-CN" dirty="0"/>
              <a:t>plan</a:t>
            </a:r>
            <a:endParaRPr lang="en-US" dirty="0"/>
          </a:p>
        </p:txBody>
      </p:sp>
      <p:sp>
        <p:nvSpPr>
          <p:cNvPr id="5" name="Text Placeholder 4">
            <a:extLst>
              <a:ext uri="{FF2B5EF4-FFF2-40B4-BE49-F238E27FC236}">
                <a16:creationId xmlns:a16="http://schemas.microsoft.com/office/drawing/2014/main" id="{136C0F5B-5293-4639-A8CC-370B274FF478}"/>
              </a:ext>
            </a:extLst>
          </p:cNvPr>
          <p:cNvSpPr>
            <a:spLocks noGrp="1"/>
          </p:cNvSpPr>
          <p:nvPr>
            <p:ph type="body" sz="quarter" idx="13"/>
          </p:nvPr>
        </p:nvSpPr>
        <p:spPr/>
        <p:txBody>
          <a:bodyPr/>
          <a:lstStyle/>
          <a:p>
            <a:endParaRPr lang="en-US"/>
          </a:p>
        </p:txBody>
      </p:sp>
      <p:pic>
        <p:nvPicPr>
          <p:cNvPr id="8" name="Picture 7">
            <a:extLst>
              <a:ext uri="{FF2B5EF4-FFF2-40B4-BE49-F238E27FC236}">
                <a16:creationId xmlns:a16="http://schemas.microsoft.com/office/drawing/2014/main" id="{B6B0CA81-7532-4131-8269-E5F0F8B59ABE}"/>
              </a:ext>
            </a:extLst>
          </p:cNvPr>
          <p:cNvPicPr>
            <a:picLocks noChangeAspect="1"/>
          </p:cNvPicPr>
          <p:nvPr/>
        </p:nvPicPr>
        <p:blipFill rotWithShape="1">
          <a:blip r:embed="rId3">
            <a:alphaModFix/>
          </a:blip>
          <a:srcRect l="6295"/>
          <a:stretch/>
        </p:blipFill>
        <p:spPr>
          <a:xfrm>
            <a:off x="3093396" y="1325387"/>
            <a:ext cx="6050604" cy="5019909"/>
          </a:xfrm>
          <a:prstGeom prst="rect">
            <a:avLst/>
          </a:prstGeom>
        </p:spPr>
      </p:pic>
    </p:spTree>
    <p:extLst>
      <p:ext uri="{BB962C8B-B14F-4D97-AF65-F5344CB8AC3E}">
        <p14:creationId xmlns:p14="http://schemas.microsoft.com/office/powerpoint/2010/main" val="1417117994"/>
      </p:ext>
    </p:extLst>
  </p:cSld>
  <p:clrMapOvr>
    <a:masterClrMapping/>
  </p:clrMapOvr>
</p:sld>
</file>

<file path=ppt/theme/theme1.xml><?xml version="1.0" encoding="utf-8"?>
<a:theme xmlns:a="http://schemas.openxmlformats.org/drawingml/2006/main" name="Cover 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DF702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04316D"/>
      </a:accent1>
      <a:accent2>
        <a:srgbClr val="DF7023"/>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40597</TotalTime>
  <Words>1879</Words>
  <Application>Microsoft Office PowerPoint</Application>
  <PresentationFormat>On-screen Show (4:3)</PresentationFormat>
  <Paragraphs>142</Paragraphs>
  <Slides>10</Slides>
  <Notes>10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10</vt:i4>
      </vt:variant>
    </vt:vector>
  </HeadingPairs>
  <TitlesOfParts>
    <vt:vector size="23" baseType="lpstr">
      <vt:lpstr>Arial</vt:lpstr>
      <vt:lpstr>Calibri</vt:lpstr>
      <vt:lpstr>Century Gothic</vt:lpstr>
      <vt:lpstr>Times New Roman</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Outline</vt:lpstr>
      <vt:lpstr>Data description </vt:lpstr>
      <vt:lpstr>Data description </vt:lpstr>
      <vt:lpstr>System Framework </vt:lpstr>
      <vt:lpstr>Offline - Initialization</vt:lpstr>
      <vt:lpstr>Offline – Way to use</vt:lpstr>
      <vt:lpstr>Framework – improved case</vt:lpstr>
      <vt:lpstr>Difficulties and future plan</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Wei Yang</cp:lastModifiedBy>
  <cp:revision>1267</cp:revision>
  <cp:lastPrinted>2016-08-09T14:57:31Z</cp:lastPrinted>
  <dcterms:created xsi:type="dcterms:W3CDTF">2013-11-01T14:42:31Z</dcterms:created>
  <dcterms:modified xsi:type="dcterms:W3CDTF">2021-05-03T19:04:47Z</dcterms:modified>
</cp:coreProperties>
</file>