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76" r:id="rId4"/>
    <p:sldId id="275" r:id="rId5"/>
    <p:sldId id="269" r:id="rId6"/>
    <p:sldId id="263" r:id="rId7"/>
    <p:sldId id="270" r:id="rId8"/>
    <p:sldId id="273" r:id="rId9"/>
    <p:sldId id="272" r:id="rId10"/>
    <p:sldId id="271" r:id="rId11"/>
    <p:sldId id="266" r:id="rId12"/>
    <p:sldId id="267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Nunito" panose="020B0604020202020204" charset="0"/>
      <p:regular r:id="rId19"/>
      <p:bold r:id="rId20"/>
      <p:italic r:id="rId21"/>
      <p:boldItalic r:id="rId22"/>
    </p:embeddedFont>
    <p:embeddedFont>
      <p:font typeface="Nunito Light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91">
          <p15:clr>
            <a:srgbClr val="A4A3A4"/>
          </p15:clr>
        </p15:guide>
        <p15:guide id="3" orient="horz" pos="854">
          <p15:clr>
            <a:srgbClr val="A4A3A4"/>
          </p15:clr>
        </p15:guide>
        <p15:guide id="4" orient="horz" pos="821">
          <p15:clr>
            <a:srgbClr val="A4A3A4"/>
          </p15:clr>
        </p15:guide>
        <p15:guide id="5" orient="horz" pos="3049">
          <p15:clr>
            <a:srgbClr val="A4A3A4"/>
          </p15:clr>
        </p15:guide>
        <p15:guide id="6" orient="horz" pos="3151">
          <p15:clr>
            <a:srgbClr val="A4A3A4"/>
          </p15:clr>
        </p15:guide>
        <p15:guide id="7" pos="2880">
          <p15:clr>
            <a:srgbClr val="A4A3A4"/>
          </p15:clr>
        </p15:guide>
        <p15:guide id="8" pos="476">
          <p15:clr>
            <a:srgbClr val="A4A3A4"/>
          </p15:clr>
        </p15:guide>
        <p15:guide id="9" pos="5193">
          <p15:clr>
            <a:srgbClr val="A4A3A4"/>
          </p15:clr>
        </p15:guide>
        <p15:guide id="10" pos="5465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j6GNVmmOfakNkPBBm3daKbzIpY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02"/>
      </p:cViewPr>
      <p:guideLst>
        <p:guide orient="horz" pos="1620"/>
        <p:guide orient="horz" pos="191"/>
        <p:guide orient="horz" pos="854"/>
        <p:guide orient="horz" pos="821"/>
        <p:guide orient="horz" pos="3049"/>
        <p:guide orient="horz" pos="3151"/>
        <p:guide pos="2880"/>
        <p:guide pos="476"/>
        <p:guide pos="5193"/>
        <p:guide pos="54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2858d7b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a2858d7b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f04de6972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df04de6972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6991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f04de6972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df04de6972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0936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f04de6972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df04de6972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8626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f04de697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f04de6972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df04de6972_0_20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a2858d7be0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ga2858d7be0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2858d7be0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ga2858d7be0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itre">
  <p:cSld name="Chapitr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2"/>
          <p:cNvSpPr>
            <a:spLocks noGrp="1"/>
          </p:cNvSpPr>
          <p:nvPr>
            <p:ph type="pic" idx="2"/>
          </p:nvPr>
        </p:nvSpPr>
        <p:spPr>
          <a:xfrm>
            <a:off x="0" y="738000"/>
            <a:ext cx="9144000" cy="444395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108000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▪"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dt" idx="10"/>
          </p:nvPr>
        </p:nvSpPr>
        <p:spPr>
          <a:xfrm>
            <a:off x="364285" y="4797631"/>
            <a:ext cx="1170000" cy="34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2"/>
          <p:cNvSpPr txBox="1">
            <a:spLocks noGrp="1"/>
          </p:cNvSpPr>
          <p:nvPr>
            <p:ph type="title"/>
          </p:nvPr>
        </p:nvSpPr>
        <p:spPr>
          <a:xfrm>
            <a:off x="359999" y="738000"/>
            <a:ext cx="8424000" cy="4046400"/>
          </a:xfrm>
          <a:prstGeom prst="rect">
            <a:avLst/>
          </a:prstGeom>
          <a:noFill/>
          <a:ln w="10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91425" bIns="360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50"/>
              <a:buFont typeface="Arial"/>
              <a:buAutoNum type="arabicPeriod"/>
              <a:defRPr sz="325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sldNum" idx="12"/>
          </p:nvPr>
        </p:nvSpPr>
        <p:spPr>
          <a:xfrm>
            <a:off x="7398713" y="4783500"/>
            <a:ext cx="135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ftr" idx="11"/>
          </p:nvPr>
        </p:nvSpPr>
        <p:spPr>
          <a:xfrm>
            <a:off x="2868782" y="195486"/>
            <a:ext cx="5879931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titre">
  <p:cSld name="Contenu avec titr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f04de6972_0_196"/>
          <p:cNvSpPr txBox="1">
            <a:spLocks noGrp="1"/>
          </p:cNvSpPr>
          <p:nvPr>
            <p:ph type="body" idx="1"/>
          </p:nvPr>
        </p:nvSpPr>
        <p:spPr>
          <a:xfrm>
            <a:off x="468313" y="915570"/>
            <a:ext cx="8205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DA1"/>
              </a:buClr>
              <a:buSzPts val="1200"/>
              <a:buNone/>
              <a:defRPr sz="1200" b="0" i="0">
                <a:solidFill>
                  <a:srgbClr val="057DA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DA1"/>
              </a:buClr>
              <a:buSzPts val="1200"/>
              <a:buNone/>
              <a:defRPr sz="1200">
                <a:solidFill>
                  <a:srgbClr val="057DA1"/>
                </a:solidFill>
              </a:defRPr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gdf04de6972_0_196"/>
          <p:cNvSpPr txBox="1">
            <a:spLocks noGrp="1"/>
          </p:cNvSpPr>
          <p:nvPr>
            <p:ph type="body" idx="2"/>
          </p:nvPr>
        </p:nvSpPr>
        <p:spPr>
          <a:xfrm>
            <a:off x="468313" y="1419622"/>
            <a:ext cx="8205000" cy="3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latin typeface="Nunito Light"/>
                <a:ea typeface="Nunito Light"/>
                <a:cs typeface="Nunito Light"/>
                <a:sym typeface="Nunito Light"/>
              </a:defRPr>
            </a:lvl1pPr>
            <a:lvl2pPr marL="914400" lvl="1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2pPr>
            <a:lvl3pPr marL="1371600" lvl="2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▪"/>
              <a:defRPr/>
            </a:lvl3pPr>
            <a:lvl4pPr marL="1828800" lvl="3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/>
            </a:lvl4pPr>
            <a:lvl5pPr marL="2286000" lvl="4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gdf04de6972_0_196"/>
          <p:cNvSpPr txBox="1">
            <a:spLocks noGrp="1"/>
          </p:cNvSpPr>
          <p:nvPr>
            <p:ph type="sldNum" idx="12"/>
          </p:nvPr>
        </p:nvSpPr>
        <p:spPr>
          <a:xfrm>
            <a:off x="6553200" y="4868863"/>
            <a:ext cx="21225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92" name="Google Shape;92;gdf04de6972_0_196"/>
          <p:cNvSpPr txBox="1">
            <a:spLocks noGrp="1"/>
          </p:cNvSpPr>
          <p:nvPr>
            <p:ph type="title"/>
          </p:nvPr>
        </p:nvSpPr>
        <p:spPr>
          <a:xfrm>
            <a:off x="468313" y="144642"/>
            <a:ext cx="82074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86A1"/>
              </a:buClr>
              <a:buSzPts val="2000"/>
              <a:buFont typeface="Nunito Light"/>
              <a:buNone/>
              <a:defRPr b="0" i="0">
                <a:solidFill>
                  <a:srgbClr val="1E86A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3" name="Google Shape;93;gdf04de6972_0_196"/>
          <p:cNvCxnSpPr/>
          <p:nvPr/>
        </p:nvCxnSpPr>
        <p:spPr>
          <a:xfrm>
            <a:off x="323528" y="144642"/>
            <a:ext cx="0" cy="630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a2858d7be0_0_237"/>
          <p:cNvSpPr txBox="1">
            <a:spLocks noGrp="1"/>
          </p:cNvSpPr>
          <p:nvPr>
            <p:ph type="title"/>
          </p:nvPr>
        </p:nvSpPr>
        <p:spPr>
          <a:xfrm>
            <a:off x="457200" y="537876"/>
            <a:ext cx="8229600" cy="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ga2858d7be0_0_2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ga2858d7be0_0_23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sz="7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 1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a2858d7be0_0_2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9" name="Google Shape;39;ga2858d7be0_0_2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0" name="Google Shape;40;ga2858d7be0_0_2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/ sous-titre / texte">
  <p:cSld name="Titre / sous-titre / text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4"/>
          <p:cNvSpPr txBox="1">
            <a:spLocks noGrp="1"/>
          </p:cNvSpPr>
          <p:nvPr>
            <p:ph type="sldNum" idx="12"/>
          </p:nvPr>
        </p:nvSpPr>
        <p:spPr>
          <a:xfrm>
            <a:off x="7398713" y="4783500"/>
            <a:ext cx="135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dt" idx="10"/>
          </p:nvPr>
        </p:nvSpPr>
        <p:spPr>
          <a:xfrm>
            <a:off x="323850" y="4797631"/>
            <a:ext cx="1170000" cy="34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body" idx="1"/>
          </p:nvPr>
        </p:nvSpPr>
        <p:spPr>
          <a:xfrm>
            <a:off x="323851" y="1248679"/>
            <a:ext cx="8424614" cy="2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None/>
              <a:defRPr sz="1500" b="1">
                <a:solidFill>
                  <a:srgbClr val="7F7F7F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lphaLcPeriod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4"/>
          <p:cNvSpPr txBox="1">
            <a:spLocks noGrp="1"/>
          </p:cNvSpPr>
          <p:nvPr>
            <p:ph type="title"/>
          </p:nvPr>
        </p:nvSpPr>
        <p:spPr>
          <a:xfrm>
            <a:off x="323850" y="682801"/>
            <a:ext cx="8424863" cy="539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4"/>
          <p:cNvSpPr txBox="1">
            <a:spLocks noGrp="1"/>
          </p:cNvSpPr>
          <p:nvPr>
            <p:ph type="ftr" idx="11"/>
          </p:nvPr>
        </p:nvSpPr>
        <p:spPr>
          <a:xfrm>
            <a:off x="2868782" y="195486"/>
            <a:ext cx="5879931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body" idx="2"/>
          </p:nvPr>
        </p:nvSpPr>
        <p:spPr>
          <a:xfrm>
            <a:off x="323850" y="1707654"/>
            <a:ext cx="8424334" cy="288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marL="914400" lvl="1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Char char="▪"/>
              <a:defRPr/>
            </a:lvl3pPr>
            <a:lvl4pPr marL="1828800" lvl="3" indent="-279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/>
            </a:lvl4pPr>
            <a:lvl5pPr marL="2286000" lvl="4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nnes de texte">
  <p:cSld name="Colonnes de text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7398713" y="4783500"/>
            <a:ext cx="135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50" name="Google Shape;50;p35"/>
          <p:cNvSpPr txBox="1">
            <a:spLocks noGrp="1"/>
          </p:cNvSpPr>
          <p:nvPr>
            <p:ph type="dt" idx="10"/>
          </p:nvPr>
        </p:nvSpPr>
        <p:spPr>
          <a:xfrm>
            <a:off x="323850" y="4797631"/>
            <a:ext cx="1210435" cy="34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ftr" idx="11"/>
          </p:nvPr>
        </p:nvSpPr>
        <p:spPr>
          <a:xfrm>
            <a:off x="2868782" y="195486"/>
            <a:ext cx="5879931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body" idx="1"/>
          </p:nvPr>
        </p:nvSpPr>
        <p:spPr>
          <a:xfrm>
            <a:off x="323851" y="1248679"/>
            <a:ext cx="8424614" cy="2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None/>
              <a:defRPr sz="1500" b="1">
                <a:solidFill>
                  <a:srgbClr val="7F7F7F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lphaLcPeriod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title"/>
          </p:nvPr>
        </p:nvSpPr>
        <p:spPr>
          <a:xfrm>
            <a:off x="323850" y="682801"/>
            <a:ext cx="8424863" cy="539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5"/>
          <p:cNvSpPr txBox="1">
            <a:spLocks noGrp="1"/>
          </p:cNvSpPr>
          <p:nvPr>
            <p:ph type="body" idx="2"/>
          </p:nvPr>
        </p:nvSpPr>
        <p:spPr>
          <a:xfrm>
            <a:off x="323528" y="1707654"/>
            <a:ext cx="2556471" cy="288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marL="914400" lvl="1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Char char="▪"/>
              <a:defRPr/>
            </a:lvl3pPr>
            <a:lvl4pPr marL="1828800" lvl="3" indent="-279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/>
            </a:lvl4pPr>
            <a:lvl5pPr marL="2286000" lvl="4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5"/>
          <p:cNvSpPr txBox="1">
            <a:spLocks noGrp="1"/>
          </p:cNvSpPr>
          <p:nvPr>
            <p:ph type="body" idx="3"/>
          </p:nvPr>
        </p:nvSpPr>
        <p:spPr>
          <a:xfrm>
            <a:off x="3275856" y="1707654"/>
            <a:ext cx="2520000" cy="288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marL="914400" lvl="1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Char char="▪"/>
              <a:defRPr/>
            </a:lvl3pPr>
            <a:lvl4pPr marL="1828800" lvl="3" indent="-279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/>
            </a:lvl4pPr>
            <a:lvl5pPr marL="2286000" lvl="4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body" idx="4"/>
          </p:nvPr>
        </p:nvSpPr>
        <p:spPr>
          <a:xfrm>
            <a:off x="6228184" y="1707654"/>
            <a:ext cx="2520000" cy="288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marL="914400" lvl="1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Char char="▪"/>
              <a:defRPr/>
            </a:lvl3pPr>
            <a:lvl4pPr marL="1828800" lvl="3" indent="-279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/>
            </a:lvl4pPr>
            <a:lvl5pPr marL="2286000" lvl="4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sous-titre, textes 3 et image ">
  <p:cSld name="Titre, sous-titre, textes 3 et image 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6"/>
          <p:cNvSpPr txBox="1">
            <a:spLocks noGrp="1"/>
          </p:cNvSpPr>
          <p:nvPr>
            <p:ph type="sldNum" idx="12"/>
          </p:nvPr>
        </p:nvSpPr>
        <p:spPr>
          <a:xfrm>
            <a:off x="7398713" y="4783500"/>
            <a:ext cx="135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59" name="Google Shape;59;p36"/>
          <p:cNvSpPr txBox="1">
            <a:spLocks noGrp="1"/>
          </p:cNvSpPr>
          <p:nvPr>
            <p:ph type="body" idx="1"/>
          </p:nvPr>
        </p:nvSpPr>
        <p:spPr>
          <a:xfrm>
            <a:off x="323528" y="1707654"/>
            <a:ext cx="2520000" cy="288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marL="914400" lvl="1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Char char="▪"/>
              <a:defRPr/>
            </a:lvl3pPr>
            <a:lvl4pPr marL="1828800" lvl="3" indent="-279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/>
            </a:lvl4pPr>
            <a:lvl5pPr marL="2286000" lvl="4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dt" idx="10"/>
          </p:nvPr>
        </p:nvSpPr>
        <p:spPr>
          <a:xfrm>
            <a:off x="323850" y="4797631"/>
            <a:ext cx="1210435" cy="34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body" idx="2"/>
          </p:nvPr>
        </p:nvSpPr>
        <p:spPr>
          <a:xfrm>
            <a:off x="323851" y="1248679"/>
            <a:ext cx="8424614" cy="2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None/>
              <a:defRPr sz="1500" b="1">
                <a:solidFill>
                  <a:srgbClr val="7F7F7F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lphaLcPeriod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title"/>
          </p:nvPr>
        </p:nvSpPr>
        <p:spPr>
          <a:xfrm>
            <a:off x="323850" y="682801"/>
            <a:ext cx="8424863" cy="539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ftr" idx="11"/>
          </p:nvPr>
        </p:nvSpPr>
        <p:spPr>
          <a:xfrm>
            <a:off x="2868782" y="195486"/>
            <a:ext cx="5879931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>
            <a:spLocks noGrp="1"/>
          </p:cNvSpPr>
          <p:nvPr>
            <p:ph type="pic" idx="3"/>
          </p:nvPr>
        </p:nvSpPr>
        <p:spPr>
          <a:xfrm>
            <a:off x="3131840" y="1707654"/>
            <a:ext cx="5616624" cy="288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▪"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re, sous-titre, textes 3, et graphique ">
  <p:cSld name="1_Titre, sous-titre, textes 3, et graphique 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>
            <a:spLocks noGrp="1"/>
          </p:cNvSpPr>
          <p:nvPr>
            <p:ph type="sldNum" idx="12"/>
          </p:nvPr>
        </p:nvSpPr>
        <p:spPr>
          <a:xfrm>
            <a:off x="7398713" y="4783500"/>
            <a:ext cx="135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67" name="Google Shape;67;p37"/>
          <p:cNvSpPr txBox="1">
            <a:spLocks noGrp="1"/>
          </p:cNvSpPr>
          <p:nvPr>
            <p:ph type="body" idx="1"/>
          </p:nvPr>
        </p:nvSpPr>
        <p:spPr>
          <a:xfrm>
            <a:off x="6228184" y="1707654"/>
            <a:ext cx="2520000" cy="288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marL="914400" lvl="1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Char char="▪"/>
              <a:defRPr/>
            </a:lvl3pPr>
            <a:lvl4pPr marL="1828800" lvl="3" indent="-279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/>
            </a:lvl4pPr>
            <a:lvl5pPr marL="2286000" lvl="4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7"/>
          <p:cNvSpPr txBox="1">
            <a:spLocks noGrp="1"/>
          </p:cNvSpPr>
          <p:nvPr>
            <p:ph type="dt" idx="10"/>
          </p:nvPr>
        </p:nvSpPr>
        <p:spPr>
          <a:xfrm>
            <a:off x="323850" y="4797631"/>
            <a:ext cx="1210435" cy="34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7"/>
          <p:cNvSpPr txBox="1">
            <a:spLocks noGrp="1"/>
          </p:cNvSpPr>
          <p:nvPr>
            <p:ph type="body" idx="2"/>
          </p:nvPr>
        </p:nvSpPr>
        <p:spPr>
          <a:xfrm>
            <a:off x="323851" y="1248679"/>
            <a:ext cx="8424614" cy="2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None/>
              <a:defRPr sz="1500" b="1">
                <a:solidFill>
                  <a:srgbClr val="7F7F7F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lphaLcPeriod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title"/>
          </p:nvPr>
        </p:nvSpPr>
        <p:spPr>
          <a:xfrm>
            <a:off x="323850" y="682801"/>
            <a:ext cx="8424863" cy="539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ftr" idx="11"/>
          </p:nvPr>
        </p:nvSpPr>
        <p:spPr>
          <a:xfrm>
            <a:off x="2868782" y="195486"/>
            <a:ext cx="5879931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7"/>
          <p:cNvSpPr>
            <a:spLocks noGrp="1"/>
          </p:cNvSpPr>
          <p:nvPr>
            <p:ph type="chart" idx="3"/>
          </p:nvPr>
        </p:nvSpPr>
        <p:spPr>
          <a:xfrm>
            <a:off x="323528" y="1707654"/>
            <a:ext cx="5761038" cy="287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▪"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re et sous-titre">
  <p:cSld name="Titre et sous-titr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2000" y="252000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8"/>
          <p:cNvSpPr txBox="1">
            <a:spLocks noGrp="1"/>
          </p:cNvSpPr>
          <p:nvPr>
            <p:ph type="body" idx="1"/>
          </p:nvPr>
        </p:nvSpPr>
        <p:spPr>
          <a:xfrm>
            <a:off x="323850" y="2139702"/>
            <a:ext cx="8424000" cy="229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50"/>
              <a:buNone/>
              <a:defRPr sz="3250" b="1" cap="none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  <a:defRPr sz="1850"/>
            </a:lvl2pPr>
            <a:lvl3pPr marL="1371600" lvl="2" indent="-3429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6" name="Google Shape;76;p38"/>
          <p:cNvCxnSpPr/>
          <p:nvPr/>
        </p:nvCxnSpPr>
        <p:spPr>
          <a:xfrm>
            <a:off x="323850" y="4784400"/>
            <a:ext cx="8424614" cy="0"/>
          </a:xfrm>
          <a:prstGeom prst="straightConnector1">
            <a:avLst/>
          </a:prstGeom>
          <a:noFill/>
          <a:ln w="10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323850" y="4797631"/>
            <a:ext cx="1210435" cy="34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sldNum" idx="12"/>
          </p:nvPr>
        </p:nvSpPr>
        <p:spPr>
          <a:xfrm>
            <a:off x="7398713" y="4783500"/>
            <a:ext cx="135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ftr" idx="11"/>
          </p:nvPr>
        </p:nvSpPr>
        <p:spPr>
          <a:xfrm>
            <a:off x="4067944" y="195486"/>
            <a:ext cx="4680769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0" name="Google Shape;80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2631" y="328486"/>
            <a:ext cx="1320064" cy="1192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uverture">
  <p:cSld name="Couvertur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9"/>
          <p:cNvSpPr txBox="1">
            <a:spLocks noGrp="1"/>
          </p:cNvSpPr>
          <p:nvPr>
            <p:ph type="dt" idx="10"/>
          </p:nvPr>
        </p:nvSpPr>
        <p:spPr>
          <a:xfrm>
            <a:off x="0" y="4963500"/>
            <a:ext cx="180000" cy="180000"/>
          </a:xfrm>
          <a:prstGeom prst="rect">
            <a:avLst/>
          </a:prstGeom>
          <a:noFill/>
          <a:ln w="9525" cap="flat" cmpd="sng">
            <a:solidFill>
              <a:schemeClr val="dk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ftr" idx="11"/>
          </p:nvPr>
        </p:nvSpPr>
        <p:spPr>
          <a:xfrm>
            <a:off x="720000" y="4371949"/>
            <a:ext cx="3240000" cy="447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5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sldNum" idx="12"/>
          </p:nvPr>
        </p:nvSpPr>
        <p:spPr>
          <a:xfrm>
            <a:off x="0" y="4963500"/>
            <a:ext cx="180000" cy="180000"/>
          </a:xfrm>
          <a:prstGeom prst="rect">
            <a:avLst/>
          </a:prstGeom>
          <a:noFill/>
          <a:ln w="9525" cap="flat" cmpd="sng">
            <a:solidFill>
              <a:schemeClr val="dk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80000" cy="180000"/>
          </a:xfrm>
          <a:prstGeom prst="rect">
            <a:avLst/>
          </a:prstGeom>
          <a:noFill/>
          <a:ln w="9525" cap="flat" cmpd="sng">
            <a:solidFill>
              <a:schemeClr val="dk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None/>
              <a:defRPr sz="1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6" name="Google Shape;86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53866" y="555526"/>
            <a:ext cx="1744453" cy="1576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000" y="360000"/>
            <a:ext cx="2700000" cy="27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body" idx="1"/>
          </p:nvPr>
        </p:nvSpPr>
        <p:spPr>
          <a:xfrm>
            <a:off x="323850" y="1707654"/>
            <a:ext cx="8424863" cy="295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30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▪"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ftr" idx="11"/>
          </p:nvPr>
        </p:nvSpPr>
        <p:spPr>
          <a:xfrm>
            <a:off x="2868782" y="195486"/>
            <a:ext cx="5879931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sldNum" idx="12"/>
          </p:nvPr>
        </p:nvSpPr>
        <p:spPr>
          <a:xfrm>
            <a:off x="7398713" y="4783500"/>
            <a:ext cx="135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cxnSp>
        <p:nvCxnSpPr>
          <p:cNvPr id="13" name="Google Shape;13;p31"/>
          <p:cNvCxnSpPr/>
          <p:nvPr/>
        </p:nvCxnSpPr>
        <p:spPr>
          <a:xfrm>
            <a:off x="323850" y="4784400"/>
            <a:ext cx="8424614" cy="0"/>
          </a:xfrm>
          <a:prstGeom prst="straightConnector1">
            <a:avLst/>
          </a:prstGeom>
          <a:noFill/>
          <a:ln w="10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31"/>
          <p:cNvSpPr txBox="1">
            <a:spLocks noGrp="1"/>
          </p:cNvSpPr>
          <p:nvPr>
            <p:ph type="title"/>
          </p:nvPr>
        </p:nvSpPr>
        <p:spPr>
          <a:xfrm>
            <a:off x="323850" y="682801"/>
            <a:ext cx="8424863" cy="539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1"/>
          <p:cNvSpPr txBox="1">
            <a:spLocks noGrp="1"/>
          </p:cNvSpPr>
          <p:nvPr>
            <p:ph type="dt" idx="10"/>
          </p:nvPr>
        </p:nvSpPr>
        <p:spPr>
          <a:xfrm>
            <a:off x="315703" y="4783500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Google Shape;16;p31"/>
          <p:cNvCxnSpPr/>
          <p:nvPr/>
        </p:nvCxnSpPr>
        <p:spPr>
          <a:xfrm>
            <a:off x="360000" y="4784400"/>
            <a:ext cx="8424000" cy="0"/>
          </a:xfrm>
          <a:prstGeom prst="straightConnector1">
            <a:avLst/>
          </a:prstGeom>
          <a:noFill/>
          <a:ln w="10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17;p3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77084" y="180000"/>
            <a:ext cx="398441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88000" y="108000"/>
            <a:ext cx="540000" cy="540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>
            <a:spLocks noGrp="1"/>
          </p:cNvSpPr>
          <p:nvPr>
            <p:ph type="pic" idx="2"/>
          </p:nvPr>
        </p:nvSpPr>
        <p:spPr>
          <a:xfrm>
            <a:off x="0" y="738000"/>
            <a:ext cx="9144000" cy="444395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108000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fr-F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>
            <a:spLocks noGrp="1"/>
          </p:cNvSpPr>
          <p:nvPr>
            <p:ph type="dt" idx="10"/>
          </p:nvPr>
        </p:nvSpPr>
        <p:spPr>
          <a:xfrm>
            <a:off x="364285" y="4797631"/>
            <a:ext cx="1170000" cy="34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dirty="0" smtClean="0"/>
              <a:t>09</a:t>
            </a:r>
            <a:r>
              <a:rPr lang="fr-FR" cap="none" dirty="0" smtClean="0"/>
              <a:t>/06/2021</a:t>
            </a:r>
            <a:endParaRPr cap="none" dirty="0"/>
          </a:p>
        </p:txBody>
      </p:sp>
      <p:sp>
        <p:nvSpPr>
          <p:cNvPr id="100" name="Google Shape;100;p1"/>
          <p:cNvSpPr txBox="1">
            <a:spLocks noGrp="1"/>
          </p:cNvSpPr>
          <p:nvPr>
            <p:ph type="title"/>
          </p:nvPr>
        </p:nvSpPr>
        <p:spPr>
          <a:xfrm>
            <a:off x="160725" y="959575"/>
            <a:ext cx="8856600" cy="3592200"/>
          </a:xfrm>
          <a:prstGeom prst="rect">
            <a:avLst/>
          </a:prstGeom>
          <a:noFill/>
          <a:ln w="10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91425" bIns="360000" anchor="ctr" anchorCtr="0">
            <a:normAutofit/>
          </a:bodyPr>
          <a:lstStyle/>
          <a:p>
            <a:pPr marL="4572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fr-FR" dirty="0" smtClean="0"/>
              <a:t>Utilisation de l’intégration continue avec </a:t>
            </a:r>
            <a:r>
              <a:rPr lang="fr-FR" dirty="0" err="1" smtClean="0"/>
              <a:t>Gitlab</a:t>
            </a:r>
            <a:r>
              <a:rPr lang="fr-FR" dirty="0" smtClean="0"/>
              <a:t> par la DREES en appui à la cellule de crise </a:t>
            </a:r>
            <a:r>
              <a:rPr lang="fr-FR" dirty="0" err="1" smtClean="0"/>
              <a:t>Covid</a:t>
            </a:r>
            <a:r>
              <a:rPr lang="fr-FR" dirty="0"/>
              <a:t/>
            </a:r>
            <a:br>
              <a:rPr lang="fr-FR" dirty="0"/>
            </a:br>
            <a:endParaRPr dirty="0"/>
          </a:p>
        </p:txBody>
      </p:sp>
      <p:sp>
        <p:nvSpPr>
          <p:cNvPr id="101" name="Google Shape;101;p1"/>
          <p:cNvSpPr txBox="1">
            <a:spLocks noGrp="1"/>
          </p:cNvSpPr>
          <p:nvPr>
            <p:ph type="sldNum" idx="12"/>
          </p:nvPr>
        </p:nvSpPr>
        <p:spPr>
          <a:xfrm>
            <a:off x="7398713" y="4783500"/>
            <a:ext cx="135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  <p:sp>
        <p:nvSpPr>
          <p:cNvPr id="102" name="Google Shape;102;p1"/>
          <p:cNvSpPr txBox="1">
            <a:spLocks noGrp="1"/>
          </p:cNvSpPr>
          <p:nvPr>
            <p:ph type="ftr" idx="11"/>
          </p:nvPr>
        </p:nvSpPr>
        <p:spPr>
          <a:xfrm>
            <a:off x="2868782" y="195486"/>
            <a:ext cx="588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DREES/OSAM</a:t>
            </a:r>
            <a:endParaRPr/>
          </a:p>
        </p:txBody>
      </p:sp>
      <p:sp>
        <p:nvSpPr>
          <p:cNvPr id="4" name="ZoneTexte 3"/>
          <p:cNvSpPr txBox="1"/>
          <p:nvPr/>
        </p:nvSpPr>
        <p:spPr>
          <a:xfrm>
            <a:off x="561023" y="3889873"/>
            <a:ext cx="3040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Gladys Baudet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Viktor Jarry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04" y="969617"/>
            <a:ext cx="7964196" cy="3505200"/>
          </a:xfrm>
          <a:prstGeom prst="rect">
            <a:avLst/>
          </a:prstGeom>
        </p:spPr>
      </p:pic>
      <p:sp>
        <p:nvSpPr>
          <p:cNvPr id="7" name="Google Shape;152;gdf04de6972_0_211"/>
          <p:cNvSpPr txBox="1">
            <a:spLocks noGrp="1"/>
          </p:cNvSpPr>
          <p:nvPr>
            <p:ph type="title"/>
          </p:nvPr>
        </p:nvSpPr>
        <p:spPr>
          <a:xfrm>
            <a:off x="1906773" y="93092"/>
            <a:ext cx="5763498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86A1"/>
              </a:buClr>
              <a:buSzPts val="2000"/>
              <a:buFont typeface="Nunito Light"/>
              <a:buNone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Récupération des résultats dans un .zip (</a:t>
            </a:r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artifacts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153;gdf04de6972_0_211"/>
          <p:cNvSpPr/>
          <p:nvPr/>
        </p:nvSpPr>
        <p:spPr>
          <a:xfrm>
            <a:off x="6888621" y="2649020"/>
            <a:ext cx="1451658" cy="680920"/>
          </a:xfrm>
          <a:prstGeom prst="roundRect">
            <a:avLst>
              <a:gd name="adj" fmla="val 7512"/>
            </a:avLst>
          </a:prstGeom>
          <a:noFill/>
          <a:ln w="63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476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2858d7be0_0_211"/>
          <p:cNvSpPr txBox="1">
            <a:spLocks noGrp="1"/>
          </p:cNvSpPr>
          <p:nvPr>
            <p:ph type="title"/>
          </p:nvPr>
        </p:nvSpPr>
        <p:spPr>
          <a:xfrm>
            <a:off x="457200" y="537876"/>
            <a:ext cx="8229600" cy="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>
                <a:solidFill>
                  <a:schemeClr val="dk2"/>
                </a:solidFill>
              </a:rPr>
              <a:t>Packages R utilisés (principaux)</a:t>
            </a:r>
            <a:endParaRPr/>
          </a:p>
        </p:txBody>
      </p:sp>
      <p:sp>
        <p:nvSpPr>
          <p:cNvPr id="329" name="Google Shape;329;ga2858d7be0_0_211"/>
          <p:cNvSpPr txBox="1">
            <a:spLocks noGrp="1"/>
          </p:cNvSpPr>
          <p:nvPr>
            <p:ph type="ftr" idx="4294967295"/>
          </p:nvPr>
        </p:nvSpPr>
        <p:spPr>
          <a:xfrm>
            <a:off x="2868782" y="195486"/>
            <a:ext cx="588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DREES/OSAM</a:t>
            </a:r>
            <a:endParaRPr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Dplyr</a:t>
            </a:r>
            <a:r>
              <a:rPr lang="fr-FR" dirty="0" smtClean="0"/>
              <a:t> pour toute la manipulation des données</a:t>
            </a:r>
          </a:p>
          <a:p>
            <a:r>
              <a:rPr lang="fr-FR" dirty="0" err="1" smtClean="0"/>
              <a:t>Flextable</a:t>
            </a:r>
            <a:r>
              <a:rPr lang="fr-FR" dirty="0" smtClean="0"/>
              <a:t> : Génération de tableaux</a:t>
            </a:r>
          </a:p>
          <a:p>
            <a:r>
              <a:rPr lang="fr-FR" dirty="0" smtClean="0"/>
              <a:t>Ggplot2 : Génération de graphiques</a:t>
            </a:r>
          </a:p>
          <a:p>
            <a:r>
              <a:rPr lang="fr-FR" dirty="0" err="1" smtClean="0"/>
              <a:t>OfficeR</a:t>
            </a:r>
            <a:r>
              <a:rPr lang="fr-FR" dirty="0" smtClean="0"/>
              <a:t> : Génération des slides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a2858d7be0_0_152"/>
          <p:cNvSpPr txBox="1"/>
          <p:nvPr/>
        </p:nvSpPr>
        <p:spPr>
          <a:xfrm>
            <a:off x="173075" y="3137525"/>
            <a:ext cx="3005700" cy="19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Démonstration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2858d7be0_0_0"/>
          <p:cNvSpPr txBox="1">
            <a:spLocks noGrp="1"/>
          </p:cNvSpPr>
          <p:nvPr>
            <p:ph type="title"/>
          </p:nvPr>
        </p:nvSpPr>
        <p:spPr>
          <a:xfrm>
            <a:off x="342900" y="289325"/>
            <a:ext cx="8229600" cy="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 dirty="0">
                <a:solidFill>
                  <a:schemeClr val="dk2"/>
                </a:solidFill>
              </a:rPr>
              <a:t>Contexte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19" name="Google Shape;119;ga2858d7be0_0_0"/>
          <p:cNvSpPr txBox="1">
            <a:spLocks noGrp="1"/>
          </p:cNvSpPr>
          <p:nvPr>
            <p:ph type="body" idx="1"/>
          </p:nvPr>
        </p:nvSpPr>
        <p:spPr>
          <a:xfrm>
            <a:off x="100200" y="1104900"/>
            <a:ext cx="4471800" cy="28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rPr lang="fr-FR" b="1" u="sng" dirty="0" smtClean="0"/>
              <a:t>Le besoin</a:t>
            </a:r>
            <a:r>
              <a:rPr lang="fr-FR" b="1" dirty="0" smtClean="0"/>
              <a:t> : </a:t>
            </a:r>
            <a:r>
              <a:rPr lang="fr-FR" dirty="0" smtClean="0"/>
              <a:t>Accompagner la cellule de crise et le cabinet ministériel dans le pilotage de l’évolution des indicateurs épidémiologiques.</a:t>
            </a:r>
            <a:endParaRPr lang="fr-FR" b="1" dirty="0" smtClean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u="sng" dirty="0"/>
              <a:t>Acteurs</a:t>
            </a:r>
            <a:r>
              <a:rPr lang="fr-FR" dirty="0"/>
              <a:t> : </a:t>
            </a:r>
            <a:r>
              <a:rPr lang="fr-FR" dirty="0" smtClean="0"/>
              <a:t>Développement conjoint DREES avec la Direction Général de la Santé (DGS) et Santé Publique France (SPF)</a:t>
            </a:r>
            <a:endParaRPr lang="fr-FR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endParaRPr b="1" dirty="0"/>
          </a:p>
        </p:txBody>
      </p:sp>
      <p:pic>
        <p:nvPicPr>
          <p:cNvPr id="125" name="Google Shape;125;ga2858d7be0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3415" y="3344325"/>
            <a:ext cx="825865" cy="68857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a2858d7be0_0_0"/>
          <p:cNvSpPr txBox="1"/>
          <p:nvPr/>
        </p:nvSpPr>
        <p:spPr>
          <a:xfrm>
            <a:off x="4629350" y="1028700"/>
            <a:ext cx="4119600" cy="20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Objectif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fr-FR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Générer automatiquement tous les jours des slides et tableaux de suivi de l’épidémie associant plusieurs sources de données.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Infrastructure</a:t>
            </a:r>
            <a:r>
              <a:rPr lang="fr-FR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Machines virtuelles et instance </a:t>
            </a:r>
            <a:r>
              <a:rPr lang="fr-FR" sz="16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Gitlab</a:t>
            </a:r>
            <a:r>
              <a:rPr lang="fr-FR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Choix technologiques</a:t>
            </a:r>
            <a:r>
              <a:rPr lang="fr-FR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a2858d7be0_0_0"/>
          <p:cNvSpPr txBox="1">
            <a:spLocks noGrp="1"/>
          </p:cNvSpPr>
          <p:nvPr>
            <p:ph type="ftr" idx="4294967295"/>
          </p:nvPr>
        </p:nvSpPr>
        <p:spPr>
          <a:xfrm>
            <a:off x="2868782" y="195486"/>
            <a:ext cx="588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DREES/OSAM</a:t>
            </a:r>
            <a:endParaRPr/>
          </a:p>
        </p:txBody>
      </p:sp>
      <p:pic>
        <p:nvPicPr>
          <p:cNvPr id="16" name="Google Shape;156;gdf04de6972_0_2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19710" y="3253675"/>
            <a:ext cx="810680" cy="77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6;gdf04de6972_0_211" descr="Docker Logos and Photos | Docker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90286" y="3344325"/>
            <a:ext cx="708092" cy="56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f04de6972_0_211"/>
          <p:cNvSpPr txBox="1">
            <a:spLocks noGrp="1"/>
          </p:cNvSpPr>
          <p:nvPr>
            <p:ph type="sldNum" idx="12"/>
          </p:nvPr>
        </p:nvSpPr>
        <p:spPr>
          <a:xfrm>
            <a:off x="6849670" y="4869000"/>
            <a:ext cx="21225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fr-FR"/>
              <a:t>3</a:t>
            </a:fld>
            <a:endParaRPr dirty="0"/>
          </a:p>
        </p:txBody>
      </p:sp>
      <p:sp>
        <p:nvSpPr>
          <p:cNvPr id="152" name="Google Shape;152;gdf04de6972_0_211"/>
          <p:cNvSpPr txBox="1">
            <a:spLocks noGrp="1"/>
          </p:cNvSpPr>
          <p:nvPr>
            <p:ph type="title"/>
          </p:nvPr>
        </p:nvSpPr>
        <p:spPr>
          <a:xfrm>
            <a:off x="2066596" y="114600"/>
            <a:ext cx="6033464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86A1"/>
              </a:buClr>
              <a:buSzPts val="2000"/>
              <a:buFont typeface="Nunito Light"/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besoin de suivi épidémiologique quotidien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https://lh5.googleusercontent.com/aHGHflXMhDF7qfKqhLxLoi5kum9iXp2lPN7oH0I7Y0Y_3qZtZggOqYWffOWHhHMl5BX2_4QKdSMEFdITIhG_xXTch9Wugv9ti0ST-hA4orBRhAoy3mkqJMVjo-408iIG2E_9cI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44" y="2003436"/>
            <a:ext cx="539126" cy="53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lh5.googleusercontent.com/aHGHflXMhDF7qfKqhLxLoi5kum9iXp2lPN7oH0I7Y0Y_3qZtZggOqYWffOWHhHMl5BX2_4QKdSMEFdITIhG_xXTch9Wugv9ti0ST-hA4orBRhAoy3mkqJMVjo-408iIG2E_9cI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27" y="2259684"/>
            <a:ext cx="539126" cy="53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lh5.googleusercontent.com/aHGHflXMhDF7qfKqhLxLoi5kum9iXp2lPN7oH0I7Y0Y_3qZtZggOqYWffOWHhHMl5BX2_4QKdSMEFdITIhG_xXTch9Wugv9ti0ST-hA4orBRhAoy3mkqJMVjo-408iIG2E_9cI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710" y="2515932"/>
            <a:ext cx="539126" cy="53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lh5.googleusercontent.com/aHGHflXMhDF7qfKqhLxLoi5kum9iXp2lPN7oH0I7Y0Y_3qZtZggOqYWffOWHhHMl5BX2_4QKdSMEFdITIhG_xXTch9Wugv9ti0ST-hA4orBRhAoy3mkqJMVjo-408iIG2E_9cI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970" y="2798810"/>
            <a:ext cx="539126" cy="53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lh5.googleusercontent.com/aHGHflXMhDF7qfKqhLxLoi5kum9iXp2lPN7oH0I7Y0Y_3qZtZggOqYWffOWHhHMl5BX2_4QKdSMEFdITIhG_xXTch9Wugv9ti0ST-hA4orBRhAoy3mkqJMVjo-408iIG2E_9cI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230" y="3055058"/>
            <a:ext cx="539126" cy="53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171;gdf04de6972_0_211"/>
          <p:cNvSpPr/>
          <p:nvPr/>
        </p:nvSpPr>
        <p:spPr>
          <a:xfrm rot="16200000">
            <a:off x="2835159" y="2516869"/>
            <a:ext cx="293100" cy="5791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>
              <a:alpha val="69800"/>
            </a:schemeClr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11776" y="898855"/>
            <a:ext cx="6440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Agrégation quotidienne de plusieurs fichiers fournis 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 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Santé Publique France afin de générer des slides et tableaux de suivi.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483" y="1489143"/>
            <a:ext cx="4921761" cy="2771822"/>
          </a:xfrm>
          <a:prstGeom prst="rect">
            <a:avLst/>
          </a:prstGeom>
        </p:spPr>
      </p:pic>
      <p:pic>
        <p:nvPicPr>
          <p:cNvPr id="14" name="Google Shape;125;ga2858d7be0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92149" y="2352370"/>
            <a:ext cx="327522" cy="3075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11776" y="3649698"/>
            <a:ext cx="28124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Fichiers comprenant sur des mailles géographiques différentes l’évolution des taux </a:t>
            </a:r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d’incidence, 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taux d’occupation et autres indicateurs. (Source: Santé Publique France)</a:t>
            </a:r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419600" y="4260965"/>
            <a:ext cx="3997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d’une slide de suivi au niveau national. </a:t>
            </a:r>
          </a:p>
          <a:p>
            <a:pPr algn="ctr"/>
            <a:r>
              <a:rPr lang="fr-FR" sz="1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R de visualisation développé par la DGS</a:t>
            </a:r>
            <a:endParaRPr lang="fr-FR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5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f04de6972_0_211"/>
          <p:cNvSpPr txBox="1">
            <a:spLocks noGrp="1"/>
          </p:cNvSpPr>
          <p:nvPr>
            <p:ph type="sldNum" idx="12"/>
          </p:nvPr>
        </p:nvSpPr>
        <p:spPr>
          <a:xfrm>
            <a:off x="6849670" y="4869000"/>
            <a:ext cx="21225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fr-FR"/>
              <a:t>4</a:t>
            </a:fld>
            <a:endParaRPr dirty="0"/>
          </a:p>
        </p:txBody>
      </p:sp>
      <p:sp>
        <p:nvSpPr>
          <p:cNvPr id="152" name="Google Shape;152;gdf04de6972_0_211"/>
          <p:cNvSpPr txBox="1">
            <a:spLocks noGrp="1"/>
          </p:cNvSpPr>
          <p:nvPr>
            <p:ph type="title"/>
          </p:nvPr>
        </p:nvSpPr>
        <p:spPr>
          <a:xfrm>
            <a:off x="2066596" y="114600"/>
            <a:ext cx="54192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86A1"/>
              </a:buClr>
              <a:buSzPts val="2000"/>
              <a:buFont typeface="Nunito Light"/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Qu’est-ce que l’intégration continue 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63878" y="1079432"/>
            <a:ext cx="77495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Dans </a:t>
            </a:r>
            <a:r>
              <a:rPr lang="fr-FR" dirty="0" err="1" smtClean="0"/>
              <a:t>Gitlab</a:t>
            </a:r>
            <a:r>
              <a:rPr lang="fr-FR" dirty="0" smtClean="0"/>
              <a:t> on parle de CI (</a:t>
            </a:r>
            <a:r>
              <a:rPr lang="fr-FR" dirty="0" err="1" smtClean="0"/>
              <a:t>Continuous</a:t>
            </a:r>
            <a:r>
              <a:rPr lang="fr-FR" dirty="0" smtClean="0"/>
              <a:t> </a:t>
            </a:r>
            <a:r>
              <a:rPr lang="fr-FR" dirty="0" err="1" smtClean="0"/>
              <a:t>Integration</a:t>
            </a:r>
            <a:r>
              <a:rPr lang="fr-FR" dirty="0" smtClean="0"/>
              <a:t>) et de CD (</a:t>
            </a:r>
            <a:r>
              <a:rPr lang="fr-FR" dirty="0" err="1" smtClean="0"/>
              <a:t>Continuous</a:t>
            </a:r>
            <a:r>
              <a:rPr lang="fr-FR" dirty="0" smtClean="0"/>
              <a:t> </a:t>
            </a:r>
            <a:r>
              <a:rPr lang="fr-FR" dirty="0" err="1" smtClean="0"/>
              <a:t>Deployment</a:t>
            </a:r>
            <a:r>
              <a:rPr lang="fr-FR" dirty="0" smtClean="0"/>
              <a:t>)</a:t>
            </a:r>
            <a:endParaRPr lang="fr-FR" dirty="0"/>
          </a:p>
          <a:p>
            <a:pPr marL="2857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u="sng" dirty="0" smtClean="0"/>
              <a:t>Intégration Continue (CI)</a:t>
            </a:r>
            <a:r>
              <a:rPr lang="fr-FR" dirty="0" smtClean="0"/>
              <a:t> </a:t>
            </a:r>
            <a:r>
              <a:rPr lang="fr-FR" dirty="0"/>
              <a:t>: Un processus de vérification du code à l’aide de contrôles automatiques après chaque modification </a:t>
            </a:r>
            <a:r>
              <a:rPr lang="fr-FR" dirty="0" smtClean="0"/>
              <a:t>de </a:t>
            </a:r>
            <a:r>
              <a:rPr lang="fr-FR" dirty="0"/>
              <a:t>code ou </a:t>
            </a:r>
            <a:r>
              <a:rPr lang="fr-FR" dirty="0" smtClean="0"/>
              <a:t>de données</a:t>
            </a:r>
          </a:p>
          <a:p>
            <a:pPr marL="2857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u="sng" dirty="0" smtClean="0"/>
              <a:t>Déploiement Continu (CD)</a:t>
            </a:r>
            <a:r>
              <a:rPr lang="fr-FR" dirty="0" smtClean="0"/>
              <a:t> : Un processus de déploiement automatique d’applications.</a:t>
            </a:r>
            <a:endParaRPr lang="fr-FR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fr-FR" dirty="0" smtClean="0"/>
          </a:p>
        </p:txBody>
      </p:sp>
      <p:pic>
        <p:nvPicPr>
          <p:cNvPr id="3074" name="Picture 2" descr="Devo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6" y="2903855"/>
            <a:ext cx="564832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45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f04de6972_0_211"/>
          <p:cNvSpPr txBox="1">
            <a:spLocks noGrp="1"/>
          </p:cNvSpPr>
          <p:nvPr>
            <p:ph type="sldNum" idx="12"/>
          </p:nvPr>
        </p:nvSpPr>
        <p:spPr>
          <a:xfrm>
            <a:off x="6849670" y="4869000"/>
            <a:ext cx="21225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fr-FR"/>
              <a:t>5</a:t>
            </a:fld>
            <a:endParaRPr dirty="0"/>
          </a:p>
        </p:txBody>
      </p:sp>
      <p:sp>
        <p:nvSpPr>
          <p:cNvPr id="152" name="Google Shape;152;gdf04de6972_0_211"/>
          <p:cNvSpPr txBox="1">
            <a:spLocks noGrp="1"/>
          </p:cNvSpPr>
          <p:nvPr>
            <p:ph type="title"/>
          </p:nvPr>
        </p:nvSpPr>
        <p:spPr>
          <a:xfrm>
            <a:off x="2066596" y="114600"/>
            <a:ext cx="54192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86A1"/>
              </a:buClr>
              <a:buSzPts val="2000"/>
              <a:buFont typeface="Nunito Light"/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de traitements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Google Shape;153;gdf04de6972_0_211"/>
          <p:cNvSpPr/>
          <p:nvPr/>
        </p:nvSpPr>
        <p:spPr>
          <a:xfrm>
            <a:off x="1879718" y="907739"/>
            <a:ext cx="1390953" cy="1650004"/>
          </a:xfrm>
          <a:prstGeom prst="roundRect">
            <a:avLst>
              <a:gd name="adj" fmla="val 7512"/>
            </a:avLst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df04de6972_0_211"/>
          <p:cNvSpPr/>
          <p:nvPr/>
        </p:nvSpPr>
        <p:spPr>
          <a:xfrm rot="16200000">
            <a:off x="3620830" y="1839651"/>
            <a:ext cx="228442" cy="424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69800"/>
            </a:schemeClr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gdf04de6972_0_2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82342" y="1506224"/>
            <a:ext cx="442167" cy="488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df04de6972_0_2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33853" y="1702344"/>
            <a:ext cx="509609" cy="44391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df04de6972_0_211"/>
          <p:cNvSpPr txBox="1"/>
          <p:nvPr/>
        </p:nvSpPr>
        <p:spPr>
          <a:xfrm>
            <a:off x="3357873" y="2131475"/>
            <a:ext cx="691106" cy="26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0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Trigger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Google Shape;159;gdf04de6972_0_211"/>
          <p:cNvSpPr/>
          <p:nvPr/>
        </p:nvSpPr>
        <p:spPr>
          <a:xfrm>
            <a:off x="4050130" y="1540780"/>
            <a:ext cx="1477057" cy="2050660"/>
          </a:xfrm>
          <a:prstGeom prst="roundRect">
            <a:avLst>
              <a:gd name="adj" fmla="val 7512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df04de6972_0_211"/>
          <p:cNvSpPr txBox="1"/>
          <p:nvPr/>
        </p:nvSpPr>
        <p:spPr>
          <a:xfrm>
            <a:off x="41842" y="1376860"/>
            <a:ext cx="1582500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+mj-lt"/>
              <a:buAutoNum type="arabicPeriod"/>
            </a:pPr>
            <a:r>
              <a:rPr lang="fr-FR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"/>
              </a:rPr>
              <a:t>Tâche </a:t>
            </a:r>
            <a:r>
              <a:rPr lang="fr-FR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"/>
              </a:rPr>
              <a:t>programmée</a:t>
            </a:r>
            <a:endParaRPr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+mj-lt"/>
              <a:buAutoNum type="arabicPeriod"/>
            </a:pPr>
            <a:r>
              <a:rPr lang="fr-FR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"/>
              </a:rPr>
              <a:t>Modification du </a:t>
            </a:r>
            <a:r>
              <a:rPr lang="fr-FR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"/>
              </a:rPr>
              <a:t>projet </a:t>
            </a:r>
            <a:r>
              <a:rPr lang="fr-FR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"/>
              </a:rPr>
              <a:t>(Git </a:t>
            </a:r>
            <a:r>
              <a:rPr lang="fr-FR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"/>
              </a:rPr>
              <a:t>push)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8" name="Google Shape;168;gdf04de6972_0_211" descr="A picture containing drawing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50738" y="3024559"/>
            <a:ext cx="684613" cy="302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df04de6972_0_211" descr="A close up of a logo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91192" y="2478455"/>
            <a:ext cx="803703" cy="30243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df04de6972_0_211"/>
          <p:cNvSpPr/>
          <p:nvPr/>
        </p:nvSpPr>
        <p:spPr>
          <a:xfrm rot="16200000">
            <a:off x="5725290" y="2954145"/>
            <a:ext cx="293100" cy="424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69800"/>
            </a:schemeClr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df04de6972_0_211"/>
          <p:cNvSpPr/>
          <p:nvPr/>
        </p:nvSpPr>
        <p:spPr>
          <a:xfrm rot="16200000">
            <a:off x="5725290" y="2407297"/>
            <a:ext cx="293100" cy="424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69800"/>
            </a:schemeClr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df04de6972_0_211"/>
          <p:cNvSpPr txBox="1"/>
          <p:nvPr/>
        </p:nvSpPr>
        <p:spPr>
          <a:xfrm>
            <a:off x="7346634" y="2393120"/>
            <a:ext cx="1895733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Code </a:t>
            </a:r>
            <a:r>
              <a:rPr lang="fr-FR" sz="11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valide </a:t>
            </a:r>
            <a:endParaRPr lang="fr-FR" sz="1100" b="1" i="0" u="none" strike="noStrike" cap="none" dirty="0" smtClean="0">
              <a:solidFill>
                <a:srgbClr val="000000"/>
              </a:solidFill>
              <a:latin typeface="Times New Roman" panose="02020603050405020304" pitchFamily="18" charset="0"/>
              <a:ea typeface="Nunito"/>
              <a:cs typeface="Times New Roman" panose="02020603050405020304" pitchFamily="18" charset="0"/>
              <a:sym typeface="Nuni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i="0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=&gt; </a:t>
            </a:r>
            <a:r>
              <a:rPr lang="fr-FR" sz="1100" b="1" dirty="0" smtClean="0"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Génération </a:t>
            </a:r>
            <a:r>
              <a:rPr lang="fr-FR" sz="1100" b="1" dirty="0"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des slides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3" name="Google Shape;173;gdf04de6972_0_2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93093" y="1816617"/>
            <a:ext cx="399902" cy="44694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df04de6972_0_211"/>
          <p:cNvSpPr/>
          <p:nvPr/>
        </p:nvSpPr>
        <p:spPr>
          <a:xfrm>
            <a:off x="6239334" y="1742204"/>
            <a:ext cx="1107300" cy="1778700"/>
          </a:xfrm>
          <a:prstGeom prst="roundRect">
            <a:avLst>
              <a:gd name="adj" fmla="val 7512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df04de6972_0_211"/>
          <p:cNvSpPr txBox="1"/>
          <p:nvPr/>
        </p:nvSpPr>
        <p:spPr>
          <a:xfrm>
            <a:off x="7392216" y="2974375"/>
            <a:ext cx="1579954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Données non valides </a:t>
            </a:r>
            <a:endParaRPr lang="fr-FR" sz="1100" b="1" i="0" u="none" strike="noStrike" cap="none" dirty="0" smtClean="0">
              <a:solidFill>
                <a:srgbClr val="000000"/>
              </a:solidFill>
              <a:latin typeface="Times New Roman" panose="02020603050405020304" pitchFamily="18" charset="0"/>
              <a:ea typeface="Nunito"/>
              <a:cs typeface="Times New Roman" panose="02020603050405020304" pitchFamily="18" charset="0"/>
              <a:sym typeface="Nuni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i="0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=&gt; </a:t>
            </a:r>
            <a:r>
              <a:rPr lang="fr-FR" sz="11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Alerte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6" name="Google Shape;176;gdf04de6972_0_211" descr="Docker Logos and Photos | Docker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55354" y="2307825"/>
            <a:ext cx="468883" cy="38942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df04de6972_0_211"/>
          <p:cNvSpPr/>
          <p:nvPr/>
        </p:nvSpPr>
        <p:spPr>
          <a:xfrm>
            <a:off x="2723978" y="3818407"/>
            <a:ext cx="2989472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31850" marR="0" lvl="1" indent="-2857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i="0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Alimentation quotidienne de données agrégées sur un SFTP</a:t>
            </a: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0" name="Google Shape;180;gdf04de6972_0_2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55805" y="1064651"/>
            <a:ext cx="753044" cy="267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df04de6972_0_21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79084" y="2040091"/>
            <a:ext cx="499356" cy="40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cône Sftp Gratuit de WHCompare Servers &amp;amp; Web Hosti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714" y="2992329"/>
            <a:ext cx="525846" cy="52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Google Shape;153;gdf04de6972_0_211"/>
          <p:cNvSpPr/>
          <p:nvPr/>
        </p:nvSpPr>
        <p:spPr>
          <a:xfrm>
            <a:off x="4315596" y="1602915"/>
            <a:ext cx="935367" cy="1269639"/>
          </a:xfrm>
          <a:prstGeom prst="roundRect">
            <a:avLst>
              <a:gd name="adj" fmla="val 7512"/>
            </a:avLst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153;gdf04de6972_0_211"/>
          <p:cNvSpPr/>
          <p:nvPr/>
        </p:nvSpPr>
        <p:spPr>
          <a:xfrm>
            <a:off x="1920262" y="2918786"/>
            <a:ext cx="1390953" cy="1650004"/>
          </a:xfrm>
          <a:prstGeom prst="roundRect">
            <a:avLst>
              <a:gd name="adj" fmla="val 7512"/>
            </a:avLst>
          </a:prstGeom>
          <a:noFill/>
          <a:ln w="2540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Agence nationale de santé publique — Wikipédi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06" y="3112950"/>
            <a:ext cx="1118176" cy="63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2028671" y="3833123"/>
            <a:ext cx="1124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Producteur de données agrégées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Connecteur en angle 4"/>
          <p:cNvCxnSpPr>
            <a:stCxn id="33" idx="3"/>
            <a:endCxn id="1026" idx="2"/>
          </p:cNvCxnSpPr>
          <p:nvPr/>
        </p:nvCxnSpPr>
        <p:spPr>
          <a:xfrm flipV="1">
            <a:off x="3311215" y="3518175"/>
            <a:ext cx="1170422" cy="2256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2028671" y="1377311"/>
            <a:ext cx="1105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Espace collaboratif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Google Shape;171;gdf04de6972_0_211"/>
          <p:cNvSpPr/>
          <p:nvPr/>
        </p:nvSpPr>
        <p:spPr>
          <a:xfrm rot="16200000">
            <a:off x="1446592" y="1573371"/>
            <a:ext cx="293100" cy="424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69800"/>
            </a:schemeClr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179;gdf04de6972_0_211"/>
          <p:cNvSpPr/>
          <p:nvPr/>
        </p:nvSpPr>
        <p:spPr>
          <a:xfrm>
            <a:off x="2817970" y="1130972"/>
            <a:ext cx="323979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31850" marR="0" lvl="1" indent="-2857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i="0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virtuelle effectuant les traitements</a:t>
            </a: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" name="Google Shape;181;gdf04de6972_0_21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86195" y="3021072"/>
            <a:ext cx="499356" cy="400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Connecteur droit avec flèche 10"/>
          <p:cNvCxnSpPr>
            <a:stCxn id="176" idx="2"/>
            <a:endCxn id="1026" idx="0"/>
          </p:cNvCxnSpPr>
          <p:nvPr/>
        </p:nvCxnSpPr>
        <p:spPr>
          <a:xfrm flipH="1">
            <a:off x="4481637" y="2697254"/>
            <a:ext cx="308159" cy="2950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24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f04de6972_0_202"/>
          <p:cNvSpPr txBox="1">
            <a:spLocks noGrp="1"/>
          </p:cNvSpPr>
          <p:nvPr>
            <p:ph type="sldNum" idx="12"/>
          </p:nvPr>
        </p:nvSpPr>
        <p:spPr>
          <a:xfrm>
            <a:off x="6553200" y="4868863"/>
            <a:ext cx="2122500" cy="274500"/>
          </a:xfrm>
          <a:prstGeom prst="rect">
            <a:avLst/>
          </a:prstGeom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  <p:pic>
        <p:nvPicPr>
          <p:cNvPr id="238" name="Google Shape;238;gdf04de6972_0_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741" y="0"/>
            <a:ext cx="7867583" cy="34684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3;gdf04de6972_0_211"/>
          <p:cNvSpPr/>
          <p:nvPr/>
        </p:nvSpPr>
        <p:spPr>
          <a:xfrm>
            <a:off x="1097741" y="3167375"/>
            <a:ext cx="992638" cy="216956"/>
          </a:xfrm>
          <a:prstGeom prst="roundRect">
            <a:avLst>
              <a:gd name="adj" fmla="val 7512"/>
            </a:avLst>
          </a:prstGeom>
          <a:noFill/>
          <a:ln w="63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53;gdf04de6972_0_211"/>
          <p:cNvSpPr/>
          <p:nvPr/>
        </p:nvSpPr>
        <p:spPr>
          <a:xfrm>
            <a:off x="2963916" y="2605071"/>
            <a:ext cx="939497" cy="264253"/>
          </a:xfrm>
          <a:prstGeom prst="roundRect">
            <a:avLst>
              <a:gd name="adj" fmla="val 7512"/>
            </a:avLst>
          </a:prstGeom>
          <a:noFill/>
          <a:ln w="63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62;gdf04de6972_0_211"/>
          <p:cNvSpPr txBox="1"/>
          <p:nvPr/>
        </p:nvSpPr>
        <p:spPr>
          <a:xfrm>
            <a:off x="1941169" y="3730488"/>
            <a:ext cx="204549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sz="11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"/>
              </a:rPr>
              <a:t>Consultation des pipelines de traitement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sz="11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"/>
              </a:rPr>
              <a:t>Programmation de lancement des tâches</a:t>
            </a:r>
            <a:endParaRPr sz="11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162;gdf04de6972_0_211"/>
          <p:cNvSpPr txBox="1"/>
          <p:nvPr/>
        </p:nvSpPr>
        <p:spPr>
          <a:xfrm>
            <a:off x="4644342" y="3275853"/>
            <a:ext cx="2045493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</a:pPr>
            <a:r>
              <a:rPr lang="fr-FR" sz="11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"/>
              </a:rPr>
              <a:t>Fichier de configuration de l’intégration continue du projet</a:t>
            </a:r>
            <a:endParaRPr sz="11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Google Shape;153;gdf04de6972_0_211"/>
          <p:cNvSpPr/>
          <p:nvPr/>
        </p:nvSpPr>
        <p:spPr>
          <a:xfrm>
            <a:off x="4644342" y="3233855"/>
            <a:ext cx="2045493" cy="521676"/>
          </a:xfrm>
          <a:prstGeom prst="roundRect">
            <a:avLst>
              <a:gd name="adj" fmla="val 7512"/>
            </a:avLst>
          </a:prstGeom>
          <a:noFill/>
          <a:ln w="63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53;gdf04de6972_0_211"/>
          <p:cNvSpPr/>
          <p:nvPr/>
        </p:nvSpPr>
        <p:spPr>
          <a:xfrm>
            <a:off x="1857920" y="3646406"/>
            <a:ext cx="2045493" cy="1022760"/>
          </a:xfrm>
          <a:prstGeom prst="roundRect">
            <a:avLst>
              <a:gd name="adj" fmla="val 7512"/>
            </a:avLst>
          </a:prstGeom>
          <a:noFill/>
          <a:ln w="63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Connecteur droit 16"/>
          <p:cNvCxnSpPr>
            <a:stCxn id="7" idx="2"/>
            <a:endCxn id="22" idx="1"/>
          </p:cNvCxnSpPr>
          <p:nvPr/>
        </p:nvCxnSpPr>
        <p:spPr>
          <a:xfrm>
            <a:off x="1594060" y="3384331"/>
            <a:ext cx="263860" cy="77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  <a:endCxn id="13" idx="1"/>
          </p:cNvCxnSpPr>
          <p:nvPr/>
        </p:nvCxnSpPr>
        <p:spPr>
          <a:xfrm>
            <a:off x="3433665" y="2869324"/>
            <a:ext cx="1210677" cy="621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6" y="96817"/>
            <a:ext cx="7089804" cy="4475183"/>
          </a:xfrm>
          <a:prstGeom prst="rect">
            <a:avLst/>
          </a:prstGeom>
        </p:spPr>
      </p:pic>
      <p:sp>
        <p:nvSpPr>
          <p:cNvPr id="8" name="Légende encadrée 1 7"/>
          <p:cNvSpPr/>
          <p:nvPr/>
        </p:nvSpPr>
        <p:spPr>
          <a:xfrm>
            <a:off x="609600" y="676275"/>
            <a:ext cx="990600" cy="238125"/>
          </a:xfrm>
          <a:prstGeom prst="borderCallout1">
            <a:avLst>
              <a:gd name="adj1" fmla="val 49861"/>
              <a:gd name="adj2" fmla="val 98398"/>
              <a:gd name="adj3" fmla="val 1389"/>
              <a:gd name="adj4" fmla="val 185705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Nom arbitraire</a:t>
            </a:r>
            <a:endParaRPr lang="fr-FR" sz="800" dirty="0"/>
          </a:p>
        </p:txBody>
      </p:sp>
      <p:sp>
        <p:nvSpPr>
          <p:cNvPr id="9" name="Légende encadrée 1 8"/>
          <p:cNvSpPr/>
          <p:nvPr/>
        </p:nvSpPr>
        <p:spPr>
          <a:xfrm>
            <a:off x="457200" y="1047750"/>
            <a:ext cx="1143000" cy="314325"/>
          </a:xfrm>
          <a:prstGeom prst="borderCallout1">
            <a:avLst>
              <a:gd name="adj1" fmla="val 49861"/>
              <a:gd name="adj2" fmla="val 98398"/>
              <a:gd name="adj3" fmla="val -65399"/>
              <a:gd name="adj4" fmla="val 19365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Tag permettant de cibler des </a:t>
            </a:r>
            <a:r>
              <a:rPr lang="fr-FR" sz="800" dirty="0" err="1" smtClean="0"/>
              <a:t>runners</a:t>
            </a:r>
            <a:endParaRPr lang="fr-FR" sz="800" dirty="0"/>
          </a:p>
        </p:txBody>
      </p:sp>
      <p:sp>
        <p:nvSpPr>
          <p:cNvPr id="10" name="Légende encadrée 1 9"/>
          <p:cNvSpPr/>
          <p:nvPr/>
        </p:nvSpPr>
        <p:spPr>
          <a:xfrm>
            <a:off x="104775" y="1495426"/>
            <a:ext cx="1495425" cy="752474"/>
          </a:xfrm>
          <a:prstGeom prst="borderCallout1">
            <a:avLst>
              <a:gd name="adj1" fmla="val 49861"/>
              <a:gd name="adj2" fmla="val 98398"/>
              <a:gd name="adj3" fmla="val -43151"/>
              <a:gd name="adj4" fmla="val 172634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Code exécuté par le </a:t>
            </a:r>
            <a:r>
              <a:rPr lang="fr-FR" sz="800" dirty="0" err="1" smtClean="0"/>
              <a:t>runner</a:t>
            </a:r>
            <a:r>
              <a:rPr lang="fr-FR" sz="800" dirty="0" smtClean="0"/>
              <a:t> avant la partie « script » </a:t>
            </a:r>
          </a:p>
          <a:p>
            <a:pPr algn="ctr"/>
            <a:r>
              <a:rPr lang="fr-FR" sz="800" dirty="0" smtClean="0"/>
              <a:t>(ex: installation de dépendances, librairies…)</a:t>
            </a:r>
            <a:endParaRPr lang="fr-FR" sz="800" dirty="0"/>
          </a:p>
        </p:txBody>
      </p:sp>
      <p:sp>
        <p:nvSpPr>
          <p:cNvPr id="12" name="Légende encadrée 1 11"/>
          <p:cNvSpPr/>
          <p:nvPr/>
        </p:nvSpPr>
        <p:spPr>
          <a:xfrm>
            <a:off x="104775" y="2381251"/>
            <a:ext cx="1495425" cy="238125"/>
          </a:xfrm>
          <a:prstGeom prst="borderCallout1">
            <a:avLst>
              <a:gd name="adj1" fmla="val 49861"/>
              <a:gd name="adj2" fmla="val 98398"/>
              <a:gd name="adj3" fmla="val 125389"/>
              <a:gd name="adj4" fmla="val 172488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Lancement du script R</a:t>
            </a:r>
            <a:endParaRPr lang="fr-FR" sz="800" dirty="0"/>
          </a:p>
        </p:txBody>
      </p:sp>
      <p:sp>
        <p:nvSpPr>
          <p:cNvPr id="14" name="Légende encadrée 1 13"/>
          <p:cNvSpPr/>
          <p:nvPr/>
        </p:nvSpPr>
        <p:spPr>
          <a:xfrm>
            <a:off x="104775" y="2790827"/>
            <a:ext cx="1495425" cy="752474"/>
          </a:xfrm>
          <a:prstGeom prst="borderCallout1">
            <a:avLst>
              <a:gd name="adj1" fmla="val 49861"/>
              <a:gd name="adj2" fmla="val 98398"/>
              <a:gd name="adj3" fmla="val 29001"/>
              <a:gd name="adj4" fmla="val 169449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Récupération des fichiers générés dans un .zip exportable depuis </a:t>
            </a:r>
            <a:r>
              <a:rPr lang="fr-FR" sz="800" dirty="0" err="1" smtClean="0"/>
              <a:t>Gitlab</a:t>
            </a:r>
            <a:r>
              <a:rPr lang="fr-FR" sz="800" dirty="0" smtClean="0"/>
              <a:t> (</a:t>
            </a:r>
            <a:r>
              <a:rPr lang="fr-FR" sz="800" dirty="0" err="1" smtClean="0"/>
              <a:t>artifact</a:t>
            </a:r>
            <a:r>
              <a:rPr lang="fr-FR" sz="800" dirty="0" smtClean="0"/>
              <a:t>)</a:t>
            </a:r>
            <a:endParaRPr lang="fr-FR" sz="800" dirty="0"/>
          </a:p>
        </p:txBody>
      </p:sp>
      <p:sp>
        <p:nvSpPr>
          <p:cNvPr id="15" name="Légende encadrée 1 14"/>
          <p:cNvSpPr/>
          <p:nvPr/>
        </p:nvSpPr>
        <p:spPr>
          <a:xfrm>
            <a:off x="104775" y="3733804"/>
            <a:ext cx="1495425" cy="457196"/>
          </a:xfrm>
          <a:prstGeom prst="borderCallout1">
            <a:avLst>
              <a:gd name="adj1" fmla="val 49861"/>
              <a:gd name="adj2" fmla="val 98398"/>
              <a:gd name="adj3" fmla="val 25389"/>
              <a:gd name="adj4" fmla="val 171851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sz="800" b="1" dirty="0" smtClean="0"/>
              <a:t>Condition de déclenchement de la pipeline</a:t>
            </a:r>
            <a:endParaRPr lang="fr-FR" sz="800" b="1" dirty="0"/>
          </a:p>
        </p:txBody>
      </p:sp>
    </p:spTree>
    <p:extLst>
      <p:ext uri="{BB962C8B-B14F-4D97-AF65-F5344CB8AC3E}">
        <p14:creationId xmlns:p14="http://schemas.microsoft.com/office/powerpoint/2010/main" val="230099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592" y="1911146"/>
            <a:ext cx="5999063" cy="240657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64343" y="2392496"/>
            <a:ext cx="246455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 Installation de </a:t>
            </a: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runners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sur une machine virtuelle</a:t>
            </a:r>
          </a:p>
          <a:p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 Configuration des </a:t>
            </a: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runners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285750" indent="-285750">
              <a:buFontTx/>
              <a:buChar char="-"/>
            </a:pP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Exécution en « local » sur la VM ou dans un conteneur Docker dédié</a:t>
            </a:r>
          </a:p>
          <a:p>
            <a:pPr marL="285750" indent="-285750">
              <a:buFontTx/>
              <a:buChar char="-"/>
            </a:pP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Spécification d’un tag sur </a:t>
            </a:r>
            <a:r>
              <a:rPr lang="fr-F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pour faire le lien avec le projet</a:t>
            </a:r>
          </a:p>
        </p:txBody>
      </p:sp>
      <p:sp>
        <p:nvSpPr>
          <p:cNvPr id="8" name="Google Shape;152;gdf04de6972_0_211"/>
          <p:cNvSpPr txBox="1">
            <a:spLocks noGrp="1"/>
          </p:cNvSpPr>
          <p:nvPr>
            <p:ph type="title"/>
          </p:nvPr>
        </p:nvSpPr>
        <p:spPr>
          <a:xfrm>
            <a:off x="2066596" y="114600"/>
            <a:ext cx="54192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86A1"/>
              </a:buClr>
              <a:buSzPts val="2000"/>
              <a:buFont typeface="Nunito Light"/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Qu’est-ce qu’un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runner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00100" y="947100"/>
            <a:ext cx="7414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runners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sont 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 « agents » qui peuvent exécuter des scripts R provenant 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sur une machine. 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Lorsque vous enregistrez un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runner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vous établissez la communication entre votre instance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la machine sur laquelle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Runner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 installé.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861560" y="4373880"/>
            <a:ext cx="2545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Exemple de </a:t>
            </a:r>
            <a:r>
              <a:rPr lang="fr-FR" sz="1000" i="1" dirty="0" err="1" smtClean="0"/>
              <a:t>runners</a:t>
            </a:r>
            <a:r>
              <a:rPr lang="fr-FR" sz="1000" i="1" dirty="0" smtClean="0"/>
              <a:t> associés à un projet</a:t>
            </a:r>
            <a:endParaRPr lang="fr-FR" sz="1000" i="1" dirty="0"/>
          </a:p>
        </p:txBody>
      </p:sp>
    </p:spTree>
    <p:extLst>
      <p:ext uri="{BB962C8B-B14F-4D97-AF65-F5344CB8AC3E}">
        <p14:creationId xmlns:p14="http://schemas.microsoft.com/office/powerpoint/2010/main" val="367267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564" y="0"/>
            <a:ext cx="6637436" cy="4410075"/>
          </a:xfrm>
          <a:prstGeom prst="rect">
            <a:avLst/>
          </a:prstGeom>
        </p:spPr>
      </p:pic>
      <p:sp>
        <p:nvSpPr>
          <p:cNvPr id="7" name="Légende encadrée 1 6"/>
          <p:cNvSpPr/>
          <p:nvPr/>
        </p:nvSpPr>
        <p:spPr>
          <a:xfrm>
            <a:off x="236220" y="1072515"/>
            <a:ext cx="1607820" cy="291465"/>
          </a:xfrm>
          <a:prstGeom prst="borderCallout1">
            <a:avLst>
              <a:gd name="adj1" fmla="val 49861"/>
              <a:gd name="adj2" fmla="val 98398"/>
              <a:gd name="adj3" fmla="val -120253"/>
              <a:gd name="adj4" fmla="val 231819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Description de la tâche ordonnancée</a:t>
            </a:r>
            <a:endParaRPr lang="fr-FR" sz="800" dirty="0"/>
          </a:p>
        </p:txBody>
      </p:sp>
      <p:sp>
        <p:nvSpPr>
          <p:cNvPr id="8" name="Légende encadrée 1 7"/>
          <p:cNvSpPr/>
          <p:nvPr/>
        </p:nvSpPr>
        <p:spPr>
          <a:xfrm>
            <a:off x="236220" y="1575435"/>
            <a:ext cx="1607820" cy="314325"/>
          </a:xfrm>
          <a:prstGeom prst="borderCallout1">
            <a:avLst>
              <a:gd name="adj1" fmla="val 49861"/>
              <a:gd name="adj2" fmla="val 98398"/>
              <a:gd name="adj3" fmla="val -158223"/>
              <a:gd name="adj4" fmla="val 233714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Configuration de la fréquence d’exécution du code R</a:t>
            </a:r>
            <a:endParaRPr lang="fr-FR" sz="800" dirty="0"/>
          </a:p>
        </p:txBody>
      </p:sp>
      <p:sp>
        <p:nvSpPr>
          <p:cNvPr id="9" name="Légende encadrée 1 8"/>
          <p:cNvSpPr/>
          <p:nvPr/>
        </p:nvSpPr>
        <p:spPr>
          <a:xfrm>
            <a:off x="236220" y="2522221"/>
            <a:ext cx="1607820" cy="335280"/>
          </a:xfrm>
          <a:prstGeom prst="borderCallout1">
            <a:avLst>
              <a:gd name="adj1" fmla="val 49861"/>
              <a:gd name="adj2" fmla="val 98398"/>
              <a:gd name="adj3" fmla="val -53430"/>
              <a:gd name="adj4" fmla="val 231818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Configuration de la branche Git à utiliser</a:t>
            </a:r>
            <a:endParaRPr lang="fr-FR" sz="800" dirty="0"/>
          </a:p>
        </p:txBody>
      </p:sp>
      <p:sp>
        <p:nvSpPr>
          <p:cNvPr id="10" name="Légende encadrée 1 9"/>
          <p:cNvSpPr/>
          <p:nvPr/>
        </p:nvSpPr>
        <p:spPr>
          <a:xfrm>
            <a:off x="236220" y="3139441"/>
            <a:ext cx="1607820" cy="335280"/>
          </a:xfrm>
          <a:prstGeom prst="borderCallout1">
            <a:avLst>
              <a:gd name="adj1" fmla="val 49861"/>
              <a:gd name="adj2" fmla="val 98398"/>
              <a:gd name="adj3" fmla="val -126157"/>
              <a:gd name="adj4" fmla="val 232766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Ajout de variables d’exécution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17506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ARS_ARA16-9">
  <a:themeElements>
    <a:clrScheme name="GOUVERNEMENT PPT">
      <a:dk1>
        <a:srgbClr val="000000"/>
      </a:dk1>
      <a:lt1>
        <a:srgbClr val="FFFFFF"/>
      </a:lt1>
      <a:dk2>
        <a:srgbClr val="000091"/>
      </a:dk2>
      <a:lt2>
        <a:srgbClr val="E1000F"/>
      </a:lt2>
      <a:accent1>
        <a:srgbClr val="005841"/>
      </a:accent1>
      <a:accent2>
        <a:srgbClr val="21215A"/>
      </a:accent2>
      <a:accent3>
        <a:srgbClr val="FFD500"/>
      </a:accent3>
      <a:accent4>
        <a:srgbClr val="EA5433"/>
      </a:accent4>
      <a:accent5>
        <a:srgbClr val="8C2237"/>
      </a:accent5>
      <a:accent6>
        <a:srgbClr val="49311F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518</Words>
  <Application>Microsoft Office PowerPoint</Application>
  <PresentationFormat>Affichage à l'écran (16:9)</PresentationFormat>
  <Paragraphs>76</Paragraphs>
  <Slides>12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Calibri</vt:lpstr>
      <vt:lpstr>Noto Sans Symbols</vt:lpstr>
      <vt:lpstr>Nunito</vt:lpstr>
      <vt:lpstr>Times New Roman</vt:lpstr>
      <vt:lpstr>Nunito Light</vt:lpstr>
      <vt:lpstr>Arial</vt:lpstr>
      <vt:lpstr>TEMPLATE_ARS_ARA16-9</vt:lpstr>
      <vt:lpstr>Utilisation de l’intégration continue avec Gitlab par la DREES en appui à la cellule de crise Covid </vt:lpstr>
      <vt:lpstr>Contexte</vt:lpstr>
      <vt:lpstr>Un besoin de suivi épidémiologique quotidien</vt:lpstr>
      <vt:lpstr>Qu’est-ce que l’intégration continue ?</vt:lpstr>
      <vt:lpstr>Pipeline de traitements</vt:lpstr>
      <vt:lpstr>Présentation PowerPoint</vt:lpstr>
      <vt:lpstr>Présentation PowerPoint</vt:lpstr>
      <vt:lpstr>Qu’est-ce qu’un runner ?</vt:lpstr>
      <vt:lpstr>Présentation PowerPoint</vt:lpstr>
      <vt:lpstr>Récupération des résultats dans un .zip (artifacts) </vt:lpstr>
      <vt:lpstr>Packages R utilisés (principaux)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Systèmes d’information ad hoc pour la gestion opérationnelle de la crise</dc:title>
  <dc:creator>viktor.jarry@sante.gouv.fr</dc:creator>
  <cp:lastModifiedBy>BAUDET, Gladys (DGS/COVID-19)</cp:lastModifiedBy>
  <cp:revision>33</cp:revision>
  <dcterms:created xsi:type="dcterms:W3CDTF">2020-10-15T08:43:33Z</dcterms:created>
  <dcterms:modified xsi:type="dcterms:W3CDTF">2021-06-09T14:13:09Z</dcterms:modified>
</cp:coreProperties>
</file>