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7"/>
  </p:notesMasterIdLst>
  <p:sldIdLst>
    <p:sldId id="256" r:id="rId3"/>
    <p:sldId id="382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5" r:id="rId12"/>
    <p:sldId id="418" r:id="rId13"/>
    <p:sldId id="406" r:id="rId14"/>
    <p:sldId id="383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EEF8"/>
    <a:srgbClr val="CEEAB0"/>
    <a:srgbClr val="9ED561"/>
    <a:srgbClr val="B5CFE9"/>
    <a:srgbClr val="CAE8AA"/>
    <a:srgbClr val="115185"/>
    <a:srgbClr val="49CEE9"/>
    <a:srgbClr val="8FBAED"/>
    <a:srgbClr val="A2C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734" autoAdjust="0"/>
  </p:normalViewPr>
  <p:slideViewPr>
    <p:cSldViewPr>
      <p:cViewPr varScale="1">
        <p:scale>
          <a:sx n="108" d="100"/>
          <a:sy n="108" d="100"/>
        </p:scale>
        <p:origin x="156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8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2895600"/>
            <a:ext cx="8077200" cy="3352800"/>
          </a:xfrm>
          <a:prstGeom prst="rect">
            <a:avLst/>
          </a:prstGeom>
          <a:gradFill rotWithShape="0">
            <a:gsLst>
              <a:gs pos="0">
                <a:srgbClr val="ACD0E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1752600" y="1600200"/>
            <a:ext cx="7391400" cy="4191000"/>
            <a:chOff x="528" y="1296"/>
            <a:chExt cx="4848" cy="2496"/>
          </a:xfrm>
        </p:grpSpPr>
        <p:sp>
          <p:nvSpPr>
            <p:cNvPr id="55300" name="AutoShape 4"/>
            <p:cNvSpPr>
              <a:spLocks noChangeArrowheads="1"/>
            </p:cNvSpPr>
            <p:nvPr/>
          </p:nvSpPr>
          <p:spPr bwMode="auto">
            <a:xfrm flipH="1">
              <a:off x="528" y="1296"/>
              <a:ext cx="1776" cy="2496"/>
            </a:xfrm>
            <a:prstGeom prst="flowChartDelay">
              <a:avLst/>
            </a:prstGeom>
            <a:gradFill rotWithShape="0">
              <a:gsLst>
                <a:gs pos="0">
                  <a:srgbClr val="ADC3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2304" y="1296"/>
              <a:ext cx="3072" cy="2496"/>
            </a:xfrm>
            <a:prstGeom prst="rect">
              <a:avLst/>
            </a:prstGeom>
            <a:gradFill rotWithShape="0">
              <a:gsLst>
                <a:gs pos="0">
                  <a:srgbClr val="ADC3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5776913" y="1219200"/>
            <a:ext cx="3367087" cy="533400"/>
          </a:xfrm>
          <a:prstGeom prst="rect">
            <a:avLst/>
          </a:prstGeom>
          <a:solidFill>
            <a:srgbClr val="99C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1219200"/>
            <a:ext cx="9155113" cy="381000"/>
          </a:xfrm>
          <a:prstGeom prst="rect">
            <a:avLst/>
          </a:prstGeom>
          <a:solidFill>
            <a:srgbClr val="36429B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5304" name="Group 8"/>
          <p:cNvGrpSpPr>
            <a:grpSpLocks/>
          </p:cNvGrpSpPr>
          <p:nvPr/>
        </p:nvGrpSpPr>
        <p:grpSpPr bwMode="auto">
          <a:xfrm>
            <a:off x="1981200" y="1600200"/>
            <a:ext cx="7162800" cy="3657600"/>
            <a:chOff x="528" y="1296"/>
            <a:chExt cx="4848" cy="2496"/>
          </a:xfrm>
        </p:grpSpPr>
        <p:sp>
          <p:nvSpPr>
            <p:cNvPr id="55305" name="AutoShape 9"/>
            <p:cNvSpPr>
              <a:spLocks noChangeArrowheads="1"/>
            </p:cNvSpPr>
            <p:nvPr/>
          </p:nvSpPr>
          <p:spPr bwMode="auto">
            <a:xfrm flipH="1">
              <a:off x="528" y="1296"/>
              <a:ext cx="1776" cy="2496"/>
            </a:xfrm>
            <a:prstGeom prst="flowChartDelay">
              <a:avLst/>
            </a:prstGeom>
            <a:solidFill>
              <a:srgbClr val="DEE7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2304" y="1296"/>
              <a:ext cx="3072" cy="2496"/>
            </a:xfrm>
            <a:prstGeom prst="rect">
              <a:avLst/>
            </a:prstGeom>
            <a:solidFill>
              <a:srgbClr val="DEE7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0" y="6324600"/>
            <a:ext cx="3886200" cy="533400"/>
          </a:xfrm>
          <a:prstGeom prst="rect">
            <a:avLst/>
          </a:prstGeom>
          <a:solidFill>
            <a:srgbClr val="B5D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3219450" y="6319838"/>
            <a:ext cx="5924550" cy="538162"/>
          </a:xfrm>
          <a:prstGeom prst="rect">
            <a:avLst/>
          </a:prstGeom>
          <a:solidFill>
            <a:srgbClr val="77A4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5309" name="Picture 13" descr="Image-0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0" y="6172200"/>
            <a:ext cx="9153525" cy="152400"/>
          </a:xfrm>
          <a:prstGeom prst="rect">
            <a:avLst/>
          </a:prstGeom>
          <a:solidFill>
            <a:srgbClr val="3642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2286000" y="2819400"/>
            <a:ext cx="6629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5531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962400"/>
            <a:ext cx="6629400" cy="685800"/>
          </a:xfrm>
        </p:spPr>
        <p:txBody>
          <a:bodyPr/>
          <a:lstStyle>
            <a:lvl1pPr marL="0" indent="0">
              <a:buFontTx/>
              <a:buNone/>
              <a:defRPr sz="19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5313" name="Rectangle 1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5314" name="Rectangle 1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5315" name="Rectangle 1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2005E3A-6C31-4667-BBA7-F63603AE2861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5316" name="Freeform 20"/>
          <p:cNvSpPr>
            <a:spLocks noEditPoints="1"/>
          </p:cNvSpPr>
          <p:nvPr/>
        </p:nvSpPr>
        <p:spPr bwMode="auto">
          <a:xfrm rot="-5400000">
            <a:off x="22225" y="838200"/>
            <a:ext cx="293688" cy="293688"/>
          </a:xfrm>
          <a:custGeom>
            <a:avLst/>
            <a:gdLst>
              <a:gd name="T0" fmla="*/ 30 w 207"/>
              <a:gd name="T1" fmla="*/ 30 h 207"/>
              <a:gd name="T2" fmla="*/ 103 w 207"/>
              <a:gd name="T3" fmla="*/ 0 h 207"/>
              <a:gd name="T4" fmla="*/ 176 w 207"/>
              <a:gd name="T5" fmla="*/ 30 h 207"/>
              <a:gd name="T6" fmla="*/ 207 w 207"/>
              <a:gd name="T7" fmla="*/ 103 h 207"/>
              <a:gd name="T8" fmla="*/ 176 w 207"/>
              <a:gd name="T9" fmla="*/ 176 h 207"/>
              <a:gd name="T10" fmla="*/ 103 w 207"/>
              <a:gd name="T11" fmla="*/ 207 h 207"/>
              <a:gd name="T12" fmla="*/ 30 w 207"/>
              <a:gd name="T13" fmla="*/ 176 h 207"/>
              <a:gd name="T14" fmla="*/ 0 w 207"/>
              <a:gd name="T15" fmla="*/ 103 h 207"/>
              <a:gd name="T16" fmla="*/ 30 w 207"/>
              <a:gd name="T17" fmla="*/ 30 h 207"/>
              <a:gd name="T18" fmla="*/ 45 w 207"/>
              <a:gd name="T19" fmla="*/ 57 h 207"/>
              <a:gd name="T20" fmla="*/ 37 w 207"/>
              <a:gd name="T21" fmla="*/ 62 h 207"/>
              <a:gd name="T22" fmla="*/ 38 w 207"/>
              <a:gd name="T23" fmla="*/ 71 h 207"/>
              <a:gd name="T24" fmla="*/ 95 w 207"/>
              <a:gd name="T25" fmla="*/ 167 h 207"/>
              <a:gd name="T26" fmla="*/ 98 w 207"/>
              <a:gd name="T27" fmla="*/ 171 h 207"/>
              <a:gd name="T28" fmla="*/ 103 w 207"/>
              <a:gd name="T29" fmla="*/ 172 h 207"/>
              <a:gd name="T30" fmla="*/ 108 w 207"/>
              <a:gd name="T31" fmla="*/ 171 h 207"/>
              <a:gd name="T32" fmla="*/ 111 w 207"/>
              <a:gd name="T33" fmla="*/ 167 h 207"/>
              <a:gd name="T34" fmla="*/ 169 w 207"/>
              <a:gd name="T35" fmla="*/ 72 h 207"/>
              <a:gd name="T36" fmla="*/ 169 w 207"/>
              <a:gd name="T37" fmla="*/ 62 h 207"/>
              <a:gd name="T38" fmla="*/ 162 w 207"/>
              <a:gd name="T39" fmla="*/ 57 h 207"/>
              <a:gd name="T40" fmla="*/ 45 w 207"/>
              <a:gd name="T41" fmla="*/ 57 h 207"/>
              <a:gd name="T42" fmla="*/ 103 w 207"/>
              <a:gd name="T43" fmla="*/ 159 h 207"/>
              <a:gd name="T44" fmla="*/ 49 w 207"/>
              <a:gd name="T45" fmla="*/ 69 h 207"/>
              <a:gd name="T46" fmla="*/ 158 w 207"/>
              <a:gd name="T47" fmla="*/ 69 h 207"/>
              <a:gd name="T48" fmla="*/ 103 w 207"/>
              <a:gd name="T49" fmla="*/ 1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chemeClr val="accent2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5317" name="Group 21"/>
          <p:cNvGrpSpPr>
            <a:grpSpLocks/>
          </p:cNvGrpSpPr>
          <p:nvPr/>
        </p:nvGrpSpPr>
        <p:grpSpPr bwMode="auto">
          <a:xfrm>
            <a:off x="339725" y="61913"/>
            <a:ext cx="923925" cy="1114425"/>
            <a:chOff x="178" y="138"/>
            <a:chExt cx="595" cy="738"/>
          </a:xfrm>
        </p:grpSpPr>
        <p:sp>
          <p:nvSpPr>
            <p:cNvPr id="55318" name="Freeform 22"/>
            <p:cNvSpPr>
              <a:spLocks/>
            </p:cNvSpPr>
            <p:nvPr userDrawn="1"/>
          </p:nvSpPr>
          <p:spPr bwMode="auto">
            <a:xfrm>
              <a:off x="178" y="159"/>
              <a:ext cx="155" cy="258"/>
            </a:xfrm>
            <a:custGeom>
              <a:avLst/>
              <a:gdLst>
                <a:gd name="T0" fmla="*/ 10 w 23"/>
                <a:gd name="T1" fmla="*/ 27 h 38"/>
                <a:gd name="T2" fmla="*/ 13 w 23"/>
                <a:gd name="T3" fmla="*/ 1 h 38"/>
                <a:gd name="T4" fmla="*/ 15 w 23"/>
                <a:gd name="T5" fmla="*/ 0 h 38"/>
                <a:gd name="T6" fmla="*/ 15 w 23"/>
                <a:gd name="T7" fmla="*/ 0 h 38"/>
                <a:gd name="T8" fmla="*/ 3 w 23"/>
                <a:gd name="T9" fmla="*/ 7 h 38"/>
                <a:gd name="T10" fmla="*/ 0 w 23"/>
                <a:gd name="T11" fmla="*/ 20 h 38"/>
                <a:gd name="T12" fmla="*/ 7 w 23"/>
                <a:gd name="T13" fmla="*/ 32 h 38"/>
                <a:gd name="T14" fmla="*/ 23 w 23"/>
                <a:gd name="T15" fmla="*/ 38 h 38"/>
                <a:gd name="T16" fmla="*/ 23 w 23"/>
                <a:gd name="T17" fmla="*/ 38 h 38"/>
                <a:gd name="T18" fmla="*/ 10 w 23"/>
                <a:gd name="T19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8">
                  <a:moveTo>
                    <a:pt x="10" y="27"/>
                  </a:moveTo>
                  <a:cubicBezTo>
                    <a:pt x="6" y="18"/>
                    <a:pt x="7" y="8"/>
                    <a:pt x="13" y="1"/>
                  </a:cubicBezTo>
                  <a:cubicBezTo>
                    <a:pt x="14" y="1"/>
                    <a:pt x="14" y="0"/>
                    <a:pt x="15" y="0"/>
                  </a:cubicBezTo>
                  <a:lnTo>
                    <a:pt x="15" y="0"/>
                  </a:lnTo>
                  <a:lnTo>
                    <a:pt x="3" y="7"/>
                  </a:lnTo>
                  <a:cubicBezTo>
                    <a:pt x="3" y="7"/>
                    <a:pt x="0" y="12"/>
                    <a:pt x="0" y="20"/>
                  </a:cubicBezTo>
                  <a:cubicBezTo>
                    <a:pt x="0" y="28"/>
                    <a:pt x="6" y="31"/>
                    <a:pt x="7" y="32"/>
                  </a:cubicBezTo>
                  <a:cubicBezTo>
                    <a:pt x="8" y="33"/>
                    <a:pt x="15" y="37"/>
                    <a:pt x="23" y="38"/>
                  </a:cubicBezTo>
                  <a:lnTo>
                    <a:pt x="23" y="38"/>
                  </a:lnTo>
                  <a:cubicBezTo>
                    <a:pt x="18" y="36"/>
                    <a:pt x="13" y="33"/>
                    <a:pt x="10" y="2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19" name="Freeform 23"/>
            <p:cNvSpPr>
              <a:spLocks/>
            </p:cNvSpPr>
            <p:nvPr userDrawn="1"/>
          </p:nvSpPr>
          <p:spPr bwMode="auto">
            <a:xfrm>
              <a:off x="212" y="424"/>
              <a:ext cx="297" cy="407"/>
            </a:xfrm>
            <a:custGeom>
              <a:avLst/>
              <a:gdLst>
                <a:gd name="T0" fmla="*/ 15 w 44"/>
                <a:gd name="T1" fmla="*/ 45 h 60"/>
                <a:gd name="T2" fmla="*/ 28 w 44"/>
                <a:gd name="T3" fmla="*/ 36 h 60"/>
                <a:gd name="T4" fmla="*/ 41 w 44"/>
                <a:gd name="T5" fmla="*/ 22 h 60"/>
                <a:gd name="T6" fmla="*/ 38 w 44"/>
                <a:gd name="T7" fmla="*/ 6 h 60"/>
                <a:gd name="T8" fmla="*/ 23 w 44"/>
                <a:gd name="T9" fmla="*/ 0 h 60"/>
                <a:gd name="T10" fmla="*/ 26 w 44"/>
                <a:gd name="T11" fmla="*/ 4 h 60"/>
                <a:gd name="T12" fmla="*/ 26 w 44"/>
                <a:gd name="T13" fmla="*/ 18 h 60"/>
                <a:gd name="T14" fmla="*/ 16 w 44"/>
                <a:gd name="T15" fmla="*/ 26 h 60"/>
                <a:gd name="T16" fmla="*/ 5 w 44"/>
                <a:gd name="T17" fmla="*/ 33 h 60"/>
                <a:gd name="T18" fmla="*/ 3 w 44"/>
                <a:gd name="T19" fmla="*/ 47 h 60"/>
                <a:gd name="T20" fmla="*/ 10 w 44"/>
                <a:gd name="T21" fmla="*/ 60 h 60"/>
                <a:gd name="T22" fmla="*/ 10 w 44"/>
                <a:gd name="T23" fmla="*/ 60 h 60"/>
                <a:gd name="T24" fmla="*/ 15 w 44"/>
                <a:gd name="T25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60">
                  <a:moveTo>
                    <a:pt x="15" y="45"/>
                  </a:moveTo>
                  <a:cubicBezTo>
                    <a:pt x="16" y="45"/>
                    <a:pt x="20" y="39"/>
                    <a:pt x="28" y="36"/>
                  </a:cubicBezTo>
                  <a:cubicBezTo>
                    <a:pt x="36" y="33"/>
                    <a:pt x="40" y="24"/>
                    <a:pt x="41" y="22"/>
                  </a:cubicBezTo>
                  <a:cubicBezTo>
                    <a:pt x="41" y="21"/>
                    <a:pt x="44" y="11"/>
                    <a:pt x="38" y="6"/>
                  </a:cubicBezTo>
                  <a:cubicBezTo>
                    <a:pt x="33" y="0"/>
                    <a:pt x="29" y="0"/>
                    <a:pt x="23" y="0"/>
                  </a:cubicBezTo>
                  <a:cubicBezTo>
                    <a:pt x="23" y="0"/>
                    <a:pt x="26" y="3"/>
                    <a:pt x="26" y="4"/>
                  </a:cubicBezTo>
                  <a:cubicBezTo>
                    <a:pt x="27" y="6"/>
                    <a:pt x="30" y="12"/>
                    <a:pt x="26" y="18"/>
                  </a:cubicBezTo>
                  <a:cubicBezTo>
                    <a:pt x="22" y="23"/>
                    <a:pt x="19" y="25"/>
                    <a:pt x="16" y="26"/>
                  </a:cubicBezTo>
                  <a:cubicBezTo>
                    <a:pt x="11" y="27"/>
                    <a:pt x="7" y="30"/>
                    <a:pt x="5" y="33"/>
                  </a:cubicBezTo>
                  <a:cubicBezTo>
                    <a:pt x="4" y="35"/>
                    <a:pt x="0" y="40"/>
                    <a:pt x="3" y="47"/>
                  </a:cubicBezTo>
                  <a:lnTo>
                    <a:pt x="10" y="60"/>
                  </a:lnTo>
                  <a:lnTo>
                    <a:pt x="10" y="60"/>
                  </a:lnTo>
                  <a:cubicBezTo>
                    <a:pt x="9" y="54"/>
                    <a:pt x="15" y="46"/>
                    <a:pt x="15" y="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20" name="Freeform 24"/>
            <p:cNvSpPr>
              <a:spLocks/>
            </p:cNvSpPr>
            <p:nvPr userDrawn="1"/>
          </p:nvSpPr>
          <p:spPr bwMode="auto">
            <a:xfrm>
              <a:off x="671" y="722"/>
              <a:ext cx="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21" name="Freeform 25"/>
            <p:cNvSpPr>
              <a:spLocks/>
            </p:cNvSpPr>
            <p:nvPr userDrawn="1"/>
          </p:nvSpPr>
          <p:spPr bwMode="auto">
            <a:xfrm>
              <a:off x="543" y="607"/>
              <a:ext cx="121" cy="108"/>
            </a:xfrm>
            <a:custGeom>
              <a:avLst/>
              <a:gdLst>
                <a:gd name="T0" fmla="*/ 15 w 18"/>
                <a:gd name="T1" fmla="*/ 9 h 16"/>
                <a:gd name="T2" fmla="*/ 10 w 18"/>
                <a:gd name="T3" fmla="*/ 0 h 16"/>
                <a:gd name="T4" fmla="*/ 1 w 18"/>
                <a:gd name="T5" fmla="*/ 3 h 16"/>
                <a:gd name="T6" fmla="*/ 3 w 18"/>
                <a:gd name="T7" fmla="*/ 7 h 16"/>
                <a:gd name="T8" fmla="*/ 18 w 18"/>
                <a:gd name="T9" fmla="*/ 16 h 16"/>
                <a:gd name="T10" fmla="*/ 15 w 18"/>
                <a:gd name="T1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6">
                  <a:moveTo>
                    <a:pt x="15" y="9"/>
                  </a:moveTo>
                  <a:cubicBezTo>
                    <a:pt x="15" y="4"/>
                    <a:pt x="12" y="0"/>
                    <a:pt x="10" y="0"/>
                  </a:cubicBezTo>
                  <a:cubicBezTo>
                    <a:pt x="9" y="0"/>
                    <a:pt x="4" y="0"/>
                    <a:pt x="1" y="3"/>
                  </a:cubicBezTo>
                  <a:cubicBezTo>
                    <a:pt x="1" y="3"/>
                    <a:pt x="0" y="5"/>
                    <a:pt x="3" y="7"/>
                  </a:cubicBezTo>
                  <a:lnTo>
                    <a:pt x="18" y="16"/>
                  </a:lnTo>
                  <a:cubicBezTo>
                    <a:pt x="16" y="15"/>
                    <a:pt x="15" y="13"/>
                    <a:pt x="15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22" name="Freeform 26"/>
            <p:cNvSpPr>
              <a:spLocks/>
            </p:cNvSpPr>
            <p:nvPr userDrawn="1"/>
          </p:nvSpPr>
          <p:spPr bwMode="auto">
            <a:xfrm>
              <a:off x="664" y="546"/>
              <a:ext cx="60" cy="27"/>
            </a:xfrm>
            <a:custGeom>
              <a:avLst/>
              <a:gdLst>
                <a:gd name="T0" fmla="*/ 3 w 9"/>
                <a:gd name="T1" fmla="*/ 3 h 4"/>
                <a:gd name="T2" fmla="*/ 9 w 9"/>
                <a:gd name="T3" fmla="*/ 3 h 4"/>
                <a:gd name="T4" fmla="*/ 9 w 9"/>
                <a:gd name="T5" fmla="*/ 3 h 4"/>
                <a:gd name="T6" fmla="*/ 0 w 9"/>
                <a:gd name="T7" fmla="*/ 0 h 4"/>
                <a:gd name="T8" fmla="*/ 3 w 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3" y="3"/>
                  </a:moveTo>
                  <a:cubicBezTo>
                    <a:pt x="5" y="4"/>
                    <a:pt x="7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0" y="0"/>
                  </a:lnTo>
                  <a:cubicBezTo>
                    <a:pt x="1" y="2"/>
                    <a:pt x="2" y="3"/>
                    <a:pt x="3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23" name="Freeform 27"/>
            <p:cNvSpPr>
              <a:spLocks/>
            </p:cNvSpPr>
            <p:nvPr userDrawn="1"/>
          </p:nvSpPr>
          <p:spPr bwMode="auto">
            <a:xfrm>
              <a:off x="515" y="206"/>
              <a:ext cx="189" cy="204"/>
            </a:xfrm>
            <a:custGeom>
              <a:avLst/>
              <a:gdLst>
                <a:gd name="T0" fmla="*/ 10 w 28"/>
                <a:gd name="T1" fmla="*/ 30 h 30"/>
                <a:gd name="T2" fmla="*/ 20 w 28"/>
                <a:gd name="T3" fmla="*/ 19 h 30"/>
                <a:gd name="T4" fmla="*/ 22 w 28"/>
                <a:gd name="T5" fmla="*/ 9 h 30"/>
                <a:gd name="T6" fmla="*/ 28 w 28"/>
                <a:gd name="T7" fmla="*/ 0 h 30"/>
                <a:gd name="T8" fmla="*/ 11 w 28"/>
                <a:gd name="T9" fmla="*/ 3 h 30"/>
                <a:gd name="T10" fmla="*/ 5 w 28"/>
                <a:gd name="T11" fmla="*/ 11 h 30"/>
                <a:gd name="T12" fmla="*/ 0 w 28"/>
                <a:gd name="T13" fmla="*/ 24 h 30"/>
                <a:gd name="T14" fmla="*/ 10 w 28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0">
                  <a:moveTo>
                    <a:pt x="10" y="30"/>
                  </a:moveTo>
                  <a:cubicBezTo>
                    <a:pt x="16" y="30"/>
                    <a:pt x="20" y="21"/>
                    <a:pt x="20" y="19"/>
                  </a:cubicBezTo>
                  <a:cubicBezTo>
                    <a:pt x="21" y="16"/>
                    <a:pt x="21" y="13"/>
                    <a:pt x="22" y="9"/>
                  </a:cubicBezTo>
                  <a:cubicBezTo>
                    <a:pt x="22" y="6"/>
                    <a:pt x="25" y="0"/>
                    <a:pt x="28" y="0"/>
                  </a:cubicBezTo>
                  <a:lnTo>
                    <a:pt x="11" y="3"/>
                  </a:lnTo>
                  <a:cubicBezTo>
                    <a:pt x="11" y="3"/>
                    <a:pt x="6" y="5"/>
                    <a:pt x="5" y="11"/>
                  </a:cubicBezTo>
                  <a:cubicBezTo>
                    <a:pt x="4" y="15"/>
                    <a:pt x="4" y="22"/>
                    <a:pt x="0" y="24"/>
                  </a:cubicBezTo>
                  <a:cubicBezTo>
                    <a:pt x="0" y="24"/>
                    <a:pt x="3" y="30"/>
                    <a:pt x="10" y="3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324" name="Freeform 28"/>
            <p:cNvSpPr>
              <a:spLocks/>
            </p:cNvSpPr>
            <p:nvPr userDrawn="1"/>
          </p:nvSpPr>
          <p:spPr bwMode="auto">
            <a:xfrm>
              <a:off x="213" y="138"/>
              <a:ext cx="560" cy="738"/>
            </a:xfrm>
            <a:custGeom>
              <a:avLst/>
              <a:gdLst>
                <a:gd name="T0" fmla="*/ 77 w 83"/>
                <a:gd name="T1" fmla="*/ 37 h 114"/>
                <a:gd name="T2" fmla="*/ 82 w 83"/>
                <a:gd name="T3" fmla="*/ 27 h 114"/>
                <a:gd name="T4" fmla="*/ 80 w 83"/>
                <a:gd name="T5" fmla="*/ 14 h 114"/>
                <a:gd name="T6" fmla="*/ 72 w 83"/>
                <a:gd name="T7" fmla="*/ 11 h 114"/>
                <a:gd name="T8" fmla="*/ 66 w 83"/>
                <a:gd name="T9" fmla="*/ 20 h 114"/>
                <a:gd name="T10" fmla="*/ 64 w 83"/>
                <a:gd name="T11" fmla="*/ 30 h 114"/>
                <a:gd name="T12" fmla="*/ 54 w 83"/>
                <a:gd name="T13" fmla="*/ 41 h 114"/>
                <a:gd name="T14" fmla="*/ 44 w 83"/>
                <a:gd name="T15" fmla="*/ 35 h 114"/>
                <a:gd name="T16" fmla="*/ 40 w 83"/>
                <a:gd name="T17" fmla="*/ 20 h 114"/>
                <a:gd name="T18" fmla="*/ 26 w 83"/>
                <a:gd name="T19" fmla="*/ 2 h 114"/>
                <a:gd name="T20" fmla="*/ 9 w 83"/>
                <a:gd name="T21" fmla="*/ 4 h 114"/>
                <a:gd name="T22" fmla="*/ 7 w 83"/>
                <a:gd name="T23" fmla="*/ 5 h 114"/>
                <a:gd name="T24" fmla="*/ 4 w 83"/>
                <a:gd name="T25" fmla="*/ 31 h 114"/>
                <a:gd name="T26" fmla="*/ 17 w 83"/>
                <a:gd name="T27" fmla="*/ 42 h 114"/>
                <a:gd name="T28" fmla="*/ 22 w 83"/>
                <a:gd name="T29" fmla="*/ 43 h 114"/>
                <a:gd name="T30" fmla="*/ 37 w 83"/>
                <a:gd name="T31" fmla="*/ 49 h 114"/>
                <a:gd name="T32" fmla="*/ 40 w 83"/>
                <a:gd name="T33" fmla="*/ 65 h 114"/>
                <a:gd name="T34" fmla="*/ 27 w 83"/>
                <a:gd name="T35" fmla="*/ 79 h 114"/>
                <a:gd name="T36" fmla="*/ 14 w 83"/>
                <a:gd name="T37" fmla="*/ 88 h 114"/>
                <a:gd name="T38" fmla="*/ 9 w 83"/>
                <a:gd name="T39" fmla="*/ 103 h 114"/>
                <a:gd name="T40" fmla="*/ 11 w 83"/>
                <a:gd name="T41" fmla="*/ 107 h 114"/>
                <a:gd name="T42" fmla="*/ 33 w 83"/>
                <a:gd name="T43" fmla="*/ 105 h 114"/>
                <a:gd name="T44" fmla="*/ 41 w 83"/>
                <a:gd name="T45" fmla="*/ 89 h 114"/>
                <a:gd name="T46" fmla="*/ 46 w 83"/>
                <a:gd name="T47" fmla="*/ 76 h 114"/>
                <a:gd name="T48" fmla="*/ 49 w 83"/>
                <a:gd name="T49" fmla="*/ 73 h 114"/>
                <a:gd name="T50" fmla="*/ 58 w 83"/>
                <a:gd name="T51" fmla="*/ 70 h 114"/>
                <a:gd name="T52" fmla="*/ 63 w 83"/>
                <a:gd name="T53" fmla="*/ 79 h 114"/>
                <a:gd name="T54" fmla="*/ 66 w 83"/>
                <a:gd name="T55" fmla="*/ 86 h 114"/>
                <a:gd name="T56" fmla="*/ 67 w 83"/>
                <a:gd name="T57" fmla="*/ 87 h 114"/>
                <a:gd name="T58" fmla="*/ 67 w 83"/>
                <a:gd name="T59" fmla="*/ 87 h 114"/>
                <a:gd name="T60" fmla="*/ 68 w 83"/>
                <a:gd name="T61" fmla="*/ 87 h 114"/>
                <a:gd name="T62" fmla="*/ 78 w 83"/>
                <a:gd name="T63" fmla="*/ 75 h 114"/>
                <a:gd name="T64" fmla="*/ 75 w 83"/>
                <a:gd name="T65" fmla="*/ 64 h 114"/>
                <a:gd name="T66" fmla="*/ 75 w 83"/>
                <a:gd name="T67" fmla="*/ 64 h 114"/>
                <a:gd name="T68" fmla="*/ 69 w 83"/>
                <a:gd name="T69" fmla="*/ 64 h 114"/>
                <a:gd name="T70" fmla="*/ 66 w 83"/>
                <a:gd name="T71" fmla="*/ 61 h 114"/>
                <a:gd name="T72" fmla="*/ 65 w 83"/>
                <a:gd name="T73" fmla="*/ 50 h 114"/>
                <a:gd name="T74" fmla="*/ 77 w 83"/>
                <a:gd name="T75" fmla="*/ 3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3" h="114">
                  <a:moveTo>
                    <a:pt x="77" y="37"/>
                  </a:moveTo>
                  <a:cubicBezTo>
                    <a:pt x="81" y="34"/>
                    <a:pt x="82" y="29"/>
                    <a:pt x="82" y="27"/>
                  </a:cubicBezTo>
                  <a:cubicBezTo>
                    <a:pt x="82" y="25"/>
                    <a:pt x="83" y="18"/>
                    <a:pt x="80" y="14"/>
                  </a:cubicBezTo>
                  <a:cubicBezTo>
                    <a:pt x="77" y="10"/>
                    <a:pt x="74" y="11"/>
                    <a:pt x="72" y="11"/>
                  </a:cubicBezTo>
                  <a:cubicBezTo>
                    <a:pt x="69" y="11"/>
                    <a:pt x="66" y="17"/>
                    <a:pt x="66" y="20"/>
                  </a:cubicBezTo>
                  <a:cubicBezTo>
                    <a:pt x="65" y="24"/>
                    <a:pt x="65" y="27"/>
                    <a:pt x="64" y="30"/>
                  </a:cubicBezTo>
                  <a:cubicBezTo>
                    <a:pt x="64" y="32"/>
                    <a:pt x="60" y="41"/>
                    <a:pt x="54" y="41"/>
                  </a:cubicBezTo>
                  <a:cubicBezTo>
                    <a:pt x="47" y="41"/>
                    <a:pt x="44" y="35"/>
                    <a:pt x="44" y="35"/>
                  </a:cubicBezTo>
                  <a:cubicBezTo>
                    <a:pt x="41" y="33"/>
                    <a:pt x="41" y="31"/>
                    <a:pt x="40" y="20"/>
                  </a:cubicBezTo>
                  <a:cubicBezTo>
                    <a:pt x="38" y="8"/>
                    <a:pt x="30" y="4"/>
                    <a:pt x="26" y="2"/>
                  </a:cubicBezTo>
                  <a:cubicBezTo>
                    <a:pt x="23" y="1"/>
                    <a:pt x="15" y="0"/>
                    <a:pt x="9" y="4"/>
                  </a:cubicBezTo>
                  <a:cubicBezTo>
                    <a:pt x="8" y="4"/>
                    <a:pt x="8" y="5"/>
                    <a:pt x="7" y="5"/>
                  </a:cubicBezTo>
                  <a:cubicBezTo>
                    <a:pt x="1" y="12"/>
                    <a:pt x="0" y="22"/>
                    <a:pt x="4" y="31"/>
                  </a:cubicBezTo>
                  <a:cubicBezTo>
                    <a:pt x="7" y="37"/>
                    <a:pt x="12" y="40"/>
                    <a:pt x="17" y="42"/>
                  </a:cubicBezTo>
                  <a:cubicBezTo>
                    <a:pt x="19" y="43"/>
                    <a:pt x="21" y="43"/>
                    <a:pt x="22" y="43"/>
                  </a:cubicBezTo>
                  <a:cubicBezTo>
                    <a:pt x="28" y="43"/>
                    <a:pt x="32" y="43"/>
                    <a:pt x="37" y="49"/>
                  </a:cubicBezTo>
                  <a:cubicBezTo>
                    <a:pt x="43" y="54"/>
                    <a:pt x="40" y="64"/>
                    <a:pt x="40" y="65"/>
                  </a:cubicBezTo>
                  <a:cubicBezTo>
                    <a:pt x="39" y="67"/>
                    <a:pt x="35" y="76"/>
                    <a:pt x="27" y="79"/>
                  </a:cubicBezTo>
                  <a:cubicBezTo>
                    <a:pt x="19" y="82"/>
                    <a:pt x="15" y="88"/>
                    <a:pt x="14" y="88"/>
                  </a:cubicBezTo>
                  <a:cubicBezTo>
                    <a:pt x="14" y="89"/>
                    <a:pt x="8" y="97"/>
                    <a:pt x="9" y="103"/>
                  </a:cubicBezTo>
                  <a:cubicBezTo>
                    <a:pt x="9" y="105"/>
                    <a:pt x="10" y="106"/>
                    <a:pt x="11" y="107"/>
                  </a:cubicBezTo>
                  <a:cubicBezTo>
                    <a:pt x="18" y="114"/>
                    <a:pt x="26" y="112"/>
                    <a:pt x="33" y="105"/>
                  </a:cubicBezTo>
                  <a:cubicBezTo>
                    <a:pt x="40" y="99"/>
                    <a:pt x="41" y="91"/>
                    <a:pt x="41" y="89"/>
                  </a:cubicBezTo>
                  <a:cubicBezTo>
                    <a:pt x="41" y="88"/>
                    <a:pt x="41" y="83"/>
                    <a:pt x="46" y="76"/>
                  </a:cubicBezTo>
                  <a:cubicBezTo>
                    <a:pt x="47" y="75"/>
                    <a:pt x="48" y="74"/>
                    <a:pt x="49" y="73"/>
                  </a:cubicBezTo>
                  <a:cubicBezTo>
                    <a:pt x="52" y="70"/>
                    <a:pt x="57" y="70"/>
                    <a:pt x="58" y="70"/>
                  </a:cubicBezTo>
                  <a:cubicBezTo>
                    <a:pt x="60" y="70"/>
                    <a:pt x="63" y="74"/>
                    <a:pt x="63" y="79"/>
                  </a:cubicBezTo>
                  <a:cubicBezTo>
                    <a:pt x="63" y="83"/>
                    <a:pt x="64" y="85"/>
                    <a:pt x="66" y="86"/>
                  </a:cubicBezTo>
                  <a:cubicBezTo>
                    <a:pt x="66" y="86"/>
                    <a:pt x="67" y="86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87"/>
                    <a:pt x="68" y="87"/>
                    <a:pt x="68" y="87"/>
                  </a:cubicBezTo>
                  <a:cubicBezTo>
                    <a:pt x="70" y="87"/>
                    <a:pt x="77" y="84"/>
                    <a:pt x="78" y="75"/>
                  </a:cubicBezTo>
                  <a:cubicBezTo>
                    <a:pt x="79" y="66"/>
                    <a:pt x="77" y="65"/>
                    <a:pt x="75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3" y="64"/>
                    <a:pt x="71" y="65"/>
                    <a:pt x="69" y="64"/>
                  </a:cubicBezTo>
                  <a:cubicBezTo>
                    <a:pt x="68" y="64"/>
                    <a:pt x="67" y="63"/>
                    <a:pt x="66" y="61"/>
                  </a:cubicBezTo>
                  <a:cubicBezTo>
                    <a:pt x="64" y="59"/>
                    <a:pt x="64" y="55"/>
                    <a:pt x="65" y="50"/>
                  </a:cubicBezTo>
                  <a:cubicBezTo>
                    <a:pt x="67" y="39"/>
                    <a:pt x="72" y="40"/>
                    <a:pt x="77" y="37"/>
                  </a:cubicBezTo>
                  <a:close/>
                </a:path>
              </a:pathLst>
            </a:custGeom>
            <a:solidFill>
              <a:srgbClr val="99CC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5325" name="Freeform 29"/>
          <p:cNvSpPr>
            <a:spLocks noEditPoints="1"/>
          </p:cNvSpPr>
          <p:nvPr/>
        </p:nvSpPr>
        <p:spPr bwMode="auto">
          <a:xfrm rot="-5400000">
            <a:off x="3705225" y="109538"/>
            <a:ext cx="434975" cy="434975"/>
          </a:xfrm>
          <a:custGeom>
            <a:avLst/>
            <a:gdLst>
              <a:gd name="T0" fmla="*/ 30 w 207"/>
              <a:gd name="T1" fmla="*/ 30 h 207"/>
              <a:gd name="T2" fmla="*/ 103 w 207"/>
              <a:gd name="T3" fmla="*/ 0 h 207"/>
              <a:gd name="T4" fmla="*/ 176 w 207"/>
              <a:gd name="T5" fmla="*/ 30 h 207"/>
              <a:gd name="T6" fmla="*/ 207 w 207"/>
              <a:gd name="T7" fmla="*/ 103 h 207"/>
              <a:gd name="T8" fmla="*/ 176 w 207"/>
              <a:gd name="T9" fmla="*/ 176 h 207"/>
              <a:gd name="T10" fmla="*/ 103 w 207"/>
              <a:gd name="T11" fmla="*/ 207 h 207"/>
              <a:gd name="T12" fmla="*/ 30 w 207"/>
              <a:gd name="T13" fmla="*/ 176 h 207"/>
              <a:gd name="T14" fmla="*/ 0 w 207"/>
              <a:gd name="T15" fmla="*/ 103 h 207"/>
              <a:gd name="T16" fmla="*/ 30 w 207"/>
              <a:gd name="T17" fmla="*/ 30 h 207"/>
              <a:gd name="T18" fmla="*/ 45 w 207"/>
              <a:gd name="T19" fmla="*/ 57 h 207"/>
              <a:gd name="T20" fmla="*/ 37 w 207"/>
              <a:gd name="T21" fmla="*/ 62 h 207"/>
              <a:gd name="T22" fmla="*/ 38 w 207"/>
              <a:gd name="T23" fmla="*/ 71 h 207"/>
              <a:gd name="T24" fmla="*/ 95 w 207"/>
              <a:gd name="T25" fmla="*/ 167 h 207"/>
              <a:gd name="T26" fmla="*/ 98 w 207"/>
              <a:gd name="T27" fmla="*/ 171 h 207"/>
              <a:gd name="T28" fmla="*/ 103 w 207"/>
              <a:gd name="T29" fmla="*/ 172 h 207"/>
              <a:gd name="T30" fmla="*/ 108 w 207"/>
              <a:gd name="T31" fmla="*/ 171 h 207"/>
              <a:gd name="T32" fmla="*/ 111 w 207"/>
              <a:gd name="T33" fmla="*/ 167 h 207"/>
              <a:gd name="T34" fmla="*/ 169 w 207"/>
              <a:gd name="T35" fmla="*/ 72 h 207"/>
              <a:gd name="T36" fmla="*/ 169 w 207"/>
              <a:gd name="T37" fmla="*/ 62 h 207"/>
              <a:gd name="T38" fmla="*/ 162 w 207"/>
              <a:gd name="T39" fmla="*/ 57 h 207"/>
              <a:gd name="T40" fmla="*/ 45 w 207"/>
              <a:gd name="T41" fmla="*/ 57 h 207"/>
              <a:gd name="T42" fmla="*/ 103 w 207"/>
              <a:gd name="T43" fmla="*/ 159 h 207"/>
              <a:gd name="T44" fmla="*/ 49 w 207"/>
              <a:gd name="T45" fmla="*/ 69 h 207"/>
              <a:gd name="T46" fmla="*/ 158 w 207"/>
              <a:gd name="T47" fmla="*/ 69 h 207"/>
              <a:gd name="T48" fmla="*/ 103 w 207"/>
              <a:gd name="T49" fmla="*/ 1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chemeClr val="accent2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26" name="Freeform 30"/>
          <p:cNvSpPr>
            <a:spLocks noEditPoints="1"/>
          </p:cNvSpPr>
          <p:nvPr/>
        </p:nvSpPr>
        <p:spPr bwMode="auto">
          <a:xfrm rot="-5400000">
            <a:off x="8332788" y="544513"/>
            <a:ext cx="576262" cy="576262"/>
          </a:xfrm>
          <a:custGeom>
            <a:avLst/>
            <a:gdLst>
              <a:gd name="T0" fmla="*/ 30 w 207"/>
              <a:gd name="T1" fmla="*/ 30 h 207"/>
              <a:gd name="T2" fmla="*/ 103 w 207"/>
              <a:gd name="T3" fmla="*/ 0 h 207"/>
              <a:gd name="T4" fmla="*/ 176 w 207"/>
              <a:gd name="T5" fmla="*/ 30 h 207"/>
              <a:gd name="T6" fmla="*/ 207 w 207"/>
              <a:gd name="T7" fmla="*/ 103 h 207"/>
              <a:gd name="T8" fmla="*/ 176 w 207"/>
              <a:gd name="T9" fmla="*/ 176 h 207"/>
              <a:gd name="T10" fmla="*/ 103 w 207"/>
              <a:gd name="T11" fmla="*/ 207 h 207"/>
              <a:gd name="T12" fmla="*/ 30 w 207"/>
              <a:gd name="T13" fmla="*/ 176 h 207"/>
              <a:gd name="T14" fmla="*/ 0 w 207"/>
              <a:gd name="T15" fmla="*/ 103 h 207"/>
              <a:gd name="T16" fmla="*/ 30 w 207"/>
              <a:gd name="T17" fmla="*/ 30 h 207"/>
              <a:gd name="T18" fmla="*/ 45 w 207"/>
              <a:gd name="T19" fmla="*/ 57 h 207"/>
              <a:gd name="T20" fmla="*/ 37 w 207"/>
              <a:gd name="T21" fmla="*/ 62 h 207"/>
              <a:gd name="T22" fmla="*/ 38 w 207"/>
              <a:gd name="T23" fmla="*/ 71 h 207"/>
              <a:gd name="T24" fmla="*/ 95 w 207"/>
              <a:gd name="T25" fmla="*/ 167 h 207"/>
              <a:gd name="T26" fmla="*/ 98 w 207"/>
              <a:gd name="T27" fmla="*/ 171 h 207"/>
              <a:gd name="T28" fmla="*/ 103 w 207"/>
              <a:gd name="T29" fmla="*/ 172 h 207"/>
              <a:gd name="T30" fmla="*/ 108 w 207"/>
              <a:gd name="T31" fmla="*/ 171 h 207"/>
              <a:gd name="T32" fmla="*/ 111 w 207"/>
              <a:gd name="T33" fmla="*/ 167 h 207"/>
              <a:gd name="T34" fmla="*/ 169 w 207"/>
              <a:gd name="T35" fmla="*/ 72 h 207"/>
              <a:gd name="T36" fmla="*/ 169 w 207"/>
              <a:gd name="T37" fmla="*/ 62 h 207"/>
              <a:gd name="T38" fmla="*/ 162 w 207"/>
              <a:gd name="T39" fmla="*/ 57 h 207"/>
              <a:gd name="T40" fmla="*/ 45 w 207"/>
              <a:gd name="T41" fmla="*/ 57 h 207"/>
              <a:gd name="T42" fmla="*/ 103 w 207"/>
              <a:gd name="T43" fmla="*/ 159 h 207"/>
              <a:gd name="T44" fmla="*/ 49 w 207"/>
              <a:gd name="T45" fmla="*/ 69 h 207"/>
              <a:gd name="T46" fmla="*/ 158 w 207"/>
              <a:gd name="T47" fmla="*/ 69 h 207"/>
              <a:gd name="T48" fmla="*/ 103 w 207"/>
              <a:gd name="T49" fmla="*/ 1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chemeClr val="accent2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27" name="Freeform 31"/>
          <p:cNvSpPr>
            <a:spLocks noEditPoints="1"/>
          </p:cNvSpPr>
          <p:nvPr/>
        </p:nvSpPr>
        <p:spPr bwMode="auto">
          <a:xfrm rot="-5400000">
            <a:off x="5329238" y="457200"/>
            <a:ext cx="746125" cy="746125"/>
          </a:xfrm>
          <a:custGeom>
            <a:avLst/>
            <a:gdLst>
              <a:gd name="T0" fmla="*/ 30 w 207"/>
              <a:gd name="T1" fmla="*/ 30 h 207"/>
              <a:gd name="T2" fmla="*/ 103 w 207"/>
              <a:gd name="T3" fmla="*/ 0 h 207"/>
              <a:gd name="T4" fmla="*/ 176 w 207"/>
              <a:gd name="T5" fmla="*/ 30 h 207"/>
              <a:gd name="T6" fmla="*/ 207 w 207"/>
              <a:gd name="T7" fmla="*/ 103 h 207"/>
              <a:gd name="T8" fmla="*/ 176 w 207"/>
              <a:gd name="T9" fmla="*/ 176 h 207"/>
              <a:gd name="T10" fmla="*/ 103 w 207"/>
              <a:gd name="T11" fmla="*/ 207 h 207"/>
              <a:gd name="T12" fmla="*/ 30 w 207"/>
              <a:gd name="T13" fmla="*/ 176 h 207"/>
              <a:gd name="T14" fmla="*/ 0 w 207"/>
              <a:gd name="T15" fmla="*/ 103 h 207"/>
              <a:gd name="T16" fmla="*/ 30 w 207"/>
              <a:gd name="T17" fmla="*/ 30 h 207"/>
              <a:gd name="T18" fmla="*/ 45 w 207"/>
              <a:gd name="T19" fmla="*/ 57 h 207"/>
              <a:gd name="T20" fmla="*/ 37 w 207"/>
              <a:gd name="T21" fmla="*/ 62 h 207"/>
              <a:gd name="T22" fmla="*/ 38 w 207"/>
              <a:gd name="T23" fmla="*/ 71 h 207"/>
              <a:gd name="T24" fmla="*/ 95 w 207"/>
              <a:gd name="T25" fmla="*/ 167 h 207"/>
              <a:gd name="T26" fmla="*/ 98 w 207"/>
              <a:gd name="T27" fmla="*/ 171 h 207"/>
              <a:gd name="T28" fmla="*/ 103 w 207"/>
              <a:gd name="T29" fmla="*/ 172 h 207"/>
              <a:gd name="T30" fmla="*/ 108 w 207"/>
              <a:gd name="T31" fmla="*/ 171 h 207"/>
              <a:gd name="T32" fmla="*/ 111 w 207"/>
              <a:gd name="T33" fmla="*/ 167 h 207"/>
              <a:gd name="T34" fmla="*/ 169 w 207"/>
              <a:gd name="T35" fmla="*/ 72 h 207"/>
              <a:gd name="T36" fmla="*/ 169 w 207"/>
              <a:gd name="T37" fmla="*/ 62 h 207"/>
              <a:gd name="T38" fmla="*/ 162 w 207"/>
              <a:gd name="T39" fmla="*/ 57 h 207"/>
              <a:gd name="T40" fmla="*/ 45 w 207"/>
              <a:gd name="T41" fmla="*/ 57 h 207"/>
              <a:gd name="T42" fmla="*/ 103 w 207"/>
              <a:gd name="T43" fmla="*/ 159 h 207"/>
              <a:gd name="T44" fmla="*/ 49 w 207"/>
              <a:gd name="T45" fmla="*/ 69 h 207"/>
              <a:gd name="T46" fmla="*/ 158 w 207"/>
              <a:gd name="T47" fmla="*/ 69 h 207"/>
              <a:gd name="T48" fmla="*/ 103 w 207"/>
              <a:gd name="T49" fmla="*/ 1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chemeClr val="accent2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38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366C0-4240-4016-AF77-DB8F18B3B6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8094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13C81-BE81-40E8-BB74-4D504272854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5244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9750" y="1628775"/>
            <a:ext cx="3990975" cy="44640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3125" y="1628775"/>
            <a:ext cx="3992563" cy="44640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A0281-E411-4F06-BCA2-7ADE2EE9C7F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9913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FF6CB-1B82-4062-8DD7-2BDA2E4405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9889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8BBC37-1540-4CB6-8715-EF15BD495E8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276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02954-B48C-4735-81A9-37FC712A762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6521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4C2A1-910D-4FC1-922F-6F518DC78AD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1177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2CDA0-D1EE-462D-8841-72483D74F9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941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41877-BF09-4329-BBA2-D70919E4FF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987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1488" y="152400"/>
            <a:ext cx="2093912" cy="59404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9750" y="152400"/>
            <a:ext cx="6129338" cy="59404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CA78-BB5C-4D25-BAB8-44576C7FAD8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215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de-DE" altLang="ko-KR" dirty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324600"/>
            <a:ext cx="3886200" cy="533400"/>
          </a:xfrm>
          <a:prstGeom prst="rect">
            <a:avLst/>
          </a:prstGeom>
          <a:solidFill>
            <a:srgbClr val="B5D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219450" y="6319838"/>
            <a:ext cx="5924550" cy="538162"/>
          </a:xfrm>
          <a:prstGeom prst="rect">
            <a:avLst/>
          </a:prstGeom>
          <a:solidFill>
            <a:srgbClr val="77A4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84288"/>
            <a:ext cx="9156700" cy="5040312"/>
          </a:xfrm>
          <a:prstGeom prst="rect">
            <a:avLst/>
          </a:prstGeom>
          <a:solidFill>
            <a:srgbClr val="F3F8FB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029" name="Picture 5" descr="Image-000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136650"/>
            <a:ext cx="9155113" cy="234950"/>
          </a:xfrm>
          <a:prstGeom prst="rect">
            <a:avLst/>
          </a:prstGeom>
          <a:solidFill>
            <a:srgbClr val="36429B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3765550" y="1238250"/>
            <a:ext cx="5391150" cy="352425"/>
          </a:xfrm>
          <a:custGeom>
            <a:avLst/>
            <a:gdLst>
              <a:gd name="T0" fmla="*/ 534 w 534"/>
              <a:gd name="T1" fmla="*/ 0 h 35"/>
              <a:gd name="T2" fmla="*/ 15 w 534"/>
              <a:gd name="T3" fmla="*/ 0 h 35"/>
              <a:gd name="T4" fmla="*/ 0 w 534"/>
              <a:gd name="T5" fmla="*/ 17 h 35"/>
              <a:gd name="T6" fmla="*/ 15 w 534"/>
              <a:gd name="T7" fmla="*/ 35 h 35"/>
              <a:gd name="T8" fmla="*/ 534 w 534"/>
              <a:gd name="T9" fmla="*/ 35 h 35"/>
              <a:gd name="T10" fmla="*/ 534 w 534"/>
              <a:gd name="T11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4" h="35">
                <a:moveTo>
                  <a:pt x="534" y="0"/>
                </a:moveTo>
                <a:lnTo>
                  <a:pt x="15" y="0"/>
                </a:ln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5"/>
                  <a:pt x="15" y="35"/>
                </a:cubicBezTo>
                <a:lnTo>
                  <a:pt x="534" y="35"/>
                </a:lnTo>
                <a:lnTo>
                  <a:pt x="534" y="0"/>
                </a:lnTo>
                <a:close/>
              </a:path>
            </a:pathLst>
          </a:custGeom>
          <a:solidFill>
            <a:srgbClr val="ADC3DD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254000" y="161925"/>
            <a:ext cx="738188" cy="915988"/>
            <a:chOff x="178" y="138"/>
            <a:chExt cx="595" cy="738"/>
          </a:xfrm>
        </p:grpSpPr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78" y="159"/>
              <a:ext cx="155" cy="258"/>
            </a:xfrm>
            <a:custGeom>
              <a:avLst/>
              <a:gdLst>
                <a:gd name="T0" fmla="*/ 10 w 23"/>
                <a:gd name="T1" fmla="*/ 27 h 38"/>
                <a:gd name="T2" fmla="*/ 13 w 23"/>
                <a:gd name="T3" fmla="*/ 1 h 38"/>
                <a:gd name="T4" fmla="*/ 15 w 23"/>
                <a:gd name="T5" fmla="*/ 0 h 38"/>
                <a:gd name="T6" fmla="*/ 15 w 23"/>
                <a:gd name="T7" fmla="*/ 0 h 38"/>
                <a:gd name="T8" fmla="*/ 3 w 23"/>
                <a:gd name="T9" fmla="*/ 7 h 38"/>
                <a:gd name="T10" fmla="*/ 0 w 23"/>
                <a:gd name="T11" fmla="*/ 20 h 38"/>
                <a:gd name="T12" fmla="*/ 7 w 23"/>
                <a:gd name="T13" fmla="*/ 32 h 38"/>
                <a:gd name="T14" fmla="*/ 23 w 23"/>
                <a:gd name="T15" fmla="*/ 38 h 38"/>
                <a:gd name="T16" fmla="*/ 23 w 23"/>
                <a:gd name="T17" fmla="*/ 38 h 38"/>
                <a:gd name="T18" fmla="*/ 10 w 23"/>
                <a:gd name="T19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8">
                  <a:moveTo>
                    <a:pt x="10" y="27"/>
                  </a:moveTo>
                  <a:cubicBezTo>
                    <a:pt x="6" y="18"/>
                    <a:pt x="7" y="8"/>
                    <a:pt x="13" y="1"/>
                  </a:cubicBezTo>
                  <a:cubicBezTo>
                    <a:pt x="14" y="1"/>
                    <a:pt x="14" y="0"/>
                    <a:pt x="15" y="0"/>
                  </a:cubicBezTo>
                  <a:lnTo>
                    <a:pt x="15" y="0"/>
                  </a:lnTo>
                  <a:lnTo>
                    <a:pt x="3" y="7"/>
                  </a:lnTo>
                  <a:cubicBezTo>
                    <a:pt x="3" y="7"/>
                    <a:pt x="0" y="12"/>
                    <a:pt x="0" y="20"/>
                  </a:cubicBezTo>
                  <a:cubicBezTo>
                    <a:pt x="0" y="28"/>
                    <a:pt x="6" y="31"/>
                    <a:pt x="7" y="32"/>
                  </a:cubicBezTo>
                  <a:cubicBezTo>
                    <a:pt x="8" y="33"/>
                    <a:pt x="15" y="37"/>
                    <a:pt x="23" y="38"/>
                  </a:cubicBezTo>
                  <a:lnTo>
                    <a:pt x="23" y="38"/>
                  </a:lnTo>
                  <a:cubicBezTo>
                    <a:pt x="18" y="36"/>
                    <a:pt x="13" y="33"/>
                    <a:pt x="10" y="2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212" y="424"/>
              <a:ext cx="297" cy="407"/>
            </a:xfrm>
            <a:custGeom>
              <a:avLst/>
              <a:gdLst>
                <a:gd name="T0" fmla="*/ 15 w 44"/>
                <a:gd name="T1" fmla="*/ 45 h 60"/>
                <a:gd name="T2" fmla="*/ 28 w 44"/>
                <a:gd name="T3" fmla="*/ 36 h 60"/>
                <a:gd name="T4" fmla="*/ 41 w 44"/>
                <a:gd name="T5" fmla="*/ 22 h 60"/>
                <a:gd name="T6" fmla="*/ 38 w 44"/>
                <a:gd name="T7" fmla="*/ 6 h 60"/>
                <a:gd name="T8" fmla="*/ 23 w 44"/>
                <a:gd name="T9" fmla="*/ 0 h 60"/>
                <a:gd name="T10" fmla="*/ 26 w 44"/>
                <a:gd name="T11" fmla="*/ 4 h 60"/>
                <a:gd name="T12" fmla="*/ 26 w 44"/>
                <a:gd name="T13" fmla="*/ 18 h 60"/>
                <a:gd name="T14" fmla="*/ 16 w 44"/>
                <a:gd name="T15" fmla="*/ 26 h 60"/>
                <a:gd name="T16" fmla="*/ 5 w 44"/>
                <a:gd name="T17" fmla="*/ 33 h 60"/>
                <a:gd name="T18" fmla="*/ 3 w 44"/>
                <a:gd name="T19" fmla="*/ 47 h 60"/>
                <a:gd name="T20" fmla="*/ 10 w 44"/>
                <a:gd name="T21" fmla="*/ 60 h 60"/>
                <a:gd name="T22" fmla="*/ 10 w 44"/>
                <a:gd name="T23" fmla="*/ 60 h 60"/>
                <a:gd name="T24" fmla="*/ 15 w 44"/>
                <a:gd name="T25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60">
                  <a:moveTo>
                    <a:pt x="15" y="45"/>
                  </a:moveTo>
                  <a:cubicBezTo>
                    <a:pt x="16" y="45"/>
                    <a:pt x="20" y="39"/>
                    <a:pt x="28" y="36"/>
                  </a:cubicBezTo>
                  <a:cubicBezTo>
                    <a:pt x="36" y="33"/>
                    <a:pt x="40" y="24"/>
                    <a:pt x="41" y="22"/>
                  </a:cubicBezTo>
                  <a:cubicBezTo>
                    <a:pt x="41" y="21"/>
                    <a:pt x="44" y="11"/>
                    <a:pt x="38" y="6"/>
                  </a:cubicBezTo>
                  <a:cubicBezTo>
                    <a:pt x="33" y="0"/>
                    <a:pt x="29" y="0"/>
                    <a:pt x="23" y="0"/>
                  </a:cubicBezTo>
                  <a:cubicBezTo>
                    <a:pt x="23" y="0"/>
                    <a:pt x="26" y="3"/>
                    <a:pt x="26" y="4"/>
                  </a:cubicBezTo>
                  <a:cubicBezTo>
                    <a:pt x="27" y="6"/>
                    <a:pt x="30" y="12"/>
                    <a:pt x="26" y="18"/>
                  </a:cubicBezTo>
                  <a:cubicBezTo>
                    <a:pt x="22" y="23"/>
                    <a:pt x="19" y="25"/>
                    <a:pt x="16" y="26"/>
                  </a:cubicBezTo>
                  <a:cubicBezTo>
                    <a:pt x="11" y="27"/>
                    <a:pt x="7" y="30"/>
                    <a:pt x="5" y="33"/>
                  </a:cubicBezTo>
                  <a:cubicBezTo>
                    <a:pt x="4" y="35"/>
                    <a:pt x="0" y="40"/>
                    <a:pt x="3" y="47"/>
                  </a:cubicBezTo>
                  <a:lnTo>
                    <a:pt x="10" y="60"/>
                  </a:lnTo>
                  <a:lnTo>
                    <a:pt x="10" y="60"/>
                  </a:lnTo>
                  <a:cubicBezTo>
                    <a:pt x="9" y="54"/>
                    <a:pt x="15" y="46"/>
                    <a:pt x="15" y="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671" y="722"/>
              <a:ext cx="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543" y="607"/>
              <a:ext cx="121" cy="108"/>
            </a:xfrm>
            <a:custGeom>
              <a:avLst/>
              <a:gdLst>
                <a:gd name="T0" fmla="*/ 15 w 18"/>
                <a:gd name="T1" fmla="*/ 9 h 16"/>
                <a:gd name="T2" fmla="*/ 10 w 18"/>
                <a:gd name="T3" fmla="*/ 0 h 16"/>
                <a:gd name="T4" fmla="*/ 1 w 18"/>
                <a:gd name="T5" fmla="*/ 3 h 16"/>
                <a:gd name="T6" fmla="*/ 3 w 18"/>
                <a:gd name="T7" fmla="*/ 7 h 16"/>
                <a:gd name="T8" fmla="*/ 18 w 18"/>
                <a:gd name="T9" fmla="*/ 16 h 16"/>
                <a:gd name="T10" fmla="*/ 15 w 18"/>
                <a:gd name="T1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6">
                  <a:moveTo>
                    <a:pt x="15" y="9"/>
                  </a:moveTo>
                  <a:cubicBezTo>
                    <a:pt x="15" y="4"/>
                    <a:pt x="12" y="0"/>
                    <a:pt x="10" y="0"/>
                  </a:cubicBezTo>
                  <a:cubicBezTo>
                    <a:pt x="9" y="0"/>
                    <a:pt x="4" y="0"/>
                    <a:pt x="1" y="3"/>
                  </a:cubicBezTo>
                  <a:cubicBezTo>
                    <a:pt x="1" y="3"/>
                    <a:pt x="0" y="5"/>
                    <a:pt x="3" y="7"/>
                  </a:cubicBezTo>
                  <a:lnTo>
                    <a:pt x="18" y="16"/>
                  </a:lnTo>
                  <a:cubicBezTo>
                    <a:pt x="16" y="15"/>
                    <a:pt x="15" y="13"/>
                    <a:pt x="15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664" y="546"/>
              <a:ext cx="60" cy="27"/>
            </a:xfrm>
            <a:custGeom>
              <a:avLst/>
              <a:gdLst>
                <a:gd name="T0" fmla="*/ 3 w 9"/>
                <a:gd name="T1" fmla="*/ 3 h 4"/>
                <a:gd name="T2" fmla="*/ 9 w 9"/>
                <a:gd name="T3" fmla="*/ 3 h 4"/>
                <a:gd name="T4" fmla="*/ 9 w 9"/>
                <a:gd name="T5" fmla="*/ 3 h 4"/>
                <a:gd name="T6" fmla="*/ 0 w 9"/>
                <a:gd name="T7" fmla="*/ 0 h 4"/>
                <a:gd name="T8" fmla="*/ 3 w 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3" y="3"/>
                  </a:moveTo>
                  <a:cubicBezTo>
                    <a:pt x="5" y="4"/>
                    <a:pt x="7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0" y="0"/>
                  </a:lnTo>
                  <a:cubicBezTo>
                    <a:pt x="1" y="2"/>
                    <a:pt x="2" y="3"/>
                    <a:pt x="3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515" y="206"/>
              <a:ext cx="189" cy="204"/>
            </a:xfrm>
            <a:custGeom>
              <a:avLst/>
              <a:gdLst>
                <a:gd name="T0" fmla="*/ 10 w 28"/>
                <a:gd name="T1" fmla="*/ 30 h 30"/>
                <a:gd name="T2" fmla="*/ 20 w 28"/>
                <a:gd name="T3" fmla="*/ 19 h 30"/>
                <a:gd name="T4" fmla="*/ 22 w 28"/>
                <a:gd name="T5" fmla="*/ 9 h 30"/>
                <a:gd name="T6" fmla="*/ 28 w 28"/>
                <a:gd name="T7" fmla="*/ 0 h 30"/>
                <a:gd name="T8" fmla="*/ 11 w 28"/>
                <a:gd name="T9" fmla="*/ 3 h 30"/>
                <a:gd name="T10" fmla="*/ 5 w 28"/>
                <a:gd name="T11" fmla="*/ 11 h 30"/>
                <a:gd name="T12" fmla="*/ 0 w 28"/>
                <a:gd name="T13" fmla="*/ 24 h 30"/>
                <a:gd name="T14" fmla="*/ 10 w 28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0">
                  <a:moveTo>
                    <a:pt x="10" y="30"/>
                  </a:moveTo>
                  <a:cubicBezTo>
                    <a:pt x="16" y="30"/>
                    <a:pt x="20" y="21"/>
                    <a:pt x="20" y="19"/>
                  </a:cubicBezTo>
                  <a:cubicBezTo>
                    <a:pt x="21" y="16"/>
                    <a:pt x="21" y="13"/>
                    <a:pt x="22" y="9"/>
                  </a:cubicBezTo>
                  <a:cubicBezTo>
                    <a:pt x="22" y="6"/>
                    <a:pt x="25" y="0"/>
                    <a:pt x="28" y="0"/>
                  </a:cubicBezTo>
                  <a:lnTo>
                    <a:pt x="11" y="3"/>
                  </a:lnTo>
                  <a:cubicBezTo>
                    <a:pt x="11" y="3"/>
                    <a:pt x="6" y="5"/>
                    <a:pt x="5" y="11"/>
                  </a:cubicBezTo>
                  <a:cubicBezTo>
                    <a:pt x="4" y="15"/>
                    <a:pt x="4" y="22"/>
                    <a:pt x="0" y="24"/>
                  </a:cubicBezTo>
                  <a:cubicBezTo>
                    <a:pt x="0" y="24"/>
                    <a:pt x="3" y="30"/>
                    <a:pt x="10" y="3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13" y="138"/>
              <a:ext cx="560" cy="738"/>
            </a:xfrm>
            <a:custGeom>
              <a:avLst/>
              <a:gdLst>
                <a:gd name="T0" fmla="*/ 77 w 83"/>
                <a:gd name="T1" fmla="*/ 37 h 114"/>
                <a:gd name="T2" fmla="*/ 82 w 83"/>
                <a:gd name="T3" fmla="*/ 27 h 114"/>
                <a:gd name="T4" fmla="*/ 80 w 83"/>
                <a:gd name="T5" fmla="*/ 14 h 114"/>
                <a:gd name="T6" fmla="*/ 72 w 83"/>
                <a:gd name="T7" fmla="*/ 11 h 114"/>
                <a:gd name="T8" fmla="*/ 66 w 83"/>
                <a:gd name="T9" fmla="*/ 20 h 114"/>
                <a:gd name="T10" fmla="*/ 64 w 83"/>
                <a:gd name="T11" fmla="*/ 30 h 114"/>
                <a:gd name="T12" fmla="*/ 54 w 83"/>
                <a:gd name="T13" fmla="*/ 41 h 114"/>
                <a:gd name="T14" fmla="*/ 44 w 83"/>
                <a:gd name="T15" fmla="*/ 35 h 114"/>
                <a:gd name="T16" fmla="*/ 40 w 83"/>
                <a:gd name="T17" fmla="*/ 20 h 114"/>
                <a:gd name="T18" fmla="*/ 26 w 83"/>
                <a:gd name="T19" fmla="*/ 2 h 114"/>
                <a:gd name="T20" fmla="*/ 9 w 83"/>
                <a:gd name="T21" fmla="*/ 4 h 114"/>
                <a:gd name="T22" fmla="*/ 7 w 83"/>
                <a:gd name="T23" fmla="*/ 5 h 114"/>
                <a:gd name="T24" fmla="*/ 4 w 83"/>
                <a:gd name="T25" fmla="*/ 31 h 114"/>
                <a:gd name="T26" fmla="*/ 17 w 83"/>
                <a:gd name="T27" fmla="*/ 42 h 114"/>
                <a:gd name="T28" fmla="*/ 22 w 83"/>
                <a:gd name="T29" fmla="*/ 43 h 114"/>
                <a:gd name="T30" fmla="*/ 37 w 83"/>
                <a:gd name="T31" fmla="*/ 49 h 114"/>
                <a:gd name="T32" fmla="*/ 40 w 83"/>
                <a:gd name="T33" fmla="*/ 65 h 114"/>
                <a:gd name="T34" fmla="*/ 27 w 83"/>
                <a:gd name="T35" fmla="*/ 79 h 114"/>
                <a:gd name="T36" fmla="*/ 14 w 83"/>
                <a:gd name="T37" fmla="*/ 88 h 114"/>
                <a:gd name="T38" fmla="*/ 9 w 83"/>
                <a:gd name="T39" fmla="*/ 103 h 114"/>
                <a:gd name="T40" fmla="*/ 11 w 83"/>
                <a:gd name="T41" fmla="*/ 107 h 114"/>
                <a:gd name="T42" fmla="*/ 33 w 83"/>
                <a:gd name="T43" fmla="*/ 105 h 114"/>
                <a:gd name="T44" fmla="*/ 41 w 83"/>
                <a:gd name="T45" fmla="*/ 89 h 114"/>
                <a:gd name="T46" fmla="*/ 46 w 83"/>
                <a:gd name="T47" fmla="*/ 76 h 114"/>
                <a:gd name="T48" fmla="*/ 49 w 83"/>
                <a:gd name="T49" fmla="*/ 73 h 114"/>
                <a:gd name="T50" fmla="*/ 58 w 83"/>
                <a:gd name="T51" fmla="*/ 70 h 114"/>
                <a:gd name="T52" fmla="*/ 63 w 83"/>
                <a:gd name="T53" fmla="*/ 79 h 114"/>
                <a:gd name="T54" fmla="*/ 66 w 83"/>
                <a:gd name="T55" fmla="*/ 86 h 114"/>
                <a:gd name="T56" fmla="*/ 67 w 83"/>
                <a:gd name="T57" fmla="*/ 87 h 114"/>
                <a:gd name="T58" fmla="*/ 67 w 83"/>
                <a:gd name="T59" fmla="*/ 87 h 114"/>
                <a:gd name="T60" fmla="*/ 68 w 83"/>
                <a:gd name="T61" fmla="*/ 87 h 114"/>
                <a:gd name="T62" fmla="*/ 78 w 83"/>
                <a:gd name="T63" fmla="*/ 75 h 114"/>
                <a:gd name="T64" fmla="*/ 75 w 83"/>
                <a:gd name="T65" fmla="*/ 64 h 114"/>
                <a:gd name="T66" fmla="*/ 75 w 83"/>
                <a:gd name="T67" fmla="*/ 64 h 114"/>
                <a:gd name="T68" fmla="*/ 69 w 83"/>
                <a:gd name="T69" fmla="*/ 64 h 114"/>
                <a:gd name="T70" fmla="*/ 66 w 83"/>
                <a:gd name="T71" fmla="*/ 61 h 114"/>
                <a:gd name="T72" fmla="*/ 65 w 83"/>
                <a:gd name="T73" fmla="*/ 50 h 114"/>
                <a:gd name="T74" fmla="*/ 77 w 83"/>
                <a:gd name="T75" fmla="*/ 3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3" h="114">
                  <a:moveTo>
                    <a:pt x="77" y="37"/>
                  </a:moveTo>
                  <a:cubicBezTo>
                    <a:pt x="81" y="34"/>
                    <a:pt x="82" y="29"/>
                    <a:pt x="82" y="27"/>
                  </a:cubicBezTo>
                  <a:cubicBezTo>
                    <a:pt x="82" y="25"/>
                    <a:pt x="83" y="18"/>
                    <a:pt x="80" y="14"/>
                  </a:cubicBezTo>
                  <a:cubicBezTo>
                    <a:pt x="77" y="10"/>
                    <a:pt x="74" y="11"/>
                    <a:pt x="72" y="11"/>
                  </a:cubicBezTo>
                  <a:cubicBezTo>
                    <a:pt x="69" y="11"/>
                    <a:pt x="66" y="17"/>
                    <a:pt x="66" y="20"/>
                  </a:cubicBezTo>
                  <a:cubicBezTo>
                    <a:pt x="65" y="24"/>
                    <a:pt x="65" y="27"/>
                    <a:pt x="64" y="30"/>
                  </a:cubicBezTo>
                  <a:cubicBezTo>
                    <a:pt x="64" y="32"/>
                    <a:pt x="60" y="41"/>
                    <a:pt x="54" y="41"/>
                  </a:cubicBezTo>
                  <a:cubicBezTo>
                    <a:pt x="47" y="41"/>
                    <a:pt x="44" y="35"/>
                    <a:pt x="44" y="35"/>
                  </a:cubicBezTo>
                  <a:cubicBezTo>
                    <a:pt x="41" y="33"/>
                    <a:pt x="41" y="31"/>
                    <a:pt x="40" y="20"/>
                  </a:cubicBezTo>
                  <a:cubicBezTo>
                    <a:pt x="38" y="8"/>
                    <a:pt x="30" y="4"/>
                    <a:pt x="26" y="2"/>
                  </a:cubicBezTo>
                  <a:cubicBezTo>
                    <a:pt x="23" y="1"/>
                    <a:pt x="15" y="0"/>
                    <a:pt x="9" y="4"/>
                  </a:cubicBezTo>
                  <a:cubicBezTo>
                    <a:pt x="8" y="4"/>
                    <a:pt x="8" y="5"/>
                    <a:pt x="7" y="5"/>
                  </a:cubicBezTo>
                  <a:cubicBezTo>
                    <a:pt x="1" y="12"/>
                    <a:pt x="0" y="22"/>
                    <a:pt x="4" y="31"/>
                  </a:cubicBezTo>
                  <a:cubicBezTo>
                    <a:pt x="7" y="37"/>
                    <a:pt x="12" y="40"/>
                    <a:pt x="17" y="42"/>
                  </a:cubicBezTo>
                  <a:cubicBezTo>
                    <a:pt x="19" y="43"/>
                    <a:pt x="21" y="43"/>
                    <a:pt x="22" y="43"/>
                  </a:cubicBezTo>
                  <a:cubicBezTo>
                    <a:pt x="28" y="43"/>
                    <a:pt x="32" y="43"/>
                    <a:pt x="37" y="49"/>
                  </a:cubicBezTo>
                  <a:cubicBezTo>
                    <a:pt x="43" y="54"/>
                    <a:pt x="40" y="64"/>
                    <a:pt x="40" y="65"/>
                  </a:cubicBezTo>
                  <a:cubicBezTo>
                    <a:pt x="39" y="67"/>
                    <a:pt x="35" y="76"/>
                    <a:pt x="27" y="79"/>
                  </a:cubicBezTo>
                  <a:cubicBezTo>
                    <a:pt x="19" y="82"/>
                    <a:pt x="15" y="88"/>
                    <a:pt x="14" y="88"/>
                  </a:cubicBezTo>
                  <a:cubicBezTo>
                    <a:pt x="14" y="89"/>
                    <a:pt x="8" y="97"/>
                    <a:pt x="9" y="103"/>
                  </a:cubicBezTo>
                  <a:cubicBezTo>
                    <a:pt x="9" y="105"/>
                    <a:pt x="10" y="106"/>
                    <a:pt x="11" y="107"/>
                  </a:cubicBezTo>
                  <a:cubicBezTo>
                    <a:pt x="18" y="114"/>
                    <a:pt x="26" y="112"/>
                    <a:pt x="33" y="105"/>
                  </a:cubicBezTo>
                  <a:cubicBezTo>
                    <a:pt x="40" y="99"/>
                    <a:pt x="41" y="91"/>
                    <a:pt x="41" y="89"/>
                  </a:cubicBezTo>
                  <a:cubicBezTo>
                    <a:pt x="41" y="88"/>
                    <a:pt x="41" y="83"/>
                    <a:pt x="46" y="76"/>
                  </a:cubicBezTo>
                  <a:cubicBezTo>
                    <a:pt x="47" y="75"/>
                    <a:pt x="48" y="74"/>
                    <a:pt x="49" y="73"/>
                  </a:cubicBezTo>
                  <a:cubicBezTo>
                    <a:pt x="52" y="70"/>
                    <a:pt x="57" y="70"/>
                    <a:pt x="58" y="70"/>
                  </a:cubicBezTo>
                  <a:cubicBezTo>
                    <a:pt x="60" y="70"/>
                    <a:pt x="63" y="74"/>
                    <a:pt x="63" y="79"/>
                  </a:cubicBezTo>
                  <a:cubicBezTo>
                    <a:pt x="63" y="83"/>
                    <a:pt x="64" y="85"/>
                    <a:pt x="66" y="86"/>
                  </a:cubicBezTo>
                  <a:cubicBezTo>
                    <a:pt x="66" y="86"/>
                    <a:pt x="67" y="86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87"/>
                    <a:pt x="68" y="87"/>
                    <a:pt x="68" y="87"/>
                  </a:cubicBezTo>
                  <a:cubicBezTo>
                    <a:pt x="70" y="87"/>
                    <a:pt x="77" y="84"/>
                    <a:pt x="78" y="75"/>
                  </a:cubicBezTo>
                  <a:cubicBezTo>
                    <a:pt x="79" y="66"/>
                    <a:pt x="77" y="65"/>
                    <a:pt x="75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3" y="64"/>
                    <a:pt x="71" y="65"/>
                    <a:pt x="69" y="64"/>
                  </a:cubicBezTo>
                  <a:cubicBezTo>
                    <a:pt x="68" y="64"/>
                    <a:pt x="67" y="63"/>
                    <a:pt x="66" y="61"/>
                  </a:cubicBezTo>
                  <a:cubicBezTo>
                    <a:pt x="64" y="59"/>
                    <a:pt x="64" y="55"/>
                    <a:pt x="65" y="50"/>
                  </a:cubicBezTo>
                  <a:cubicBezTo>
                    <a:pt x="67" y="39"/>
                    <a:pt x="72" y="40"/>
                    <a:pt x="77" y="37"/>
                  </a:cubicBezTo>
                  <a:close/>
                </a:path>
              </a:pathLst>
            </a:custGeom>
            <a:solidFill>
              <a:srgbClr val="99CC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40" name="Freeform 16"/>
          <p:cNvSpPr>
            <a:spLocks noEditPoints="1"/>
          </p:cNvSpPr>
          <p:nvPr/>
        </p:nvSpPr>
        <p:spPr bwMode="auto">
          <a:xfrm rot="-5400000">
            <a:off x="2822575" y="28575"/>
            <a:ext cx="434975" cy="434975"/>
          </a:xfrm>
          <a:custGeom>
            <a:avLst/>
            <a:gdLst>
              <a:gd name="T0" fmla="*/ 30 w 207"/>
              <a:gd name="T1" fmla="*/ 30 h 207"/>
              <a:gd name="T2" fmla="*/ 103 w 207"/>
              <a:gd name="T3" fmla="*/ 0 h 207"/>
              <a:gd name="T4" fmla="*/ 176 w 207"/>
              <a:gd name="T5" fmla="*/ 30 h 207"/>
              <a:gd name="T6" fmla="*/ 207 w 207"/>
              <a:gd name="T7" fmla="*/ 103 h 207"/>
              <a:gd name="T8" fmla="*/ 176 w 207"/>
              <a:gd name="T9" fmla="*/ 176 h 207"/>
              <a:gd name="T10" fmla="*/ 103 w 207"/>
              <a:gd name="T11" fmla="*/ 207 h 207"/>
              <a:gd name="T12" fmla="*/ 30 w 207"/>
              <a:gd name="T13" fmla="*/ 176 h 207"/>
              <a:gd name="T14" fmla="*/ 0 w 207"/>
              <a:gd name="T15" fmla="*/ 103 h 207"/>
              <a:gd name="T16" fmla="*/ 30 w 207"/>
              <a:gd name="T17" fmla="*/ 30 h 207"/>
              <a:gd name="T18" fmla="*/ 45 w 207"/>
              <a:gd name="T19" fmla="*/ 57 h 207"/>
              <a:gd name="T20" fmla="*/ 37 w 207"/>
              <a:gd name="T21" fmla="*/ 62 h 207"/>
              <a:gd name="T22" fmla="*/ 38 w 207"/>
              <a:gd name="T23" fmla="*/ 71 h 207"/>
              <a:gd name="T24" fmla="*/ 95 w 207"/>
              <a:gd name="T25" fmla="*/ 167 h 207"/>
              <a:gd name="T26" fmla="*/ 98 w 207"/>
              <a:gd name="T27" fmla="*/ 171 h 207"/>
              <a:gd name="T28" fmla="*/ 103 w 207"/>
              <a:gd name="T29" fmla="*/ 172 h 207"/>
              <a:gd name="T30" fmla="*/ 108 w 207"/>
              <a:gd name="T31" fmla="*/ 171 h 207"/>
              <a:gd name="T32" fmla="*/ 111 w 207"/>
              <a:gd name="T33" fmla="*/ 167 h 207"/>
              <a:gd name="T34" fmla="*/ 169 w 207"/>
              <a:gd name="T35" fmla="*/ 72 h 207"/>
              <a:gd name="T36" fmla="*/ 169 w 207"/>
              <a:gd name="T37" fmla="*/ 62 h 207"/>
              <a:gd name="T38" fmla="*/ 162 w 207"/>
              <a:gd name="T39" fmla="*/ 57 h 207"/>
              <a:gd name="T40" fmla="*/ 45 w 207"/>
              <a:gd name="T41" fmla="*/ 57 h 207"/>
              <a:gd name="T42" fmla="*/ 103 w 207"/>
              <a:gd name="T43" fmla="*/ 159 h 207"/>
              <a:gd name="T44" fmla="*/ 49 w 207"/>
              <a:gd name="T45" fmla="*/ 69 h 207"/>
              <a:gd name="T46" fmla="*/ 158 w 207"/>
              <a:gd name="T47" fmla="*/ 69 h 207"/>
              <a:gd name="T48" fmla="*/ 103 w 207"/>
              <a:gd name="T49" fmla="*/ 1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chemeClr val="accent2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1" name="Freeform 17"/>
          <p:cNvSpPr>
            <a:spLocks noEditPoints="1"/>
          </p:cNvSpPr>
          <p:nvPr/>
        </p:nvSpPr>
        <p:spPr bwMode="auto">
          <a:xfrm rot="-5400000">
            <a:off x="7793037" y="222251"/>
            <a:ext cx="665163" cy="665162"/>
          </a:xfrm>
          <a:custGeom>
            <a:avLst/>
            <a:gdLst>
              <a:gd name="T0" fmla="*/ 30 w 207"/>
              <a:gd name="T1" fmla="*/ 30 h 207"/>
              <a:gd name="T2" fmla="*/ 103 w 207"/>
              <a:gd name="T3" fmla="*/ 0 h 207"/>
              <a:gd name="T4" fmla="*/ 176 w 207"/>
              <a:gd name="T5" fmla="*/ 30 h 207"/>
              <a:gd name="T6" fmla="*/ 207 w 207"/>
              <a:gd name="T7" fmla="*/ 103 h 207"/>
              <a:gd name="T8" fmla="*/ 176 w 207"/>
              <a:gd name="T9" fmla="*/ 176 h 207"/>
              <a:gd name="T10" fmla="*/ 103 w 207"/>
              <a:gd name="T11" fmla="*/ 207 h 207"/>
              <a:gd name="T12" fmla="*/ 30 w 207"/>
              <a:gd name="T13" fmla="*/ 176 h 207"/>
              <a:gd name="T14" fmla="*/ 0 w 207"/>
              <a:gd name="T15" fmla="*/ 103 h 207"/>
              <a:gd name="T16" fmla="*/ 30 w 207"/>
              <a:gd name="T17" fmla="*/ 30 h 207"/>
              <a:gd name="T18" fmla="*/ 45 w 207"/>
              <a:gd name="T19" fmla="*/ 57 h 207"/>
              <a:gd name="T20" fmla="*/ 37 w 207"/>
              <a:gd name="T21" fmla="*/ 62 h 207"/>
              <a:gd name="T22" fmla="*/ 38 w 207"/>
              <a:gd name="T23" fmla="*/ 71 h 207"/>
              <a:gd name="T24" fmla="*/ 95 w 207"/>
              <a:gd name="T25" fmla="*/ 167 h 207"/>
              <a:gd name="T26" fmla="*/ 98 w 207"/>
              <a:gd name="T27" fmla="*/ 171 h 207"/>
              <a:gd name="T28" fmla="*/ 103 w 207"/>
              <a:gd name="T29" fmla="*/ 172 h 207"/>
              <a:gd name="T30" fmla="*/ 108 w 207"/>
              <a:gd name="T31" fmla="*/ 171 h 207"/>
              <a:gd name="T32" fmla="*/ 111 w 207"/>
              <a:gd name="T33" fmla="*/ 167 h 207"/>
              <a:gd name="T34" fmla="*/ 169 w 207"/>
              <a:gd name="T35" fmla="*/ 72 h 207"/>
              <a:gd name="T36" fmla="*/ 169 w 207"/>
              <a:gd name="T37" fmla="*/ 62 h 207"/>
              <a:gd name="T38" fmla="*/ 162 w 207"/>
              <a:gd name="T39" fmla="*/ 57 h 207"/>
              <a:gd name="T40" fmla="*/ 45 w 207"/>
              <a:gd name="T41" fmla="*/ 57 h 207"/>
              <a:gd name="T42" fmla="*/ 103 w 207"/>
              <a:gd name="T43" fmla="*/ 159 h 207"/>
              <a:gd name="T44" fmla="*/ 49 w 207"/>
              <a:gd name="T45" fmla="*/ 69 h 207"/>
              <a:gd name="T46" fmla="*/ 158 w 207"/>
              <a:gd name="T47" fmla="*/ 69 h 207"/>
              <a:gd name="T48" fmla="*/ 103 w 207"/>
              <a:gd name="T49" fmla="*/ 1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chemeClr val="accent2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6172200"/>
            <a:ext cx="9153525" cy="152400"/>
          </a:xfrm>
          <a:prstGeom prst="rect">
            <a:avLst/>
          </a:prstGeom>
          <a:solidFill>
            <a:srgbClr val="3642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43" name="Freeform 19"/>
          <p:cNvSpPr>
            <a:spLocks noEditPoints="1"/>
          </p:cNvSpPr>
          <p:nvPr/>
        </p:nvSpPr>
        <p:spPr bwMode="auto">
          <a:xfrm rot="-5400000">
            <a:off x="1066800" y="762000"/>
            <a:ext cx="293688" cy="293688"/>
          </a:xfrm>
          <a:custGeom>
            <a:avLst/>
            <a:gdLst>
              <a:gd name="T0" fmla="*/ 30 w 207"/>
              <a:gd name="T1" fmla="*/ 30 h 207"/>
              <a:gd name="T2" fmla="*/ 103 w 207"/>
              <a:gd name="T3" fmla="*/ 0 h 207"/>
              <a:gd name="T4" fmla="*/ 176 w 207"/>
              <a:gd name="T5" fmla="*/ 30 h 207"/>
              <a:gd name="T6" fmla="*/ 207 w 207"/>
              <a:gd name="T7" fmla="*/ 103 h 207"/>
              <a:gd name="T8" fmla="*/ 176 w 207"/>
              <a:gd name="T9" fmla="*/ 176 h 207"/>
              <a:gd name="T10" fmla="*/ 103 w 207"/>
              <a:gd name="T11" fmla="*/ 207 h 207"/>
              <a:gd name="T12" fmla="*/ 30 w 207"/>
              <a:gd name="T13" fmla="*/ 176 h 207"/>
              <a:gd name="T14" fmla="*/ 0 w 207"/>
              <a:gd name="T15" fmla="*/ 103 h 207"/>
              <a:gd name="T16" fmla="*/ 30 w 207"/>
              <a:gd name="T17" fmla="*/ 30 h 207"/>
              <a:gd name="T18" fmla="*/ 45 w 207"/>
              <a:gd name="T19" fmla="*/ 57 h 207"/>
              <a:gd name="T20" fmla="*/ 37 w 207"/>
              <a:gd name="T21" fmla="*/ 62 h 207"/>
              <a:gd name="T22" fmla="*/ 38 w 207"/>
              <a:gd name="T23" fmla="*/ 71 h 207"/>
              <a:gd name="T24" fmla="*/ 95 w 207"/>
              <a:gd name="T25" fmla="*/ 167 h 207"/>
              <a:gd name="T26" fmla="*/ 98 w 207"/>
              <a:gd name="T27" fmla="*/ 171 h 207"/>
              <a:gd name="T28" fmla="*/ 103 w 207"/>
              <a:gd name="T29" fmla="*/ 172 h 207"/>
              <a:gd name="T30" fmla="*/ 108 w 207"/>
              <a:gd name="T31" fmla="*/ 171 h 207"/>
              <a:gd name="T32" fmla="*/ 111 w 207"/>
              <a:gd name="T33" fmla="*/ 167 h 207"/>
              <a:gd name="T34" fmla="*/ 169 w 207"/>
              <a:gd name="T35" fmla="*/ 72 h 207"/>
              <a:gd name="T36" fmla="*/ 169 w 207"/>
              <a:gd name="T37" fmla="*/ 62 h 207"/>
              <a:gd name="T38" fmla="*/ 162 w 207"/>
              <a:gd name="T39" fmla="*/ 57 h 207"/>
              <a:gd name="T40" fmla="*/ 45 w 207"/>
              <a:gd name="T41" fmla="*/ 57 h 207"/>
              <a:gd name="T42" fmla="*/ 103 w 207"/>
              <a:gd name="T43" fmla="*/ 159 h 207"/>
              <a:gd name="T44" fmla="*/ 49 w 207"/>
              <a:gd name="T45" fmla="*/ 69 h 207"/>
              <a:gd name="T46" fmla="*/ 158 w 207"/>
              <a:gd name="T47" fmla="*/ 69 h 207"/>
              <a:gd name="T48" fmla="*/ 103 w 207"/>
              <a:gd name="T49" fmla="*/ 1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chemeClr val="accent2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28775"/>
            <a:ext cx="81359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-윤체L" pitchFamily="18" charset="-127"/>
                <a:ea typeface="-윤체L" pitchFamily="18" charset="-127"/>
              </a:defRPr>
            </a:lvl1pPr>
          </a:lstStyle>
          <a:p>
            <a:endParaRPr lang="en-US" altLang="ko-KR"/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-윤체L" pitchFamily="18" charset="-127"/>
                <a:ea typeface="-윤체L" pitchFamily="18" charset="-127"/>
              </a:defRPr>
            </a:lvl1pPr>
          </a:lstStyle>
          <a:p>
            <a:endParaRPr lang="en-US" altLang="ko-KR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-윤체L" pitchFamily="18" charset="-127"/>
                <a:ea typeface="-윤체L" pitchFamily="18" charset="-127"/>
              </a:defRPr>
            </a:lvl1pPr>
          </a:lstStyle>
          <a:p>
            <a:fld id="{2B699BE3-0C0D-435B-8C81-8C15CE4C54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888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HY헤드라인M" panose="02030600000101010101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HY헤드라인M" panose="02030600000101010101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HY헤드라인M" panose="02030600000101010101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HY헤드라인M" panose="02030600000101010101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HY헤드라인M" panose="02030600000101010101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HY헤드라인M" panose="02030600000101010101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HY헤드라인M" panose="02030600000101010101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HY헤드라인M" panose="02030600000101010101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en-US" altLang="ko-KR" sz="5000" dirty="0"/>
              <a:t>Data Structures</a:t>
            </a:r>
            <a:endParaRPr lang="ko-KR" altLang="en-US" sz="5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4427984" y="5805264"/>
            <a:ext cx="4429157" cy="785807"/>
          </a:xfrm>
        </p:spPr>
        <p:txBody>
          <a:bodyPr/>
          <a:lstStyle/>
          <a:p>
            <a:r>
              <a:rPr lang="en-US" altLang="ko-KR" sz="1800" dirty="0"/>
              <a:t>Chapter 3 Programming Exercise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467544" y="3068960"/>
            <a:ext cx="816295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ko-KR" dirty="0"/>
              <a:t>Lab # 02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Redefinition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헤더파일을 여러 개의 소스파일에서 </a:t>
            </a:r>
            <a:r>
              <a:rPr lang="en-US" altLang="ko-KR" dirty="0"/>
              <a:t>include </a:t>
            </a:r>
            <a:r>
              <a:rPr lang="ko-KR" altLang="en-US" dirty="0"/>
              <a:t>시키는 경우 재정의 문제가 발생함</a:t>
            </a:r>
            <a:endParaRPr lang="en-US" altLang="ko-KR" dirty="0"/>
          </a:p>
          <a:p>
            <a:pPr lvl="1"/>
            <a:r>
              <a:rPr lang="ko-KR" altLang="en-US" dirty="0"/>
              <a:t>컴파일러는 같은 문장이 여러 번 써져 있는 것으로 인식되므로 재정의한다고 판단함</a:t>
            </a:r>
            <a:endParaRPr lang="en-US" altLang="ko-KR" dirty="0"/>
          </a:p>
          <a:p>
            <a:r>
              <a:rPr lang="ko-KR" altLang="en-US" dirty="0"/>
              <a:t>예시 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과제에서 주어진 </a:t>
            </a:r>
            <a:r>
              <a:rPr lang="en-US" altLang="ko-KR" dirty="0" err="1"/>
              <a:t>ItemType.h</a:t>
            </a:r>
            <a:r>
              <a:rPr lang="en-US" altLang="ko-KR" dirty="0"/>
              <a:t>, ItemType.cpp, </a:t>
            </a:r>
            <a:r>
              <a:rPr lang="en-US" altLang="ko-KR" dirty="0" err="1"/>
              <a:t>sorted.h</a:t>
            </a:r>
            <a:r>
              <a:rPr lang="en-US" altLang="ko-KR" dirty="0"/>
              <a:t>, sorted.cpp 4</a:t>
            </a:r>
            <a:r>
              <a:rPr lang="ko-KR" altLang="en-US" dirty="0"/>
              <a:t>개의 파일을 프로젝트에 추가하고 </a:t>
            </a:r>
            <a:r>
              <a:rPr lang="en-US" altLang="ko-KR" dirty="0"/>
              <a:t>main.cpp</a:t>
            </a:r>
            <a:r>
              <a:rPr lang="ko-KR" altLang="en-US" dirty="0"/>
              <a:t>에서 </a:t>
            </a:r>
            <a:r>
              <a:rPr lang="en-US" altLang="ko-KR" dirty="0"/>
              <a:t>#include “</a:t>
            </a:r>
            <a:r>
              <a:rPr lang="en-US" altLang="ko-KR" dirty="0" err="1"/>
              <a:t>sorted.h</a:t>
            </a:r>
            <a:r>
              <a:rPr lang="en-US" altLang="ko-KR" dirty="0"/>
              <a:t>”</a:t>
            </a:r>
            <a:r>
              <a:rPr lang="ko-KR" altLang="en-US" dirty="0"/>
              <a:t>와 </a:t>
            </a:r>
            <a:r>
              <a:rPr lang="en-US" altLang="ko-KR" dirty="0"/>
              <a:t>#include “</a:t>
            </a:r>
            <a:r>
              <a:rPr lang="en-US" altLang="ko-KR" dirty="0" err="1"/>
              <a:t>ItemType.h</a:t>
            </a:r>
            <a:r>
              <a:rPr lang="en-US" altLang="ko-KR" dirty="0"/>
              <a:t>”</a:t>
            </a:r>
            <a:r>
              <a:rPr lang="ko-KR" altLang="en-US" dirty="0"/>
              <a:t>를 추가하는 경우 </a:t>
            </a:r>
            <a:r>
              <a:rPr lang="en-US" altLang="ko-KR" dirty="0" err="1"/>
              <a:t>ItemType.h</a:t>
            </a:r>
            <a:r>
              <a:rPr lang="ko-KR" altLang="en-US" dirty="0"/>
              <a:t>가 </a:t>
            </a:r>
            <a:r>
              <a:rPr lang="en-US" altLang="ko-KR" dirty="0" err="1"/>
              <a:t>sorted.h</a:t>
            </a:r>
            <a:r>
              <a:rPr lang="ko-KR" altLang="en-US" dirty="0"/>
              <a:t>와 </a:t>
            </a:r>
            <a:r>
              <a:rPr lang="en-US" altLang="ko-KR" dirty="0"/>
              <a:t>main.cpp</a:t>
            </a:r>
            <a:r>
              <a:rPr lang="ko-KR" altLang="en-US" dirty="0"/>
              <a:t>에서 </a:t>
            </a:r>
            <a:r>
              <a:rPr lang="ko-KR" altLang="en-US" dirty="0" err="1"/>
              <a:t>두번</a:t>
            </a:r>
            <a:r>
              <a:rPr lang="ko-KR" altLang="en-US" dirty="0"/>
              <a:t> 선언되었기 때문에 에러를 발생함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1800" dirty="0"/>
              <a:t>구문</a:t>
            </a:r>
            <a:endParaRPr lang="en-US" altLang="ko-KR" sz="1800" dirty="0"/>
          </a:p>
          <a:p>
            <a:pPr lvl="1"/>
            <a:r>
              <a:rPr lang="ko-KR" altLang="en-US" sz="1600" dirty="0"/>
              <a:t>중복으로 선언되는 코드에 다음의 구문을 위 아래에 추가함</a:t>
            </a:r>
            <a:endParaRPr lang="en-US" altLang="ko-KR" sz="1600" dirty="0"/>
          </a:p>
          <a:p>
            <a:pPr lvl="1"/>
            <a:r>
              <a:rPr lang="en-US" altLang="ko-KR" b="1" dirty="0"/>
              <a:t>#</a:t>
            </a:r>
            <a:r>
              <a:rPr lang="en-US" altLang="ko-KR" b="1" dirty="0" err="1"/>
              <a:t>ifndef</a:t>
            </a:r>
            <a:r>
              <a:rPr lang="en-US" altLang="ko-KR" b="1" dirty="0"/>
              <a:t> </a:t>
            </a:r>
            <a:r>
              <a:rPr lang="en-US" altLang="ko-KR" b="1" dirty="0" err="1"/>
              <a:t>macro_name</a:t>
            </a:r>
            <a:r>
              <a:rPr lang="en-US" altLang="ko-KR" b="1" dirty="0"/>
              <a:t>  </a:t>
            </a:r>
            <a:r>
              <a:rPr lang="en-US" altLang="ko-KR" sz="1600" dirty="0"/>
              <a:t>// </a:t>
            </a:r>
            <a:r>
              <a:rPr lang="ko-KR" altLang="en-US" sz="1600" dirty="0"/>
              <a:t>주로 </a:t>
            </a:r>
            <a:r>
              <a:rPr lang="en-US" altLang="ko-KR" sz="1600" dirty="0" err="1"/>
              <a:t>macro_name</a:t>
            </a:r>
            <a:r>
              <a:rPr lang="ko-KR" altLang="en-US" sz="1600" dirty="0"/>
              <a:t>은 파일의 이름을 대문자로 설정함</a:t>
            </a:r>
            <a:endParaRPr lang="en-US" altLang="ko-KR" sz="1600" dirty="0"/>
          </a:p>
          <a:p>
            <a:pPr marL="252000" lvl="1" indent="0">
              <a:buNone/>
            </a:pPr>
            <a:r>
              <a:rPr lang="en-US" altLang="ko-KR" sz="1600" dirty="0"/>
              <a:t>    </a:t>
            </a:r>
            <a:r>
              <a:rPr lang="en-US" altLang="ko-KR" sz="1800" dirty="0"/>
              <a:t>#define </a:t>
            </a:r>
            <a:r>
              <a:rPr lang="en-US" altLang="ko-KR" sz="1800" dirty="0" err="1"/>
              <a:t>macro_name</a:t>
            </a:r>
            <a:endParaRPr lang="en-US" altLang="ko-KR" dirty="0"/>
          </a:p>
          <a:p>
            <a:pPr marL="252000" lvl="1" indent="0">
              <a:buNone/>
            </a:pPr>
            <a:r>
              <a:rPr lang="en-US" altLang="ko-KR" sz="1800" dirty="0"/>
              <a:t>    ... (source code)</a:t>
            </a:r>
          </a:p>
          <a:p>
            <a:pPr marL="252000" lvl="1" indent="0">
              <a:buNone/>
            </a:pPr>
            <a:r>
              <a:rPr lang="en-US" altLang="ko-KR" dirty="0"/>
              <a:t>    </a:t>
            </a:r>
            <a:r>
              <a:rPr lang="en-US" altLang="ko-KR" sz="1800" dirty="0"/>
              <a:t># </a:t>
            </a:r>
            <a:r>
              <a:rPr lang="en-US" altLang="ko-KR" sz="1800" dirty="0" err="1"/>
              <a:t>endif</a:t>
            </a:r>
            <a:r>
              <a:rPr lang="en-US" altLang="ko-KR" sz="1800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449056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Redefinition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 중복 방지를 위한 다른 구문</a:t>
            </a:r>
            <a:endParaRPr lang="en-US" altLang="ko-KR" dirty="0"/>
          </a:p>
          <a:p>
            <a:pPr lvl="1"/>
            <a:r>
              <a:rPr lang="en-US" altLang="ko-KR" b="1" dirty="0"/>
              <a:t>#pragma once</a:t>
            </a:r>
            <a:br>
              <a:rPr lang="en-US" altLang="ko-KR" b="1" dirty="0"/>
            </a:br>
            <a:r>
              <a:rPr lang="en-US" altLang="ko-KR" b="1" dirty="0"/>
              <a:t>(source code)</a:t>
            </a:r>
          </a:p>
          <a:p>
            <a:pPr lvl="2"/>
            <a:r>
              <a:rPr lang="ko-KR" altLang="en-US" dirty="0"/>
              <a:t>처음 한번만 컴파일하고 그 후 동일한 </a:t>
            </a:r>
            <a:r>
              <a:rPr lang="ko-KR" altLang="en-US"/>
              <a:t>파일의 경우 컴파일 하지 않음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#pragma once vs #ifndef</a:t>
            </a:r>
          </a:p>
          <a:p>
            <a:pPr lvl="1"/>
            <a:r>
              <a:rPr lang="en-US" altLang="ko-KR" b="1" dirty="0"/>
              <a:t>#ifndef</a:t>
            </a:r>
          </a:p>
          <a:p>
            <a:pPr lvl="2"/>
            <a:r>
              <a:rPr lang="ko-KR" altLang="en-US" dirty="0"/>
              <a:t>전처리기 지시자</a:t>
            </a:r>
            <a:r>
              <a:rPr lang="en-US" altLang="ko-KR" dirty="0"/>
              <a:t>(Preprocessor directive)</a:t>
            </a:r>
          </a:p>
          <a:p>
            <a:pPr lvl="2"/>
            <a:r>
              <a:rPr lang="ko-KR" altLang="en-US" dirty="0"/>
              <a:t>모든 컴파일러에서 동작</a:t>
            </a:r>
            <a:endParaRPr lang="en-US" altLang="ko-KR" dirty="0"/>
          </a:p>
          <a:p>
            <a:pPr lvl="2"/>
            <a:r>
              <a:rPr lang="en-US" altLang="ko-KR" dirty="0"/>
              <a:t>define </a:t>
            </a:r>
            <a:r>
              <a:rPr lang="ko-KR" altLang="en-US" dirty="0"/>
              <a:t>여부를 여러 번 체크하게 될 가능성이 존재해서 </a:t>
            </a:r>
            <a:r>
              <a:rPr lang="en-US" altLang="ko-KR" dirty="0"/>
              <a:t>#pragma once</a:t>
            </a:r>
            <a:r>
              <a:rPr lang="ko-KR" altLang="en-US" dirty="0"/>
              <a:t>보다 느림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#pragma</a:t>
            </a:r>
            <a:r>
              <a:rPr lang="ko-KR" altLang="en-US" b="1" dirty="0"/>
              <a:t> </a:t>
            </a:r>
            <a:r>
              <a:rPr lang="en-US" altLang="ko-KR" b="1" dirty="0"/>
              <a:t>once</a:t>
            </a:r>
          </a:p>
          <a:p>
            <a:pPr lvl="2"/>
            <a:r>
              <a:rPr lang="ko-KR" altLang="en-US" dirty="0"/>
              <a:t>처음 한번만 컴파일</a:t>
            </a:r>
            <a:endParaRPr lang="en-US" altLang="ko-KR" dirty="0"/>
          </a:p>
          <a:p>
            <a:pPr lvl="2"/>
            <a:r>
              <a:rPr lang="ko-KR" altLang="en-US" dirty="0"/>
              <a:t>컴파일러 지시자</a:t>
            </a:r>
            <a:r>
              <a:rPr lang="en-US" altLang="ko-KR" dirty="0"/>
              <a:t>(Compiler directive)</a:t>
            </a:r>
          </a:p>
          <a:p>
            <a:pPr lvl="2"/>
            <a:r>
              <a:rPr lang="ko-KR" altLang="en-US" dirty="0"/>
              <a:t>특정 컴파일러에서만 동작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198741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Redefinition problem example</a:t>
            </a:r>
            <a:endParaRPr lang="ko-KR" altLang="en-US" dirty="0"/>
          </a:p>
        </p:txBody>
      </p:sp>
      <p:pic>
        <p:nvPicPr>
          <p:cNvPr id="4" name="그림 3" descr="ifndef.bmp"/>
          <p:cNvPicPr>
            <a:picLocks noChangeAspect="1"/>
          </p:cNvPicPr>
          <p:nvPr/>
        </p:nvPicPr>
        <p:blipFill>
          <a:blip r:embed="rId2"/>
          <a:srcRect l="20000" t="13333" r="27777" b="37778"/>
          <a:stretch>
            <a:fillRect/>
          </a:stretch>
        </p:blipFill>
        <p:spPr>
          <a:xfrm>
            <a:off x="755575" y="904156"/>
            <a:ext cx="5948297" cy="41764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타원 4"/>
          <p:cNvSpPr/>
          <p:nvPr/>
        </p:nvSpPr>
        <p:spPr>
          <a:xfrm>
            <a:off x="684731" y="836712"/>
            <a:ext cx="2087069" cy="571500"/>
          </a:xfrm>
          <a:prstGeom prst="ellipse">
            <a:avLst/>
          </a:prstGeom>
          <a:solidFill>
            <a:srgbClr val="E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74018" y="4576564"/>
            <a:ext cx="785813" cy="428625"/>
          </a:xfrm>
          <a:prstGeom prst="ellipse">
            <a:avLst/>
          </a:prstGeom>
          <a:solidFill>
            <a:srgbClr val="E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74522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Exercise 9 (</a:t>
            </a:r>
            <a:r>
              <a:rPr lang="ko-KR" altLang="en-US" dirty="0"/>
              <a:t>한글 교재 </a:t>
            </a:r>
            <a:r>
              <a:rPr lang="en-US" altLang="ko-KR" dirty="0"/>
              <a:t>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 제</a:t>
            </a:r>
            <a:endParaRPr lang="en-US" altLang="ko-KR" dirty="0"/>
          </a:p>
          <a:p>
            <a:pPr lvl="1"/>
            <a:r>
              <a:rPr lang="ko-KR" altLang="en-US" dirty="0" err="1"/>
              <a:t>비정렬</a:t>
            </a:r>
            <a:r>
              <a:rPr lang="ko-KR" altLang="en-US" dirty="0"/>
              <a:t> 리스트 </a:t>
            </a:r>
            <a:r>
              <a:rPr lang="en-US" altLang="ko-KR" dirty="0"/>
              <a:t>ADT</a:t>
            </a:r>
            <a:r>
              <a:rPr lang="ko-KR" altLang="en-US" dirty="0"/>
              <a:t>에 대한 명세는 삭제될 요소가 리스트에 있다는 것을 말한다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520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이번 문제는 </a:t>
            </a:r>
            <a:r>
              <a:rPr lang="en-US" altLang="ko-KR" dirty="0"/>
              <a:t>“</a:t>
            </a:r>
            <a:r>
              <a:rPr lang="en-US" altLang="ko-KR" dirty="0" err="1"/>
              <a:t>unsorted.h</a:t>
            </a:r>
            <a:r>
              <a:rPr lang="en-US" altLang="ko-KR" dirty="0"/>
              <a:t>” </a:t>
            </a:r>
            <a:r>
              <a:rPr lang="ko-KR" altLang="en-US" dirty="0"/>
              <a:t>및 </a:t>
            </a:r>
            <a:r>
              <a:rPr lang="en-US" altLang="ko-KR" dirty="0"/>
              <a:t>“unsorted.cpp”</a:t>
            </a:r>
            <a:r>
              <a:rPr lang="ko-KR" altLang="en-US" dirty="0"/>
              <a:t>에 </a:t>
            </a:r>
            <a:r>
              <a:rPr lang="en-US" altLang="ko-KR" dirty="0" err="1"/>
              <a:t>DeleteItem_a</a:t>
            </a:r>
            <a:r>
              <a:rPr lang="en-US" altLang="ko-KR" dirty="0"/>
              <a:t>(</a:t>
            </a:r>
            <a:r>
              <a:rPr lang="en-US" altLang="ko-KR" dirty="0" err="1"/>
              <a:t>ItemType</a:t>
            </a:r>
            <a:r>
              <a:rPr lang="en-US" altLang="ko-KR" dirty="0"/>
              <a:t> item), </a:t>
            </a:r>
          </a:p>
          <a:p>
            <a:pPr marL="2520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DeleteItem_c</a:t>
            </a:r>
            <a:r>
              <a:rPr lang="en-US" altLang="ko-KR" dirty="0"/>
              <a:t>(</a:t>
            </a:r>
            <a:r>
              <a:rPr lang="en-US" altLang="ko-KR" dirty="0" err="1"/>
              <a:t>ItemType</a:t>
            </a:r>
            <a:r>
              <a:rPr lang="en-US" altLang="ko-KR" dirty="0"/>
              <a:t> item) </a:t>
            </a:r>
            <a:r>
              <a:rPr lang="ko-KR" altLang="en-US" dirty="0"/>
              <a:t>와 같이 함수를 추가하여 작성하세요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경 로</a:t>
            </a:r>
            <a:endParaRPr lang="en-US" altLang="ko-KR" dirty="0"/>
          </a:p>
          <a:p>
            <a:pPr lvl="1"/>
            <a:r>
              <a:rPr lang="ko-KR" altLang="en-US" dirty="0"/>
              <a:t>문제에 필요한 샘플 소스 코드의 경로 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“\</a:t>
            </a:r>
            <a:r>
              <a:rPr lang="en-US" altLang="ko-KR" dirty="0" err="1"/>
              <a:t>labplus</a:t>
            </a:r>
            <a:r>
              <a:rPr lang="en-US" altLang="ko-KR" dirty="0"/>
              <a:t>\Lab, C++ 3rd\Chapter3\Unsorted”</a:t>
            </a:r>
          </a:p>
          <a:p>
            <a:pPr lvl="1"/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458938" y="1539949"/>
            <a:ext cx="6929486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buFont typeface="+mj-lt"/>
              <a:buAutoNum type="alphaLcPeriod"/>
              <a:defRPr/>
            </a:pPr>
            <a:r>
              <a:rPr lang="en-US" sz="1400" dirty="0" err="1">
                <a:latin typeface="맑은 고딕" pitchFamily="50" charset="-127"/>
                <a:ea typeface="맑은 고딕" pitchFamily="50" charset="-127"/>
              </a:rPr>
              <a:t>DeleteItem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 대한 명세를 재작성해서 삭제될 요소가 리스트 내에 없으면 리스트는 변하지 않게 하여라</a:t>
            </a:r>
            <a:r>
              <a:rPr lang="en-US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lphaLcPeriod"/>
              <a:defRPr/>
            </a:pPr>
            <a:r>
              <a:rPr lang="en-US" sz="1400" dirty="0">
                <a:latin typeface="맑은 고딕" pitchFamily="50" charset="-127"/>
                <a:ea typeface="맑은 고딕" pitchFamily="50" charset="-127"/>
              </a:rPr>
              <a:t>(a)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 기술한 것 같이</a:t>
            </a:r>
            <a:r>
              <a:rPr 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1400" dirty="0" err="1">
                <a:latin typeface="맑은 고딕" pitchFamily="50" charset="-127"/>
                <a:ea typeface="맑은 고딕" pitchFamily="50" charset="-127"/>
              </a:rPr>
              <a:t>DeleteItem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구현하여라</a:t>
            </a:r>
            <a:r>
              <a:rPr lang="en-US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lphaLcPeriod"/>
              <a:defRPr/>
            </a:pPr>
            <a:r>
              <a:rPr lang="en-US" sz="1400" dirty="0" err="1">
                <a:latin typeface="맑은 고딕" pitchFamily="50" charset="-127"/>
                <a:ea typeface="맑은 고딕" pitchFamily="50" charset="-127"/>
              </a:rPr>
              <a:t>DeleteItem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 대한 명세를 재작성해서 삭제될 요소가 리스트에 있으면 삭제될 모든 요소를 삭제하여라</a:t>
            </a:r>
            <a:r>
              <a:rPr lang="en-US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lphaLcPeriod"/>
              <a:defRPr/>
            </a:pPr>
            <a:r>
              <a:rPr lang="en-US" sz="1400" dirty="0">
                <a:latin typeface="맑은 고딕" pitchFamily="50" charset="-127"/>
                <a:ea typeface="맑은 고딕" pitchFamily="50" charset="-127"/>
              </a:rPr>
              <a:t>(c)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 기술한 것 같이</a:t>
            </a:r>
            <a:r>
              <a:rPr 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1400" dirty="0" err="1">
                <a:latin typeface="맑은 고딕" pitchFamily="50" charset="-127"/>
                <a:ea typeface="맑은 고딕" pitchFamily="50" charset="-127"/>
              </a:rPr>
              <a:t>DeleteItem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구현하여라</a:t>
            </a:r>
            <a:r>
              <a:rPr lang="en-US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3768" y="5589240"/>
            <a:ext cx="1433213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 err="1"/>
              <a:t>ItemType.h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ItemType.cpp</a:t>
            </a:r>
          </a:p>
          <a:p>
            <a:pPr>
              <a:defRPr/>
            </a:pPr>
            <a:r>
              <a:rPr lang="en-US" altLang="ko-KR" dirty="0" err="1"/>
              <a:t>unsorted.h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unsorted.cpp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4269497" y="5946414"/>
            <a:ext cx="714375" cy="4286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5126747" y="6005151"/>
            <a:ext cx="285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4</a:t>
            </a:r>
            <a:r>
              <a:rPr lang="ko-KR" altLang="en-US"/>
              <a:t>개의 파일을 사용합니다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97659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2-help slides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548680"/>
            <a:ext cx="8524875" cy="5882996"/>
          </a:xfrm>
        </p:spPr>
        <p:txBody>
          <a:bodyPr/>
          <a:lstStyle/>
          <a:p>
            <a:r>
              <a:rPr lang="ko-KR" altLang="en-US" dirty="0"/>
              <a:t>책에서 구현된 </a:t>
            </a:r>
            <a:r>
              <a:rPr lang="en-US" altLang="ko-KR" dirty="0" err="1"/>
              <a:t>deleteItem</a:t>
            </a:r>
            <a:r>
              <a:rPr lang="ko-KR" altLang="en-US" dirty="0"/>
              <a:t>의 명세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리스트에 삭제할 아이템이 하나만 있다고 가정하고 있음</a:t>
            </a:r>
            <a:endParaRPr lang="en-US" altLang="ko-KR" dirty="0"/>
          </a:p>
          <a:p>
            <a:pPr lvl="1"/>
            <a:r>
              <a:rPr lang="ko-KR" altLang="en-US" dirty="0"/>
              <a:t>만약</a:t>
            </a:r>
            <a:r>
              <a:rPr lang="en-US" altLang="ko-KR" dirty="0"/>
              <a:t> </a:t>
            </a:r>
            <a:r>
              <a:rPr lang="ko-KR" altLang="en-US" dirty="0"/>
              <a:t>아이템이 리스트에 존재하지 </a:t>
            </a:r>
            <a:r>
              <a:rPr lang="ko-KR" altLang="en-US" dirty="0" err="1"/>
              <a:t>않을경우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location</a:t>
            </a:r>
            <a:r>
              <a:rPr lang="ko-KR" altLang="en-US" dirty="0"/>
              <a:t>이 리스트내의 원소 개수보다 커지므로 사용하지 않는 메모리 영역에 </a:t>
            </a:r>
            <a:r>
              <a:rPr lang="ko-KR" altLang="en-US" dirty="0" err="1"/>
              <a:t>접근하게됨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b="1" dirty="0"/>
              <a:t>문제 </a:t>
            </a:r>
            <a:r>
              <a:rPr lang="en-US" altLang="ko-KR" b="1" dirty="0" err="1"/>
              <a:t>a,b</a:t>
            </a:r>
            <a:r>
              <a:rPr lang="ko-KR" altLang="en-US" b="1" dirty="0"/>
              <a:t>에 해당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만약 아이템이 중복된다면 </a:t>
            </a:r>
            <a:r>
              <a:rPr lang="en-US" altLang="ko-KR" dirty="0"/>
              <a:t>1</a:t>
            </a:r>
            <a:r>
              <a:rPr lang="ko-KR" altLang="en-US" dirty="0"/>
              <a:t>개만 삭제되는 경우가 발생함 </a:t>
            </a:r>
            <a:r>
              <a:rPr lang="en-US" altLang="ko-KR" dirty="0"/>
              <a:t>(</a:t>
            </a:r>
            <a:r>
              <a:rPr lang="ko-KR" altLang="en-US" b="1" dirty="0"/>
              <a:t>문제 </a:t>
            </a:r>
            <a:r>
              <a:rPr lang="en-US" altLang="ko-KR" b="1" dirty="0" err="1"/>
              <a:t>c,d</a:t>
            </a:r>
            <a:r>
              <a:rPr lang="ko-KR" altLang="en-US" b="1" dirty="0"/>
              <a:t>에 해당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214422"/>
            <a:ext cx="6715172" cy="11079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100" dirty="0"/>
              <a:t> void </a:t>
            </a:r>
            <a:r>
              <a:rPr lang="en-US" altLang="ko-KR" sz="1100" dirty="0" err="1"/>
              <a:t>DeleteItem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ItemType</a:t>
            </a:r>
            <a:r>
              <a:rPr lang="en-US" altLang="ko-KR" sz="1100" dirty="0"/>
              <a:t> item);</a:t>
            </a:r>
          </a:p>
          <a:p>
            <a:pPr>
              <a:defRPr/>
            </a:pPr>
            <a:r>
              <a:rPr lang="en-US" altLang="ko-KR" sz="1100" dirty="0"/>
              <a:t>  // Function: Deletes the element whose key matches item's key.</a:t>
            </a:r>
          </a:p>
          <a:p>
            <a:pPr>
              <a:defRPr/>
            </a:pPr>
            <a:r>
              <a:rPr lang="en-US" altLang="ko-KR" sz="1100" dirty="0"/>
              <a:t>  // Pre:  List has been initialized.</a:t>
            </a:r>
          </a:p>
          <a:p>
            <a:pPr>
              <a:defRPr/>
            </a:pPr>
            <a:r>
              <a:rPr lang="en-US" altLang="ko-KR" sz="1100" dirty="0"/>
              <a:t>  //       Key member of item is initialized.</a:t>
            </a:r>
          </a:p>
          <a:p>
            <a:pPr>
              <a:defRPr/>
            </a:pPr>
            <a:r>
              <a:rPr lang="en-US" altLang="ko-KR" sz="1100" dirty="0"/>
              <a:t>  //       One and only one element in list has a key matching item's key.</a:t>
            </a:r>
          </a:p>
          <a:p>
            <a:pPr>
              <a:defRPr/>
            </a:pPr>
            <a:r>
              <a:rPr lang="en-US" altLang="ko-KR" sz="1100" dirty="0"/>
              <a:t>  // Post: No element in list has a key matching item's key.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683536" y="2420888"/>
            <a:ext cx="6715204" cy="22929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100" dirty="0"/>
              <a:t>void </a:t>
            </a:r>
            <a:r>
              <a:rPr lang="en-US" altLang="ko-KR" sz="1100" dirty="0" err="1"/>
              <a:t>UnsortedType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DeleteItem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ItemType</a:t>
            </a:r>
            <a:r>
              <a:rPr lang="en-US" altLang="ko-KR" sz="1100" dirty="0"/>
              <a:t> item)</a:t>
            </a:r>
          </a:p>
          <a:p>
            <a:pPr>
              <a:defRPr/>
            </a:pPr>
            <a:r>
              <a:rPr lang="en-US" altLang="ko-KR" sz="1100" dirty="0"/>
              <a:t>// Pre:  item's key has been initialized.</a:t>
            </a:r>
          </a:p>
          <a:p>
            <a:pPr>
              <a:defRPr/>
            </a:pPr>
            <a:r>
              <a:rPr lang="en-US" altLang="ko-KR" sz="1100" dirty="0"/>
              <a:t>//       An element in the list has a key that matches item's.</a:t>
            </a:r>
          </a:p>
          <a:p>
            <a:pPr>
              <a:defRPr/>
            </a:pPr>
            <a:r>
              <a:rPr lang="en-US" altLang="ko-KR" sz="1100" dirty="0"/>
              <a:t>// Post: No element in the list has a key that matches item's.</a:t>
            </a:r>
          </a:p>
          <a:p>
            <a:pPr>
              <a:defRPr/>
            </a:pPr>
            <a:r>
              <a:rPr lang="en-US" altLang="ko-KR" sz="1100" dirty="0"/>
              <a:t>{</a:t>
            </a:r>
          </a:p>
          <a:p>
            <a:pPr>
              <a:defRPr/>
            </a:pPr>
            <a:r>
              <a:rPr lang="en-US" altLang="ko-KR" sz="1100" dirty="0"/>
              <a:t> 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location = 0;</a:t>
            </a:r>
          </a:p>
          <a:p>
            <a:pPr>
              <a:defRPr/>
            </a:pPr>
            <a:endParaRPr lang="en-US" altLang="ko-KR" sz="1100" dirty="0"/>
          </a:p>
          <a:p>
            <a:pPr>
              <a:defRPr/>
            </a:pPr>
            <a:r>
              <a:rPr lang="en-US" altLang="ko-KR" sz="1100" dirty="0"/>
              <a:t>  while (</a:t>
            </a:r>
            <a:r>
              <a:rPr lang="en-US" altLang="ko-KR" sz="1100" dirty="0" err="1"/>
              <a:t>item.ComparedTo</a:t>
            </a:r>
            <a:r>
              <a:rPr lang="en-US" altLang="ko-KR" sz="1100" dirty="0"/>
              <a:t>(info[location]) != EQUAL)</a:t>
            </a:r>
          </a:p>
          <a:p>
            <a:pPr>
              <a:defRPr/>
            </a:pPr>
            <a:r>
              <a:rPr lang="en-US" altLang="ko-KR" sz="1100" dirty="0"/>
              <a:t>    location++;</a:t>
            </a:r>
          </a:p>
          <a:p>
            <a:pPr>
              <a:defRPr/>
            </a:pPr>
            <a:endParaRPr lang="en-US" altLang="ko-KR" sz="1100" dirty="0"/>
          </a:p>
          <a:p>
            <a:pPr>
              <a:defRPr/>
            </a:pPr>
            <a:r>
              <a:rPr lang="en-US" altLang="ko-KR" sz="1100" dirty="0"/>
              <a:t>  info[location] = info[length - 1];</a:t>
            </a:r>
          </a:p>
          <a:p>
            <a:pPr>
              <a:defRPr/>
            </a:pPr>
            <a:r>
              <a:rPr lang="en-US" altLang="ko-KR" sz="1100" dirty="0"/>
              <a:t>  length--;</a:t>
            </a:r>
          </a:p>
          <a:p>
            <a:pPr>
              <a:defRPr/>
            </a:pPr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52495061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2-help</a:t>
            </a:r>
            <a:r>
              <a:rPr lang="ko-KR" altLang="en-US" dirty="0"/>
              <a:t> </a:t>
            </a:r>
            <a:r>
              <a:rPr lang="en-US" altLang="ko-KR" dirty="0"/>
              <a:t>slides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defRPr/>
            </a:pPr>
            <a:r>
              <a:rPr lang="ko-KR" altLang="en-US" dirty="0"/>
              <a:t>교과서의 현재 알고리즘의 경우</a:t>
            </a:r>
            <a:r>
              <a:rPr lang="en-US" altLang="ko-KR" dirty="0"/>
              <a:t>, </a:t>
            </a:r>
            <a:r>
              <a:rPr lang="ko-KR" altLang="en-US" dirty="0"/>
              <a:t>삭제할 아이템이 없으면 배열의 끝을 지나 무한대로 반복되는 에러가 나게 됩니다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>
                <a:sym typeface="Wingdings" pitchFamily="2" charset="2"/>
              </a:rPr>
              <a:t>검색횟수를 제한해야 함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아이템을 찾을 때까지 하나씩 체크한 후</a:t>
            </a:r>
            <a:r>
              <a:rPr lang="en-US" altLang="ko-KR" dirty="0"/>
              <a:t>, </a:t>
            </a:r>
            <a:r>
              <a:rPr lang="ko-KR" altLang="en-US" dirty="0"/>
              <a:t>아이템을 찾으면 삭제를 함</a:t>
            </a:r>
            <a:r>
              <a:rPr lang="en-US" altLang="ko-KR" dirty="0"/>
              <a:t>. </a:t>
            </a:r>
            <a:r>
              <a:rPr lang="ko-KR" altLang="en-US" dirty="0"/>
              <a:t>삭제한 후는 바로 리턴 가능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6026" y="765865"/>
            <a:ext cx="7786742" cy="861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buFont typeface="+mj-lt"/>
              <a:buAutoNum type="alphaLcPeriod"/>
              <a:defRPr/>
            </a:pPr>
            <a:r>
              <a:rPr lang="en-US" sz="1600" dirty="0" err="1">
                <a:latin typeface="맑은 고딕" pitchFamily="50" charset="-127"/>
                <a:ea typeface="맑은 고딕" pitchFamily="50" charset="-127"/>
              </a:rPr>
              <a:t>DeleteItem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에 대한 명세를 재작성해서 삭제될 요소가 리스트 내에 없으면 리스트는 변하지 않게 하여라</a:t>
            </a:r>
            <a:r>
              <a:rPr lang="en-US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lphaLcPeriod"/>
              <a:defRPr/>
            </a:pPr>
            <a:r>
              <a:rPr lang="en-US" sz="1600" dirty="0">
                <a:latin typeface="맑은 고딕" pitchFamily="50" charset="-127"/>
                <a:ea typeface="맑은 고딕" pitchFamily="50" charset="-127"/>
              </a:rPr>
              <a:t>(a)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에 기술한 것 같이</a:t>
            </a:r>
            <a:r>
              <a:rPr 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1600" dirty="0" err="1">
                <a:latin typeface="맑은 고딕" pitchFamily="50" charset="-127"/>
                <a:ea typeface="맑은 고딕" pitchFamily="50" charset="-127"/>
              </a:rPr>
              <a:t>DeleteItem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을 구현하여라</a:t>
            </a:r>
            <a:r>
              <a:rPr lang="en-US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4293096"/>
            <a:ext cx="7786742" cy="2354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050" dirty="0"/>
              <a:t>//function          : </a:t>
            </a:r>
            <a:r>
              <a:rPr lang="ko-KR" altLang="en-US" sz="1050" dirty="0"/>
              <a:t>작성할 것</a:t>
            </a:r>
          </a:p>
          <a:p>
            <a:pPr>
              <a:defRPr/>
            </a:pPr>
            <a:r>
              <a:rPr lang="en-US" altLang="ko-KR" sz="1050" dirty="0"/>
              <a:t>//precondition	: </a:t>
            </a:r>
            <a:r>
              <a:rPr lang="ko-KR" altLang="en-US" sz="1050" dirty="0"/>
              <a:t>작성할 것</a:t>
            </a:r>
            <a:endParaRPr lang="en-US" altLang="ko-KR" sz="1050" dirty="0"/>
          </a:p>
          <a:p>
            <a:pPr>
              <a:defRPr/>
            </a:pPr>
            <a:r>
              <a:rPr lang="en-US" altLang="ko-KR" sz="1050" dirty="0"/>
              <a:t>//</a:t>
            </a:r>
            <a:r>
              <a:rPr lang="en-US" altLang="ko-KR" sz="1050" dirty="0" err="1"/>
              <a:t>postcondition</a:t>
            </a:r>
            <a:r>
              <a:rPr lang="en-US" altLang="ko-KR" sz="1050" dirty="0"/>
              <a:t>	: </a:t>
            </a:r>
            <a:r>
              <a:rPr lang="ko-KR" altLang="en-US" sz="1050" dirty="0"/>
              <a:t>작성할 것</a:t>
            </a:r>
            <a:endParaRPr lang="en-US" altLang="ko-KR" sz="1050" dirty="0"/>
          </a:p>
          <a:p>
            <a:pPr>
              <a:defRPr/>
            </a:pPr>
            <a:r>
              <a:rPr lang="en-US" altLang="ko-KR" sz="1050" dirty="0"/>
              <a:t>void List::</a:t>
            </a:r>
            <a:r>
              <a:rPr lang="en-US" altLang="ko-KR" sz="1050" dirty="0" err="1"/>
              <a:t>DeleteItem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ItemType</a:t>
            </a:r>
            <a:r>
              <a:rPr lang="en-US" altLang="ko-KR" sz="1050" dirty="0"/>
              <a:t> item)</a:t>
            </a:r>
          </a:p>
          <a:p>
            <a:pPr>
              <a:defRPr/>
            </a:pPr>
            <a:r>
              <a:rPr lang="en-US" altLang="ko-KR" sz="1050" dirty="0"/>
              <a:t>{</a:t>
            </a:r>
          </a:p>
          <a:p>
            <a:pPr>
              <a:defRPr/>
            </a:pPr>
            <a:r>
              <a:rPr lang="en-US" altLang="ko-KR" sz="1050" dirty="0"/>
              <a:t>	</a:t>
            </a:r>
            <a:r>
              <a:rPr lang="en-US" altLang="ko-KR" sz="1050" dirty="0" err="1"/>
              <a:t>bool</a:t>
            </a:r>
            <a:r>
              <a:rPr lang="en-US" altLang="ko-KR" sz="1050" dirty="0"/>
              <a:t> deleted = false;</a:t>
            </a:r>
          </a:p>
          <a:p>
            <a:pPr>
              <a:defRPr/>
            </a:pPr>
            <a:r>
              <a:rPr lang="en-US" altLang="ko-KR" sz="1050" dirty="0"/>
              <a:t>	for 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= 0;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&lt; length &amp;&amp; !deleted; 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++)</a:t>
            </a:r>
          </a:p>
          <a:p>
            <a:pPr>
              <a:defRPr/>
            </a:pPr>
            <a:r>
              <a:rPr lang="en-US" altLang="ko-KR" sz="1050" dirty="0"/>
              <a:t> </a:t>
            </a:r>
            <a:r>
              <a:rPr lang="ko-KR" altLang="en-US" sz="1050" dirty="0"/>
              <a:t>	</a:t>
            </a:r>
            <a:r>
              <a:rPr lang="en-US" altLang="ko-KR" sz="1050" dirty="0"/>
              <a:t>{		</a:t>
            </a:r>
          </a:p>
          <a:p>
            <a:pPr>
              <a:defRPr/>
            </a:pPr>
            <a:r>
              <a:rPr lang="en-US" altLang="ko-KR" sz="1050" dirty="0"/>
              <a:t>		if(</a:t>
            </a:r>
            <a:r>
              <a:rPr lang="en-US" altLang="ko-KR" sz="1050" dirty="0" err="1"/>
              <a:t>item.CompareTo</a:t>
            </a:r>
            <a:r>
              <a:rPr lang="en-US" altLang="ko-KR" sz="1050" dirty="0"/>
              <a:t>( </a:t>
            </a:r>
            <a:r>
              <a:rPr lang="en-US" altLang="ko-KR" sz="1050" u="sng" dirty="0"/>
              <a:t>                                     </a:t>
            </a:r>
            <a:r>
              <a:rPr lang="en-US" altLang="ko-KR" sz="1050" dirty="0"/>
              <a:t>) == EQUAL){</a:t>
            </a:r>
          </a:p>
          <a:p>
            <a:pPr>
              <a:defRPr/>
            </a:pPr>
            <a:r>
              <a:rPr lang="en-US" altLang="ko-KR" sz="1050" dirty="0"/>
              <a:t>			// </a:t>
            </a:r>
            <a:r>
              <a:rPr lang="ko-KR" altLang="en-US" sz="1050" dirty="0"/>
              <a:t>해당 아이템을 삭제</a:t>
            </a:r>
            <a:endParaRPr lang="en-US" altLang="ko-KR" sz="1050" dirty="0"/>
          </a:p>
          <a:p>
            <a:pPr>
              <a:defRPr/>
            </a:pPr>
            <a:r>
              <a:rPr lang="en-US" altLang="ko-KR" sz="1050" dirty="0"/>
              <a:t>			// deleted </a:t>
            </a:r>
            <a:r>
              <a:rPr lang="ko-KR" altLang="en-US" sz="1050" dirty="0"/>
              <a:t>플래그 값 설정</a:t>
            </a:r>
            <a:endParaRPr lang="en-US" altLang="ko-KR" sz="1050" dirty="0"/>
          </a:p>
          <a:p>
            <a:pPr>
              <a:defRPr/>
            </a:pPr>
            <a:r>
              <a:rPr lang="en-US" altLang="ko-KR" sz="1050" dirty="0"/>
              <a:t>		} </a:t>
            </a:r>
          </a:p>
          <a:p>
            <a:pPr>
              <a:defRPr/>
            </a:pPr>
            <a:r>
              <a:rPr lang="en-US" altLang="ko-KR" sz="1050" dirty="0"/>
              <a:t>	}</a:t>
            </a:r>
          </a:p>
          <a:p>
            <a:pPr>
              <a:defRPr/>
            </a:pPr>
            <a:r>
              <a:rPr lang="en-US" altLang="ko-KR" sz="1050" dirty="0"/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13395804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2-help slides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defRPr/>
            </a:pPr>
            <a:r>
              <a:rPr lang="ko-KR" altLang="en-US" dirty="0"/>
              <a:t>검색을 가지고 있는 아이템 개수만큼</a:t>
            </a:r>
            <a:r>
              <a:rPr lang="en-US" altLang="ko-KR" dirty="0"/>
              <a:t>(</a:t>
            </a:r>
            <a:r>
              <a:rPr lang="ko-KR" altLang="en-US" dirty="0"/>
              <a:t>끝까지</a:t>
            </a:r>
            <a:r>
              <a:rPr lang="en-US" altLang="ko-KR" dirty="0"/>
              <a:t>)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삭제할 아이템을 찾아도 계속 진행</a:t>
            </a:r>
            <a:r>
              <a:rPr lang="en-US" altLang="ko-KR" dirty="0"/>
              <a:t>(</a:t>
            </a:r>
            <a:r>
              <a:rPr lang="ko-KR" altLang="en-US" dirty="0"/>
              <a:t>여러 개가 있을 수 있기 때문</a:t>
            </a:r>
            <a:r>
              <a:rPr lang="en-US" altLang="ko-KR" dirty="0"/>
              <a:t>)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구현의 예시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785794"/>
            <a:ext cx="7754094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1600" dirty="0">
                <a:latin typeface="맑은 고딕" pitchFamily="50" charset="-127"/>
                <a:ea typeface="맑은 고딕" pitchFamily="50" charset="-127"/>
              </a:rPr>
              <a:t>c. </a:t>
            </a:r>
            <a:r>
              <a:rPr lang="en-US" sz="1600" dirty="0" err="1">
                <a:latin typeface="맑은 고딕" pitchFamily="50" charset="-127"/>
                <a:ea typeface="맑은 고딕" pitchFamily="50" charset="-127"/>
              </a:rPr>
              <a:t>DeleteItem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에 대한 명세를 재작성해서 삭제될 요소가 리스트에 있으면 삭제될 모든 요소를 삭제하여라</a:t>
            </a:r>
            <a:r>
              <a:rPr lang="en-US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defRPr/>
            </a:pPr>
            <a:r>
              <a:rPr lang="en-US" sz="1600" dirty="0">
                <a:latin typeface="맑은 고딕" pitchFamily="50" charset="-127"/>
                <a:ea typeface="맑은 고딕" pitchFamily="50" charset="-127"/>
              </a:rPr>
              <a:t>d. (c)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에 기술한 것 같이</a:t>
            </a:r>
            <a:r>
              <a:rPr 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1600" dirty="0" err="1">
                <a:latin typeface="맑은 고딕" pitchFamily="50" charset="-127"/>
                <a:ea typeface="맑은 고딕" pitchFamily="50" charset="-127"/>
              </a:rPr>
              <a:t>DeleteItem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을 구현하여라</a:t>
            </a:r>
            <a:r>
              <a:rPr lang="en-US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0475" y="3661542"/>
            <a:ext cx="7786742" cy="25853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900" dirty="0"/>
              <a:t>//function              : </a:t>
            </a:r>
            <a:r>
              <a:rPr lang="ko-KR" altLang="en-US" sz="900" dirty="0" err="1"/>
              <a:t>작성할것</a:t>
            </a:r>
            <a:endParaRPr lang="en-US" altLang="ko-KR" sz="900" dirty="0"/>
          </a:p>
          <a:p>
            <a:pPr>
              <a:defRPr/>
            </a:pPr>
            <a:r>
              <a:rPr lang="en-US" altLang="ko-KR" sz="900" dirty="0"/>
              <a:t>//precondition	: </a:t>
            </a:r>
            <a:r>
              <a:rPr lang="ko-KR" altLang="en-US" sz="900" dirty="0" err="1"/>
              <a:t>작성할것</a:t>
            </a:r>
            <a:endParaRPr lang="en-US" altLang="ko-KR" sz="900" dirty="0"/>
          </a:p>
          <a:p>
            <a:pPr>
              <a:defRPr/>
            </a:pPr>
            <a:r>
              <a:rPr lang="en-US" altLang="ko-KR" sz="900" dirty="0"/>
              <a:t>//</a:t>
            </a:r>
            <a:r>
              <a:rPr lang="en-US" altLang="ko-KR" sz="900" dirty="0" err="1"/>
              <a:t>postcondition</a:t>
            </a:r>
            <a:r>
              <a:rPr lang="en-US" altLang="ko-KR" sz="900" dirty="0"/>
              <a:t>	: </a:t>
            </a:r>
            <a:r>
              <a:rPr lang="ko-KR" altLang="en-US" sz="900" dirty="0" err="1"/>
              <a:t>작성할것</a:t>
            </a:r>
            <a:endParaRPr lang="en-US" altLang="ko-KR" sz="900" dirty="0"/>
          </a:p>
          <a:p>
            <a:pPr>
              <a:defRPr/>
            </a:pPr>
            <a:r>
              <a:rPr lang="en-US" altLang="ko-KR" sz="900" dirty="0"/>
              <a:t>void List::</a:t>
            </a:r>
            <a:r>
              <a:rPr lang="en-US" altLang="ko-KR" sz="900" dirty="0" err="1"/>
              <a:t>DeleteItem</a:t>
            </a:r>
            <a:r>
              <a:rPr lang="en-US" altLang="ko-KR" sz="900" dirty="0"/>
              <a:t>(</a:t>
            </a:r>
            <a:r>
              <a:rPr lang="en-US" altLang="ko-KR" sz="900" dirty="0" err="1"/>
              <a:t>ItemType</a:t>
            </a:r>
            <a:r>
              <a:rPr lang="en-US" altLang="ko-KR" sz="900" dirty="0"/>
              <a:t> item)</a:t>
            </a:r>
          </a:p>
          <a:p>
            <a:pPr>
              <a:defRPr/>
            </a:pPr>
            <a:r>
              <a:rPr lang="en-US" altLang="ko-KR" sz="900" dirty="0"/>
              <a:t>{</a:t>
            </a:r>
          </a:p>
          <a:p>
            <a:pPr>
              <a:defRPr/>
            </a:pPr>
            <a:r>
              <a:rPr lang="en-US" altLang="ko-KR" sz="900" dirty="0"/>
              <a:t>	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I = 0;</a:t>
            </a:r>
          </a:p>
          <a:p>
            <a:pPr>
              <a:defRPr/>
            </a:pPr>
            <a:r>
              <a:rPr lang="en-US" altLang="ko-KR" sz="900" dirty="0"/>
              <a:t>	while (I &lt; length) </a:t>
            </a:r>
          </a:p>
          <a:p>
            <a:pPr>
              <a:defRPr/>
            </a:pPr>
            <a:r>
              <a:rPr lang="ko-KR" altLang="en-US" sz="900" dirty="0"/>
              <a:t>	</a:t>
            </a:r>
            <a:r>
              <a:rPr lang="en-US" altLang="ko-KR" sz="900" dirty="0"/>
              <a:t>{		</a:t>
            </a:r>
          </a:p>
          <a:p>
            <a:pPr>
              <a:defRPr/>
            </a:pPr>
            <a:r>
              <a:rPr lang="en-US" altLang="ko-KR" sz="900" dirty="0"/>
              <a:t>		if(</a:t>
            </a:r>
            <a:r>
              <a:rPr lang="en-US" altLang="ko-KR" sz="900" dirty="0" err="1"/>
              <a:t>item.CompareTo</a:t>
            </a:r>
            <a:r>
              <a:rPr lang="en-US" altLang="ko-KR" sz="900" dirty="0"/>
              <a:t>( </a:t>
            </a:r>
            <a:r>
              <a:rPr lang="en-US" altLang="ko-KR" sz="900" u="sng" dirty="0"/>
              <a:t>                                     </a:t>
            </a:r>
            <a:r>
              <a:rPr lang="en-US" altLang="ko-KR" sz="900" dirty="0"/>
              <a:t>) == EQUAL){</a:t>
            </a:r>
          </a:p>
          <a:p>
            <a:pPr>
              <a:defRPr/>
            </a:pPr>
            <a:r>
              <a:rPr lang="en-US" altLang="ko-KR" sz="900" dirty="0"/>
              <a:t>		// </a:t>
            </a:r>
            <a:r>
              <a:rPr lang="ko-KR" altLang="en-US" sz="900" dirty="0"/>
              <a:t>해당 아이템을 삭제</a:t>
            </a:r>
            <a:endParaRPr lang="en-US" altLang="ko-KR" sz="900" dirty="0"/>
          </a:p>
          <a:p>
            <a:pPr>
              <a:defRPr/>
            </a:pPr>
            <a:r>
              <a:rPr lang="en-US" altLang="ko-KR" sz="900" dirty="0"/>
              <a:t>		// </a:t>
            </a:r>
            <a:r>
              <a:rPr lang="ko-KR" altLang="en-US" sz="900" dirty="0"/>
              <a:t>삭제 후 현재 </a:t>
            </a:r>
            <a:r>
              <a:rPr lang="en-US" altLang="ko-KR" sz="900" dirty="0" err="1"/>
              <a:t>i</a:t>
            </a:r>
            <a:r>
              <a:rPr lang="en-US" altLang="ko-KR" sz="900" dirty="0"/>
              <a:t> </a:t>
            </a:r>
            <a:r>
              <a:rPr lang="ko-KR" altLang="en-US" sz="900" dirty="0"/>
              <a:t>위치의 값이 변경되었으므로 나중에</a:t>
            </a:r>
            <a:r>
              <a:rPr lang="en-US" altLang="ko-KR" sz="900" dirty="0"/>
              <a:t> </a:t>
            </a:r>
            <a:r>
              <a:rPr lang="ko-KR" altLang="en-US" sz="900" dirty="0"/>
              <a:t>다시 확인 하도록 </a:t>
            </a:r>
            <a:endParaRPr lang="en-US" altLang="ko-KR" sz="900" dirty="0"/>
          </a:p>
          <a:p>
            <a:pPr>
              <a:defRPr/>
            </a:pPr>
            <a:r>
              <a:rPr lang="en-US" altLang="ko-KR" sz="900" dirty="0"/>
              <a:t>		// </a:t>
            </a:r>
            <a:r>
              <a:rPr lang="en-US" altLang="ko-KR" sz="900" dirty="0" err="1"/>
              <a:t>i</a:t>
            </a:r>
            <a:r>
              <a:rPr lang="en-US" altLang="ko-KR" sz="900" dirty="0"/>
              <a:t> </a:t>
            </a:r>
            <a:r>
              <a:rPr lang="ko-KR" altLang="en-US" sz="900" dirty="0"/>
              <a:t>값 변경 하지 않음 </a:t>
            </a:r>
            <a:r>
              <a:rPr lang="en-US" altLang="ko-KR" sz="900" dirty="0"/>
              <a:t>, </a:t>
            </a:r>
            <a:r>
              <a:rPr lang="ko-KR" altLang="en-US" sz="900" dirty="0"/>
              <a:t>추가로</a:t>
            </a:r>
            <a:r>
              <a:rPr lang="en-US" altLang="ko-KR" sz="900" dirty="0"/>
              <a:t> length</a:t>
            </a:r>
            <a:r>
              <a:rPr lang="ko-KR" altLang="en-US" sz="900" dirty="0"/>
              <a:t>값은 감소</a:t>
            </a:r>
            <a:endParaRPr lang="en-US" altLang="ko-KR" sz="900" dirty="0"/>
          </a:p>
          <a:p>
            <a:pPr>
              <a:defRPr/>
            </a:pPr>
            <a:r>
              <a:rPr lang="en-US" altLang="ko-KR" sz="900" dirty="0"/>
              <a:t>		}  </a:t>
            </a:r>
          </a:p>
          <a:p>
            <a:pPr>
              <a:defRPr/>
            </a:pPr>
            <a:r>
              <a:rPr lang="en-US" altLang="ko-KR" sz="900" dirty="0"/>
              <a:t>		else {</a:t>
            </a:r>
          </a:p>
          <a:p>
            <a:pPr>
              <a:defRPr/>
            </a:pPr>
            <a:r>
              <a:rPr lang="en-US" altLang="ko-KR" sz="900" dirty="0"/>
              <a:t>		// </a:t>
            </a:r>
            <a:r>
              <a:rPr lang="ko-KR" altLang="en-US" sz="900" dirty="0"/>
              <a:t>다음 아이템을 보기 위해서 </a:t>
            </a:r>
            <a:r>
              <a:rPr lang="en-US" altLang="ko-KR" sz="900" dirty="0" err="1"/>
              <a:t>i</a:t>
            </a:r>
            <a:r>
              <a:rPr lang="ko-KR" altLang="en-US" sz="900" dirty="0"/>
              <a:t>값 변경</a:t>
            </a:r>
            <a:endParaRPr lang="en-US" altLang="ko-KR" sz="900" dirty="0"/>
          </a:p>
          <a:p>
            <a:pPr>
              <a:defRPr/>
            </a:pPr>
            <a:r>
              <a:rPr lang="en-US" altLang="ko-KR" sz="900" dirty="0"/>
              <a:t>		{</a:t>
            </a:r>
          </a:p>
          <a:p>
            <a:pPr>
              <a:defRPr/>
            </a:pPr>
            <a:r>
              <a:rPr lang="en-US" altLang="ko-KR" sz="900" dirty="0"/>
              <a:t>	}</a:t>
            </a:r>
          </a:p>
          <a:p>
            <a:pPr>
              <a:defRPr/>
            </a:pPr>
            <a:r>
              <a:rPr lang="en-US" altLang="ko-KR" sz="900" dirty="0"/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2699503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200" dirty="0"/>
              <a:t>부록</a:t>
            </a:r>
            <a:br>
              <a:rPr lang="en-US" altLang="ko-KR" sz="3200" dirty="0"/>
            </a:br>
            <a:r>
              <a:rPr lang="en-US" altLang="ko-KR" sz="3200" dirty="0"/>
              <a:t>Command-line Arguments:</a:t>
            </a:r>
            <a:br>
              <a:rPr lang="en-US" altLang="ko-KR" sz="3200" dirty="0"/>
            </a:br>
            <a:r>
              <a:rPr lang="en-US" altLang="ko-KR" sz="3200" dirty="0"/>
              <a:t>	</a:t>
            </a:r>
            <a:r>
              <a:rPr lang="ko-KR" altLang="en-US" sz="3200" dirty="0"/>
              <a:t>인수를 갖는 프로그램 작성법</a:t>
            </a:r>
          </a:p>
        </p:txBody>
      </p:sp>
    </p:spTree>
    <p:extLst>
      <p:ext uri="{BB962C8B-B14F-4D97-AF65-F5344CB8AC3E}">
        <p14:creationId xmlns:p14="http://schemas.microsoft.com/office/powerpoint/2010/main" val="368315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Command-line Arguments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/>
              <a:t>main() </a:t>
            </a:r>
            <a:r>
              <a:rPr lang="ko-KR" altLang="en-US" sz="2800"/>
              <a:t>함수가 파라메터를 가질 때</a:t>
            </a:r>
            <a:r>
              <a:rPr lang="en-US" altLang="ko-KR" sz="2800"/>
              <a:t>, </a:t>
            </a:r>
            <a:r>
              <a:rPr lang="ko-KR" altLang="en-US" sz="2800"/>
              <a:t>이 파라메터를 </a:t>
            </a:r>
            <a:r>
              <a:rPr lang="en-US" altLang="ko-KR" sz="2800" i="1"/>
              <a:t>command-line argument</a:t>
            </a:r>
            <a:r>
              <a:rPr lang="ko-KR" altLang="en-US" sz="2800"/>
              <a:t>라고 함</a:t>
            </a:r>
          </a:p>
          <a:p>
            <a:endParaRPr lang="ko-KR" altLang="en-US" sz="2800"/>
          </a:p>
          <a:p>
            <a:r>
              <a:rPr lang="en-US" altLang="ko-KR" sz="2800"/>
              <a:t>command-line argument</a:t>
            </a:r>
            <a:r>
              <a:rPr lang="ko-KR" altLang="en-US" sz="2800"/>
              <a:t>는 프로그램이 실행될 때 운영체제가 받아서 </a:t>
            </a:r>
            <a:r>
              <a:rPr lang="en-US" altLang="ko-KR" sz="2800"/>
              <a:t>main() </a:t>
            </a:r>
            <a:r>
              <a:rPr lang="ko-KR" altLang="en-US" sz="2800"/>
              <a:t>함수로 전달함</a:t>
            </a:r>
          </a:p>
          <a:p>
            <a:endParaRPr lang="ko-KR" altLang="en-US" sz="2800"/>
          </a:p>
          <a:p>
            <a:pPr>
              <a:buFontTx/>
              <a:buNone/>
            </a:pPr>
            <a:r>
              <a:rPr lang="ko-KR" altLang="en-US" sz="2800"/>
              <a:t> </a:t>
            </a:r>
          </a:p>
          <a:p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2258221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Argument to main</a:t>
            </a:r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16113"/>
            <a:ext cx="7127875" cy="382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35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3200" indent="-457200">
              <a:buAutoNum type="arabicPeriod"/>
            </a:pPr>
            <a:r>
              <a:rPr lang="en-US" altLang="ko-KR" dirty="0"/>
              <a:t>Unix to Dos</a:t>
            </a:r>
          </a:p>
          <a:p>
            <a:pPr marL="493200" indent="-457200">
              <a:buAutoNum type="arabicPeriod"/>
            </a:pPr>
            <a:endParaRPr lang="en-US" altLang="ko-KR" dirty="0"/>
          </a:p>
          <a:p>
            <a:pPr marL="493200" indent="-457200">
              <a:buAutoNum type="arabicPeriod"/>
            </a:pPr>
            <a:r>
              <a:rPr lang="en-US" altLang="ko-KR" dirty="0"/>
              <a:t>Exercise 9 (</a:t>
            </a:r>
            <a:r>
              <a:rPr lang="ko-KR" altLang="en-US" dirty="0"/>
              <a:t>한글 교재 </a:t>
            </a:r>
            <a:r>
              <a:rPr lang="en-US" altLang="ko-KR" dirty="0"/>
              <a:t>9)</a:t>
            </a:r>
          </a:p>
        </p:txBody>
      </p:sp>
    </p:spTree>
    <p:extLst>
      <p:ext uri="{BB962C8B-B14F-4D97-AF65-F5344CB8AC3E}">
        <p14:creationId xmlns:p14="http://schemas.microsoft.com/office/powerpoint/2010/main" val="3001077372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argc and argv</a:t>
            </a:r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628775"/>
            <a:ext cx="5473700" cy="434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624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수행 방법</a:t>
            </a:r>
            <a:r>
              <a:rPr lang="en-US" altLang="ko-KR"/>
              <a:t>: MSDOS </a:t>
            </a:r>
            <a:r>
              <a:rPr lang="ko-KR" altLang="en-US"/>
              <a:t>창 이용</a:t>
            </a:r>
          </a:p>
        </p:txBody>
      </p:sp>
      <p:pic>
        <p:nvPicPr>
          <p:cNvPr id="1177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16113"/>
            <a:ext cx="5688013" cy="355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8" name="Oval 8"/>
          <p:cNvSpPr>
            <a:spLocks noChangeArrowheads="1"/>
          </p:cNvSpPr>
          <p:nvPr/>
        </p:nvSpPr>
        <p:spPr bwMode="auto">
          <a:xfrm>
            <a:off x="4643438" y="3573463"/>
            <a:ext cx="1512887" cy="576262"/>
          </a:xfrm>
          <a:prstGeom prst="ellipse">
            <a:avLst/>
          </a:prstGeom>
          <a:noFill/>
          <a:ln w="23876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6227763" y="3860800"/>
            <a:ext cx="890587" cy="0"/>
          </a:xfrm>
          <a:prstGeom prst="line">
            <a:avLst/>
          </a:prstGeom>
          <a:noFill/>
          <a:ln w="27051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7092950" y="3573463"/>
            <a:ext cx="141922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argument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입력</a:t>
            </a:r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7159625" y="3429000"/>
            <a:ext cx="1300163" cy="914400"/>
          </a:xfrm>
          <a:prstGeom prst="rect">
            <a:avLst/>
          </a:prstGeom>
          <a:noFill/>
          <a:ln w="23876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580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수행 방법</a:t>
            </a:r>
            <a:r>
              <a:rPr lang="en-US" altLang="ko-KR"/>
              <a:t>: </a:t>
            </a:r>
            <a:r>
              <a:rPr lang="ko-KR" altLang="en-US"/>
              <a:t>실행 파일의 속성 이용</a:t>
            </a:r>
          </a:p>
        </p:txBody>
      </p:sp>
      <p:pic>
        <p:nvPicPr>
          <p:cNvPr id="12083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349500"/>
            <a:ext cx="2941638" cy="302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42" name="Oval 10"/>
          <p:cNvSpPr>
            <a:spLocks noChangeArrowheads="1"/>
          </p:cNvSpPr>
          <p:nvPr/>
        </p:nvSpPr>
        <p:spPr bwMode="auto">
          <a:xfrm>
            <a:off x="1979613" y="3068638"/>
            <a:ext cx="1943100" cy="576262"/>
          </a:xfrm>
          <a:prstGeom prst="ellipse">
            <a:avLst/>
          </a:prstGeom>
          <a:noFill/>
          <a:ln w="23876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1187450" y="5516563"/>
            <a:ext cx="3816350" cy="576262"/>
          </a:xfrm>
          <a:prstGeom prst="rect">
            <a:avLst/>
          </a:prstGeom>
          <a:noFill/>
          <a:ln w="23876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"C:\Documents and Settings\User\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바탕 화면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\Project\test\Debug\test.exe" </a:t>
            </a: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a b c d</a:t>
            </a:r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 flipH="1">
            <a:off x="2843213" y="3644900"/>
            <a:ext cx="0" cy="1871663"/>
          </a:xfrm>
          <a:prstGeom prst="line">
            <a:avLst/>
          </a:prstGeom>
          <a:noFill/>
          <a:ln w="27051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0846" name="Oval 14"/>
          <p:cNvSpPr>
            <a:spLocks noChangeArrowheads="1"/>
          </p:cNvSpPr>
          <p:nvPr/>
        </p:nvSpPr>
        <p:spPr bwMode="auto">
          <a:xfrm>
            <a:off x="1403350" y="2349500"/>
            <a:ext cx="720725" cy="431800"/>
          </a:xfrm>
          <a:prstGeom prst="ellipse">
            <a:avLst/>
          </a:prstGeom>
          <a:noFill/>
          <a:ln w="23876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5003800" y="5589588"/>
            <a:ext cx="186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파일명의 끝에</a:t>
            </a:r>
            <a:r>
              <a:rPr kumimoji="1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argument </a:t>
            </a: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입력</a:t>
            </a:r>
          </a:p>
        </p:txBody>
      </p:sp>
      <p:sp>
        <p:nvSpPr>
          <p:cNvPr id="120848" name="Rectangle 16"/>
          <p:cNvSpPr>
            <a:spLocks noChangeArrowheads="1"/>
          </p:cNvSpPr>
          <p:nvPr/>
        </p:nvSpPr>
        <p:spPr bwMode="auto">
          <a:xfrm>
            <a:off x="5219700" y="5516563"/>
            <a:ext cx="1439863" cy="627062"/>
          </a:xfrm>
          <a:prstGeom prst="rect">
            <a:avLst/>
          </a:prstGeom>
          <a:noFill/>
          <a:ln w="23876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pic>
        <p:nvPicPr>
          <p:cNvPr id="12085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420938"/>
            <a:ext cx="3311525" cy="157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611188" y="1557338"/>
            <a:ext cx="8243887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실행파일의 “바로 가기”를 만들어서 그 “바로 가기 파일”의 속성에서 실행파일명 뒤쪽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   으로 </a:t>
            </a:r>
            <a:r>
              <a:rPr kumimoji="1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argument </a:t>
            </a: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굴림" panose="020B0600000101010101" pitchFamily="50" charset="-127"/>
                <a:cs typeface="+mn-cs"/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941140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400"/>
              <a:t>수행 방법 </a:t>
            </a:r>
            <a:r>
              <a:rPr lang="en-US" altLang="ko-KR" sz="3400"/>
              <a:t>: Visual studio</a:t>
            </a:r>
            <a:r>
              <a:rPr lang="ko-KR" altLang="en-US" sz="3400"/>
              <a:t>에서 실행</a:t>
            </a:r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44675"/>
            <a:ext cx="3168650" cy="1871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23" name="Oval 7"/>
          <p:cNvSpPr>
            <a:spLocks noChangeArrowheads="1"/>
          </p:cNvSpPr>
          <p:nvPr/>
        </p:nvSpPr>
        <p:spPr bwMode="auto">
          <a:xfrm>
            <a:off x="1547813" y="1916113"/>
            <a:ext cx="865187" cy="433387"/>
          </a:xfrm>
          <a:prstGeom prst="ellipse">
            <a:avLst/>
          </a:prstGeom>
          <a:noFill/>
          <a:ln w="23876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grpSp>
        <p:nvGrpSpPr>
          <p:cNvPr id="111632" name="Group 16"/>
          <p:cNvGrpSpPr>
            <a:grpSpLocks/>
          </p:cNvGrpSpPr>
          <p:nvPr/>
        </p:nvGrpSpPr>
        <p:grpSpPr bwMode="auto">
          <a:xfrm>
            <a:off x="4859338" y="1773238"/>
            <a:ext cx="3382962" cy="2054225"/>
            <a:chOff x="295" y="2478"/>
            <a:chExt cx="2131" cy="1294"/>
          </a:xfrm>
        </p:grpSpPr>
        <p:pic>
          <p:nvPicPr>
            <p:cNvPr id="11162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478"/>
              <a:ext cx="2041" cy="1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624" name="Oval 8"/>
            <p:cNvSpPr>
              <a:spLocks noChangeArrowheads="1"/>
            </p:cNvSpPr>
            <p:nvPr/>
          </p:nvSpPr>
          <p:spPr bwMode="auto">
            <a:xfrm>
              <a:off x="1202" y="3203"/>
              <a:ext cx="1224" cy="363"/>
            </a:xfrm>
            <a:prstGeom prst="ellipse">
              <a:avLst/>
            </a:prstGeom>
            <a:noFill/>
            <a:ln w="23876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11626" name="Text Box 10"/>
            <p:cNvSpPr txBox="1">
              <a:spLocks noChangeArrowheads="1"/>
            </p:cNvSpPr>
            <p:nvPr/>
          </p:nvSpPr>
          <p:spPr bwMode="auto">
            <a:xfrm>
              <a:off x="340" y="2931"/>
              <a:ext cx="79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938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rPr>
                <a:t>argument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rPr>
                <a:t>입력</a:t>
              </a:r>
            </a:p>
          </p:txBody>
        </p:sp>
        <p:sp>
          <p:nvSpPr>
            <p:cNvPr id="111627" name="Rectangle 11"/>
            <p:cNvSpPr>
              <a:spLocks noChangeArrowheads="1"/>
            </p:cNvSpPr>
            <p:nvPr/>
          </p:nvSpPr>
          <p:spPr bwMode="auto">
            <a:xfrm>
              <a:off x="385" y="2886"/>
              <a:ext cx="726" cy="576"/>
            </a:xfrm>
            <a:prstGeom prst="rect">
              <a:avLst/>
            </a:prstGeom>
            <a:noFill/>
            <a:ln w="23876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11628" name="Line 12"/>
            <p:cNvSpPr>
              <a:spLocks noChangeShapeType="1"/>
            </p:cNvSpPr>
            <p:nvPr/>
          </p:nvSpPr>
          <p:spPr bwMode="auto">
            <a:xfrm flipH="1" flipV="1">
              <a:off x="1111" y="3022"/>
              <a:ext cx="363" cy="181"/>
            </a:xfrm>
            <a:prstGeom prst="line">
              <a:avLst/>
            </a:prstGeom>
            <a:noFill/>
            <a:ln w="27051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</p:grpSp>
      <p:sp>
        <p:nvSpPr>
          <p:cNvPr id="111629" name="Line 13"/>
          <p:cNvSpPr>
            <a:spLocks noChangeShapeType="1"/>
          </p:cNvSpPr>
          <p:nvPr/>
        </p:nvSpPr>
        <p:spPr bwMode="auto">
          <a:xfrm>
            <a:off x="6372225" y="3860800"/>
            <a:ext cx="0" cy="504825"/>
          </a:xfrm>
          <a:prstGeom prst="line">
            <a:avLst/>
          </a:prstGeom>
          <a:noFill/>
          <a:ln w="74676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 flipV="1">
            <a:off x="3924300" y="2997200"/>
            <a:ext cx="863600" cy="0"/>
          </a:xfrm>
          <a:prstGeom prst="line">
            <a:avLst/>
          </a:prstGeom>
          <a:noFill/>
          <a:ln w="74676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pic>
        <p:nvPicPr>
          <p:cNvPr id="11163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365625"/>
            <a:ext cx="6361112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343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예제소스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476375" y="2060575"/>
            <a:ext cx="6264275" cy="3095625"/>
          </a:xfrm>
          <a:prstGeom prst="rect">
            <a:avLst/>
          </a:prstGeom>
          <a:noFill/>
          <a:ln w="20701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#include &lt;iostream.h&gt;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int main(int argc, char *argv[])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{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	cout &lt;&lt; </a:t>
            </a: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“</a:t>
            </a:r>
            <a:r>
              <a:rPr kumimoji="1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파라메터 개수 </a:t>
            </a: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= </a:t>
            </a: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“</a:t>
            </a: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 &lt;&lt; argc &lt;&lt; endl;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	// argv[0]</a:t>
            </a:r>
            <a:r>
              <a:rPr kumimoji="1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은 실행파일 이름이 들어감을 눈 여겨 볼 것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	</a:t>
            </a: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for(int i=0; i&lt;argc; i++)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		cout &lt;&lt; i &lt;&lt; "-th argement = " &lt;&lt; argv[i] &lt;&lt; endl;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	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	return 0;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744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Unix to Dos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endParaRPr lang="en-US" altLang="ko-KR" dirty="0"/>
          </a:p>
          <a:p>
            <a:pPr lvl="1"/>
            <a:r>
              <a:rPr lang="en-US" altLang="ko-KR" dirty="0"/>
              <a:t>Unix</a:t>
            </a:r>
            <a:r>
              <a:rPr lang="ko-KR" altLang="en-US" dirty="0"/>
              <a:t>에서 생성한 파일 형태를 </a:t>
            </a:r>
            <a:r>
              <a:rPr lang="en-US" altLang="ko-KR" dirty="0"/>
              <a:t>MSDOS(Windows)</a:t>
            </a:r>
            <a:r>
              <a:rPr lang="ko-KR" altLang="en-US" dirty="0"/>
              <a:t>에서 생성한 파일 형태로 </a:t>
            </a:r>
            <a:r>
              <a:rPr lang="ko-KR" altLang="en-US" dirty="0" err="1"/>
              <a:t>변한하는</a:t>
            </a:r>
            <a:r>
              <a:rPr lang="ko-KR" altLang="en-US" dirty="0"/>
              <a:t> 프로그램을 작성하여라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프로그램의 </a:t>
            </a:r>
            <a:r>
              <a:rPr lang="ko-KR" altLang="en-US" dirty="0" err="1"/>
              <a:t>첫번째</a:t>
            </a:r>
            <a:r>
              <a:rPr lang="en-US" altLang="ko-KR" dirty="0"/>
              <a:t> argument</a:t>
            </a:r>
            <a:r>
              <a:rPr lang="ko-KR" altLang="en-US" dirty="0"/>
              <a:t>로 </a:t>
            </a:r>
            <a:r>
              <a:rPr lang="en-US" altLang="ko-KR" dirty="0"/>
              <a:t>MAC </a:t>
            </a:r>
            <a:r>
              <a:rPr lang="ko-KR" altLang="en-US" dirty="0"/>
              <a:t>파일 이름을 </a:t>
            </a:r>
            <a:r>
              <a:rPr lang="ko-KR" altLang="en-US" dirty="0" err="1"/>
              <a:t>입력받고</a:t>
            </a:r>
            <a:r>
              <a:rPr lang="ko-KR" altLang="en-US" dirty="0"/>
              <a:t> </a:t>
            </a:r>
            <a:r>
              <a:rPr lang="ko-KR" altLang="en-US" dirty="0" err="1"/>
              <a:t>두번째</a:t>
            </a:r>
            <a:r>
              <a:rPr lang="ko-KR" altLang="en-US" dirty="0"/>
              <a:t> </a:t>
            </a:r>
            <a:r>
              <a:rPr lang="en-US" altLang="ko-KR" dirty="0"/>
              <a:t>argument</a:t>
            </a:r>
            <a:r>
              <a:rPr lang="ko-KR" altLang="en-US" dirty="0"/>
              <a:t>로 출력할 </a:t>
            </a:r>
            <a:r>
              <a:rPr lang="en-US" altLang="ko-KR" dirty="0"/>
              <a:t>WINDOWS </a:t>
            </a:r>
            <a:r>
              <a:rPr lang="ko-KR" altLang="en-US" dirty="0"/>
              <a:t>파일 이름을 </a:t>
            </a:r>
            <a:r>
              <a:rPr lang="ko-KR" altLang="en-US" dirty="0" err="1"/>
              <a:t>입력받는다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세로로 말린 두루마리 모양 3"/>
          <p:cNvSpPr/>
          <p:nvPr/>
        </p:nvSpPr>
        <p:spPr bwMode="auto">
          <a:xfrm>
            <a:off x="1511660" y="3056925"/>
            <a:ext cx="1584176" cy="1656184"/>
          </a:xfrm>
          <a:prstGeom prst="verticalScroll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492913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[Unix document]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3959932" y="3576701"/>
            <a:ext cx="1296144" cy="3240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Program</a:t>
            </a: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세로로 말린 두루마리 모양 6"/>
          <p:cNvSpPr/>
          <p:nvPr/>
        </p:nvSpPr>
        <p:spPr bwMode="auto">
          <a:xfrm>
            <a:off x="6192180" y="3024158"/>
            <a:ext cx="1584176" cy="1656184"/>
          </a:xfrm>
          <a:prstGeom prst="verticalScroll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2140" y="4896366"/>
            <a:ext cx="26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[Windows document]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99692" y="3488973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93904" y="349926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endCxn id="6" idx="1"/>
          </p:cNvCxnSpPr>
          <p:nvPr/>
        </p:nvCxnSpPr>
        <p:spPr bwMode="auto">
          <a:xfrm>
            <a:off x="2915816" y="3738719"/>
            <a:ext cx="10441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 bwMode="auto">
          <a:xfrm>
            <a:off x="5256076" y="3738719"/>
            <a:ext cx="115212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16731" y="2852936"/>
            <a:ext cx="3391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개행문자</a:t>
            </a:r>
            <a:r>
              <a:rPr lang="ko-KR" altLang="en-US" dirty="0"/>
              <a:t> 변환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Macfile_name</a:t>
            </a:r>
            <a:r>
              <a:rPr lang="en-US" altLang="ko-KR" dirty="0"/>
              <a:t>, </a:t>
            </a:r>
            <a:r>
              <a:rPr lang="en-US" altLang="ko-KR" dirty="0" err="1"/>
              <a:t>Winfile_name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324178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1-help slides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개행</a:t>
            </a:r>
            <a:r>
              <a:rPr lang="ko-KR" altLang="en-US" dirty="0"/>
              <a:t> 문자 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텍스트의 </a:t>
            </a:r>
            <a:r>
              <a:rPr lang="ko-KR" altLang="en-US" dirty="0" err="1"/>
              <a:t>한줄이</a:t>
            </a:r>
            <a:r>
              <a:rPr lang="ko-KR" altLang="en-US" dirty="0"/>
              <a:t> 끝남을 표시하는 문자 또는 문자열</a:t>
            </a:r>
            <a:endParaRPr lang="en-US" altLang="ko-KR" dirty="0"/>
          </a:p>
          <a:p>
            <a:pPr lvl="1"/>
            <a:r>
              <a:rPr lang="ko-KR" altLang="en-US" dirty="0" err="1"/>
              <a:t>새줄문자</a:t>
            </a:r>
            <a:r>
              <a:rPr lang="en-US" altLang="ko-KR" dirty="0"/>
              <a:t>(newline), EOL(end-of-line)</a:t>
            </a:r>
            <a:r>
              <a:rPr lang="ko-KR" altLang="en-US" dirty="0"/>
              <a:t>과 같은 뜻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줄바꿈에</a:t>
            </a:r>
            <a:r>
              <a:rPr lang="ko-KR" altLang="en-US" dirty="0"/>
              <a:t> 사용되는 특수 문자들</a:t>
            </a:r>
            <a:endParaRPr lang="en-US" altLang="ko-KR" dirty="0"/>
          </a:p>
          <a:p>
            <a:pPr lvl="1"/>
            <a:r>
              <a:rPr lang="en-US" altLang="ko-KR" dirty="0"/>
              <a:t>LF(line feed) : ASCII -&gt; 0x0A</a:t>
            </a:r>
          </a:p>
          <a:p>
            <a:pPr lvl="1"/>
            <a:r>
              <a:rPr lang="en-US" altLang="ko-KR" dirty="0"/>
              <a:t>CR(Carriage Return) : ASCII -&gt; 0x0D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운영 체제 별 </a:t>
            </a:r>
            <a:r>
              <a:rPr lang="ko-KR" altLang="en-US" dirty="0" err="1"/>
              <a:t>개행</a:t>
            </a:r>
            <a:r>
              <a:rPr lang="ko-KR" altLang="en-US" dirty="0"/>
              <a:t> 문자 표현 방법</a:t>
            </a:r>
            <a:endParaRPr lang="en-US" altLang="ko-KR" dirty="0"/>
          </a:p>
          <a:p>
            <a:pPr lvl="1"/>
            <a:r>
              <a:rPr lang="en-US" altLang="ko-KR" dirty="0"/>
              <a:t>Windows : CR LF (2bytes)</a:t>
            </a:r>
          </a:p>
          <a:p>
            <a:pPr lvl="1"/>
            <a:r>
              <a:rPr lang="en-US" altLang="ko-KR" dirty="0"/>
              <a:t>Unix/Linux : LF (1bytes)</a:t>
            </a:r>
          </a:p>
          <a:p>
            <a:pPr lvl="1"/>
            <a:r>
              <a:rPr lang="en-US" altLang="ko-KR" dirty="0"/>
              <a:t>Apple, Mac : CR (1bytes)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953324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1-help slides 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c/</a:t>
            </a:r>
            <a:r>
              <a:rPr lang="en-US" altLang="ko-KR" dirty="0" err="1"/>
              <a:t>c++</a:t>
            </a:r>
            <a:r>
              <a:rPr lang="ko-KR" altLang="en-US" dirty="0"/>
              <a:t>언어 에서의 </a:t>
            </a:r>
            <a:r>
              <a:rPr lang="ko-KR" altLang="en-US" dirty="0" err="1"/>
              <a:t>줄바꿈</a:t>
            </a:r>
            <a:r>
              <a:rPr lang="ko-KR" altLang="en-US" dirty="0"/>
              <a:t> 문자 </a:t>
            </a:r>
            <a:r>
              <a:rPr lang="en-US" altLang="ko-KR" dirty="0"/>
              <a:t>: ‘\n’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cout</a:t>
            </a:r>
            <a:r>
              <a:rPr lang="en-US" altLang="ko-KR" dirty="0"/>
              <a:t> &lt;&lt; “Hello\</a:t>
            </a:r>
            <a:r>
              <a:rPr lang="en-US" altLang="ko-KR" dirty="0" err="1"/>
              <a:t>nworld</a:t>
            </a:r>
            <a:r>
              <a:rPr lang="en-US" altLang="ko-KR" dirty="0"/>
              <a:t>”;    </a:t>
            </a:r>
            <a:r>
              <a:rPr lang="en-US" altLang="ko-KR" dirty="0" err="1"/>
              <a:t>cout</a:t>
            </a:r>
            <a:r>
              <a:rPr lang="en-US" altLang="ko-KR" dirty="0"/>
              <a:t> &lt;&lt; “Hello” &lt;&lt; </a:t>
            </a:r>
            <a:r>
              <a:rPr lang="en-US" altLang="ko-KR" dirty="0" err="1"/>
              <a:t>endl</a:t>
            </a:r>
            <a:r>
              <a:rPr lang="en-US" altLang="ko-KR" dirty="0"/>
              <a:t> &lt;&lt; “world”;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운영체제 별 </a:t>
            </a:r>
            <a:r>
              <a:rPr lang="ko-KR" altLang="en-US" dirty="0" err="1"/>
              <a:t>개행문자</a:t>
            </a:r>
            <a:r>
              <a:rPr lang="ko-KR" altLang="en-US" dirty="0"/>
              <a:t> 표현의 예</a:t>
            </a:r>
            <a:endParaRPr lang="en-US" altLang="ko-KR" dirty="0"/>
          </a:p>
          <a:p>
            <a:pPr lvl="1"/>
            <a:r>
              <a:rPr lang="en-US" altLang="ko-KR" dirty="0"/>
              <a:t>Ex) char </a:t>
            </a:r>
            <a:r>
              <a:rPr lang="en-US" altLang="ko-KR" dirty="0" err="1"/>
              <a:t>str</a:t>
            </a:r>
            <a:r>
              <a:rPr lang="en-US" altLang="ko-KR" dirty="0"/>
              <a:t>[1024] = {“Hi\</a:t>
            </a:r>
            <a:r>
              <a:rPr lang="en-US" altLang="ko-KR" dirty="0" err="1"/>
              <a:t>nTom</a:t>
            </a:r>
            <a:r>
              <a:rPr lang="en-US" altLang="ko-KR" dirty="0"/>
              <a:t>”};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843808" y="1551484"/>
            <a:ext cx="2613025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ko-KR" dirty="0"/>
              <a:t>Hello</a:t>
            </a:r>
          </a:p>
          <a:p>
            <a:pPr>
              <a:defRPr/>
            </a:pPr>
            <a:r>
              <a:rPr lang="en-US" altLang="ko-KR" dirty="0"/>
              <a:t>world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2248" y="24928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/>
              <a:t>화면 출력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8" name="원통 37"/>
          <p:cNvSpPr/>
          <p:nvPr/>
        </p:nvSpPr>
        <p:spPr>
          <a:xfrm>
            <a:off x="4055682" y="5097154"/>
            <a:ext cx="4143404" cy="71438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원통 38"/>
          <p:cNvSpPr/>
          <p:nvPr/>
        </p:nvSpPr>
        <p:spPr>
          <a:xfrm>
            <a:off x="4055682" y="4311336"/>
            <a:ext cx="4143404" cy="71438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412878" y="4597079"/>
            <a:ext cx="3522662" cy="3571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rot="5400000">
            <a:off x="4805784" y="4777260"/>
            <a:ext cx="357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5400000">
            <a:off x="5378871" y="4775673"/>
            <a:ext cx="3571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rot="5400000">
            <a:off x="5950371" y="4775673"/>
            <a:ext cx="3571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6520284" y="4775673"/>
            <a:ext cx="3571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rot="5400000">
            <a:off x="7093371" y="4775673"/>
            <a:ext cx="3571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9"/>
          <p:cNvSpPr txBox="1">
            <a:spLocks noChangeArrowheads="1"/>
          </p:cNvSpPr>
          <p:nvPr/>
        </p:nvSpPr>
        <p:spPr bwMode="auto">
          <a:xfrm>
            <a:off x="4412878" y="4597079"/>
            <a:ext cx="552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‘H’</a:t>
            </a:r>
            <a:endParaRPr lang="ko-KR" altLang="en-US" b="1"/>
          </a:p>
        </p:txBody>
      </p:sp>
      <p:sp>
        <p:nvSpPr>
          <p:cNvPr id="47" name="TextBox 20"/>
          <p:cNvSpPr txBox="1">
            <a:spLocks noChangeArrowheads="1"/>
          </p:cNvSpPr>
          <p:nvPr/>
        </p:nvSpPr>
        <p:spPr bwMode="auto">
          <a:xfrm>
            <a:off x="4984378" y="4597079"/>
            <a:ext cx="552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‘i’</a:t>
            </a:r>
            <a:endParaRPr lang="ko-KR" altLang="en-US" b="1"/>
          </a:p>
        </p:txBody>
      </p:sp>
      <p:sp>
        <p:nvSpPr>
          <p:cNvPr id="48" name="TextBox 21"/>
          <p:cNvSpPr txBox="1">
            <a:spLocks noChangeArrowheads="1"/>
          </p:cNvSpPr>
          <p:nvPr/>
        </p:nvSpPr>
        <p:spPr bwMode="auto">
          <a:xfrm>
            <a:off x="5555878" y="4597079"/>
            <a:ext cx="552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FF0000"/>
                </a:solidFill>
              </a:rPr>
              <a:t>LF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9" name="TextBox 22"/>
          <p:cNvSpPr txBox="1">
            <a:spLocks noChangeArrowheads="1"/>
          </p:cNvSpPr>
          <p:nvPr/>
        </p:nvSpPr>
        <p:spPr bwMode="auto">
          <a:xfrm>
            <a:off x="6127378" y="4597079"/>
            <a:ext cx="552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‘T’</a:t>
            </a:r>
            <a:endParaRPr lang="ko-KR" altLang="en-US" b="1"/>
          </a:p>
        </p:txBody>
      </p:sp>
      <p:sp>
        <p:nvSpPr>
          <p:cNvPr id="50" name="TextBox 23"/>
          <p:cNvSpPr txBox="1">
            <a:spLocks noChangeArrowheads="1"/>
          </p:cNvSpPr>
          <p:nvPr/>
        </p:nvSpPr>
        <p:spPr bwMode="auto">
          <a:xfrm>
            <a:off x="6627440" y="4597079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‘o’</a:t>
            </a:r>
            <a:endParaRPr lang="ko-KR" altLang="en-US" b="1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531690" y="4668516"/>
            <a:ext cx="1409700" cy="298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Unix, Linux</a:t>
            </a:r>
            <a:endParaRPr lang="ko-KR" altLang="en-US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531690" y="5454329"/>
            <a:ext cx="1409700" cy="298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Windows</a:t>
            </a:r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31690" y="6240141"/>
            <a:ext cx="1409700" cy="298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Apple, Mac</a:t>
            </a:r>
            <a:endParaRPr lang="ko-KR" altLang="en-US" dirty="0"/>
          </a:p>
        </p:txBody>
      </p:sp>
      <p:sp>
        <p:nvSpPr>
          <p:cNvPr id="54" name="오른쪽 화살표 53"/>
          <p:cNvSpPr/>
          <p:nvPr/>
        </p:nvSpPr>
        <p:spPr>
          <a:xfrm>
            <a:off x="4055690" y="4739954"/>
            <a:ext cx="206375" cy="179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오른쪽 화살표 54"/>
          <p:cNvSpPr/>
          <p:nvPr/>
        </p:nvSpPr>
        <p:spPr>
          <a:xfrm>
            <a:off x="4055690" y="5525766"/>
            <a:ext cx="206375" cy="179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4"/>
          <p:cNvSpPr txBox="1">
            <a:spLocks noChangeArrowheads="1"/>
          </p:cNvSpPr>
          <p:nvPr/>
        </p:nvSpPr>
        <p:spPr bwMode="auto">
          <a:xfrm>
            <a:off x="7270378" y="4597079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‘m’</a:t>
            </a:r>
            <a:endParaRPr lang="ko-KR" altLang="en-US" b="1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412878" y="5382891"/>
            <a:ext cx="4005262" cy="3571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4805784" y="5561485"/>
            <a:ext cx="357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rot="5400000">
            <a:off x="5378871" y="5561485"/>
            <a:ext cx="357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5400000">
            <a:off x="5950371" y="5561485"/>
            <a:ext cx="357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rot="5400000">
            <a:off x="6520284" y="5561485"/>
            <a:ext cx="357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5400000">
            <a:off x="7093371" y="5561485"/>
            <a:ext cx="357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412878" y="5382891"/>
            <a:ext cx="55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‘H’</a:t>
            </a:r>
            <a:endParaRPr lang="ko-KR" altLang="en-US" b="1"/>
          </a:p>
        </p:txBody>
      </p:sp>
      <p:sp>
        <p:nvSpPr>
          <p:cNvPr id="64" name="TextBox 66"/>
          <p:cNvSpPr txBox="1">
            <a:spLocks noChangeArrowheads="1"/>
          </p:cNvSpPr>
          <p:nvPr/>
        </p:nvSpPr>
        <p:spPr bwMode="auto">
          <a:xfrm>
            <a:off x="4984378" y="5382891"/>
            <a:ext cx="55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‘i’</a:t>
            </a:r>
            <a:endParaRPr lang="ko-KR" altLang="en-US" b="1"/>
          </a:p>
        </p:txBody>
      </p:sp>
      <p:sp>
        <p:nvSpPr>
          <p:cNvPr id="65" name="TextBox 68"/>
          <p:cNvSpPr txBox="1">
            <a:spLocks noChangeArrowheads="1"/>
          </p:cNvSpPr>
          <p:nvPr/>
        </p:nvSpPr>
        <p:spPr bwMode="auto">
          <a:xfrm>
            <a:off x="5555878" y="5382891"/>
            <a:ext cx="55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FF0000"/>
                </a:solidFill>
              </a:rPr>
              <a:t>CR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6" name="TextBox 69"/>
          <p:cNvSpPr txBox="1">
            <a:spLocks noChangeArrowheads="1"/>
          </p:cNvSpPr>
          <p:nvPr/>
        </p:nvSpPr>
        <p:spPr bwMode="auto">
          <a:xfrm>
            <a:off x="6127378" y="5382891"/>
            <a:ext cx="55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FF0000"/>
                </a:solidFill>
              </a:rPr>
              <a:t>LF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7" name="TextBox 70"/>
          <p:cNvSpPr txBox="1">
            <a:spLocks noChangeArrowheads="1"/>
          </p:cNvSpPr>
          <p:nvPr/>
        </p:nvSpPr>
        <p:spPr bwMode="auto">
          <a:xfrm>
            <a:off x="6627440" y="5382891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‘T’</a:t>
            </a:r>
            <a:endParaRPr lang="ko-KR" altLang="en-US" b="1"/>
          </a:p>
        </p:txBody>
      </p:sp>
      <p:sp>
        <p:nvSpPr>
          <p:cNvPr id="68" name="TextBox 71"/>
          <p:cNvSpPr txBox="1">
            <a:spLocks noChangeArrowheads="1"/>
          </p:cNvSpPr>
          <p:nvPr/>
        </p:nvSpPr>
        <p:spPr bwMode="auto">
          <a:xfrm>
            <a:off x="7198940" y="5382891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‘o’</a:t>
            </a:r>
            <a:endParaRPr lang="ko-KR" altLang="en-US" b="1"/>
          </a:p>
        </p:txBody>
      </p:sp>
      <p:sp>
        <p:nvSpPr>
          <p:cNvPr id="69" name="원통 68"/>
          <p:cNvSpPr/>
          <p:nvPr/>
        </p:nvSpPr>
        <p:spPr>
          <a:xfrm>
            <a:off x="4055682" y="5882972"/>
            <a:ext cx="4143404" cy="71438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오른쪽 화살표 69"/>
          <p:cNvSpPr/>
          <p:nvPr/>
        </p:nvSpPr>
        <p:spPr>
          <a:xfrm>
            <a:off x="4055690" y="6311579"/>
            <a:ext cx="206375" cy="179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4412878" y="6168704"/>
            <a:ext cx="3522662" cy="3571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 rot="5400000">
            <a:off x="4805784" y="6347298"/>
            <a:ext cx="3571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rot="5400000">
            <a:off x="5378871" y="6347298"/>
            <a:ext cx="3571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rot="5400000">
            <a:off x="5950371" y="6347298"/>
            <a:ext cx="3571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rot="5400000">
            <a:off x="6520284" y="6347298"/>
            <a:ext cx="3571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rot="5400000">
            <a:off x="7093371" y="6347298"/>
            <a:ext cx="3571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80"/>
          <p:cNvSpPr txBox="1">
            <a:spLocks noChangeArrowheads="1"/>
          </p:cNvSpPr>
          <p:nvPr/>
        </p:nvSpPr>
        <p:spPr bwMode="auto">
          <a:xfrm>
            <a:off x="4412878" y="6168704"/>
            <a:ext cx="55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‘H’</a:t>
            </a:r>
            <a:endParaRPr lang="ko-KR" altLang="en-US" b="1"/>
          </a:p>
        </p:txBody>
      </p:sp>
      <p:sp>
        <p:nvSpPr>
          <p:cNvPr id="78" name="TextBox 81"/>
          <p:cNvSpPr txBox="1">
            <a:spLocks noChangeArrowheads="1"/>
          </p:cNvSpPr>
          <p:nvPr/>
        </p:nvSpPr>
        <p:spPr bwMode="auto">
          <a:xfrm>
            <a:off x="4984378" y="6168704"/>
            <a:ext cx="55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‘i’</a:t>
            </a:r>
            <a:endParaRPr lang="ko-KR" altLang="en-US" b="1"/>
          </a:p>
        </p:txBody>
      </p:sp>
      <p:sp>
        <p:nvSpPr>
          <p:cNvPr id="79" name="TextBox 82"/>
          <p:cNvSpPr txBox="1">
            <a:spLocks noChangeArrowheads="1"/>
          </p:cNvSpPr>
          <p:nvPr/>
        </p:nvSpPr>
        <p:spPr bwMode="auto">
          <a:xfrm>
            <a:off x="5555878" y="6168704"/>
            <a:ext cx="55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FF0000"/>
                </a:solidFill>
              </a:rPr>
              <a:t>CR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80" name="TextBox 83"/>
          <p:cNvSpPr txBox="1">
            <a:spLocks noChangeArrowheads="1"/>
          </p:cNvSpPr>
          <p:nvPr/>
        </p:nvSpPr>
        <p:spPr bwMode="auto">
          <a:xfrm>
            <a:off x="6127378" y="6168704"/>
            <a:ext cx="55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‘T’</a:t>
            </a:r>
            <a:endParaRPr lang="ko-KR" altLang="en-US" b="1"/>
          </a:p>
        </p:txBody>
      </p:sp>
      <p:sp>
        <p:nvSpPr>
          <p:cNvPr id="81" name="TextBox 84"/>
          <p:cNvSpPr txBox="1">
            <a:spLocks noChangeArrowheads="1"/>
          </p:cNvSpPr>
          <p:nvPr/>
        </p:nvSpPr>
        <p:spPr bwMode="auto">
          <a:xfrm>
            <a:off x="6627440" y="6168704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‘o’</a:t>
            </a:r>
            <a:endParaRPr lang="ko-KR" altLang="en-US" b="1"/>
          </a:p>
        </p:txBody>
      </p:sp>
      <p:sp>
        <p:nvSpPr>
          <p:cNvPr id="82" name="TextBox 85"/>
          <p:cNvSpPr txBox="1">
            <a:spLocks noChangeArrowheads="1"/>
          </p:cNvSpPr>
          <p:nvPr/>
        </p:nvSpPr>
        <p:spPr bwMode="auto">
          <a:xfrm>
            <a:off x="7270378" y="6168704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‘m’</a:t>
            </a:r>
            <a:endParaRPr lang="ko-KR" altLang="en-US" b="1"/>
          </a:p>
        </p:txBody>
      </p:sp>
      <p:cxnSp>
        <p:nvCxnSpPr>
          <p:cNvPr id="83" name="직선 연결선 82"/>
          <p:cNvCxnSpPr/>
          <p:nvPr/>
        </p:nvCxnSpPr>
        <p:spPr>
          <a:xfrm rot="5400000">
            <a:off x="7664871" y="5561485"/>
            <a:ext cx="357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7"/>
          <p:cNvSpPr txBox="1">
            <a:spLocks noChangeArrowheads="1"/>
          </p:cNvSpPr>
          <p:nvPr/>
        </p:nvSpPr>
        <p:spPr bwMode="auto">
          <a:xfrm>
            <a:off x="7841878" y="5382891"/>
            <a:ext cx="69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‘m’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995542523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1-help slides (2/5)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Command-line argument</a:t>
            </a:r>
          </a:p>
          <a:p>
            <a:pPr lvl="1"/>
            <a:r>
              <a:rPr lang="en-US" altLang="ko-KR" dirty="0"/>
              <a:t>main() </a:t>
            </a:r>
            <a:r>
              <a:rPr lang="ko-KR" altLang="en-US" dirty="0"/>
              <a:t>함수가 </a:t>
            </a:r>
            <a:r>
              <a:rPr lang="ko-KR" altLang="en-US" dirty="0" err="1"/>
              <a:t>파라메터를</a:t>
            </a:r>
            <a:r>
              <a:rPr lang="ko-KR" altLang="en-US" dirty="0"/>
              <a:t> 가질 때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파라메터를</a:t>
            </a:r>
            <a:r>
              <a:rPr lang="ko-KR" altLang="en-US" dirty="0"/>
              <a:t> </a:t>
            </a:r>
            <a:r>
              <a:rPr lang="en-US" altLang="ko-KR" dirty="0"/>
              <a:t>command-line argument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1"/>
            <a:r>
              <a:rPr lang="ko-KR" altLang="en-US" dirty="0"/>
              <a:t>이점 </a:t>
            </a:r>
            <a:r>
              <a:rPr lang="en-US" altLang="ko-KR" dirty="0"/>
              <a:t>: </a:t>
            </a:r>
            <a:r>
              <a:rPr lang="ko-KR" altLang="en-US" dirty="0"/>
              <a:t>프로그램 외부에서 값을 설정해줄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Arguments</a:t>
            </a:r>
            <a:r>
              <a:rPr lang="ko-KR" altLang="en-US" dirty="0"/>
              <a:t>를 프로그램에 지정해주는 경우 프로그램 내부에서 사용할 변수의 값이 변경되더라도 다시 컴파일 할 필요가 없음</a:t>
            </a:r>
            <a:endParaRPr lang="en-US" altLang="ko-KR" dirty="0"/>
          </a:p>
          <a:p>
            <a:pPr lvl="1"/>
            <a:r>
              <a:rPr lang="ko-KR" altLang="en-US" dirty="0"/>
              <a:t>사용자에게 콘솔로 </a:t>
            </a:r>
            <a:r>
              <a:rPr lang="ko-KR" altLang="en-US" dirty="0" err="1"/>
              <a:t>입력받아도</a:t>
            </a:r>
            <a:r>
              <a:rPr lang="ko-KR" altLang="en-US" dirty="0"/>
              <a:t> 가능하지만 프로그램을 반복적으로 다르게 설정하여 </a:t>
            </a:r>
            <a:r>
              <a:rPr lang="ko-KR" altLang="en-US" dirty="0" err="1"/>
              <a:t>구동할때나</a:t>
            </a:r>
            <a:r>
              <a:rPr lang="ko-KR" altLang="en-US" dirty="0"/>
              <a:t> 자동으로 처리하고 싶은 경우에 </a:t>
            </a:r>
            <a:r>
              <a:rPr lang="en-US" altLang="ko-KR" dirty="0"/>
              <a:t>Arguments</a:t>
            </a:r>
            <a:r>
              <a:rPr lang="ko-KR" altLang="en-US" dirty="0"/>
              <a:t>로 하는 방법이 더 효율적임</a:t>
            </a:r>
            <a:endParaRPr lang="en-US" altLang="ko-KR" dirty="0"/>
          </a:p>
          <a:p>
            <a:pPr lvl="2"/>
            <a:r>
              <a:rPr lang="en-US" altLang="ko-KR" dirty="0"/>
              <a:t>Example ) </a:t>
            </a:r>
            <a:r>
              <a:rPr lang="ko-KR" altLang="en-US" dirty="0"/>
              <a:t>프로그램에서 참조하는 파일의 경로가 변경된 경우</a:t>
            </a:r>
            <a:r>
              <a:rPr lang="en-US" altLang="ko-KR" dirty="0"/>
              <a:t>,</a:t>
            </a:r>
          </a:p>
          <a:p>
            <a:pPr marL="504612" lvl="2" indent="0">
              <a:buNone/>
            </a:pPr>
            <a:r>
              <a:rPr lang="en-US" altLang="ko-KR" dirty="0"/>
              <a:t>                </a:t>
            </a:r>
            <a:r>
              <a:rPr lang="ko-KR" altLang="en-US" dirty="0"/>
              <a:t>설정한 옵션에 따라서 프로그램을 다르게 구동하고 싶은 경우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000204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1-help slides (3/5)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Arguments</a:t>
            </a:r>
            <a:r>
              <a:rPr lang="ko-KR" altLang="en-US" dirty="0"/>
              <a:t>를 적용한 프로그램의 예</a:t>
            </a:r>
            <a:endParaRPr lang="en-US" altLang="ko-KR" dirty="0"/>
          </a:p>
          <a:p>
            <a:pPr lvl="1"/>
            <a:r>
              <a:rPr lang="ko-KR" altLang="en-US" dirty="0"/>
              <a:t>프로그램의 이름이 </a:t>
            </a:r>
            <a:r>
              <a:rPr lang="en-US" altLang="ko-KR" dirty="0"/>
              <a:t>lab2-1.exe </a:t>
            </a:r>
            <a:r>
              <a:rPr lang="ko-KR" altLang="en-US" dirty="0"/>
              <a:t>이고 </a:t>
            </a:r>
            <a:r>
              <a:rPr lang="ko-KR" altLang="en-US" dirty="0" err="1"/>
              <a:t>첫번째</a:t>
            </a:r>
            <a:r>
              <a:rPr lang="ko-KR" altLang="en-US" dirty="0"/>
              <a:t> </a:t>
            </a:r>
            <a:r>
              <a:rPr lang="en-US" altLang="ko-KR" dirty="0"/>
              <a:t>argument</a:t>
            </a:r>
            <a:r>
              <a:rPr lang="ko-KR" altLang="en-US" dirty="0"/>
              <a:t>를 변환할 </a:t>
            </a:r>
            <a:r>
              <a:rPr lang="en-US" altLang="ko-KR" dirty="0"/>
              <a:t>mac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 err="1"/>
              <a:t>두번째</a:t>
            </a:r>
            <a:r>
              <a:rPr lang="ko-KR" altLang="en-US" dirty="0"/>
              <a:t> </a:t>
            </a:r>
            <a:r>
              <a:rPr lang="en-US" altLang="ko-KR" dirty="0"/>
              <a:t>argument</a:t>
            </a:r>
            <a:r>
              <a:rPr lang="ko-KR" altLang="en-US" dirty="0"/>
              <a:t>를  </a:t>
            </a:r>
            <a:r>
              <a:rPr lang="en-US" altLang="ko-KR" dirty="0"/>
              <a:t>windows</a:t>
            </a:r>
            <a:r>
              <a:rPr lang="ko-KR" altLang="en-US" dirty="0"/>
              <a:t>파일로 설정한 예시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Argument</a:t>
            </a:r>
            <a:r>
              <a:rPr lang="ko-KR" altLang="en-US" dirty="0"/>
              <a:t>를 프로그램에서 사용하는 방법</a:t>
            </a:r>
            <a:endParaRPr lang="en-US" altLang="ko-KR" dirty="0"/>
          </a:p>
          <a:p>
            <a:pPr lvl="1"/>
            <a:r>
              <a:rPr lang="ko-KR" altLang="en-US" dirty="0"/>
              <a:t>실습 자료 </a:t>
            </a:r>
            <a:r>
              <a:rPr lang="ko-KR" altLang="en-US" dirty="0" err="1"/>
              <a:t>뒷</a:t>
            </a:r>
            <a:r>
              <a:rPr lang="ko-KR" altLang="en-US" dirty="0"/>
              <a:t> 부분의 부록에 있는 </a:t>
            </a:r>
            <a:r>
              <a:rPr lang="en-US" altLang="ko-KR" dirty="0"/>
              <a:t>Command line argument </a:t>
            </a:r>
            <a:r>
              <a:rPr lang="ko-KR" altLang="en-US" dirty="0"/>
              <a:t>사용법 참조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4367213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882150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1-help slides(4/5)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882996"/>
          </a:xfrm>
        </p:spPr>
        <p:txBody>
          <a:bodyPr/>
          <a:lstStyle/>
          <a:p>
            <a:r>
              <a:rPr lang="ko-KR" altLang="en-US" dirty="0"/>
              <a:t>작성할 소스코드의 예시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파일 입출력 객체들을 이용하여 교재의 샘플소스를 읽어 윈도우로 변환함</a:t>
            </a:r>
            <a:endParaRPr lang="en-US" altLang="ko-KR" dirty="0"/>
          </a:p>
          <a:p>
            <a:pPr lvl="1"/>
            <a:r>
              <a:rPr lang="en-US" altLang="ko-KR" dirty="0" err="1"/>
              <a:t>ifstream</a:t>
            </a:r>
            <a:r>
              <a:rPr lang="en-US" altLang="ko-KR" dirty="0"/>
              <a:t> : </a:t>
            </a:r>
            <a:r>
              <a:rPr lang="ko-KR" altLang="en-US" dirty="0"/>
              <a:t>파일로부터 데이터를 읽어오기 위한 클래스</a:t>
            </a:r>
            <a:endParaRPr lang="en-US" altLang="ko-KR" dirty="0"/>
          </a:p>
          <a:p>
            <a:pPr lvl="1"/>
            <a:r>
              <a:rPr lang="en-US" altLang="ko-KR" dirty="0" err="1"/>
              <a:t>ofstream</a:t>
            </a:r>
            <a:r>
              <a:rPr lang="en-US" altLang="ko-KR" dirty="0"/>
              <a:t> : </a:t>
            </a:r>
            <a:r>
              <a:rPr lang="ko-KR" altLang="en-US" dirty="0"/>
              <a:t>데이터를 파일에 저장하기 위한 클래스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520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6000" indent="0">
              <a:buNone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705392" y="2247686"/>
            <a:ext cx="5962952" cy="3808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#include &lt;</a:t>
            </a:r>
            <a:r>
              <a:rPr lang="en-US" altLang="ko-KR" sz="1050" dirty="0" err="1"/>
              <a:t>fstream</a:t>
            </a:r>
            <a:r>
              <a:rPr lang="en-US" altLang="ko-KR" sz="1050" dirty="0"/>
              <a:t>&gt;</a:t>
            </a:r>
          </a:p>
          <a:p>
            <a:pPr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// myIn.txt </a:t>
            </a:r>
            <a:r>
              <a:rPr lang="ko-KR" altLang="en-US" sz="1050" dirty="0"/>
              <a:t>파일에서 첫 문자 읽어서 </a:t>
            </a:r>
            <a:r>
              <a:rPr lang="en-US" altLang="ko-KR" sz="1050" dirty="0"/>
              <a:t>myOut.txt</a:t>
            </a:r>
            <a:r>
              <a:rPr lang="ko-KR" altLang="en-US" sz="1050" dirty="0"/>
              <a:t>에 기록</a:t>
            </a:r>
            <a:endParaRPr lang="en-US" altLang="ko-KR" sz="1050" dirty="0"/>
          </a:p>
          <a:p>
            <a:pPr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 err="1"/>
              <a:t>int</a:t>
            </a:r>
            <a:r>
              <a:rPr lang="en-US" altLang="ko-KR" sz="1050" dirty="0"/>
              <a:t> main()</a:t>
            </a:r>
          </a:p>
          <a:p>
            <a:pPr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{</a:t>
            </a:r>
          </a:p>
          <a:p>
            <a:pPr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          // </a:t>
            </a:r>
            <a:r>
              <a:rPr lang="ko-KR" altLang="en-US" sz="1050" dirty="0"/>
              <a:t>입력파일이름과 출력파일 이름은 </a:t>
            </a:r>
            <a:r>
              <a:rPr lang="en-US" altLang="ko-KR" sz="1050" dirty="0"/>
              <a:t>argument</a:t>
            </a:r>
            <a:r>
              <a:rPr lang="ko-KR" altLang="en-US" sz="1050" dirty="0"/>
              <a:t>를 이용하여 </a:t>
            </a:r>
            <a:r>
              <a:rPr lang="ko-KR" altLang="en-US" sz="1050" dirty="0" err="1"/>
              <a:t>받을수</a:t>
            </a:r>
            <a:r>
              <a:rPr lang="ko-KR" altLang="en-US" sz="1050" dirty="0"/>
              <a:t> 있도록 변경할 것</a:t>
            </a:r>
            <a:endParaRPr lang="en-US" altLang="ko-KR" sz="1050" dirty="0"/>
          </a:p>
          <a:p>
            <a:pPr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	</a:t>
            </a:r>
            <a:r>
              <a:rPr lang="en-US" altLang="ko-KR" sz="1050" dirty="0" err="1"/>
              <a:t>ifstream</a:t>
            </a:r>
            <a:r>
              <a:rPr lang="en-US" altLang="ko-KR" sz="1050" dirty="0"/>
              <a:t> </a:t>
            </a:r>
            <a:r>
              <a:rPr lang="en-US" altLang="ko-KR" sz="1050" dirty="0" err="1"/>
              <a:t>input_file</a:t>
            </a:r>
            <a:r>
              <a:rPr lang="en-US" altLang="ko-KR" sz="1050" dirty="0"/>
              <a:t>(“myIn.txt”);</a:t>
            </a:r>
          </a:p>
          <a:p>
            <a:pPr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	</a:t>
            </a:r>
            <a:r>
              <a:rPr lang="en-US" altLang="ko-KR" sz="1050" dirty="0" err="1"/>
              <a:t>ofstream</a:t>
            </a:r>
            <a:r>
              <a:rPr lang="en-US" altLang="ko-KR" sz="1050" dirty="0"/>
              <a:t> </a:t>
            </a:r>
            <a:r>
              <a:rPr lang="en-US" altLang="ko-KR" sz="1050" dirty="0" err="1"/>
              <a:t>output_file</a:t>
            </a:r>
            <a:r>
              <a:rPr lang="en-US" altLang="ko-KR" sz="1050" dirty="0"/>
              <a:t>(“myOut.txt”);</a:t>
            </a:r>
          </a:p>
          <a:p>
            <a:pPr>
              <a:tabLst>
                <a:tab pos="360363" algn="l"/>
                <a:tab pos="720725" algn="l"/>
              </a:tabLst>
              <a:defRPr/>
            </a:pPr>
            <a:endParaRPr lang="en-US" altLang="ko-KR" sz="1050" dirty="0"/>
          </a:p>
          <a:p>
            <a:pPr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	char </a:t>
            </a:r>
            <a:r>
              <a:rPr lang="en-US" altLang="ko-KR" sz="1050" dirty="0" err="1"/>
              <a:t>ch</a:t>
            </a:r>
            <a:r>
              <a:rPr lang="en-US" altLang="ko-KR" sz="1050" dirty="0"/>
              <a:t>;</a:t>
            </a:r>
          </a:p>
          <a:p>
            <a:pPr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         while( ! ________ )  //</a:t>
            </a:r>
            <a:r>
              <a:rPr lang="ko-KR" altLang="en-US" sz="1050" dirty="0"/>
              <a:t>파일의 끝이 </a:t>
            </a:r>
            <a:r>
              <a:rPr lang="ko-KR" altLang="en-US" sz="1050" dirty="0" err="1"/>
              <a:t>아닐때까지</a:t>
            </a:r>
            <a:r>
              <a:rPr lang="ko-KR" altLang="en-US" sz="1050" dirty="0"/>
              <a:t> 루프를 반복함</a:t>
            </a:r>
            <a:endParaRPr lang="en-US" altLang="ko-KR" sz="1050" dirty="0"/>
          </a:p>
          <a:p>
            <a:pPr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         {</a:t>
            </a:r>
          </a:p>
          <a:p>
            <a:pPr lvl="1"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	 // </a:t>
            </a:r>
            <a:r>
              <a:rPr lang="ko-KR" altLang="en-US" sz="1050" dirty="0"/>
              <a:t>공백문자 여부 상관 없이 한 문자</a:t>
            </a:r>
            <a:r>
              <a:rPr lang="en-US" altLang="ko-KR" sz="1050" dirty="0"/>
              <a:t>(1byte) </a:t>
            </a:r>
            <a:r>
              <a:rPr lang="ko-KR" altLang="en-US" sz="1050" dirty="0"/>
              <a:t>만큼 읽음</a:t>
            </a:r>
            <a:endParaRPr lang="en-US" altLang="ko-KR" sz="1050" dirty="0"/>
          </a:p>
          <a:p>
            <a:pPr lvl="1"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          </a:t>
            </a:r>
            <a:r>
              <a:rPr lang="en-US" altLang="ko-KR" sz="1050" dirty="0" err="1"/>
              <a:t>input_file.get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ch</a:t>
            </a:r>
            <a:r>
              <a:rPr lang="en-US" altLang="ko-KR" sz="1050" dirty="0"/>
              <a:t>);  </a:t>
            </a:r>
          </a:p>
          <a:p>
            <a:pPr lvl="1"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       if( ______) break;  // </a:t>
            </a:r>
            <a:r>
              <a:rPr lang="ko-KR" altLang="en-US" sz="1050" dirty="0"/>
              <a:t>입력 파일 </a:t>
            </a:r>
            <a:r>
              <a:rPr lang="ko-KR" altLang="en-US" sz="1050" dirty="0" err="1"/>
              <a:t>스트림에</a:t>
            </a:r>
            <a:r>
              <a:rPr lang="ko-KR" altLang="en-US" sz="1050" dirty="0"/>
              <a:t> 에러비트가 존재한다면 루프를 빠져나감</a:t>
            </a:r>
            <a:endParaRPr lang="en-US" altLang="ko-KR" sz="1050" dirty="0"/>
          </a:p>
          <a:p>
            <a:pPr lvl="1"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	if(  _____ ) //  </a:t>
            </a:r>
            <a:r>
              <a:rPr lang="en-US" altLang="ko-KR" sz="1050" dirty="0" err="1"/>
              <a:t>ch</a:t>
            </a:r>
            <a:r>
              <a:rPr lang="ko-KR" altLang="en-US" sz="1050" dirty="0"/>
              <a:t>가 </a:t>
            </a:r>
            <a:r>
              <a:rPr lang="en-US" altLang="ko-KR" sz="1050" dirty="0"/>
              <a:t>LF (‘\r’) </a:t>
            </a:r>
            <a:r>
              <a:rPr lang="ko-KR" altLang="en-US" sz="1050" dirty="0"/>
              <a:t>이라면</a:t>
            </a:r>
            <a:endParaRPr lang="en-US" altLang="ko-KR" sz="1050" dirty="0"/>
          </a:p>
          <a:p>
            <a:pPr lvl="1"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		</a:t>
            </a:r>
            <a:r>
              <a:rPr lang="en-US" altLang="ko-KR" sz="1050" dirty="0" err="1"/>
              <a:t>output_file</a:t>
            </a:r>
            <a:r>
              <a:rPr lang="en-US" altLang="ko-KR" sz="1050" dirty="0"/>
              <a:t> &lt;&lt; ‘\n’;</a:t>
            </a:r>
          </a:p>
          <a:p>
            <a:pPr lvl="1"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	else</a:t>
            </a:r>
          </a:p>
          <a:p>
            <a:pPr lvl="1"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		</a:t>
            </a:r>
            <a:r>
              <a:rPr lang="en-US" altLang="ko-KR" sz="1050" dirty="0" err="1"/>
              <a:t>output_file</a:t>
            </a:r>
            <a:r>
              <a:rPr lang="en-US" altLang="ko-KR" sz="1050" dirty="0"/>
              <a:t>&lt;&lt; </a:t>
            </a:r>
            <a:r>
              <a:rPr lang="en-US" altLang="ko-KR" sz="1050" dirty="0" err="1"/>
              <a:t>ch</a:t>
            </a:r>
            <a:r>
              <a:rPr lang="en-US" altLang="ko-KR" sz="1050" dirty="0"/>
              <a:t>;</a:t>
            </a:r>
          </a:p>
          <a:p>
            <a:pPr lvl="1"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}</a:t>
            </a:r>
          </a:p>
          <a:p>
            <a:pPr lvl="1"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 err="1"/>
              <a:t>inputfile.close</a:t>
            </a:r>
            <a:r>
              <a:rPr lang="en-US" altLang="ko-KR" sz="1050" dirty="0"/>
              <a:t>();</a:t>
            </a:r>
          </a:p>
          <a:p>
            <a:pPr lvl="1"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 err="1"/>
              <a:t>output_file.close</a:t>
            </a:r>
            <a:r>
              <a:rPr lang="en-US" altLang="ko-KR" sz="1050" dirty="0"/>
              <a:t>();</a:t>
            </a:r>
          </a:p>
          <a:p>
            <a:pPr lvl="1">
              <a:tabLst>
                <a:tab pos="360363" algn="l"/>
                <a:tab pos="720725" algn="l"/>
              </a:tabLst>
              <a:defRPr/>
            </a:pPr>
            <a:endParaRPr lang="en-US" altLang="ko-KR" sz="1050" dirty="0"/>
          </a:p>
          <a:p>
            <a:pPr>
              <a:tabLst>
                <a:tab pos="360363" algn="l"/>
                <a:tab pos="720725" algn="l"/>
              </a:tabLst>
              <a:defRPr/>
            </a:pPr>
            <a:r>
              <a:rPr lang="en-US" altLang="ko-KR" sz="1050" dirty="0"/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9230158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1-help slides(5/5)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  <a:endParaRPr lang="en-US" altLang="ko-KR" dirty="0"/>
          </a:p>
          <a:p>
            <a:pPr lvl="1"/>
            <a:r>
              <a:rPr lang="en-US" altLang="ko-KR" dirty="0"/>
              <a:t>Project (</a:t>
            </a:r>
            <a:r>
              <a:rPr lang="ko-KR" altLang="en-US" dirty="0"/>
              <a:t>프로젝트</a:t>
            </a:r>
            <a:r>
              <a:rPr lang="en-US" altLang="ko-KR" dirty="0"/>
              <a:t>) -&gt; Setting ( </a:t>
            </a:r>
            <a:r>
              <a:rPr lang="ko-KR" altLang="en-US" dirty="0"/>
              <a:t>속성</a:t>
            </a:r>
            <a:r>
              <a:rPr lang="en-US" altLang="ko-KR" dirty="0"/>
              <a:t> )</a:t>
            </a:r>
          </a:p>
          <a:p>
            <a:pPr lvl="1"/>
            <a:r>
              <a:rPr lang="ko-KR" altLang="en-US" dirty="0"/>
              <a:t>이곳에서 미리 인수를 입력해 두면 </a:t>
            </a:r>
            <a:r>
              <a:rPr lang="en-US" altLang="ko-KR" dirty="0"/>
              <a:t>Debug</a:t>
            </a:r>
            <a:r>
              <a:rPr lang="ko-KR" altLang="en-US" dirty="0"/>
              <a:t>나 </a:t>
            </a:r>
            <a:r>
              <a:rPr lang="ko-KR" altLang="en-US" dirty="0" err="1"/>
              <a:t>실행시</a:t>
            </a:r>
            <a:r>
              <a:rPr lang="ko-KR" altLang="en-US" dirty="0"/>
              <a:t> 자동으로 프로그램에 인수</a:t>
            </a:r>
            <a:r>
              <a:rPr lang="en-US" altLang="ko-KR" dirty="0"/>
              <a:t>(argument)</a:t>
            </a:r>
            <a:r>
              <a:rPr lang="ko-KR" altLang="en-US" dirty="0"/>
              <a:t>가 입력되어 테스트가 편하다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58" y="2346750"/>
            <a:ext cx="5675734" cy="353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912490" y="2994822"/>
            <a:ext cx="504056" cy="21602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064618" y="3138838"/>
            <a:ext cx="4235574" cy="21602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 bwMode="auto">
          <a:xfrm>
            <a:off x="6300192" y="3246850"/>
            <a:ext cx="43204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876256" y="300210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argv</a:t>
            </a:r>
            <a:r>
              <a:rPr lang="en-US" altLang="ko-KR" dirty="0"/>
              <a:t>[1]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“</a:t>
            </a:r>
            <a:r>
              <a:rPr lang="en-US" altLang="ko-KR" dirty="0" err="1"/>
              <a:t>ks</a:t>
            </a:r>
            <a:r>
              <a:rPr lang="en-US" altLang="ko-KR" dirty="0"/>
              <a:t>”</a:t>
            </a:r>
          </a:p>
          <a:p>
            <a:r>
              <a:rPr lang="en-US" altLang="ko-KR" dirty="0" err="1"/>
              <a:t>argv</a:t>
            </a:r>
            <a:r>
              <a:rPr lang="en-US" altLang="ko-KR" dirty="0"/>
              <a:t>[2]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“park”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048861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041">
  <a:themeElements>
    <a:clrScheme name="B04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41">
      <a:majorFont>
        <a:latin typeface="Verdana"/>
        <a:ea typeface="HY헤드라인M"/>
        <a:cs typeface=""/>
      </a:majorFont>
      <a:minorFont>
        <a:latin typeface="Arial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B04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4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4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4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4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4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4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8202</TotalTime>
  <Words>1725</Words>
  <Application>Microsoft Office PowerPoint</Application>
  <PresentationFormat>화면 슬라이드 쇼(4:3)</PresentationFormat>
  <Paragraphs>301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HY헤드라인M</vt:lpstr>
      <vt:lpstr>굴림</vt:lpstr>
      <vt:lpstr>맑은 고딕</vt:lpstr>
      <vt:lpstr>-윤체L</vt:lpstr>
      <vt:lpstr>Arial</vt:lpstr>
      <vt:lpstr>Times New Roman</vt:lpstr>
      <vt:lpstr>Verdana</vt:lpstr>
      <vt:lpstr>Wingdings</vt:lpstr>
      <vt:lpstr>CT테마</vt:lpstr>
      <vt:lpstr>B041</vt:lpstr>
      <vt:lpstr>Data Structures</vt:lpstr>
      <vt:lpstr>Lab 2</vt:lpstr>
      <vt:lpstr>1. Unix to Dos</vt:lpstr>
      <vt:lpstr>1-help slides</vt:lpstr>
      <vt:lpstr>1-help slides (1/5)</vt:lpstr>
      <vt:lpstr>1-help slides (2/5)</vt:lpstr>
      <vt:lpstr>1-help slides (3/5)</vt:lpstr>
      <vt:lpstr>1-help slides(4/5)</vt:lpstr>
      <vt:lpstr>1-help slides(5/5)</vt:lpstr>
      <vt:lpstr>Redefinition problem</vt:lpstr>
      <vt:lpstr>Redefinition problem</vt:lpstr>
      <vt:lpstr>Redefinition problem example</vt:lpstr>
      <vt:lpstr>2. Exercise 9 (한글 교재 9)</vt:lpstr>
      <vt:lpstr>2-help slides</vt:lpstr>
      <vt:lpstr>2-help slides</vt:lpstr>
      <vt:lpstr>2-help slides</vt:lpstr>
      <vt:lpstr>부록 Command-line Arguments:  인수를 갖는 프로그램 작성법</vt:lpstr>
      <vt:lpstr>Command-line Arguments</vt:lpstr>
      <vt:lpstr>Argument to main</vt:lpstr>
      <vt:lpstr>argc and argv</vt:lpstr>
      <vt:lpstr>수행 방법: MSDOS 창 이용</vt:lpstr>
      <vt:lpstr>수행 방법: 실행 파일의 속성 이용</vt:lpstr>
      <vt:lpstr>수행 방법 : Visual studio에서 실행</vt:lpstr>
      <vt:lpstr>예제소스</vt:lpstr>
    </vt:vector>
  </TitlesOfParts>
  <Company>BlackEdition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박규민</cp:lastModifiedBy>
  <cp:revision>460</cp:revision>
  <dcterms:created xsi:type="dcterms:W3CDTF">2009-05-29T08:22:21Z</dcterms:created>
  <dcterms:modified xsi:type="dcterms:W3CDTF">2021-03-11T01:42:39Z</dcterms:modified>
</cp:coreProperties>
</file>