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3"/>
    <p:sldMasterId id="214748368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 Condensed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boldItalic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Condensed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Condensed-italic.fntdata"/><Relationship Id="rId6" Type="http://schemas.openxmlformats.org/officeDocument/2006/relationships/slide" Target="slides/slide1.xml"/><Relationship Id="rId18" Type="http://schemas.openxmlformats.org/officeDocument/2006/relationships/font" Target="fonts/RobotoCondense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f924e4f3e_2_1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4f924e4f3e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29cc9ef1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529cc9ef1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f07c056ee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4f07c056ee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010a805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5010a805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010a8059d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5010a8059d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22d3894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522d3894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0638f1b6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50638f1b6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22d821e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522d821e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f1081b2f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4f1081b2f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6018850" y="1146775"/>
            <a:ext cx="2453700" cy="165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441075" y="3838375"/>
            <a:ext cx="5109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 1">
  <p:cSld name="TITLE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ctrTitle"/>
          </p:nvPr>
        </p:nvSpPr>
        <p:spPr>
          <a:xfrm>
            <a:off x="5048500" y="1289275"/>
            <a:ext cx="3528300" cy="16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1" type="subTitle"/>
          </p:nvPr>
        </p:nvSpPr>
        <p:spPr>
          <a:xfrm>
            <a:off x="5055000" y="3614425"/>
            <a:ext cx="3528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6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 1 1">
  <p:cSld name="TITLE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ctrTitle"/>
          </p:nvPr>
        </p:nvSpPr>
        <p:spPr>
          <a:xfrm>
            <a:off x="5974450" y="910400"/>
            <a:ext cx="2575200" cy="1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subTitle"/>
          </p:nvPr>
        </p:nvSpPr>
        <p:spPr>
          <a:xfrm>
            <a:off x="5953500" y="2836400"/>
            <a:ext cx="26298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7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7"/>
          <p:cNvSpPr txBox="1"/>
          <p:nvPr>
            <p:ph idx="2" type="subTitle"/>
          </p:nvPr>
        </p:nvSpPr>
        <p:spPr>
          <a:xfrm>
            <a:off x="491075" y="4087375"/>
            <a:ext cx="2629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000"/>
              <a:buNone/>
              <a:defRPr sz="1000">
                <a:solidFill>
                  <a:srgbClr val="CC412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Picture Layout">
  <p:cSld name="TITLE_AND_BODY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b="1">
                <a:solidFill>
                  <a:srgbClr val="CC412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8"/>
          <p:cNvSpPr/>
          <p:nvPr/>
        </p:nvSpPr>
        <p:spPr>
          <a:xfrm>
            <a:off x="544926" y="499667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8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8"/>
          <p:cNvSpPr txBox="1"/>
          <p:nvPr>
            <p:ph idx="1" type="subTitle"/>
          </p:nvPr>
        </p:nvSpPr>
        <p:spPr>
          <a:xfrm>
            <a:off x="447850" y="1502250"/>
            <a:ext cx="3705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8" name="Google Shape;78;p18"/>
          <p:cNvSpPr txBox="1"/>
          <p:nvPr>
            <p:ph idx="2" type="subTitle"/>
          </p:nvPr>
        </p:nvSpPr>
        <p:spPr>
          <a:xfrm>
            <a:off x="4910650" y="2981525"/>
            <a:ext cx="3734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ight Text and Three Picture ">
  <p:cSld name="TITLE_1_1_2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ctrTitle"/>
          </p:nvPr>
        </p:nvSpPr>
        <p:spPr>
          <a:xfrm>
            <a:off x="4813550" y="651425"/>
            <a:ext cx="35925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81" name="Google Shape;81;p19"/>
          <p:cNvSpPr txBox="1"/>
          <p:nvPr>
            <p:ph idx="1" type="subTitle"/>
          </p:nvPr>
        </p:nvSpPr>
        <p:spPr>
          <a:xfrm>
            <a:off x="4820325" y="1565225"/>
            <a:ext cx="3585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9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4922055" y="513238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ragraph Right And Picture Left ">
  <p:cSld name="TITLE_AND_BODY_1_2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b="1">
                <a:solidFill>
                  <a:srgbClr val="CC412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20"/>
          <p:cNvSpPr/>
          <p:nvPr/>
        </p:nvSpPr>
        <p:spPr>
          <a:xfrm>
            <a:off x="544926" y="499667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0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0"/>
          <p:cNvSpPr txBox="1"/>
          <p:nvPr>
            <p:ph idx="1" type="subTitle"/>
          </p:nvPr>
        </p:nvSpPr>
        <p:spPr>
          <a:xfrm>
            <a:off x="4858500" y="1924850"/>
            <a:ext cx="3406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ragraph Left And Picture Right">
  <p:cSld name="TITLE_AND_BODY_1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b="1">
                <a:solidFill>
                  <a:srgbClr val="CC412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21"/>
          <p:cNvSpPr/>
          <p:nvPr/>
        </p:nvSpPr>
        <p:spPr>
          <a:xfrm>
            <a:off x="544926" y="499667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1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1"/>
          <p:cNvSpPr txBox="1"/>
          <p:nvPr>
            <p:ph idx="1" type="subTitle"/>
          </p:nvPr>
        </p:nvSpPr>
        <p:spPr>
          <a:xfrm>
            <a:off x="759989" y="1924850"/>
            <a:ext cx="3406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 Paragraph">
  <p:cSld name="TITLE_AND_BODY_1_2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b="1">
                <a:solidFill>
                  <a:srgbClr val="CC412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22"/>
          <p:cNvSpPr/>
          <p:nvPr/>
        </p:nvSpPr>
        <p:spPr>
          <a:xfrm>
            <a:off x="544926" y="499667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2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2"/>
          <p:cNvSpPr txBox="1"/>
          <p:nvPr>
            <p:ph idx="1" type="subTitle"/>
          </p:nvPr>
        </p:nvSpPr>
        <p:spPr>
          <a:xfrm>
            <a:off x="4858500" y="1924850"/>
            <a:ext cx="3406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3" name="Google Shape;103;p22"/>
          <p:cNvSpPr txBox="1"/>
          <p:nvPr>
            <p:ph idx="2" type="subTitle"/>
          </p:nvPr>
        </p:nvSpPr>
        <p:spPr>
          <a:xfrm>
            <a:off x="759989" y="1924850"/>
            <a:ext cx="3406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2">
  <p:cSld name="TITLE_AND_BODY_2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437650" y="527600"/>
            <a:ext cx="8268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>
                <a:solidFill>
                  <a:srgbClr val="CC412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3"/>
          <p:cNvSpPr/>
          <p:nvPr/>
        </p:nvSpPr>
        <p:spPr>
          <a:xfrm>
            <a:off x="544926" y="513238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3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Font typeface="Roboto Slab"/>
              <a:buNone/>
              <a:defRPr b="1">
                <a:solidFill>
                  <a:srgbClr val="CC412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4"/>
          <p:cNvSpPr/>
          <p:nvPr/>
        </p:nvSpPr>
        <p:spPr>
          <a:xfrm>
            <a:off x="544926" y="499667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4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25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437650" y="527600"/>
            <a:ext cx="82686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>
                <a:solidFill>
                  <a:srgbClr val="CC412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442500" y="1574275"/>
            <a:ext cx="8259000" cy="2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20" name="Google Shape;12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6"/>
          <p:cNvSpPr/>
          <p:nvPr/>
        </p:nvSpPr>
        <p:spPr>
          <a:xfrm>
            <a:off x="544926" y="513238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6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437650" y="1587825"/>
            <a:ext cx="4023900" cy="27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25" name="Google Shape;125;p27"/>
          <p:cNvSpPr txBox="1"/>
          <p:nvPr>
            <p:ph idx="2" type="body"/>
          </p:nvPr>
        </p:nvSpPr>
        <p:spPr>
          <a:xfrm>
            <a:off x="4799325" y="1587825"/>
            <a:ext cx="3795300" cy="27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26" name="Google Shape;12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7"/>
          <p:cNvSpPr txBox="1"/>
          <p:nvPr>
            <p:ph type="title"/>
          </p:nvPr>
        </p:nvSpPr>
        <p:spPr>
          <a:xfrm>
            <a:off x="437650" y="527600"/>
            <a:ext cx="8268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b="1">
                <a:solidFill>
                  <a:srgbClr val="CC412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27"/>
          <p:cNvSpPr/>
          <p:nvPr/>
        </p:nvSpPr>
        <p:spPr>
          <a:xfrm>
            <a:off x="544926" y="513238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7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2" name="Google Shape;132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3" name="Google Shape;13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6" name="Google Shape;13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2" name="Google Shape;142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3" name="Google Shape;14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6" name="Google Shape;14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0" name="Google Shape;150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1" name="Google Shape;151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55" name="Google Shape;15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9" name="Google Shape;15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23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b="0" i="0" sz="2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xodKPUWdyhC7x0wFlC6ZA7wCb6_NWMV8/view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6"/>
          <p:cNvSpPr/>
          <p:nvPr/>
        </p:nvSpPr>
        <p:spPr>
          <a:xfrm>
            <a:off x="526100" y="4105825"/>
            <a:ext cx="511500" cy="511500"/>
          </a:xfrm>
          <a:prstGeom prst="round2DiagRect">
            <a:avLst>
              <a:gd fmla="val 0" name="adj1"/>
              <a:gd fmla="val 24301" name="adj2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6"/>
          <p:cNvSpPr/>
          <p:nvPr/>
        </p:nvSpPr>
        <p:spPr>
          <a:xfrm>
            <a:off x="5647625" y="526050"/>
            <a:ext cx="2958900" cy="4091400"/>
          </a:xfrm>
          <a:prstGeom prst="frame">
            <a:avLst>
              <a:gd fmla="val 2221" name="adj1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6"/>
          <p:cNvSpPr/>
          <p:nvPr/>
        </p:nvSpPr>
        <p:spPr>
          <a:xfrm>
            <a:off x="6100600" y="942375"/>
            <a:ext cx="701400" cy="6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36"/>
          <p:cNvCxnSpPr/>
          <p:nvPr/>
        </p:nvCxnSpPr>
        <p:spPr>
          <a:xfrm>
            <a:off x="964400" y="4237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6"/>
          <p:cNvSpPr txBox="1"/>
          <p:nvPr>
            <p:ph type="ctrTitle"/>
          </p:nvPr>
        </p:nvSpPr>
        <p:spPr>
          <a:xfrm>
            <a:off x="6018850" y="1146775"/>
            <a:ext cx="2453700" cy="24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lt1"/>
                </a:solidFill>
              </a:rPr>
              <a:t>BATALOG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400">
                <a:solidFill>
                  <a:schemeClr val="lt1"/>
                </a:solidFill>
              </a:rPr>
              <a:t>Progress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400">
                <a:solidFill>
                  <a:schemeClr val="lt1"/>
                </a:solidFill>
              </a:rPr>
              <a:t>Report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400">
                <a:solidFill>
                  <a:schemeClr val="lt1"/>
                </a:solidFill>
              </a:rPr>
              <a:t>#2.3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71" name="Google Shape;171;p36"/>
          <p:cNvSpPr txBox="1"/>
          <p:nvPr>
            <p:ph idx="1" type="subTitle"/>
          </p:nvPr>
        </p:nvSpPr>
        <p:spPr>
          <a:xfrm>
            <a:off x="410575" y="3888925"/>
            <a:ext cx="51096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Group</a:t>
            </a: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Members:</a:t>
            </a:r>
            <a:endParaRPr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Hadi S. </a:t>
            </a: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( h_soufi) | </a:t>
            </a: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David M. </a:t>
            </a: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(dlmassey) 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Rahim I. </a:t>
            </a: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(r_iqbal) | </a:t>
            </a: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Kevin K. </a:t>
            </a: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(knkeoma</a:t>
            </a: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l</a:t>
            </a: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)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Thien L.</a:t>
            </a: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(t_le)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72" name="Google Shape;17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050" y="4164775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22222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37"/>
          <p:cNvSpPr txBox="1"/>
          <p:nvPr>
            <p:ph type="ctrTitle"/>
          </p:nvPr>
        </p:nvSpPr>
        <p:spPr>
          <a:xfrm>
            <a:off x="4828025" y="76200"/>
            <a:ext cx="68508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800">
                <a:solidFill>
                  <a:srgbClr val="FFFFFF"/>
                </a:solidFill>
              </a:rPr>
              <a:t>User signup, and login demo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79" name="Google Shape;179;p37" title="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150" y="704850"/>
            <a:ext cx="8724000" cy="41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8"/>
          <p:cNvSpPr/>
          <p:nvPr/>
        </p:nvSpPr>
        <p:spPr>
          <a:xfrm>
            <a:off x="6789700" y="4194325"/>
            <a:ext cx="2192700" cy="862500"/>
          </a:xfrm>
          <a:prstGeom prst="frame">
            <a:avLst>
              <a:gd fmla="val 2221" name="adj1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1400" u="none" cap="none" strike="noStrike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8"/>
          <p:cNvSpPr txBox="1"/>
          <p:nvPr>
            <p:ph idx="12" type="sldNum"/>
          </p:nvPr>
        </p:nvSpPr>
        <p:spPr>
          <a:xfrm>
            <a:off x="8433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38"/>
          <p:cNvSpPr txBox="1"/>
          <p:nvPr>
            <p:ph type="ctrTitle"/>
          </p:nvPr>
        </p:nvSpPr>
        <p:spPr>
          <a:xfrm>
            <a:off x="6869950" y="4309825"/>
            <a:ext cx="20322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lt1"/>
                </a:solidFill>
              </a:rPr>
              <a:t>CNN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8" name="Google Shape;18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41592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8"/>
          <p:cNvSpPr txBox="1"/>
          <p:nvPr/>
        </p:nvSpPr>
        <p:spPr>
          <a:xfrm>
            <a:off x="0" y="4159200"/>
            <a:ext cx="66294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Created Restore CNN function to work with a single image and array of images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Recreated Test/Train CNN to work with an array of images &amp; caused OOM error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Continued to test CNN models to increase accuracy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9"/>
          <p:cNvSpPr/>
          <p:nvPr/>
        </p:nvSpPr>
        <p:spPr>
          <a:xfrm>
            <a:off x="6789700" y="3298950"/>
            <a:ext cx="2192700" cy="862500"/>
          </a:xfrm>
          <a:prstGeom prst="frame">
            <a:avLst>
              <a:gd fmla="val 2221" name="adj1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1400" u="none" cap="none" strike="noStrike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9"/>
          <p:cNvSpPr/>
          <p:nvPr/>
        </p:nvSpPr>
        <p:spPr>
          <a:xfrm>
            <a:off x="6907908" y="4194317"/>
            <a:ext cx="419100" cy="2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9"/>
          <p:cNvSpPr txBox="1"/>
          <p:nvPr>
            <p:ph idx="12" type="sldNum"/>
          </p:nvPr>
        </p:nvSpPr>
        <p:spPr>
          <a:xfrm>
            <a:off x="8433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9"/>
          <p:cNvSpPr txBox="1"/>
          <p:nvPr>
            <p:ph type="ctrTitle"/>
          </p:nvPr>
        </p:nvSpPr>
        <p:spPr>
          <a:xfrm>
            <a:off x="6942096" y="3298955"/>
            <a:ext cx="21078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lt1"/>
                </a:solidFill>
              </a:rPr>
              <a:t>CNN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9" name="Google Shape;19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31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182300"/>
            <a:ext cx="9144000" cy="19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0"/>
          <p:cNvSpPr/>
          <p:nvPr/>
        </p:nvSpPr>
        <p:spPr>
          <a:xfrm>
            <a:off x="127775" y="61675"/>
            <a:ext cx="3364200" cy="494400"/>
          </a:xfrm>
          <a:prstGeom prst="frame">
            <a:avLst>
              <a:gd fmla="val 2221" name="adj1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0"/>
          <p:cNvSpPr/>
          <p:nvPr/>
        </p:nvSpPr>
        <p:spPr>
          <a:xfrm>
            <a:off x="214033" y="477767"/>
            <a:ext cx="419100" cy="2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0"/>
          <p:cNvSpPr txBox="1"/>
          <p:nvPr>
            <p:ph type="ctrTitle"/>
          </p:nvPr>
        </p:nvSpPr>
        <p:spPr>
          <a:xfrm>
            <a:off x="127775" y="61675"/>
            <a:ext cx="33642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200">
                <a:solidFill>
                  <a:schemeClr val="lt1"/>
                </a:solidFill>
              </a:rPr>
              <a:t>Database API Progress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5263" y="266700"/>
            <a:ext cx="4810125" cy="46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0"/>
          <p:cNvSpPr txBox="1"/>
          <p:nvPr>
            <p:ph type="ctrTitle"/>
          </p:nvPr>
        </p:nvSpPr>
        <p:spPr>
          <a:xfrm>
            <a:off x="127775" y="897000"/>
            <a:ext cx="3364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Command-line testing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DB API output →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Handling PNG images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Later on: working with actual tables in DB; handling user reg info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1" name="Google Shape;211;p40"/>
          <p:cNvSpPr txBox="1"/>
          <p:nvPr/>
        </p:nvSpPr>
        <p:spPr>
          <a:xfrm>
            <a:off x="127775" y="3003500"/>
            <a:ext cx="3277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Django’s intrinsic DB API</a:t>
            </a:r>
            <a:endParaRPr b="1" sz="18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Char char="●"/>
            </a:pPr>
            <a:r>
              <a:rPr b="1" lang="en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models.py → tables</a:t>
            </a:r>
            <a:endParaRPr b="1" sz="18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Char char="●"/>
            </a:pPr>
            <a:r>
              <a:rPr b="1" lang="en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Python shell w/in cmd</a:t>
            </a:r>
            <a:endParaRPr b="1" sz="18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●"/>
            </a:pPr>
            <a:r>
              <a:rPr b="1"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Possible incorporate my API?</a:t>
            </a:r>
            <a:endParaRPr b="1"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/>
          <p:nvPr/>
        </p:nvSpPr>
        <p:spPr>
          <a:xfrm>
            <a:off x="2815825" y="-22300"/>
            <a:ext cx="5184300" cy="4980600"/>
          </a:xfrm>
          <a:prstGeom prst="flowChartConnector">
            <a:avLst/>
          </a:prstGeom>
          <a:solidFill>
            <a:srgbClr val="000000">
              <a:alpha val="788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1"/>
          <p:cNvSpPr/>
          <p:nvPr/>
        </p:nvSpPr>
        <p:spPr>
          <a:xfrm>
            <a:off x="175950" y="3314150"/>
            <a:ext cx="2739900" cy="1610400"/>
          </a:xfrm>
          <a:prstGeom prst="rect">
            <a:avLst/>
          </a:prstGeom>
          <a:solidFill>
            <a:srgbClr val="222222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1"/>
          <p:cNvSpPr/>
          <p:nvPr/>
        </p:nvSpPr>
        <p:spPr>
          <a:xfrm>
            <a:off x="99750" y="132350"/>
            <a:ext cx="2549400" cy="656100"/>
          </a:xfrm>
          <a:prstGeom prst="frame">
            <a:avLst>
              <a:gd fmla="val 2221" name="adj1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1"/>
          <p:cNvSpPr/>
          <p:nvPr/>
        </p:nvSpPr>
        <p:spPr>
          <a:xfrm>
            <a:off x="206033" y="675517"/>
            <a:ext cx="419100" cy="2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1"/>
          <p:cNvSpPr txBox="1"/>
          <p:nvPr>
            <p:ph type="ctrTitle"/>
          </p:nvPr>
        </p:nvSpPr>
        <p:spPr>
          <a:xfrm>
            <a:off x="99750" y="170700"/>
            <a:ext cx="18813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400">
                <a:solidFill>
                  <a:schemeClr val="lt1"/>
                </a:solidFill>
              </a:rPr>
              <a:t>Live server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21" name="Google Shape;221;p41"/>
          <p:cNvSpPr txBox="1"/>
          <p:nvPr>
            <p:ph type="ctrTitle"/>
          </p:nvPr>
        </p:nvSpPr>
        <p:spPr>
          <a:xfrm>
            <a:off x="313900" y="3469725"/>
            <a:ext cx="2646300" cy="13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800">
                <a:solidFill>
                  <a:srgbClr val="CC4125"/>
                </a:solidFill>
              </a:rPr>
              <a:t>Requirements</a:t>
            </a:r>
            <a:endParaRPr sz="1800">
              <a:solidFill>
                <a:srgbClr val="CC4125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800"/>
              <a:buAutoNum type="arabicPeriod"/>
            </a:pPr>
            <a:r>
              <a:rPr lang="en" sz="1800">
                <a:solidFill>
                  <a:srgbClr val="CC4125"/>
                </a:solidFill>
              </a:rPr>
              <a:t>24/7 live access</a:t>
            </a:r>
            <a:endParaRPr sz="1800">
              <a:solidFill>
                <a:srgbClr val="CC4125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800"/>
              <a:buAutoNum type="arabicPeriod"/>
            </a:pPr>
            <a:r>
              <a:rPr lang="en" sz="1800">
                <a:solidFill>
                  <a:srgbClr val="CC4125"/>
                </a:solidFill>
              </a:rPr>
              <a:t>&gt;10GB of storage</a:t>
            </a:r>
            <a:endParaRPr sz="1800">
              <a:solidFill>
                <a:srgbClr val="CC4125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800"/>
              <a:buAutoNum type="arabicPeriod"/>
            </a:pPr>
            <a:r>
              <a:rPr lang="en" sz="1800">
                <a:solidFill>
                  <a:srgbClr val="CC4125"/>
                </a:solidFill>
              </a:rPr>
              <a:t>Low end specs</a:t>
            </a:r>
            <a:endParaRPr sz="1800">
              <a:solidFill>
                <a:srgbClr val="CC412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2" name="Google Shape;222;p41"/>
          <p:cNvSpPr txBox="1"/>
          <p:nvPr>
            <p:ph type="ctrTitle"/>
          </p:nvPr>
        </p:nvSpPr>
        <p:spPr>
          <a:xfrm>
            <a:off x="4112375" y="3470613"/>
            <a:ext cx="3189900" cy="13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Web-Hosting Company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Get what you pay for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Research important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Powerful features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3" name="Google Shape;223;p41"/>
          <p:cNvSpPr txBox="1"/>
          <p:nvPr>
            <p:ph type="ctrTitle"/>
          </p:nvPr>
        </p:nvSpPr>
        <p:spPr>
          <a:xfrm>
            <a:off x="5244575" y="672225"/>
            <a:ext cx="3189900" cy="13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Personal server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Inexpensive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Flexible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 u="sng">
                <a:solidFill>
                  <a:srgbClr val="FFFFFF"/>
                </a:solidFill>
              </a:rPr>
              <a:t>High maintenance</a:t>
            </a:r>
            <a:endParaRPr sz="1800" u="sng">
              <a:solidFill>
                <a:srgbClr val="FFFFFF"/>
              </a:solidFill>
            </a:endParaRPr>
          </a:p>
        </p:txBody>
      </p:sp>
      <p:sp>
        <p:nvSpPr>
          <p:cNvPr id="224" name="Google Shape;224;p41"/>
          <p:cNvSpPr txBox="1"/>
          <p:nvPr>
            <p:ph type="ctrTitle"/>
          </p:nvPr>
        </p:nvSpPr>
        <p:spPr>
          <a:xfrm>
            <a:off x="3023450" y="1840050"/>
            <a:ext cx="3189900" cy="13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UNCG Virtual Server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Reliable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Payment plans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Project appropriate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22222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2"/>
          <p:cNvSpPr txBox="1"/>
          <p:nvPr>
            <p:ph type="title"/>
          </p:nvPr>
        </p:nvSpPr>
        <p:spPr>
          <a:xfrm>
            <a:off x="285250" y="579250"/>
            <a:ext cx="24477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>
                <a:solidFill>
                  <a:schemeClr val="lt1"/>
                </a:solidFill>
              </a:rPr>
              <a:t>Scrum Sprint 6 </a:t>
            </a:r>
            <a:endParaRPr sz="2500"/>
          </a:p>
        </p:txBody>
      </p:sp>
      <p:pic>
        <p:nvPicPr>
          <p:cNvPr id="231" name="Google Shape;23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069" y="0"/>
            <a:ext cx="4317354" cy="34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491198"/>
            <a:ext cx="9144000" cy="1652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22222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43"/>
          <p:cNvSpPr txBox="1"/>
          <p:nvPr>
            <p:ph type="title"/>
          </p:nvPr>
        </p:nvSpPr>
        <p:spPr>
          <a:xfrm>
            <a:off x="285250" y="579250"/>
            <a:ext cx="24477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>
                <a:solidFill>
                  <a:schemeClr val="lt1"/>
                </a:solidFill>
              </a:rPr>
              <a:t>Scrum Sprint 7 </a:t>
            </a:r>
            <a:endParaRPr sz="2500"/>
          </a:p>
        </p:txBody>
      </p:sp>
      <p:pic>
        <p:nvPicPr>
          <p:cNvPr id="239" name="Google Shape;23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42723"/>
            <a:ext cx="4591174" cy="1900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1175" y="0"/>
            <a:ext cx="4552824" cy="36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3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4"/>
          <p:cNvSpPr/>
          <p:nvPr/>
        </p:nvSpPr>
        <p:spPr>
          <a:xfrm>
            <a:off x="526100" y="4105825"/>
            <a:ext cx="511500" cy="511500"/>
          </a:xfrm>
          <a:prstGeom prst="round2DiagRect">
            <a:avLst>
              <a:gd fmla="val 0" name="adj1"/>
              <a:gd fmla="val 24301" name="adj2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4"/>
          <p:cNvSpPr/>
          <p:nvPr/>
        </p:nvSpPr>
        <p:spPr>
          <a:xfrm>
            <a:off x="5647625" y="526050"/>
            <a:ext cx="2958900" cy="4091400"/>
          </a:xfrm>
          <a:prstGeom prst="frame">
            <a:avLst>
              <a:gd fmla="val 2221" name="adj1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4"/>
          <p:cNvSpPr/>
          <p:nvPr/>
        </p:nvSpPr>
        <p:spPr>
          <a:xfrm>
            <a:off x="6100600" y="942375"/>
            <a:ext cx="701400" cy="6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p44"/>
          <p:cNvCxnSpPr/>
          <p:nvPr/>
        </p:nvCxnSpPr>
        <p:spPr>
          <a:xfrm>
            <a:off x="964400" y="4237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" name="Google Shape;25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44"/>
          <p:cNvSpPr txBox="1"/>
          <p:nvPr>
            <p:ph type="ctrTitle"/>
          </p:nvPr>
        </p:nvSpPr>
        <p:spPr>
          <a:xfrm>
            <a:off x="6018850" y="1146775"/>
            <a:ext cx="2453700" cy="24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lt1"/>
                </a:solidFill>
              </a:rPr>
              <a:t>BATALOG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400">
                <a:solidFill>
                  <a:schemeClr val="lt1"/>
                </a:solidFill>
              </a:rPr>
              <a:t>Progress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400">
                <a:solidFill>
                  <a:schemeClr val="lt1"/>
                </a:solidFill>
              </a:rPr>
              <a:t>Report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400">
                <a:solidFill>
                  <a:schemeClr val="lt1"/>
                </a:solidFill>
              </a:rPr>
              <a:t>#2.3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52" name="Google Shape;252;p44"/>
          <p:cNvSpPr txBox="1"/>
          <p:nvPr>
            <p:ph idx="1" type="subTitle"/>
          </p:nvPr>
        </p:nvSpPr>
        <p:spPr>
          <a:xfrm>
            <a:off x="410575" y="3888925"/>
            <a:ext cx="51096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Group Members:</a:t>
            </a:r>
            <a:endParaRPr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Hadi S. </a:t>
            </a: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( h_soufi) | </a:t>
            </a: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David M. </a:t>
            </a: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(dlmassey) 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Rahim I. </a:t>
            </a: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(r_iqbal) | </a:t>
            </a: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Kevin K. </a:t>
            </a: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(knkeomal)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Thien L.</a:t>
            </a: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(t_le)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53" name="Google Shape;25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050" y="4164775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4"/>
          <p:cNvSpPr txBox="1"/>
          <p:nvPr>
            <p:ph type="ctrTitle"/>
          </p:nvPr>
        </p:nvSpPr>
        <p:spPr>
          <a:xfrm>
            <a:off x="1037600" y="1008375"/>
            <a:ext cx="2453700" cy="24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lt1"/>
                </a:solidFill>
              </a:rPr>
              <a:t>Thank you!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