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817C-0E2B-44B1-85A4-349C6B955E46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1AC0-1F2C-4835-ADAA-48CFB9038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26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817C-0E2B-44B1-85A4-349C6B955E46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1AC0-1F2C-4835-ADAA-48CFB9038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48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817C-0E2B-44B1-85A4-349C6B955E46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1AC0-1F2C-4835-ADAA-48CFB9038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098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817C-0E2B-44B1-85A4-349C6B955E46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1AC0-1F2C-4835-ADAA-48CFB9038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50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817C-0E2B-44B1-85A4-349C6B955E46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1AC0-1F2C-4835-ADAA-48CFB9038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0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817C-0E2B-44B1-85A4-349C6B955E46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1AC0-1F2C-4835-ADAA-48CFB9038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7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817C-0E2B-44B1-85A4-349C6B955E46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1AC0-1F2C-4835-ADAA-48CFB9038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99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817C-0E2B-44B1-85A4-349C6B955E46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1AC0-1F2C-4835-ADAA-48CFB9038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78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817C-0E2B-44B1-85A4-349C6B955E46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1AC0-1F2C-4835-ADAA-48CFB9038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91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817C-0E2B-44B1-85A4-349C6B955E46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1AC0-1F2C-4835-ADAA-48CFB9038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685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817C-0E2B-44B1-85A4-349C6B955E46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1AC0-1F2C-4835-ADAA-48CFB9038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28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2817C-0E2B-44B1-85A4-349C6B955E46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1AC0-1F2C-4835-ADAA-48CFB9038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0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204742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7200" dirty="0" smtClean="0"/>
              <a:t>배열</a:t>
            </a:r>
            <a:r>
              <a:rPr lang="en-US" altLang="ko-KR" sz="7200" dirty="0" smtClean="0"/>
              <a:t>(Array) </a:t>
            </a:r>
            <a:r>
              <a:rPr lang="ko-KR" altLang="en-US" sz="7200" dirty="0" smtClean="0"/>
              <a:t>기본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14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93273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배열이란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41883"/>
            <a:ext cx="10515600" cy="2556906"/>
          </a:xfrm>
        </p:spPr>
        <p:txBody>
          <a:bodyPr/>
          <a:lstStyle/>
          <a:p>
            <a:r>
              <a:rPr lang="ko-KR" altLang="en-US" dirty="0" smtClean="0"/>
              <a:t> </a:t>
            </a:r>
            <a:r>
              <a:rPr lang="ko-KR" altLang="en-US" sz="2400" dirty="0" err="1" smtClean="0"/>
              <a:t>자료형이</a:t>
            </a:r>
            <a:r>
              <a:rPr lang="ko-KR" altLang="en-US" sz="2400" dirty="0" smtClean="0"/>
              <a:t> 같은 다수의 변수를 효율적으로 관리하기 위한 </a:t>
            </a:r>
            <a:r>
              <a:rPr lang="ko-KR" altLang="en-US" sz="2400" dirty="0" err="1" smtClean="0"/>
              <a:t>자료형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 </a:t>
            </a:r>
            <a:r>
              <a:rPr lang="ko-KR" altLang="en-US" sz="2400" dirty="0" smtClean="0"/>
              <a:t>효율적인 관리란 </a:t>
            </a:r>
            <a:r>
              <a:rPr lang="ko-KR" altLang="en-US" sz="2400" dirty="0" err="1" smtClean="0"/>
              <a:t>데이터을</a:t>
            </a:r>
            <a:r>
              <a:rPr lang="ko-KR" altLang="en-US" sz="2400" dirty="0" smtClean="0"/>
              <a:t> 읽고 쓰기 용이하다는 의미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 </a:t>
            </a:r>
            <a:r>
              <a:rPr lang="ko-KR" altLang="en-US" sz="2400" dirty="0" smtClean="0"/>
              <a:t>우리가 아는 모든 </a:t>
            </a:r>
            <a:r>
              <a:rPr lang="ko-KR" altLang="en-US" sz="2400" dirty="0" err="1" smtClean="0"/>
              <a:t>자료형은</a:t>
            </a:r>
            <a:r>
              <a:rPr lang="ko-KR" altLang="en-US" sz="2400" dirty="0" smtClean="0"/>
              <a:t> 모두 배열로 사용이 가능</a:t>
            </a:r>
            <a:endParaRPr lang="en-US" altLang="ko-KR" sz="2400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4712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/>
              <a:t>배열을 사용하는 이유</a:t>
            </a:r>
            <a:endParaRPr lang="ko-KR" altLang="en-US" sz="36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4524960"/>
            <a:ext cx="10515600" cy="17399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900" dirty="0" err="1" smtClean="0"/>
              <a:t>Int</a:t>
            </a:r>
            <a:r>
              <a:rPr lang="ko-KR" altLang="en-US" sz="1900" dirty="0" smtClean="0"/>
              <a:t>형 변수 </a:t>
            </a:r>
            <a:r>
              <a:rPr lang="en-US" altLang="ko-KR" sz="1900" dirty="0" smtClean="0"/>
              <a:t>100</a:t>
            </a:r>
            <a:r>
              <a:rPr lang="ko-KR" altLang="en-US" sz="1900" dirty="0" smtClean="0"/>
              <a:t>개를 선언하고 사용한다고 해보자</a:t>
            </a:r>
            <a:r>
              <a:rPr lang="en-US" altLang="ko-KR" sz="1900" dirty="0" smtClean="0"/>
              <a:t>. </a:t>
            </a:r>
            <a:r>
              <a:rPr lang="ko-KR" altLang="en-US" sz="1900" dirty="0" smtClean="0"/>
              <a:t>변수 </a:t>
            </a:r>
            <a:r>
              <a:rPr lang="en-US" altLang="ko-KR" sz="1900" dirty="0" smtClean="0"/>
              <a:t>100</a:t>
            </a:r>
            <a:r>
              <a:rPr lang="ko-KR" altLang="en-US" sz="1900" dirty="0" smtClean="0"/>
              <a:t>개를 타이핑 한다는 것도 문제이고</a:t>
            </a:r>
            <a:r>
              <a:rPr lang="en-US" altLang="ko-KR" sz="1900" dirty="0" smtClean="0"/>
              <a:t>, 100</a:t>
            </a:r>
            <a:r>
              <a:rPr lang="ko-KR" altLang="en-US" sz="1900" dirty="0" smtClean="0"/>
              <a:t>개의 변수에 각각 다른 </a:t>
            </a:r>
            <a:r>
              <a:rPr lang="ko-KR" altLang="en-US" sz="1900" dirty="0" err="1" smtClean="0"/>
              <a:t>변수명을</a:t>
            </a:r>
            <a:r>
              <a:rPr lang="ko-KR" altLang="en-US" sz="1900" dirty="0" smtClean="0"/>
              <a:t> 주는 것도 쉬운 일이 아니다</a:t>
            </a:r>
            <a:r>
              <a:rPr lang="en-US" altLang="ko-KR" sz="1900" dirty="0" smtClean="0"/>
              <a:t>. </a:t>
            </a:r>
            <a:r>
              <a:rPr lang="ko-KR" altLang="en-US" sz="1900" dirty="0" smtClean="0"/>
              <a:t>또한</a:t>
            </a:r>
            <a:r>
              <a:rPr lang="en-US" altLang="ko-KR" sz="1900" dirty="0" smtClean="0"/>
              <a:t>, </a:t>
            </a:r>
            <a:r>
              <a:rPr lang="en-US" altLang="ko-KR" sz="1900" dirty="0" smtClean="0"/>
              <a:t>100</a:t>
            </a:r>
            <a:r>
              <a:rPr lang="ko-KR" altLang="en-US" sz="1900" dirty="0" smtClean="0"/>
              <a:t>개의 </a:t>
            </a:r>
            <a:r>
              <a:rPr lang="ko-KR" altLang="en-US" sz="1900" dirty="0" err="1" smtClean="0"/>
              <a:t>변수명을</a:t>
            </a:r>
            <a:r>
              <a:rPr lang="ko-KR" altLang="en-US" sz="1900" dirty="0" smtClean="0"/>
              <a:t> 기억하는 것도 불가능에 가깝다</a:t>
            </a:r>
            <a:r>
              <a:rPr lang="en-US" altLang="ko-KR" sz="1900" dirty="0" smtClean="0"/>
              <a:t>. </a:t>
            </a:r>
            <a:r>
              <a:rPr lang="ko-KR" altLang="en-US" sz="1900" dirty="0" smtClean="0"/>
              <a:t>더욱이 </a:t>
            </a:r>
            <a:r>
              <a:rPr lang="en-US" altLang="ko-KR" sz="1900" dirty="0" smtClean="0"/>
              <a:t>100</a:t>
            </a:r>
            <a:r>
              <a:rPr lang="ko-KR" altLang="en-US" sz="1900" dirty="0" smtClean="0"/>
              <a:t>개의 변수를 선언했다고 해도</a:t>
            </a:r>
            <a:r>
              <a:rPr lang="en-US" altLang="ko-KR" sz="1900" dirty="0" smtClean="0"/>
              <a:t>, 100</a:t>
            </a:r>
            <a:r>
              <a:rPr lang="ko-KR" altLang="en-US" sz="1900" dirty="0" smtClean="0"/>
              <a:t>개의 변수에 들어간 수를 모두 </a:t>
            </a:r>
            <a:r>
              <a:rPr lang="en-US" altLang="ko-KR" sz="1900" dirty="0" smtClean="0"/>
              <a:t>+1 </a:t>
            </a:r>
            <a:r>
              <a:rPr lang="ko-KR" altLang="en-US" sz="1900" dirty="0" smtClean="0"/>
              <a:t>시킨다고 한다면</a:t>
            </a:r>
            <a:r>
              <a:rPr lang="en-US" altLang="ko-KR" sz="1900" dirty="0"/>
              <a:t> </a:t>
            </a:r>
            <a:r>
              <a:rPr lang="ko-KR" altLang="en-US" sz="1900" dirty="0" smtClean="0"/>
              <a:t>어떻게 해야 할까</a:t>
            </a:r>
            <a:r>
              <a:rPr lang="en-US" altLang="ko-KR" sz="1900" dirty="0" smtClean="0"/>
              <a:t>..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55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93273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000" dirty="0" smtClean="0"/>
              <a:t>배열의 선언 및 생성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41883"/>
            <a:ext cx="10515600" cy="25569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[]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array;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// </a:t>
            </a:r>
            <a:r>
              <a:rPr lang="ko-KR" altLang="en-US" sz="2400" dirty="0" smtClean="0"/>
              <a:t>정수를 담을 수 있는 이름이 </a:t>
            </a:r>
            <a:r>
              <a:rPr lang="en-US" altLang="ko-KR" sz="2400" dirty="0" smtClean="0"/>
              <a:t>array</a:t>
            </a:r>
            <a:r>
              <a:rPr lang="ko-KR" altLang="en-US" sz="2400" dirty="0" smtClean="0"/>
              <a:t>인 배열을 선언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a</a:t>
            </a:r>
            <a:r>
              <a:rPr lang="en-US" altLang="ko-KR" sz="2400" dirty="0" smtClean="0"/>
              <a:t>rray = new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[5]; // </a:t>
            </a:r>
            <a:r>
              <a:rPr lang="ko-KR" altLang="en-US" sz="2400" dirty="0" smtClean="0"/>
              <a:t>배열의 생성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배열은 초기화라 부르지 않는다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위의 문장을 통해 배열 </a:t>
            </a:r>
            <a:r>
              <a:rPr lang="en-US" altLang="ko-KR" sz="1600" dirty="0" smtClean="0"/>
              <a:t>array</a:t>
            </a:r>
            <a:r>
              <a:rPr lang="ko-KR" altLang="en-US" sz="1600" dirty="0" smtClean="0"/>
              <a:t>는 정수를 저장할 수 있는 공간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개를 생성한다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또한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생성된 공간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개를 모두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으로 초기화한다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정수형 배열은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으로 초기화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실수형</a:t>
            </a:r>
            <a:r>
              <a:rPr lang="ko-KR" altLang="en-US" sz="1600" dirty="0" smtClean="0"/>
              <a:t> 배열은 </a:t>
            </a:r>
            <a:r>
              <a:rPr lang="en-US" altLang="ko-KR" sz="1600" dirty="0" smtClean="0"/>
              <a:t>0.0</a:t>
            </a:r>
            <a:r>
              <a:rPr lang="ko-KR" altLang="en-US" sz="1600" dirty="0" smtClean="0"/>
              <a:t>으로 초기화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문자열 배열은 </a:t>
            </a:r>
            <a:r>
              <a:rPr lang="en-US" altLang="ko-KR" sz="1600" dirty="0" smtClean="0"/>
              <a:t>null</a:t>
            </a:r>
            <a:r>
              <a:rPr lang="ko-KR" altLang="en-US" sz="1600" dirty="0" smtClean="0"/>
              <a:t>로 초기화</a:t>
            </a:r>
            <a:endParaRPr lang="en-US" altLang="ko-KR" sz="16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4712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3877445"/>
            <a:ext cx="10515600" cy="17399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err="1"/>
              <a:t>i</a:t>
            </a:r>
            <a:r>
              <a:rPr lang="en-US" altLang="ko-KR" sz="2400" dirty="0" err="1" smtClean="0"/>
              <a:t>nt</a:t>
            </a:r>
            <a:r>
              <a:rPr lang="en-US" altLang="ko-KR" sz="2400" dirty="0" smtClean="0"/>
              <a:t>[] array = new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[5]; // </a:t>
            </a:r>
            <a:r>
              <a:rPr lang="ko-KR" altLang="en-US" sz="2400" dirty="0" smtClean="0"/>
              <a:t>배열의 선언과 생성을 동시에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String[] arr1 = new String[3]; </a:t>
            </a:r>
          </a:p>
          <a:p>
            <a:pPr marL="0" indent="0">
              <a:buNone/>
            </a:pPr>
            <a:r>
              <a:rPr lang="en-US" altLang="ko-KR" sz="2400" dirty="0" smtClean="0"/>
              <a:t>Double[] arr2 = new double[10];</a:t>
            </a:r>
          </a:p>
          <a:p>
            <a:pPr marL="0" indent="0">
              <a:buNone/>
            </a:pP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arr3[] = new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[3];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6347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93273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000" dirty="0" smtClean="0"/>
              <a:t>배열의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또 다른 초기화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41882"/>
            <a:ext cx="10515600" cy="4237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err="1"/>
              <a:t>i</a:t>
            </a:r>
            <a:r>
              <a:rPr lang="en-US" altLang="ko-KR" sz="2400" dirty="0" err="1" smtClean="0"/>
              <a:t>nt</a:t>
            </a:r>
            <a:r>
              <a:rPr lang="en-US" altLang="ko-KR" sz="2400" dirty="0" smtClean="0"/>
              <a:t>[] </a:t>
            </a:r>
            <a:r>
              <a:rPr lang="en-US" altLang="ko-KR" sz="2400" dirty="0" err="1" smtClean="0"/>
              <a:t>arr</a:t>
            </a:r>
            <a:r>
              <a:rPr lang="en-US" altLang="ko-KR" sz="2400" dirty="0" smtClean="0"/>
              <a:t> = new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[5];</a:t>
            </a:r>
          </a:p>
          <a:p>
            <a:pPr marL="0" indent="0">
              <a:buNone/>
            </a:pPr>
            <a:r>
              <a:rPr lang="ko-KR" altLang="en-US" sz="2400" dirty="0" smtClean="0"/>
              <a:t>위와 같이 배열을 선언하고 생성하면 정수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개를 저장할 공간이 만들어지고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각각 </a:t>
            </a:r>
            <a:r>
              <a:rPr lang="en-US" altLang="ko-KR" sz="2400" dirty="0" smtClean="0"/>
              <a:t>0</a:t>
            </a:r>
            <a:r>
              <a:rPr lang="ko-KR" altLang="en-US" sz="2400" dirty="0" smtClean="0"/>
              <a:t>으로 초기화가 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그렇다면 생성과 동시에 </a:t>
            </a:r>
            <a:r>
              <a:rPr lang="en-US" altLang="ko-KR" sz="2400" dirty="0" smtClean="0"/>
              <a:t>0</a:t>
            </a:r>
            <a:r>
              <a:rPr lang="ko-KR" altLang="en-US" sz="2400" dirty="0" smtClean="0"/>
              <a:t>이 아닌 다른 수로 초기화를 하기 위해선 어떻게 해야 할까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[] arr1 = {1, 2, 3};</a:t>
            </a:r>
          </a:p>
          <a:p>
            <a:pPr marL="0" indent="0">
              <a:buNone/>
            </a:pPr>
            <a:r>
              <a:rPr lang="en-US" altLang="ko-KR" sz="2400" dirty="0" smtClean="0"/>
              <a:t>String[] arr2 = {“</a:t>
            </a:r>
            <a:r>
              <a:rPr lang="en-US" altLang="ko-KR" sz="2400" dirty="0" err="1" smtClean="0"/>
              <a:t>aa</a:t>
            </a:r>
            <a:r>
              <a:rPr lang="en-US" altLang="ko-KR" sz="2400" dirty="0" smtClean="0"/>
              <a:t>”, “bb”, “cc”};</a:t>
            </a:r>
          </a:p>
          <a:p>
            <a:pPr marL="0" indent="0">
              <a:buNone/>
            </a:pPr>
            <a:r>
              <a:rPr lang="ko-KR" altLang="en-US" sz="2400" dirty="0" smtClean="0"/>
              <a:t>이렇게 사용하면 원하는 대로 초기화를 할 수 있으며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자바가 알아서 필요한 만큼 공간도 생성도 해준다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단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실무에서 이렇게 배열을 생성하는 것은 극히 드물다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하지만 꼭 기억해야 할 내용이다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4712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8468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93273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000" dirty="0" smtClean="0"/>
              <a:t>배열과 기본 </a:t>
            </a:r>
            <a:r>
              <a:rPr lang="ko-KR" altLang="en-US" sz="3000" dirty="0" err="1" smtClean="0"/>
              <a:t>자료형의</a:t>
            </a:r>
            <a:r>
              <a:rPr lang="ko-KR" altLang="en-US" sz="3000" dirty="0" smtClean="0"/>
              <a:t> 차이</a:t>
            </a:r>
            <a:r>
              <a:rPr lang="en-US" altLang="ko-KR" sz="3000" dirty="0" smtClean="0"/>
              <a:t>(1)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41882"/>
            <a:ext cx="10515600" cy="5349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[] </a:t>
            </a:r>
            <a:r>
              <a:rPr lang="en-US" altLang="ko-KR" sz="2400" dirty="0" err="1" smtClean="0"/>
              <a:t>arr</a:t>
            </a:r>
            <a:r>
              <a:rPr lang="en-US" altLang="ko-KR" sz="2400" dirty="0" smtClean="0"/>
              <a:t> = new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[5];</a:t>
            </a:r>
          </a:p>
          <a:p>
            <a:pPr marL="0" indent="0">
              <a:buNone/>
            </a:pPr>
            <a:r>
              <a:rPr lang="ko-KR" altLang="en-US" sz="2400" dirty="0" smtClean="0"/>
              <a:t>위의 코드 실행 결과를 아래와 같이 표현할 수 있다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  </a:t>
            </a:r>
            <a:r>
              <a:rPr lang="en-US" altLang="ko-KR" sz="2400" dirty="0" err="1" smtClean="0"/>
              <a:t>arr</a:t>
            </a:r>
            <a:r>
              <a:rPr lang="en-US" altLang="ko-KR" sz="2400" dirty="0" smtClean="0"/>
              <a:t> =&gt;</a:t>
            </a:r>
          </a:p>
          <a:p>
            <a:pPr marL="0" indent="0">
              <a:buNone/>
            </a:pPr>
            <a:r>
              <a:rPr lang="ko-KR" altLang="en-US" sz="2400" dirty="0" smtClean="0"/>
              <a:t>일반적인 변수의 경우</a:t>
            </a:r>
            <a:r>
              <a:rPr lang="en-US" altLang="ko-KR" sz="2400" dirty="0" smtClean="0"/>
              <a:t>..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err="1"/>
              <a:t>i</a:t>
            </a:r>
            <a:r>
              <a:rPr lang="en-US" altLang="ko-KR" sz="2400" dirty="0" err="1" smtClean="0"/>
              <a:t>nt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num0 = 0;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err="1"/>
              <a:t>i</a:t>
            </a:r>
            <a:r>
              <a:rPr lang="en-US" altLang="ko-KR" sz="2400" dirty="0" err="1" smtClean="0"/>
              <a:t>nt</a:t>
            </a:r>
            <a:r>
              <a:rPr lang="en-US" altLang="ko-KR" sz="2400" dirty="0" smtClean="0"/>
              <a:t> num1 = 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err="1"/>
              <a:t>i</a:t>
            </a:r>
            <a:r>
              <a:rPr lang="en-US" altLang="ko-KR" sz="2400" dirty="0" err="1" smtClean="0"/>
              <a:t>nt</a:t>
            </a:r>
            <a:r>
              <a:rPr lang="en-US" altLang="ko-KR" sz="2400" dirty="0" smtClean="0"/>
              <a:t> num2 = 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err="1"/>
              <a:t>i</a:t>
            </a:r>
            <a:r>
              <a:rPr lang="en-US" altLang="ko-KR" sz="2400" dirty="0" err="1" smtClean="0"/>
              <a:t>nt</a:t>
            </a:r>
            <a:r>
              <a:rPr lang="en-US" altLang="ko-KR" sz="2400" dirty="0" smtClean="0"/>
              <a:t> num3 = 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err="1"/>
              <a:t>i</a:t>
            </a:r>
            <a:r>
              <a:rPr lang="en-US" altLang="ko-KR" sz="2400" dirty="0" err="1" smtClean="0"/>
              <a:t>nt</a:t>
            </a:r>
            <a:r>
              <a:rPr lang="en-US" altLang="ko-KR" sz="2400" dirty="0" smtClean="0"/>
              <a:t> num4 = 0;</a:t>
            </a:r>
            <a:endParaRPr lang="en-US" altLang="ko-KR" sz="24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4712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437072"/>
              </p:ext>
            </p:extLst>
          </p:nvPr>
        </p:nvGraphicFramePr>
        <p:xfrm>
          <a:off x="2303850" y="207931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80480" y="3177595"/>
            <a:ext cx="9308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0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628762" y="3438118"/>
            <a:ext cx="873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num0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480480" y="3814128"/>
            <a:ext cx="9308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0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628762" y="4074651"/>
            <a:ext cx="873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num1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468124" y="4453152"/>
            <a:ext cx="9308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0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616406" y="4713675"/>
            <a:ext cx="873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num2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64006" y="5100293"/>
            <a:ext cx="9308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0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612288" y="5360816"/>
            <a:ext cx="873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num3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459888" y="5748897"/>
            <a:ext cx="9308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0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608170" y="6009420"/>
            <a:ext cx="873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num4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478162" y="3039377"/>
            <a:ext cx="5214551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 </a:t>
            </a:r>
            <a:r>
              <a:rPr lang="ko-KR" altLang="en-US" dirty="0" smtClean="0"/>
              <a:t>정수형 변수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개를 만들면 각각에 명칭이 있다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배열을 통해 만들어진 공간은 그 공간 전체의 이름만 갖는다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그렇다면 배열 하나하나는 어떻게 불러야 할까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혹시 어떻게 접근해야 할까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37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93273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000" dirty="0" smtClean="0"/>
              <a:t>배열과 기본 </a:t>
            </a:r>
            <a:r>
              <a:rPr lang="ko-KR" altLang="en-US" sz="3000" dirty="0" err="1" smtClean="0"/>
              <a:t>자료형의</a:t>
            </a:r>
            <a:r>
              <a:rPr lang="ko-KR" altLang="en-US" sz="3000" dirty="0" smtClean="0"/>
              <a:t> 차이 </a:t>
            </a:r>
            <a:r>
              <a:rPr lang="en-US" altLang="ko-KR" sz="3000" dirty="0" smtClean="0"/>
              <a:t>(2)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41882"/>
            <a:ext cx="10515600" cy="53495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err="1"/>
              <a:t>a</a:t>
            </a:r>
            <a:r>
              <a:rPr lang="en-US" altLang="ko-KR" sz="2400" dirty="0" err="1" smtClean="0"/>
              <a:t>rr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=&gt;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배열 생성을 통한 공간 하나하나를 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배열의 요소</a:t>
            </a:r>
            <a:r>
              <a:rPr lang="en-US" altLang="ko-KR" sz="2400" dirty="0" smtClean="0"/>
              <a:t>’ </a:t>
            </a:r>
            <a:r>
              <a:rPr lang="ko-KR" altLang="en-US" sz="2400" dirty="0" smtClean="0"/>
              <a:t>라고 부른다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배열은 </a:t>
            </a:r>
            <a:r>
              <a:rPr lang="en-US" altLang="ko-KR" sz="2400" dirty="0" smtClean="0"/>
              <a:t>0</a:t>
            </a:r>
            <a:r>
              <a:rPr lang="ko-KR" altLang="en-US" sz="2400" dirty="0" smtClean="0"/>
              <a:t>번째 요소부터 시작한다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ko-KR" altLang="en-US" sz="2400" dirty="0" smtClean="0"/>
              <a:t>배열의 값 읽기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err="1"/>
              <a:t>i</a:t>
            </a:r>
            <a:r>
              <a:rPr lang="en-US" altLang="ko-KR" sz="2000" dirty="0" err="1" smtClean="0"/>
              <a:t>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num</a:t>
            </a:r>
            <a:r>
              <a:rPr lang="en-US" altLang="ko-KR" sz="2000" dirty="0" smtClean="0"/>
              <a:t> = 5; </a:t>
            </a:r>
            <a:r>
              <a:rPr lang="ko-KR" altLang="en-US" sz="2000" dirty="0" smtClean="0"/>
              <a:t>일 때 우리는 </a:t>
            </a:r>
            <a:r>
              <a:rPr lang="en-US" altLang="ko-KR" sz="2000" dirty="0" err="1" smtClean="0"/>
              <a:t>num</a:t>
            </a:r>
            <a:r>
              <a:rPr lang="ko-KR" altLang="en-US" sz="2000" dirty="0" smtClean="0"/>
              <a:t>값을 출력하기 위해 </a:t>
            </a:r>
            <a:r>
              <a:rPr lang="en-US" altLang="ko-KR" sz="2000" dirty="0" smtClean="0"/>
              <a:t>print(</a:t>
            </a:r>
            <a:r>
              <a:rPr lang="en-US" altLang="ko-KR" sz="2000" dirty="0" err="1" smtClean="0"/>
              <a:t>num</a:t>
            </a:r>
            <a:r>
              <a:rPr lang="en-US" altLang="ko-KR" sz="2000" dirty="0" smtClean="0"/>
              <a:t>); </a:t>
            </a:r>
            <a:r>
              <a:rPr lang="ko-KR" altLang="en-US" sz="2000" dirty="0" smtClean="0"/>
              <a:t>이라고 쓰고 결과는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가 출력됨을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알고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그렇다면 배열 </a:t>
            </a:r>
            <a:r>
              <a:rPr lang="en-US" altLang="ko-KR" sz="2000" dirty="0" err="1" smtClean="0"/>
              <a:t>arr</a:t>
            </a:r>
            <a:r>
              <a:rPr lang="ko-KR" altLang="en-US" sz="2000" dirty="0" smtClean="0"/>
              <a:t>에 저장된 값을 어떻게 출력해볼 수 있을까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아니</a:t>
            </a:r>
            <a:r>
              <a:rPr lang="en-US" altLang="ko-KR" sz="2000" dirty="0" smtClean="0"/>
              <a:t>.. </a:t>
            </a:r>
            <a:r>
              <a:rPr lang="ko-KR" altLang="en-US" sz="2000" dirty="0" smtClean="0"/>
              <a:t>출력이 된다면 어떻게 </a:t>
            </a:r>
            <a:r>
              <a:rPr lang="ko-KR" altLang="en-US" sz="2000" dirty="0" err="1" smtClean="0"/>
              <a:t>출력하는게</a:t>
            </a:r>
            <a:r>
              <a:rPr lang="ko-KR" altLang="en-US" sz="2000" dirty="0" smtClean="0"/>
              <a:t> 맞는지 생각해보자</a:t>
            </a:r>
            <a:r>
              <a:rPr lang="en-US" altLang="ko-KR" sz="20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print(</a:t>
            </a:r>
            <a:r>
              <a:rPr lang="en-US" altLang="ko-KR" sz="2000" dirty="0" err="1" smtClean="0"/>
              <a:t>arr</a:t>
            </a:r>
            <a:r>
              <a:rPr lang="en-US" altLang="ko-KR" sz="2000" dirty="0" smtClean="0"/>
              <a:t>);  </a:t>
            </a:r>
            <a:r>
              <a:rPr lang="en-US" altLang="ko-KR" sz="2000" dirty="0" smtClean="0"/>
              <a:t>// </a:t>
            </a:r>
            <a:r>
              <a:rPr lang="ko-KR" altLang="en-US" sz="2000" dirty="0" smtClean="0"/>
              <a:t>출력결과를 예상해보자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예상한 실행결과가 나타났는가</a:t>
            </a:r>
            <a:r>
              <a:rPr lang="en-US" altLang="ko-KR" sz="2000" dirty="0"/>
              <a:t>?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4712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754657"/>
              </p:ext>
            </p:extLst>
          </p:nvPr>
        </p:nvGraphicFramePr>
        <p:xfrm>
          <a:off x="2114380" y="141883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133601" y="1676112"/>
            <a:ext cx="825431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   </a:t>
            </a:r>
            <a:r>
              <a:rPr lang="en-US" altLang="ko-KR" dirty="0" err="1"/>
              <a:t>a</a:t>
            </a:r>
            <a:r>
              <a:rPr lang="en-US" altLang="ko-KR" dirty="0" err="1" smtClean="0"/>
              <a:t>rr</a:t>
            </a:r>
            <a:r>
              <a:rPr lang="en-US" altLang="ko-KR" dirty="0" smtClean="0"/>
              <a:t>[0]            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[1]              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[2]           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[3]             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[4]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7038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93273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000" dirty="0" smtClean="0"/>
              <a:t>배열의 값 읽기와 쓰기</a:t>
            </a:r>
            <a:r>
              <a:rPr lang="en-US" altLang="ko-KR" sz="3000" dirty="0" smtClean="0"/>
              <a:t>(1)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41882"/>
            <a:ext cx="10515600" cy="53495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err="1"/>
              <a:t>a</a:t>
            </a:r>
            <a:r>
              <a:rPr lang="en-US" altLang="ko-KR" sz="2400" dirty="0" err="1" smtClean="0"/>
              <a:t>rr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=&gt;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ko-KR" altLang="en-US" sz="2400" dirty="0" smtClean="0"/>
              <a:t>배열의 값 읽기</a:t>
            </a:r>
            <a:r>
              <a:rPr lang="en-US" altLang="ko-KR" sz="2400" dirty="0" smtClean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배열의 값을 읽기 위해 </a:t>
            </a:r>
            <a:r>
              <a:rPr lang="en-US" altLang="ko-KR" sz="2000" dirty="0" smtClean="0"/>
              <a:t>print(</a:t>
            </a:r>
            <a:r>
              <a:rPr lang="en-US" altLang="ko-KR" sz="2000" dirty="0" err="1" smtClean="0"/>
              <a:t>arr</a:t>
            </a:r>
            <a:r>
              <a:rPr lang="en-US" altLang="ko-KR" sz="2000" dirty="0" smtClean="0"/>
              <a:t>); </a:t>
            </a:r>
            <a:r>
              <a:rPr lang="ko-KR" altLang="en-US" sz="2000" dirty="0" smtClean="0"/>
              <a:t>을 실행하면 알 수 없는 문자열이 나온다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 왜 이런 결과가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나왔을까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000" dirty="0" smtClean="0"/>
              <a:t>다시 잘 생각해보자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배열은 무엇이었는가</a:t>
            </a:r>
            <a:r>
              <a:rPr lang="en-US" altLang="ko-KR" sz="2000" dirty="0" smtClean="0"/>
              <a:t>.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[] </a:t>
            </a:r>
            <a:r>
              <a:rPr lang="en-US" altLang="ko-KR" sz="2000" dirty="0" err="1" smtClean="0"/>
              <a:t>arr</a:t>
            </a:r>
            <a:r>
              <a:rPr lang="en-US" altLang="ko-KR" sz="2000" dirty="0" smtClean="0"/>
              <a:t> = new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[5];</a:t>
            </a:r>
            <a:r>
              <a:rPr lang="ko-KR" altLang="en-US" sz="2000" dirty="0" smtClean="0"/>
              <a:t>라는 코딩의 의미는 정수를 저장할 수 있는 공간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개를 만든 것이다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다시 말해</a:t>
            </a:r>
            <a:r>
              <a:rPr lang="en-US" altLang="ko-KR" sz="2000" dirty="0" smtClean="0"/>
              <a:t>, print(</a:t>
            </a:r>
            <a:r>
              <a:rPr lang="en-US" altLang="ko-KR" sz="2000" dirty="0" err="1" smtClean="0"/>
              <a:t>arr</a:t>
            </a:r>
            <a:r>
              <a:rPr lang="en-US" altLang="ko-KR" sz="2000" dirty="0" smtClean="0"/>
              <a:t>);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개의 변수에 들어있는 수를 출력하라는 말이 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그렇다면 배열요소 각각에 </a:t>
            </a:r>
            <a:r>
              <a:rPr lang="en-US" altLang="ko-KR" sz="2000" dirty="0" smtClean="0"/>
              <a:t>1,2,3,4,5 </a:t>
            </a:r>
            <a:r>
              <a:rPr lang="ko-KR" altLang="en-US" sz="2000" dirty="0" smtClean="0"/>
              <a:t>가 들어가 있다면 </a:t>
            </a:r>
            <a:r>
              <a:rPr lang="en-US" altLang="ko-KR" sz="2000" dirty="0" smtClean="0"/>
              <a:t>1,2,3,4,5</a:t>
            </a:r>
            <a:r>
              <a:rPr lang="ko-KR" altLang="en-US" sz="2000" dirty="0" smtClean="0"/>
              <a:t>로 출력이 되어야 하는 건가</a:t>
            </a:r>
            <a:r>
              <a:rPr lang="en-US" altLang="ko-KR" sz="2000" dirty="0" smtClean="0"/>
              <a:t>? </a:t>
            </a:r>
            <a:r>
              <a:rPr lang="ko-KR" altLang="en-US" sz="2000" dirty="0" smtClean="0"/>
              <a:t>혹은 </a:t>
            </a:r>
            <a:r>
              <a:rPr lang="en-US" altLang="ko-KR" sz="2000" dirty="0" smtClean="0"/>
              <a:t>1 2 3 4 5</a:t>
            </a:r>
            <a:r>
              <a:rPr lang="ko-KR" altLang="en-US" sz="2000" dirty="0" smtClean="0"/>
              <a:t>로 출력이 되어야 하는 건가</a:t>
            </a:r>
            <a:r>
              <a:rPr lang="en-US" altLang="ko-KR" sz="2000" dirty="0" smtClean="0"/>
              <a:t>? </a:t>
            </a:r>
            <a:r>
              <a:rPr lang="ko-KR" altLang="en-US" sz="2000" dirty="0" smtClean="0"/>
              <a:t>아니면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번째 요소인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이 출력이 되어야 하는 건가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불행히도 이 모든 방법은 납득이 가지 않는다</a:t>
            </a:r>
            <a:r>
              <a:rPr lang="en-US" altLang="ko-KR" sz="2000" dirty="0" smtClean="0"/>
              <a:t>..</a:t>
            </a:r>
            <a:endParaRPr lang="en-US" altLang="ko-KR" sz="2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4712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114380" y="141883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133601" y="1676112"/>
            <a:ext cx="825431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   </a:t>
            </a:r>
            <a:r>
              <a:rPr lang="en-US" altLang="ko-KR" dirty="0" err="1"/>
              <a:t>a</a:t>
            </a:r>
            <a:r>
              <a:rPr lang="en-US" altLang="ko-KR" dirty="0" err="1" smtClean="0"/>
              <a:t>rr</a:t>
            </a:r>
            <a:r>
              <a:rPr lang="en-US" altLang="ko-KR" dirty="0" smtClean="0"/>
              <a:t>[0]            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[1]              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[2]           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[3]             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[4]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4480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93273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000" dirty="0" smtClean="0"/>
              <a:t>배열의 값 읽기와 쓰기</a:t>
            </a:r>
            <a:r>
              <a:rPr lang="en-US" altLang="ko-KR" sz="3000" dirty="0" smtClean="0"/>
              <a:t>(2)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41882"/>
            <a:ext cx="10515600" cy="53495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err="1"/>
              <a:t>a</a:t>
            </a:r>
            <a:r>
              <a:rPr lang="en-US" altLang="ko-KR" sz="2400" dirty="0" err="1" smtClean="0"/>
              <a:t>rr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=&gt;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ko-KR" altLang="en-US" sz="2400" dirty="0" smtClean="0"/>
              <a:t>배열의 값 읽기</a:t>
            </a:r>
            <a:r>
              <a:rPr lang="en-US" altLang="ko-KR" sz="2400" dirty="0" smtClean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[] </a:t>
            </a:r>
            <a:r>
              <a:rPr lang="en-US" altLang="ko-KR" sz="2000" dirty="0" err="1" smtClean="0"/>
              <a:t>arr</a:t>
            </a:r>
            <a:r>
              <a:rPr lang="en-US" altLang="ko-KR" sz="2000" dirty="0" smtClean="0"/>
              <a:t> = new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[5]; </a:t>
            </a:r>
            <a:r>
              <a:rPr lang="ko-KR" altLang="en-US" sz="2000" dirty="0" smtClean="0"/>
              <a:t>는 다시 말해서 </a:t>
            </a:r>
            <a:r>
              <a:rPr lang="en-US" altLang="ko-KR" sz="2000" dirty="0" err="1" smtClean="0"/>
              <a:t>arr</a:t>
            </a:r>
            <a:r>
              <a:rPr lang="ko-KR" altLang="en-US" sz="2000" dirty="0" smtClean="0"/>
              <a:t>을 출력할 수가 없다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정확히 말하자면 출력을 해도 우리에게는 </a:t>
            </a:r>
            <a:r>
              <a:rPr lang="ko-KR" altLang="en-US" sz="2000" dirty="0" err="1" smtClean="0"/>
              <a:t>의미없는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출력값만</a:t>
            </a:r>
            <a:r>
              <a:rPr lang="ko-KR" altLang="en-US" sz="2000" dirty="0" smtClean="0"/>
              <a:t> 던져줄 뿐이다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결론을 말하자면</a:t>
            </a:r>
            <a:r>
              <a:rPr lang="en-US" altLang="ko-KR" sz="2000" dirty="0" smtClean="0"/>
              <a:t> 5</a:t>
            </a:r>
            <a:r>
              <a:rPr lang="ko-KR" altLang="en-US" sz="2000" dirty="0" smtClean="0"/>
              <a:t>개의 공간의 값을 읽기 위해서는 하나씩 접근할 수 밖에 없다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 - print(</a:t>
            </a:r>
            <a:r>
              <a:rPr lang="en-US" altLang="ko-KR" sz="2000" dirty="0" err="1" smtClean="0"/>
              <a:t>arr</a:t>
            </a:r>
            <a:r>
              <a:rPr lang="en-US" altLang="ko-KR" sz="2000" dirty="0" smtClean="0"/>
              <a:t>[0]);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print(</a:t>
            </a:r>
            <a:r>
              <a:rPr lang="en-US" altLang="ko-KR" sz="2000" dirty="0" err="1" smtClean="0"/>
              <a:t>arr</a:t>
            </a:r>
            <a:r>
              <a:rPr lang="en-US" altLang="ko-KR" sz="2000" dirty="0" smtClean="0"/>
              <a:t>[4]);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print(</a:t>
            </a:r>
            <a:r>
              <a:rPr lang="en-US" altLang="ko-KR" sz="2000" dirty="0" err="1" smtClean="0"/>
              <a:t>arr</a:t>
            </a:r>
            <a:r>
              <a:rPr lang="en-US" altLang="ko-KR" sz="2000" dirty="0" smtClean="0"/>
              <a:t>[5]); // </a:t>
            </a:r>
            <a:r>
              <a:rPr lang="ko-KR" altLang="en-US" sz="2000" dirty="0" smtClean="0"/>
              <a:t>오류발생</a:t>
            </a:r>
            <a:r>
              <a:rPr lang="en-US" altLang="ko-KR" sz="2000" dirty="0" smtClean="0"/>
              <a:t>! </a:t>
            </a:r>
            <a:r>
              <a:rPr lang="ko-KR" altLang="en-US" sz="2000" dirty="0" smtClean="0"/>
              <a:t>주의 요함</a:t>
            </a:r>
            <a:r>
              <a:rPr lang="en-US" altLang="ko-KR" sz="2000" dirty="0" smtClean="0"/>
              <a:t>!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자</a:t>
            </a:r>
            <a:r>
              <a:rPr lang="en-US" altLang="ko-KR" sz="2000" dirty="0" smtClean="0"/>
              <a:t>,, </a:t>
            </a:r>
            <a:r>
              <a:rPr lang="ko-KR" altLang="en-US" sz="2000" dirty="0" smtClean="0"/>
              <a:t>배열 요소는 </a:t>
            </a:r>
            <a:r>
              <a:rPr lang="en-US" altLang="ko-KR" sz="2000" dirty="0" smtClean="0"/>
              <a:t>0 ~5</a:t>
            </a:r>
            <a:r>
              <a:rPr lang="ko-KR" altLang="en-US" sz="2000" dirty="0" err="1" smtClean="0"/>
              <a:t>까지이다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이를 한번에 모든 요소로 접근해서 쉽게 읽을 수 있는 방법이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생각나는 것이 있는가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4712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114380" y="141883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133601" y="1676112"/>
            <a:ext cx="825431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   </a:t>
            </a:r>
            <a:r>
              <a:rPr lang="en-US" altLang="ko-KR" dirty="0" err="1"/>
              <a:t>a</a:t>
            </a:r>
            <a:r>
              <a:rPr lang="en-US" altLang="ko-KR" dirty="0" err="1" smtClean="0"/>
              <a:t>rr</a:t>
            </a:r>
            <a:r>
              <a:rPr lang="en-US" altLang="ko-KR" dirty="0" smtClean="0"/>
              <a:t>[0]            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[1]              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[2]           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[3]             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[4]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967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93273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000" dirty="0" smtClean="0"/>
              <a:t>배열의 값 읽기와 쓰기</a:t>
            </a:r>
            <a:r>
              <a:rPr lang="en-US" altLang="ko-KR" sz="3000" dirty="0" smtClean="0"/>
              <a:t>(3)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41882"/>
            <a:ext cx="10515600" cy="53495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err="1"/>
              <a:t>a</a:t>
            </a:r>
            <a:r>
              <a:rPr lang="en-US" altLang="ko-KR" sz="2400" dirty="0" err="1" smtClean="0"/>
              <a:t>rr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=&gt;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ko-KR" altLang="en-US" sz="2400" dirty="0" smtClean="0"/>
              <a:t>배열의 값 쓰기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[] </a:t>
            </a:r>
            <a:r>
              <a:rPr lang="en-US" altLang="ko-KR" sz="2000" dirty="0" err="1" smtClean="0"/>
              <a:t>arr</a:t>
            </a:r>
            <a:r>
              <a:rPr lang="en-US" altLang="ko-KR" sz="2000" dirty="0" smtClean="0"/>
              <a:t> = new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[5]; </a:t>
            </a:r>
            <a:r>
              <a:rPr lang="ko-KR" altLang="en-US" sz="2000" dirty="0" smtClean="0"/>
              <a:t>에서 각 요소 마다 저장된 값을 변경하기 위해서는 읽기와 마찬가지로 하나씩 해결해야 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arr</a:t>
            </a:r>
            <a:r>
              <a:rPr lang="en-US" altLang="ko-KR" sz="2000" dirty="0" smtClean="0"/>
              <a:t>[0] = 1;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arr</a:t>
            </a:r>
            <a:r>
              <a:rPr lang="en-US" altLang="ko-KR" sz="2000" dirty="0" smtClean="0"/>
              <a:t>[2] = 2;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arr</a:t>
            </a:r>
            <a:r>
              <a:rPr lang="en-US" altLang="ko-KR" sz="2000" dirty="0" smtClean="0"/>
              <a:t>[5] = 5;  //</a:t>
            </a:r>
            <a:r>
              <a:rPr lang="ko-KR" altLang="en-US" sz="2000" dirty="0" smtClean="0"/>
              <a:t>오류발생</a:t>
            </a:r>
            <a:r>
              <a:rPr lang="en-US" altLang="ko-KR" sz="2000" dirty="0" smtClean="0"/>
              <a:t>! </a:t>
            </a:r>
            <a:r>
              <a:rPr lang="ko-KR" altLang="en-US" sz="2000" dirty="0" smtClean="0"/>
              <a:t>주의 요함</a:t>
            </a:r>
            <a:r>
              <a:rPr lang="en-US" altLang="ko-KR" sz="2000" dirty="0" smtClean="0"/>
              <a:t>!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arr</a:t>
            </a:r>
            <a:r>
              <a:rPr lang="en-US" altLang="ko-KR" sz="2000" dirty="0" smtClean="0"/>
              <a:t>[3] = “</a:t>
            </a:r>
            <a:r>
              <a:rPr lang="en-US" altLang="ko-KR" sz="2000" dirty="0" err="1" smtClean="0"/>
              <a:t>abc</a:t>
            </a:r>
            <a:r>
              <a:rPr lang="en-US" altLang="ko-KR" sz="2000" dirty="0" smtClean="0"/>
              <a:t>”; //</a:t>
            </a:r>
            <a:r>
              <a:rPr lang="ko-KR" altLang="en-US" sz="2000" dirty="0" smtClean="0"/>
              <a:t>오류발생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4712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114380" y="141883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133601" y="1676112"/>
            <a:ext cx="825431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   </a:t>
            </a:r>
            <a:r>
              <a:rPr lang="en-US" altLang="ko-KR" dirty="0" err="1"/>
              <a:t>a</a:t>
            </a:r>
            <a:r>
              <a:rPr lang="en-US" altLang="ko-KR" dirty="0" err="1" smtClean="0"/>
              <a:t>rr</a:t>
            </a:r>
            <a:r>
              <a:rPr lang="en-US" altLang="ko-KR" dirty="0" smtClean="0"/>
              <a:t>[0]            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[1]              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[2]           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[3]             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[4]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146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851</Words>
  <Application>Microsoft Office PowerPoint</Application>
  <PresentationFormat>와이드스크린</PresentationFormat>
  <Paragraphs>120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배열(Array) 기본</vt:lpstr>
      <vt:lpstr>배열이란</vt:lpstr>
      <vt:lpstr>배열의 선언 및 생성</vt:lpstr>
      <vt:lpstr>배열의 또 다른 초기화</vt:lpstr>
      <vt:lpstr>배열과 기본 자료형의 차이(1)</vt:lpstr>
      <vt:lpstr>배열과 기본 자료형의 차이 (2)</vt:lpstr>
      <vt:lpstr>배열의 값 읽기와 쓰기(1)</vt:lpstr>
      <vt:lpstr>배열의 값 읽기와 쓰기(2)</vt:lpstr>
      <vt:lpstr>배열의 값 읽기와 쓰기(3)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배열(Array)</dc:title>
  <dc:creator>USER</dc:creator>
  <cp:lastModifiedBy>USER</cp:lastModifiedBy>
  <cp:revision>10</cp:revision>
  <dcterms:created xsi:type="dcterms:W3CDTF">2019-08-28T04:58:14Z</dcterms:created>
  <dcterms:modified xsi:type="dcterms:W3CDTF">2019-08-28T06:16:52Z</dcterms:modified>
</cp:coreProperties>
</file>