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7" r:id="rId12"/>
    <p:sldId id="268" r:id="rId13"/>
    <p:sldId id="273" r:id="rId14"/>
    <p:sldId id="274" r:id="rId15"/>
    <p:sldId id="275" r:id="rId16"/>
    <p:sldId id="263" r:id="rId17"/>
    <p:sldId id="264" r:id="rId18"/>
    <p:sldId id="276" r:id="rId19"/>
    <p:sldId id="277" r:id="rId20"/>
    <p:sldId id="278" r:id="rId21"/>
    <p:sldId id="279" r:id="rId22"/>
    <p:sldId id="280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86506-B828-4B24-8027-87BCAB973BB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51C5-FBF5-4E98-A64B-F6ACFC70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0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4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9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6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9B6B-C3BC-4592-A007-ED3DA6E6ED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AB51-F849-4A74-83A5-F54C9F8C2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1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변수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참조변수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62302" y="547620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- </a:t>
            </a:r>
            <a:r>
              <a:rPr lang="ko-KR" altLang="en-US" sz="2000" dirty="0" smtClean="0"/>
              <a:t>참조변수는 대입연산자를 통해 값을 대입하면 변수의 값을 가리키는 것이 두 개가 된다</a:t>
            </a:r>
            <a:endParaRPr lang="en-US" altLang="ko-KR" sz="2000" dirty="0" smtClean="0"/>
          </a:p>
          <a:p>
            <a:r>
              <a:rPr lang="en-US" altLang="ko-KR" sz="2000" dirty="0" smtClean="0"/>
              <a:t> - </a:t>
            </a:r>
            <a:r>
              <a:rPr lang="ko-KR" altLang="en-US" sz="2000" dirty="0" smtClean="0"/>
              <a:t>이렇게 클래스의 객체를 변수에 저장하고 있는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값 자체를 저장하고 있지 않고 값이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  저장된 공간을 참조하고 있기 때문에 참조변수라는 말을 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9310" y="1154842"/>
            <a:ext cx="18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참조변수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7" y="1524174"/>
            <a:ext cx="5000625" cy="2733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7" y="4371300"/>
            <a:ext cx="1428750" cy="1104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87833" y="1631750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342025" y="1564530"/>
            <a:ext cx="1882444" cy="56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ame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= null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ge = 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7833" y="2500314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342024" y="2399538"/>
            <a:ext cx="1882445" cy="56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ame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김자바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ge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7833" y="3184660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342024" y="3345253"/>
            <a:ext cx="1882445" cy="56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ame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김자바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ge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833" y="3645923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b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7833" y="4097256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42024" y="4257849"/>
            <a:ext cx="1882445" cy="56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ame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이자바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 = 30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7833" y="4558519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b </a:t>
            </a:r>
          </a:p>
        </p:txBody>
      </p:sp>
      <p:cxnSp>
        <p:nvCxnSpPr>
          <p:cNvPr id="23" name="직선 화살표 연결선 22"/>
          <p:cNvCxnSpPr>
            <a:endCxn id="13" idx="1"/>
          </p:cNvCxnSpPr>
          <p:nvPr/>
        </p:nvCxnSpPr>
        <p:spPr>
          <a:xfrm flipV="1">
            <a:off x="5748286" y="1831805"/>
            <a:ext cx="2339547" cy="1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1"/>
          </p:cNvCxnSpPr>
          <p:nvPr/>
        </p:nvCxnSpPr>
        <p:spPr>
          <a:xfrm>
            <a:off x="5961835" y="2260560"/>
            <a:ext cx="2125998" cy="43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707644" y="2680557"/>
            <a:ext cx="3380189" cy="927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180424" y="2891011"/>
            <a:ext cx="3973675" cy="160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4" idx="1"/>
          </p:cNvCxnSpPr>
          <p:nvPr/>
        </p:nvCxnSpPr>
        <p:spPr>
          <a:xfrm flipV="1">
            <a:off x="8486812" y="1845550"/>
            <a:ext cx="855213" cy="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486812" y="2686633"/>
            <a:ext cx="855213" cy="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8" idx="1"/>
          </p:cNvCxnSpPr>
          <p:nvPr/>
        </p:nvCxnSpPr>
        <p:spPr>
          <a:xfrm>
            <a:off x="8453463" y="3415193"/>
            <a:ext cx="888561" cy="21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8" idx="1"/>
          </p:cNvCxnSpPr>
          <p:nvPr/>
        </p:nvCxnSpPr>
        <p:spPr>
          <a:xfrm flipV="1">
            <a:off x="8486812" y="3626273"/>
            <a:ext cx="855212" cy="21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1" idx="1"/>
          </p:cNvCxnSpPr>
          <p:nvPr/>
        </p:nvCxnSpPr>
        <p:spPr>
          <a:xfrm>
            <a:off x="8453463" y="4333026"/>
            <a:ext cx="888561" cy="20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21" idx="1"/>
          </p:cNvCxnSpPr>
          <p:nvPr/>
        </p:nvCxnSpPr>
        <p:spPr>
          <a:xfrm flipV="1">
            <a:off x="8486811" y="4538869"/>
            <a:ext cx="855213" cy="23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생성자의 소개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109" y="4771141"/>
            <a:ext cx="1041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위는 계좌 클래스를 구현한 것이다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계좌 클래스는 멤버로 계좌명의자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예금액을 가지고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계좌 생성 후 계좌 정보를 초기화하는 </a:t>
            </a:r>
            <a:r>
              <a:rPr lang="en-US" altLang="ko-KR" dirty="0" err="1" smtClean="0"/>
              <a:t>initAccount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개설된 계좌의 정보를 확인 할 수 있는 </a:t>
            </a:r>
            <a:r>
              <a:rPr lang="en-US" altLang="ko-KR" dirty="0" err="1" smtClean="0"/>
              <a:t>showAccountInfo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9" y="1019960"/>
            <a:ext cx="788432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생성자의 소개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108" y="5030925"/>
            <a:ext cx="1041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AccountManager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클래스를 실행하기 위한 클래스다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 코딩 후 실행 결과를 보면 문제가 없다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논리적인 오류가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계좌 초기화 진행 후 다시 초기화가 되는 것이 맞는 걸까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계좌를 하나 개설했는데 정보가 </a:t>
            </a:r>
            <a:r>
              <a:rPr lang="ko-KR" altLang="en-US" dirty="0" err="1" smtClean="0"/>
              <a:t>바뀐다는건</a:t>
            </a:r>
            <a:r>
              <a:rPr lang="ko-KR" altLang="en-US" dirty="0" smtClean="0"/>
              <a:t> 엄청 난감한 일이다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그럼 </a:t>
            </a:r>
            <a:r>
              <a:rPr lang="en-US" altLang="ko-KR" dirty="0" err="1" smtClean="0"/>
              <a:t>initAccount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한번만 호출할 수 있도록 해야 하는데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 그것이 가능할까</a:t>
            </a:r>
            <a:r>
              <a:rPr lang="en-US" altLang="ko-KR" dirty="0" smtClean="0"/>
              <a:t>..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9" y="1019960"/>
            <a:ext cx="6373578" cy="315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558" y="2260297"/>
            <a:ext cx="5039428" cy="2762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1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잘 만들어진 클래스는 모두 멤버 초기화를 목적으로 하는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우리가 일반적으로 알고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사용하여 초기화를 한다면 언제든지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호출할 수 있기 때문에 초기화라는 의미 자체가 무의미해진다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이런 문제를 해결하기 위한 것이 바로 생성자의 사용이다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결국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통해 우리는 멤버들의 값을 적절하게 초기화를 시켜줘야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객체를 생성할 때 딱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번만 호출할 수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그리고 특이하게 여러분들은 이미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사용해왔다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500" dirty="0" smtClean="0"/>
              <a:t> </a:t>
            </a:r>
            <a:endParaRPr lang="en-US" altLang="ko-KR" sz="500" dirty="0"/>
          </a:p>
          <a:p>
            <a:pPr marL="0" indent="0">
              <a:buNone/>
            </a:pPr>
            <a:r>
              <a:rPr lang="ko-KR" altLang="en-US" sz="2000" dirty="0" smtClean="0"/>
              <a:t>먼저</a:t>
            </a:r>
            <a:r>
              <a:rPr lang="en-US" altLang="ko-KR" sz="2000" dirty="0" smtClean="0"/>
              <a:t>, Account </a:t>
            </a:r>
            <a:r>
              <a:rPr lang="ko-KR" altLang="en-US" sz="2000" dirty="0" smtClean="0"/>
              <a:t>클래스의 </a:t>
            </a:r>
            <a:r>
              <a:rPr lang="en-US" altLang="ko-KR" sz="2000" dirty="0" err="1" smtClean="0"/>
              <a:t>initAccount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생성자로</a:t>
            </a:r>
            <a:r>
              <a:rPr lang="ko-KR" altLang="en-US" sz="2000" dirty="0" smtClean="0"/>
              <a:t> 바꾸어보겠다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" y="3571643"/>
            <a:ext cx="6363179" cy="934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2" y="5179335"/>
            <a:ext cx="6105525" cy="113347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492843" y="4506096"/>
            <a:ext cx="337752" cy="5025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31310" y="3571643"/>
            <a:ext cx="4561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매개변수로 원하는 값을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받아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멤버의 값을 </a:t>
            </a:r>
            <a:r>
              <a:rPr lang="ko-KR" altLang="en-US" sz="1600" dirty="0" err="1" smtClean="0"/>
              <a:t>세팅하는</a:t>
            </a:r>
            <a:r>
              <a:rPr lang="ko-KR" altLang="en-US" sz="1600" dirty="0" smtClean="0"/>
              <a:t> 같은 기능을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그렇기 때문에 매개변수 및 내용은 동일하다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생성자의 형태를 유심히 살펴보자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" dirty="0" smtClean="0"/>
              <a:t> </a:t>
            </a:r>
            <a:endParaRPr lang="en-US" altLang="ko-KR" sz="5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198" y="1150883"/>
            <a:ext cx="80373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2000" dirty="0" smtClean="0"/>
              <a:t>생성자의 형태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매개변수들</a:t>
            </a:r>
            <a:r>
              <a:rPr lang="en-US" altLang="ko-KR" sz="16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//</a:t>
            </a:r>
            <a:r>
              <a:rPr lang="ko-KR" altLang="en-US" sz="1600" dirty="0" err="1" smtClean="0"/>
              <a:t>내용부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902" y="2954765"/>
            <a:ext cx="1066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생성자가 모두 </a:t>
            </a:r>
            <a:r>
              <a:rPr lang="en-US" altLang="ko-KR" sz="2000" dirty="0" smtClean="0"/>
              <a:t>public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시작하는건</a:t>
            </a:r>
            <a:r>
              <a:rPr lang="ko-KR" altLang="en-US" sz="2000" dirty="0" smtClean="0"/>
              <a:t> 아니다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하지만 지금은 모두 </a:t>
            </a:r>
            <a:r>
              <a:rPr lang="en-US" altLang="ko-KR" sz="2000" dirty="0" smtClean="0"/>
              <a:t>public</a:t>
            </a:r>
            <a:r>
              <a:rPr lang="ko-KR" altLang="en-US" sz="2000" dirty="0" smtClean="0"/>
              <a:t>으로 시작한다고 알고 있어도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대소문자를 구분하여 정확히 클래스명과 일치해야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리턴형이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심지어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도 적으면 </a:t>
            </a:r>
            <a:r>
              <a:rPr lang="ko-KR" altLang="en-US" sz="2000" dirty="0" err="1" smtClean="0"/>
              <a:t>안된다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리턴이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리턴형이</a:t>
            </a:r>
            <a:r>
              <a:rPr lang="ko-KR" altLang="en-US" sz="2000" dirty="0" smtClean="0"/>
              <a:t> 없기 때문에 </a:t>
            </a:r>
            <a:r>
              <a:rPr lang="ko-KR" altLang="en-US" sz="2000" dirty="0" err="1" smtClean="0"/>
              <a:t>리턴이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없는건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당연한거다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내용부에는</a:t>
            </a:r>
            <a:r>
              <a:rPr lang="ko-KR" altLang="en-US" sz="2000" dirty="0" smtClean="0"/>
              <a:t> 객체를 초기화하는 기능을 구현하면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객체를 생성할 때 반드시 한번 호출되어야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68" y="1415141"/>
            <a:ext cx="6521033" cy="12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(3)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다음은 </a:t>
            </a:r>
            <a:r>
              <a:rPr lang="en-US" altLang="ko-KR" sz="2000" dirty="0" smtClean="0"/>
              <a:t>Account</a:t>
            </a:r>
            <a:r>
              <a:rPr lang="ko-KR" altLang="en-US" sz="2000" dirty="0" smtClean="0"/>
              <a:t>클래스에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추가하고 실행한 예이다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6" y="1687736"/>
            <a:ext cx="6026235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39" y="3663923"/>
            <a:ext cx="59626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78" y="5148242"/>
            <a:ext cx="20288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(4)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398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다시 한번 객체를 생성하는 방법을 살펴보자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Account </a:t>
            </a:r>
            <a:r>
              <a:rPr lang="en-US" altLang="ko-KR" sz="2000" dirty="0" err="1" smtClean="0"/>
              <a:t>sinhan</a:t>
            </a:r>
            <a:r>
              <a:rPr lang="en-US" altLang="ko-KR" sz="2000" dirty="0" smtClean="0"/>
              <a:t> = new Account(“</a:t>
            </a:r>
            <a:r>
              <a:rPr lang="ko-KR" altLang="en-US" sz="2000" dirty="0" err="1" smtClean="0"/>
              <a:t>김자바</a:t>
            </a:r>
            <a:r>
              <a:rPr lang="en-US" altLang="ko-KR" sz="2000" dirty="0" smtClean="0"/>
              <a:t>”, “100-100”, 10000);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①은 클래스에 대한 객체를 선언하는 부분이다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와 같은 구조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② </a:t>
            </a:r>
            <a:r>
              <a:rPr lang="en-US" altLang="ko-KR" sz="2000" dirty="0" smtClean="0"/>
              <a:t>new </a:t>
            </a:r>
            <a:r>
              <a:rPr lang="ko-KR" altLang="en-US" sz="2000" dirty="0" smtClean="0"/>
              <a:t>키워드는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인스턴스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생성하라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는 의미이다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③번 코드가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사용한 부분이다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코드에 의해 멤버가 초기화된 객체가 생성된다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그럼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처음에 보았던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클래스의 객체 생성 부분을 보겠다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Student </a:t>
            </a:r>
            <a:r>
              <a:rPr lang="en-US" altLang="ko-KR" sz="2000" dirty="0" err="1" smtClean="0"/>
              <a:t>student</a:t>
            </a:r>
            <a:r>
              <a:rPr lang="en-US" altLang="ko-KR" sz="2000" dirty="0" smtClean="0"/>
              <a:t> = new Student();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①부분이 사실 </a:t>
            </a:r>
            <a:r>
              <a:rPr lang="ko-KR" altLang="en-US" sz="2000" dirty="0" err="1" smtClean="0"/>
              <a:t>생성자였던</a:t>
            </a:r>
            <a:r>
              <a:rPr lang="ko-KR" altLang="en-US" sz="2000" dirty="0" smtClean="0"/>
              <a:t>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이렇게 객체를 생성할 때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사용하기 때문에 초기화에 적절한 구조를 갖게 되었다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하지만 여기의 의문점이 하나 생긴다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우리는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클래스에서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만든 적이 없다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심지어 </a:t>
            </a:r>
            <a:r>
              <a:rPr lang="en-US" altLang="ko-KR" sz="2000" dirty="0" smtClean="0"/>
              <a:t>Student</a:t>
            </a:r>
            <a:r>
              <a:rPr lang="ko-KR" altLang="en-US" sz="2000" dirty="0" smtClean="0"/>
              <a:t>클래스를 공부할 때 우리는 생성자가 무엇인지 알지도 못했다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2018" y="1534042"/>
            <a:ext cx="2010033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664038" y="1978030"/>
            <a:ext cx="214183" cy="205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1960" y="1534043"/>
            <a:ext cx="530242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19843" y="1533187"/>
            <a:ext cx="4148437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199989" y="1978030"/>
            <a:ext cx="214183" cy="205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86969" y="1967573"/>
            <a:ext cx="214183" cy="205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42946" y="4344537"/>
            <a:ext cx="1083281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51851" y="4439326"/>
            <a:ext cx="214183" cy="205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(5)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Student </a:t>
            </a:r>
            <a:r>
              <a:rPr lang="en-US" altLang="ko-KR" sz="2400" dirty="0" err="1" smtClean="0"/>
              <a:t>student</a:t>
            </a:r>
            <a:r>
              <a:rPr lang="en-US" altLang="ko-KR" sz="2400" dirty="0" smtClean="0"/>
              <a:t> = new Student();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설명했듯이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Student()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호출한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우리가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만들지 않았어도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호출과 객체 생성에는 문제가 없었다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생성자의 특징을 보면 알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24758" y="2487826"/>
            <a:ext cx="10767848" cy="376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900" dirty="0" smtClean="0"/>
              <a:t>생성자의 특징</a:t>
            </a:r>
            <a:endParaRPr lang="en-US" altLang="ko-KR" sz="1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클래스명과 동일하다</a:t>
            </a:r>
            <a:r>
              <a:rPr lang="en-US" altLang="ko-KR" sz="1900" dirty="0" smtClean="0"/>
              <a:t>.(</a:t>
            </a:r>
            <a:r>
              <a:rPr lang="ko-KR" altLang="en-US" sz="1900" dirty="0" smtClean="0"/>
              <a:t>대소문자도</a:t>
            </a:r>
            <a:r>
              <a:rPr lang="en-US" altLang="ko-KR" sz="19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err="1" smtClean="0"/>
              <a:t>결과형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리턴값을</a:t>
            </a:r>
            <a:r>
              <a:rPr lang="ko-KR" altLang="en-US" sz="1900" dirty="0" smtClean="0"/>
              <a:t> 가지지 않는다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객체가 생성될 때 반드시 하나의 생성자가 호출된다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주로 객체 생성과 동시에 멤버 필드들의 값을 초기화하는 기능을 한다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b="1" dirty="0" smtClean="0"/>
              <a:t>하나의 클래스에 생성자가 하나도 없다면</a:t>
            </a:r>
            <a:r>
              <a:rPr lang="en-US" altLang="ko-KR" sz="1900" b="1" dirty="0"/>
              <a:t> </a:t>
            </a:r>
            <a:r>
              <a:rPr lang="ko-KR" altLang="en-US" sz="1900" b="1" dirty="0" smtClean="0"/>
              <a:t>자동적으로 </a:t>
            </a:r>
            <a:r>
              <a:rPr lang="en-US" altLang="ko-KR" sz="1900" b="1" dirty="0" smtClean="0"/>
              <a:t>default </a:t>
            </a:r>
            <a:r>
              <a:rPr lang="ko-KR" altLang="en-US" sz="1900" b="1" dirty="0" smtClean="0"/>
              <a:t>생성자가 있는 것으로 한다</a:t>
            </a:r>
            <a:r>
              <a:rPr lang="en-US" altLang="ko-KR" sz="1900" b="1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b="1" dirty="0" smtClean="0"/>
              <a:t>   (default </a:t>
            </a:r>
            <a:r>
              <a:rPr lang="ko-KR" altLang="en-US" sz="1900" b="1" dirty="0" err="1" smtClean="0"/>
              <a:t>생성자는</a:t>
            </a:r>
            <a:r>
              <a:rPr lang="ko-KR" altLang="en-US" sz="1900" b="1" dirty="0" smtClean="0"/>
              <a:t> 매개변수도 없고 내용도 없다</a:t>
            </a:r>
            <a:r>
              <a:rPr lang="en-US" altLang="ko-KR" sz="1900" b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하나의 클래스에는 매개변수의 개수가 다르거나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매개변수의 </a:t>
            </a:r>
            <a:r>
              <a:rPr lang="ko-KR" altLang="en-US" sz="1900" dirty="0" err="1" smtClean="0"/>
              <a:t>자료형이</a:t>
            </a:r>
            <a:r>
              <a:rPr lang="ko-KR" altLang="en-US" sz="1900" dirty="0" smtClean="0"/>
              <a:t> 다른 생성자가 여러 개 </a:t>
            </a:r>
            <a:endParaRPr lang="en-US" altLang="ko-KR" sz="1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  </a:t>
            </a:r>
            <a:r>
              <a:rPr lang="ko-KR" altLang="en-US" sz="1900" dirty="0" smtClean="0"/>
              <a:t>있을 수 있다</a:t>
            </a:r>
            <a:r>
              <a:rPr lang="en-US" altLang="ko-KR" sz="1900" dirty="0" smtClean="0"/>
              <a:t>.(</a:t>
            </a:r>
            <a:r>
              <a:rPr lang="ko-KR" altLang="en-US" sz="1900" dirty="0" err="1" smtClean="0"/>
              <a:t>생성자</a:t>
            </a:r>
            <a:r>
              <a:rPr lang="ko-KR" altLang="en-US" sz="1900" dirty="0" smtClean="0"/>
              <a:t> 오버로딩</a:t>
            </a:r>
            <a:r>
              <a:rPr lang="en-US" altLang="ko-KR" sz="19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391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</a:t>
            </a:r>
            <a:r>
              <a:rPr lang="ko-KR" altLang="en-US" sz="3200" dirty="0" err="1" smtClean="0"/>
              <a:t>생성자</a:t>
            </a:r>
            <a:r>
              <a:rPr lang="en-US" altLang="ko-KR" sz="3200" dirty="0" smtClean="0"/>
              <a:t>(6)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Student </a:t>
            </a:r>
            <a:r>
              <a:rPr lang="en-US" altLang="ko-KR" sz="2400" dirty="0" err="1" smtClean="0"/>
              <a:t>student</a:t>
            </a:r>
            <a:r>
              <a:rPr lang="en-US" altLang="ko-KR" sz="2400" dirty="0" smtClean="0"/>
              <a:t> = new Student();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위의 문장에서 객체 생성이 가능한 이유는 </a:t>
            </a:r>
            <a:r>
              <a:rPr lang="en-US" altLang="ko-KR" sz="2000" dirty="0" smtClean="0"/>
              <a:t>default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호출했기 때문이다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Student</a:t>
            </a:r>
            <a:r>
              <a:rPr lang="ko-KR" altLang="en-US" sz="2000" dirty="0" smtClean="0"/>
              <a:t>클래스에 </a:t>
            </a:r>
            <a:r>
              <a:rPr lang="en-US" altLang="ko-KR" sz="2000" dirty="0" smtClean="0"/>
              <a:t>default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작성한다면 아래와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0" y="2529016"/>
            <a:ext cx="4448175" cy="388993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761515" y="2592843"/>
            <a:ext cx="5812647" cy="376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Default </a:t>
            </a:r>
            <a:r>
              <a:rPr lang="ko-KR" altLang="en-US" sz="1900" dirty="0" err="1" smtClean="0"/>
              <a:t>생성자</a:t>
            </a:r>
            <a:endParaRPr lang="en-US" altLang="ko-KR" sz="1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생성자가 존재하지 않을 때 자동으로 만들어진다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자동으로 만들어지지만 눈에는 보이지 않는다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매개변수와 내용부가 비어있기 때문에 하는 기능  </a:t>
            </a:r>
            <a:endParaRPr lang="en-US" altLang="ko-KR" sz="1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</a:t>
            </a:r>
            <a:r>
              <a:rPr lang="ko-KR" altLang="en-US" sz="1900" dirty="0" smtClean="0"/>
              <a:t>이 없는 </a:t>
            </a:r>
            <a:r>
              <a:rPr lang="ko-KR" altLang="en-US" sz="1900" dirty="0"/>
              <a:t>껍</a:t>
            </a:r>
            <a:r>
              <a:rPr lang="ko-KR" altLang="en-US" sz="1900" dirty="0" smtClean="0"/>
              <a:t>데기일 뿐이다</a:t>
            </a:r>
            <a:r>
              <a:rPr lang="en-US" altLang="ko-KR" sz="19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즉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단순히 객체 생성만 한다</a:t>
            </a:r>
            <a:r>
              <a:rPr lang="en-US" altLang="ko-KR" sz="1900" dirty="0" smtClean="0"/>
              <a:t>.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841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this </a:t>
            </a:r>
            <a:r>
              <a:rPr lang="ko-KR" altLang="en-US" sz="3200" dirty="0" smtClean="0"/>
              <a:t>라는 키워드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클래스의 </a:t>
            </a:r>
            <a:r>
              <a:rPr lang="en-US" altLang="ko-KR" sz="2000" dirty="0" err="1" smtClean="0"/>
              <a:t>setInfo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살펴보자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매개변수로 이름과 나이를 받아 각각의 값을 </a:t>
            </a:r>
            <a:r>
              <a:rPr lang="ko-KR" altLang="en-US" sz="2000" dirty="0" err="1" smtClean="0"/>
              <a:t>세팅하는</a:t>
            </a:r>
            <a:r>
              <a:rPr lang="ko-KR" altLang="en-US" sz="2000" dirty="0" smtClean="0"/>
              <a:t> 기능을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813893" y="1946498"/>
            <a:ext cx="5892075" cy="4408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잘 만드는 것은 프로그래밍에서 아주 중요한 요소이다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좋은 </a:t>
            </a:r>
            <a:r>
              <a:rPr lang="ko-KR" altLang="en-US" sz="1600" dirty="0" err="1" smtClean="0"/>
              <a:t>메소드인지</a:t>
            </a:r>
            <a:r>
              <a:rPr lang="ko-KR" altLang="en-US" sz="1600" dirty="0" smtClean="0"/>
              <a:t> 판단하기 위한 요소 중 하나가 </a:t>
            </a:r>
            <a:r>
              <a:rPr lang="ko-KR" altLang="en-US" sz="1600" dirty="0" err="1" smtClean="0"/>
              <a:t>매개변수명이다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위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받은 매개변수를 출력하고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무엇을 출력하는지 가늠하기 어렵다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위 </a:t>
            </a:r>
            <a:r>
              <a:rPr lang="ko-KR" altLang="en-US" sz="1600" dirty="0" err="1" smtClean="0"/>
              <a:t>메소드도</a:t>
            </a:r>
            <a:r>
              <a:rPr lang="ko-KR" altLang="en-US" sz="1600" dirty="0" smtClean="0"/>
              <a:t> 받은 매개변수를 출력하고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매개변수 명을 바꾸었을 뿐인데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우리는 무엇을 출력하는지 짐작할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6498"/>
            <a:ext cx="4975694" cy="43723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50" y="2737921"/>
            <a:ext cx="53340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43" y="4452679"/>
            <a:ext cx="5667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9351"/>
            <a:ext cx="10515600" cy="539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(Object)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사전적인 의미 </a:t>
            </a:r>
            <a:r>
              <a:rPr lang="en-US" altLang="ko-KR" sz="2000" dirty="0" smtClean="0"/>
              <a:t>=&gt;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실세계에</a:t>
            </a:r>
            <a:r>
              <a:rPr lang="ko-KR" altLang="en-US" sz="2000" dirty="0" smtClean="0"/>
              <a:t> 존재하거나 생각할 수 있는 것</a:t>
            </a:r>
            <a:r>
              <a:rPr lang="en-US" altLang="ko-KR" sz="2000" dirty="0" smtClean="0"/>
              <a:t>’.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실존 하는 책상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볼펜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의자 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강의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수강신청과 같은 추상적인 개념도 객체라고 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400" dirty="0" smtClean="0"/>
              <a:t>객체지향프로그래밍</a:t>
            </a:r>
            <a:r>
              <a:rPr lang="en-US" altLang="ko-KR" sz="2400" dirty="0" smtClean="0"/>
              <a:t>(object </a:t>
            </a:r>
            <a:r>
              <a:rPr lang="en-US" altLang="ko-KR" sz="2400" dirty="0"/>
              <a:t>oriented programming</a:t>
            </a:r>
            <a:r>
              <a:rPr lang="en-US" altLang="ko-KR" sz="2400" dirty="0" smtClean="0"/>
              <a:t>)</a:t>
            </a:r>
            <a:r>
              <a:rPr lang="ko-KR" altLang="en-US" sz="2400" dirty="0"/>
              <a:t>이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객체의 사용을 통해 원하는 결과를 도출하는 프로그래밍 기법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프로그래머 관점에서의 객체 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데이터와 함수를 변수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구현한 것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(Class)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기능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공유하는 유사한 성질의 객체들을 그룹화한 것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클래스는 사용자정의 </a:t>
            </a:r>
            <a:r>
              <a:rPr lang="ko-KR" altLang="en-US" sz="2000" dirty="0" err="1" smtClean="0"/>
              <a:t>자료형이다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설계도와 비슷한 성격을 가지고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또는 공장이라고 생각해도 좋다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556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this </a:t>
            </a:r>
            <a:r>
              <a:rPr lang="ko-KR" altLang="en-US" sz="3200" dirty="0" smtClean="0"/>
              <a:t>라는 키워드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42551" y="1150883"/>
            <a:ext cx="11150055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다시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클래스의 </a:t>
            </a:r>
            <a:r>
              <a:rPr lang="en-US" altLang="ko-KR" sz="2000" dirty="0" err="1" smtClean="0"/>
              <a:t>setInfo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보자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662" y="2799785"/>
            <a:ext cx="10709122" cy="372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 smtClean="0"/>
              <a:t>매개변수명으로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name1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age1</a:t>
            </a:r>
            <a:r>
              <a:rPr lang="ko-KR" altLang="en-US" sz="1600" dirty="0" smtClean="0"/>
              <a:t>을 사용하였다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매개변수명을</a:t>
            </a:r>
            <a:r>
              <a:rPr lang="ko-KR" altLang="en-US" sz="1600" dirty="0" smtClean="0"/>
              <a:t> 보면 어떤 값이 들어올지 대충 짐작이 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뒤에 </a:t>
            </a:r>
            <a:r>
              <a:rPr lang="en-US" altLang="ko-KR" sz="1600" dirty="0" smtClean="0"/>
              <a:t>‘1’</a:t>
            </a:r>
            <a:r>
              <a:rPr lang="ko-KR" altLang="en-US" sz="1600" dirty="0" smtClean="0"/>
              <a:t>이 붙어있어서 뭔가 찜찜하다</a:t>
            </a:r>
            <a:r>
              <a:rPr lang="en-US" altLang="ko-KR" sz="1600" dirty="0" smtClean="0"/>
              <a:t>. 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" dirty="0"/>
              <a:t> </a:t>
            </a:r>
            <a:endParaRPr lang="en-US" altLang="ko-KR" sz="3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이쯤에서 여러분들은 </a:t>
            </a:r>
            <a:r>
              <a:rPr lang="ko-KR" altLang="en-US" sz="1600" dirty="0" err="1" smtClean="0"/>
              <a:t>매개변수명으로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age</a:t>
            </a:r>
            <a:r>
              <a:rPr lang="ko-KR" altLang="en-US" sz="1600" dirty="0" smtClean="0"/>
              <a:t>가 더 적절하다는 판단을 했을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그럼 </a:t>
            </a:r>
            <a:r>
              <a:rPr lang="en-US" altLang="ko-KR" sz="1600" dirty="0" err="1" smtClean="0"/>
              <a:t>setInfo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수정해보자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Student</a:t>
            </a:r>
            <a:r>
              <a:rPr lang="ko-KR" altLang="en-US" sz="1600" dirty="0" smtClean="0"/>
              <a:t>의 객체를 만들어서 프로그램이 잘 돌아가는지 확인해보자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소스를 수정하면 위와 같이 </a:t>
            </a:r>
            <a:r>
              <a:rPr lang="ko-KR" altLang="en-US" sz="1600" dirty="0" err="1" smtClean="0"/>
              <a:t>노란줄이</a:t>
            </a:r>
            <a:r>
              <a:rPr lang="ko-KR" altLang="en-US" sz="1600" dirty="0" smtClean="0"/>
              <a:t> 생기면서 경고가 생긴다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경고는 오류와 다르게 주의하라는 말이므로 프로그램을 실행하는 것에는 문제가 없을 것이다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4" y="1657605"/>
            <a:ext cx="4794009" cy="1080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9" y="4270417"/>
            <a:ext cx="463007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3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this </a:t>
            </a:r>
            <a:r>
              <a:rPr lang="ko-KR" altLang="en-US" sz="3200" dirty="0" smtClean="0"/>
              <a:t>라는 키워드</a:t>
            </a:r>
            <a:r>
              <a:rPr lang="en-US" altLang="ko-KR" sz="3200" dirty="0" smtClean="0"/>
              <a:t>(3)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42551" y="1150883"/>
            <a:ext cx="11150055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실행 결과 뭔가가 이상하다는 것을 확인 할 수 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때문에 문제가 발생하는 것인데 왜 문제가 발생하는 것일까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n</a:t>
            </a:r>
            <a:r>
              <a:rPr lang="en-US" altLang="ko-KR" sz="2000" dirty="0" smtClean="0"/>
              <a:t>ame = name </a:t>
            </a:r>
            <a:r>
              <a:rPr lang="ko-KR" altLang="en-US" sz="2000" dirty="0" smtClean="0"/>
              <a:t>부분을 살펴보자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왼쪽에 있는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Student</a:t>
            </a:r>
            <a:r>
              <a:rPr lang="ko-KR" altLang="en-US" sz="2000" dirty="0" smtClean="0"/>
              <a:t>클래스의 멤버인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인가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ko-KR" altLang="en-US" sz="2000" dirty="0" smtClean="0"/>
              <a:t>아니면 매개변수로 받은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인가</a:t>
            </a:r>
            <a:r>
              <a:rPr lang="en-US" altLang="ko-KR" sz="2000" dirty="0" smtClean="0"/>
              <a:t>? Age</a:t>
            </a:r>
            <a:r>
              <a:rPr lang="ko-KR" altLang="en-US" sz="2000" dirty="0" smtClean="0"/>
              <a:t>도 마찬가지다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우리는 변수의 </a:t>
            </a:r>
            <a:r>
              <a:rPr lang="ko-KR" altLang="en-US" sz="1400" dirty="0" err="1" smtClean="0"/>
              <a:t>스코프에</a:t>
            </a:r>
            <a:r>
              <a:rPr lang="ko-KR" altLang="en-US" sz="1400" dirty="0" smtClean="0"/>
              <a:t> 대해 배웠다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필드 역시 변수이기 때문에 같은 제약을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우리가 </a:t>
            </a:r>
            <a:r>
              <a:rPr lang="ko-KR" altLang="en-US" sz="1400" dirty="0" err="1" smtClean="0"/>
              <a:t>배운대로면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setInfo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안에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이라는 </a:t>
            </a:r>
            <a:r>
              <a:rPr lang="ko-KR" altLang="en-US" sz="1400" dirty="0" err="1" smtClean="0"/>
              <a:t>매개변수명을</a:t>
            </a:r>
            <a:r>
              <a:rPr lang="ko-KR" altLang="en-US" sz="1400" dirty="0" smtClean="0"/>
              <a:t> 애초에 사용할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그런데 </a:t>
            </a:r>
            <a:r>
              <a:rPr lang="ko-KR" altLang="en-US" sz="1400" dirty="0" err="1" smtClean="0"/>
              <a:t>사용가능하다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말이 길어지기 때문에 수업에서 설명하기로 하겠다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결론적으로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은 모두 매개변수인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가르킨다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그렇기 때문에 이상한 것이다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ko-KR" altLang="en-US" sz="2000" dirty="0" smtClean="0"/>
              <a:t>우리가 원하는 것은 멤버인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매개변수인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을 넣는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코드로 표현하자면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name(</a:t>
            </a:r>
            <a:r>
              <a:rPr lang="ko-KR" altLang="en-US" sz="2000" dirty="0" smtClean="0"/>
              <a:t>멤버</a:t>
            </a:r>
            <a:r>
              <a:rPr lang="en-US" altLang="ko-KR" sz="2000" dirty="0" smtClean="0"/>
              <a:t>) = name(</a:t>
            </a:r>
            <a:r>
              <a:rPr lang="ko-KR" altLang="en-US" sz="2000" dirty="0" smtClean="0"/>
              <a:t>매개변수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문제를 해결하기 위해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라는 키워드가 존재한다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662" y="2799785"/>
            <a:ext cx="10709122" cy="372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" y="1638721"/>
            <a:ext cx="463007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3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this </a:t>
            </a:r>
            <a:r>
              <a:rPr lang="ko-KR" altLang="en-US" sz="3200" dirty="0" smtClean="0"/>
              <a:t>라는 키워드</a:t>
            </a:r>
            <a:r>
              <a:rPr lang="en-US" altLang="ko-KR" sz="3200" dirty="0" smtClean="0"/>
              <a:t>(4)</a:t>
            </a:r>
            <a:endParaRPr lang="ko-KR" altLang="en-US" sz="32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42551" y="1150883"/>
            <a:ext cx="11150055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클래스를 </a:t>
            </a:r>
            <a:r>
              <a:rPr lang="en-US" altLang="ko-KR" sz="2000" dirty="0" smtClean="0"/>
              <a:t>this </a:t>
            </a:r>
            <a:r>
              <a:rPr lang="ko-KR" altLang="en-US" sz="2000" dirty="0" smtClean="0"/>
              <a:t>키워드를 사용하여 다시 만들어 봤다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662" y="2799785"/>
            <a:ext cx="10709122" cy="372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" y="1765729"/>
            <a:ext cx="4705350" cy="352425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750120" y="1765729"/>
            <a:ext cx="5892075" cy="4408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필드 앞에 </a:t>
            </a:r>
            <a:r>
              <a:rPr lang="en-US" altLang="ko-KR" sz="1600" dirty="0" smtClean="0"/>
              <a:t>this. </a:t>
            </a:r>
            <a:r>
              <a:rPr lang="ko-KR" altLang="en-US" sz="1600" dirty="0" smtClean="0"/>
              <a:t>이라는 키워드를 </a:t>
            </a:r>
            <a:r>
              <a:rPr lang="ko-KR" altLang="en-US" sz="1600" dirty="0"/>
              <a:t>붙</a:t>
            </a:r>
            <a:r>
              <a:rPr lang="ko-KR" altLang="en-US" sz="1600" dirty="0" smtClean="0"/>
              <a:t>여 사용한다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주의할 점은 지역변수에는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라는 키워드를 사용할 수 없다는 것이다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this.name </a:t>
            </a:r>
            <a:r>
              <a:rPr lang="ko-KR" altLang="en-US" sz="1600" dirty="0" smtClean="0"/>
              <a:t>을 직역하자면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이것의 </a:t>
            </a:r>
            <a:r>
              <a:rPr lang="en-US" altLang="ko-KR" sz="1600" dirty="0" smtClean="0"/>
              <a:t>name’ </a:t>
            </a:r>
            <a:r>
              <a:rPr lang="ko-KR" altLang="en-US" sz="1600" dirty="0" smtClean="0"/>
              <a:t>정도이다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여기서의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이것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 클래스의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로 다시 해석하는 것이 이해하기 쉬울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다시 말해서 </a:t>
            </a:r>
            <a:r>
              <a:rPr lang="en-US" altLang="ko-KR" sz="1600" dirty="0" smtClean="0"/>
              <a:t>this.name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 클래스의 </a:t>
            </a:r>
            <a:r>
              <a:rPr lang="en-US" altLang="ko-KR" sz="1600" dirty="0" smtClean="0"/>
              <a:t>name’</a:t>
            </a:r>
            <a:r>
              <a:rPr lang="ko-KR" altLang="en-US" sz="1600" dirty="0" smtClean="0"/>
              <a:t>이라는 말이 되므로 멤버인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을 가리킨다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this</a:t>
            </a:r>
            <a:r>
              <a:rPr lang="ko-KR" altLang="en-US" sz="1600" dirty="0" smtClean="0"/>
              <a:t>라는 키워드를 다른 곳에서도 사용한 것을 볼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솔직히 말하자면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라는 키워드는 생략된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그렇기 때문에 적어주지 않아도 자동으로 </a:t>
            </a:r>
            <a:r>
              <a:rPr lang="en-US" altLang="ko-KR" sz="1600" dirty="0" smtClean="0"/>
              <a:t>this.name</a:t>
            </a:r>
            <a:r>
              <a:rPr lang="ko-KR" altLang="en-US" sz="1600" dirty="0" smtClean="0"/>
              <a:t>으로 인식한다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문제는 이전의 </a:t>
            </a:r>
            <a:r>
              <a:rPr lang="en-US" altLang="ko-KR" sz="1600" dirty="0" err="1" smtClean="0"/>
              <a:t>setInfo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메소드처럼</a:t>
            </a:r>
            <a:r>
              <a:rPr lang="ko-KR" altLang="en-US" sz="1600" dirty="0" smtClean="0"/>
              <a:t> 매개변수로 같은 이름을 사용한 경우인데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경우에는 명시적으로 무조건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키워드를 사용해 주어야 한다</a:t>
            </a:r>
            <a:r>
              <a:rPr lang="en-US" altLang="ko-KR" sz="1600" dirty="0" smtClean="0"/>
              <a:t>. Student </a:t>
            </a:r>
            <a:r>
              <a:rPr lang="ko-KR" altLang="en-US" sz="1600" dirty="0" smtClean="0"/>
              <a:t>클래스를 왼쪽과 같이 수정 후 다시 프로그램을 실행시켜보면 오류가 없다는 것을 확인 할 수 있을 것이다</a:t>
            </a:r>
            <a:r>
              <a:rPr lang="en-US" altLang="ko-KR" sz="16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이제 우리는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라는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키워드를 사용함으로써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보다 멋진</a:t>
            </a:r>
            <a:r>
              <a:rPr lang="en-US" altLang="ko-KR" sz="1600" dirty="0" smtClean="0"/>
              <a:t>?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작성할 수 있게 되었다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3236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구성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0883"/>
            <a:ext cx="10515600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클래스는 변수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생성자로</a:t>
            </a:r>
            <a:r>
              <a:rPr lang="ko-KR" altLang="en-US" sz="2400" dirty="0" smtClean="0"/>
              <a:t> 이루어져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클래스에서 사용하는 변수를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멤버 </a:t>
            </a:r>
            <a:r>
              <a:rPr lang="ko-KR" altLang="en-US" sz="2000" dirty="0" smtClean="0"/>
              <a:t>혹은 필드라고 부른다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필드는 클래스 안에서 선언된 변수이다</a:t>
            </a:r>
            <a:r>
              <a:rPr lang="en-US" altLang="ko-KR" sz="2000" dirty="0" smtClean="0"/>
              <a:t>.(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안 </a:t>
            </a:r>
            <a:r>
              <a:rPr lang="en-US" altLang="ko-KR" sz="2000" dirty="0" smtClean="0"/>
              <a:t>X)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필드는 어떤 데이터의 값을 저장하고 보관하는 공간이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정의하는 부분과 호출하는 부분이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중 클래스            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를 구성하는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정의 부분을 말한다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멤버와 연관된 기능을 담당한다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클래스를 통해 </a:t>
            </a:r>
            <a:r>
              <a:rPr lang="ko-KR" altLang="en-US" sz="2000" dirty="0" err="1" smtClean="0"/>
              <a:t>인스턴스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생성하게 해주는 역할을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생성자에서는</a:t>
            </a:r>
            <a:r>
              <a:rPr lang="ko-KR" altLang="en-US" sz="2000" dirty="0" smtClean="0"/>
              <a:t> 주로 멤버들을 초기화하는 작업을 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구성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8" y="1163473"/>
            <a:ext cx="6627852" cy="5205795"/>
          </a:xfrm>
        </p:spPr>
      </p:pic>
    </p:spTree>
    <p:extLst>
      <p:ext uri="{BB962C8B-B14F-4D97-AF65-F5344CB8AC3E}">
        <p14:creationId xmlns:p14="http://schemas.microsoft.com/office/powerpoint/2010/main" val="22878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사용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객체 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150883"/>
            <a:ext cx="10954407" cy="50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참조변수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붕어빵틀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- </a:t>
            </a:r>
            <a:r>
              <a:rPr lang="ko-KR" altLang="en-US" sz="1600" dirty="0" smtClean="0"/>
              <a:t>유사한 속성과 기능을 가진 객체들의 집합체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그 객체를 만들기 위한 설계도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붕어빵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1600" dirty="0" smtClean="0"/>
              <a:t>클래스에서 만들어진 실체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클래스를 통한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 방법 </a:t>
            </a:r>
            <a:r>
              <a:rPr lang="en-US" altLang="ko-KR" sz="1600" dirty="0" smtClean="0"/>
              <a:t>–&gt; new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();   ex&gt; new Student();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new </a:t>
            </a:r>
            <a:r>
              <a:rPr lang="ko-KR" altLang="en-US" sz="1600" dirty="0" smtClean="0"/>
              <a:t>키워드는 새로운 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생성하라는 의미이다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참조변수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개의 붕어빵 중 하나를 </a:t>
            </a:r>
            <a:r>
              <a:rPr lang="ko-KR" altLang="en-US" sz="2000" dirty="0" err="1" smtClean="0"/>
              <a:t>특정지을</a:t>
            </a:r>
            <a:r>
              <a:rPr lang="ko-KR" altLang="en-US" sz="2000" dirty="0" smtClean="0"/>
              <a:t> 수 있는 이름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컨트롤하기 위한 변수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일반적인 변수라고 생각하면 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000" dirty="0" smtClean="0"/>
              <a:t>클래스의 </a:t>
            </a:r>
            <a:r>
              <a:rPr lang="ko-KR" altLang="en-US" sz="2000" dirty="0"/>
              <a:t>선언 및 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1600" dirty="0"/>
              <a:t>ex) Student </a:t>
            </a:r>
            <a:r>
              <a:rPr lang="en-US" altLang="ko-KR" sz="1600" dirty="0" err="1"/>
              <a:t>student</a:t>
            </a:r>
            <a:r>
              <a:rPr lang="en-US" altLang="ko-KR" sz="1600" dirty="0"/>
              <a:t> = new Student();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1621" y="5774679"/>
            <a:ext cx="3805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  참조변수        </a:t>
            </a:r>
            <a:r>
              <a:rPr lang="ko-KR" altLang="en-US" sz="1400" dirty="0" err="1" smtClean="0"/>
              <a:t>인스턴스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1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사용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필드 접근법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2" y="1150390"/>
            <a:ext cx="5016774" cy="51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02" y="1150390"/>
            <a:ext cx="5124450" cy="2531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02" y="4160752"/>
            <a:ext cx="1809750" cy="4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958" y="3823710"/>
            <a:ext cx="18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00584" y="4799723"/>
            <a:ext cx="617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객체이름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변수명으로</a:t>
            </a:r>
            <a:r>
              <a:rPr lang="ko-KR" altLang="en-US" sz="2000" dirty="0" smtClean="0"/>
              <a:t> 객체의 필드에 접근한다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변수에 값을 할당하거나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읽는 방법은 </a:t>
            </a:r>
            <a:r>
              <a:rPr lang="ko-KR" altLang="en-US" sz="2000" dirty="0" err="1" smtClean="0"/>
              <a:t>기본자료형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  변수와 동일하다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6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사용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메소드</a:t>
            </a:r>
            <a:r>
              <a:rPr lang="ko-KR" altLang="en-US" sz="3200" dirty="0" smtClean="0"/>
              <a:t> 사용법</a:t>
            </a:r>
            <a:r>
              <a:rPr lang="en-US" altLang="ko-KR" sz="3200" dirty="0" smtClean="0"/>
              <a:t>1)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2" y="1150390"/>
            <a:ext cx="5016774" cy="5102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958" y="3823710"/>
            <a:ext cx="18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84108" y="5019574"/>
            <a:ext cx="617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객체이름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변수명으로</a:t>
            </a:r>
            <a:r>
              <a:rPr lang="ko-KR" altLang="en-US" sz="2000" dirty="0" smtClean="0"/>
              <a:t> 객체의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80" y="1150390"/>
            <a:ext cx="4449720" cy="1757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99" y="4193042"/>
            <a:ext cx="1533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클래스의 사용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메소드</a:t>
            </a:r>
            <a:r>
              <a:rPr lang="ko-KR" altLang="en-US" sz="3200" dirty="0" smtClean="0"/>
              <a:t> 사용법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358639" y="1154289"/>
            <a:ext cx="18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649" y="3707105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- </a:t>
            </a:r>
            <a:r>
              <a:rPr lang="ko-KR" altLang="en-US" sz="2000" dirty="0" smtClean="0"/>
              <a:t>객체는 여러 개 만들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- </a:t>
            </a:r>
            <a:r>
              <a:rPr lang="ko-KR" altLang="en-US" sz="2000" dirty="0" smtClean="0"/>
              <a:t>만들어진 객체는 다른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는 다른 객체이다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그렇기 때문에 </a:t>
            </a:r>
            <a:r>
              <a:rPr lang="en-US" altLang="ko-KR" sz="2000" dirty="0" smtClean="0"/>
              <a:t>a </a:t>
            </a:r>
            <a:r>
              <a:rPr lang="ko-KR" altLang="en-US" sz="2000" dirty="0" smtClean="0"/>
              <a:t>객체를 컨트롤 한다고 해서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객체가 영향을 받지는 않는다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이해를 위해 붕어빵을 생각하면 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붕어빵 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붕어빵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여러 개 만들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붕어빵 하나를 슈크림으로 만들었다고 해서 모든 붕어빵의 속이 슈크림이 되는 것이 아니다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붕어빵 하나를 한입 베어 먹었다고 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붕어빵도 갑자기 한 입 베어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진 것처럼 사라지는 것은 아니다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4" y="1154289"/>
            <a:ext cx="4381500" cy="2524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1" y="1605639"/>
            <a:ext cx="1868436" cy="11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02" y="365126"/>
            <a:ext cx="10515600" cy="64386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변수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참조변수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1581" y="5131243"/>
            <a:ext cx="999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변수에서는 대입연산자</a:t>
            </a:r>
            <a:r>
              <a:rPr lang="en-US" altLang="ko-KR" sz="2000" dirty="0" smtClean="0"/>
              <a:t>(=)</a:t>
            </a:r>
            <a:r>
              <a:rPr lang="ko-KR" altLang="en-US" sz="2000" dirty="0" smtClean="0"/>
              <a:t>를 통해 값을 대입하면 변수의 값이 복사된다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1" y="1554414"/>
            <a:ext cx="4219448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310" y="1154842"/>
            <a:ext cx="18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1" y="4010082"/>
            <a:ext cx="1047750" cy="485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38835" y="1873433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08175" y="1560463"/>
            <a:ext cx="955589" cy="408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3267" y="2793798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22607" y="2480828"/>
            <a:ext cx="955589" cy="408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7756" y="2793798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b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907096" y="2480828"/>
            <a:ext cx="955589" cy="408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3267" y="3739208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22607" y="3426238"/>
            <a:ext cx="955589" cy="408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37756" y="3739208"/>
            <a:ext cx="52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b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907096" y="3426238"/>
            <a:ext cx="955589" cy="408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6184" y="1787611"/>
            <a:ext cx="2866767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89405" y="2281781"/>
            <a:ext cx="3139050" cy="39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30012" y="2721674"/>
            <a:ext cx="3009585" cy="908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1777</Words>
  <Application>Microsoft Office PowerPoint</Application>
  <PresentationFormat>와이드스크린</PresentationFormat>
  <Paragraphs>221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클래스(Class) 기초</vt:lpstr>
      <vt:lpstr>클래스란</vt:lpstr>
      <vt:lpstr>클래스의 구성(1)</vt:lpstr>
      <vt:lpstr>클래스의 구성(2)</vt:lpstr>
      <vt:lpstr>클래스의 사용 – 객체 생성</vt:lpstr>
      <vt:lpstr>클래스의 사용(필드 접근법)</vt:lpstr>
      <vt:lpstr>클래스의 사용(메소드 사용법1)</vt:lpstr>
      <vt:lpstr>클래스의 사용(메소드 사용법2)</vt:lpstr>
      <vt:lpstr>변수 vs 참조변수(1)</vt:lpstr>
      <vt:lpstr>변수 vs 참조변수(2)</vt:lpstr>
      <vt:lpstr>생성자의 소개(1)</vt:lpstr>
      <vt:lpstr>생성자의 소개(2)</vt:lpstr>
      <vt:lpstr>클래스의 생성자(1)</vt:lpstr>
      <vt:lpstr>클래스의 생성자(2)</vt:lpstr>
      <vt:lpstr>클래스의 생성자(3)</vt:lpstr>
      <vt:lpstr>클래스의 생성자(4)</vt:lpstr>
      <vt:lpstr>클래스의 생성자(5)</vt:lpstr>
      <vt:lpstr>클래스의 생성자(6)</vt:lpstr>
      <vt:lpstr>this 라는 키워드(1)</vt:lpstr>
      <vt:lpstr>this 라는 키워드(2)</vt:lpstr>
      <vt:lpstr>this 라는 키워드(3)</vt:lpstr>
      <vt:lpstr>this 라는 키워드(4)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클래스(Class)</dc:title>
  <dc:creator>USER</dc:creator>
  <cp:lastModifiedBy>user</cp:lastModifiedBy>
  <cp:revision>52</cp:revision>
  <cp:lastPrinted>2019-09-01T08:45:28Z</cp:lastPrinted>
  <dcterms:created xsi:type="dcterms:W3CDTF">2019-08-29T09:00:41Z</dcterms:created>
  <dcterms:modified xsi:type="dcterms:W3CDTF">2020-07-01T00:13:07Z</dcterms:modified>
</cp:coreProperties>
</file>